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7"/>
  </p:notesMasterIdLst>
  <p:sldIdLst>
    <p:sldId id="256" r:id="rId5"/>
    <p:sldId id="257" r:id="rId6"/>
    <p:sldId id="267" r:id="rId7"/>
    <p:sldId id="258" r:id="rId8"/>
    <p:sldId id="259" r:id="rId9"/>
    <p:sldId id="260" r:id="rId10"/>
    <p:sldId id="261" r:id="rId11"/>
    <p:sldId id="262" r:id="rId12"/>
    <p:sldId id="263" r:id="rId13"/>
    <p:sldId id="268" r:id="rId14"/>
    <p:sldId id="265" r:id="rId15"/>
    <p:sldId id="266" r:id="rId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1pPr>
    <a:lvl2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2pPr>
    <a:lvl3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3pPr>
    <a:lvl4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4pPr>
    <a:lvl5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5pPr>
    <a:lvl6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6pPr>
    <a:lvl7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7pPr>
    <a:lvl8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8pPr>
    <a:lvl9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athan Mazliah" initials="JM" lastIdx="6" clrIdx="0">
    <p:extLst>
      <p:ext uri="{19B8F6BF-5375-455C-9EA6-DF929625EA0E}">
        <p15:presenceInfo xmlns:p15="http://schemas.microsoft.com/office/powerpoint/2012/main" userId="S::jonathan.mazliah@london.msf.org::81848cca-d92c-4aca-ad80-10a78dfbb5e4" providerId="AD"/>
      </p:ext>
    </p:extLst>
  </p:cmAuthor>
  <p:cmAuthor id="2" name="Shona Horter" initials="SH" lastIdx="4" clrIdx="1">
    <p:extLst>
      <p:ext uri="{19B8F6BF-5375-455C-9EA6-DF929625EA0E}">
        <p15:presenceInfo xmlns:p15="http://schemas.microsoft.com/office/powerpoint/2012/main" userId="S::shona.horter@london.msf.org::f0e6595a-0fcf-4ca3-bf58-96592f8df7b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0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F7F040-255C-0590-6D0F-577F2898D2C4}" v="10" dt="2020-05-06T08:28:24.31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Neue LT Std 65 Medium"/>
          <a:ea typeface="Helvetica Neue LT Std 65 Medium"/>
          <a:cs typeface="Helvetica Neue LT Std 65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Helvetica Neue LT Std 75 Bold"/>
          <a:ea typeface="Helvetica Neue LT Std 75 Bold"/>
          <a:cs typeface="Helvetica Neue LT Std 75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Helvetica Neue LT Std 75 Bold"/>
          <a:ea typeface="Helvetica Neue LT Std 75 Bold"/>
          <a:cs typeface="Helvetica Neue LT Std 75 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LT Std 75 Bold"/>
          <a:ea typeface="Helvetica Neue LT Std 75 Bold"/>
          <a:cs typeface="Helvetica Neue LT Std 75 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569" autoAdjust="0"/>
  </p:normalViewPr>
  <p:slideViewPr>
    <p:cSldViewPr snapToGrid="0">
      <p:cViewPr>
        <p:scale>
          <a:sx n="40" d="100"/>
          <a:sy n="40" d="100"/>
        </p:scale>
        <p:origin x="366" y="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O'Connell" userId="S::natalie.o'connell@london.msf.org::6d28d280-74d1-47c2-833c-0478501f0c4e" providerId="AD" clId="Web-{CFF7F040-255C-0590-6D0F-577F2898D2C4}"/>
    <pc:docChg chg="modSld">
      <pc:chgData name="Natalie O'Connell" userId="S::natalie.o'connell@london.msf.org::6d28d280-74d1-47c2-833c-0478501f0c4e" providerId="AD" clId="Web-{CFF7F040-255C-0590-6D0F-577F2898D2C4}" dt="2020-05-06T08:28:24.311" v="9" actId="14100"/>
      <pc:docMkLst>
        <pc:docMk/>
      </pc:docMkLst>
      <pc:sldChg chg="addSp modSp">
        <pc:chgData name="Natalie O'Connell" userId="S::natalie.o'connell@london.msf.org::6d28d280-74d1-47c2-833c-0478501f0c4e" providerId="AD" clId="Web-{CFF7F040-255C-0590-6D0F-577F2898D2C4}" dt="2020-05-06T08:28:24.311" v="9" actId="14100"/>
        <pc:sldMkLst>
          <pc:docMk/>
          <pc:sldMk cId="0" sldId="256"/>
        </pc:sldMkLst>
        <pc:spChg chg="add mod">
          <ac:chgData name="Natalie O'Connell" userId="S::natalie.o'connell@london.msf.org::6d28d280-74d1-47c2-833c-0478501f0c4e" providerId="AD" clId="Web-{CFF7F040-255C-0590-6D0F-577F2898D2C4}" dt="2020-05-06T08:28:24.311" v="9" actId="14100"/>
          <ac:spMkLst>
            <pc:docMk/>
            <pc:sldMk cId="0" sldId="256"/>
            <ac:spMk id="2" creationId="{F32694AD-59EC-46E5-B82D-45C172C7FC4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 name="Shape 122"/>
          <p:cNvSpPr>
            <a:spLocks noGrp="1" noRot="1" noChangeAspect="1"/>
          </p:cNvSpPr>
          <p:nvPr>
            <p:ph type="sldImg"/>
          </p:nvPr>
        </p:nvSpPr>
        <p:spPr>
          <a:xfrm>
            <a:off x="1143000" y="685800"/>
            <a:ext cx="4572000" cy="3429000"/>
          </a:xfrm>
          <a:prstGeom prst="rect">
            <a:avLst/>
          </a:prstGeom>
        </p:spPr>
        <p:txBody>
          <a:bodyPr/>
          <a:lstStyle/>
          <a:p>
            <a:endParaRPr/>
          </a:p>
        </p:txBody>
      </p:sp>
      <p:sp>
        <p:nvSpPr>
          <p:cNvPr id="123" name="Shape 1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11477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a:p>
            <a:r>
              <a:rPr lang="en-GB" dirty="0"/>
              <a:t>What do we mean by person-centred care… can be defined as… </a:t>
            </a:r>
          </a:p>
          <a:p>
            <a:r>
              <a:rPr lang="en-GB" dirty="0"/>
              <a:t>Internationally recognised priority – pillar 1 of the WHO strategy to eliminate TB in the next decade, included within MSF operational strategic plan</a:t>
            </a:r>
          </a:p>
          <a:p>
            <a:r>
              <a:rPr lang="en-GB" dirty="0"/>
              <a:t>This presentation focusing on </a:t>
            </a:r>
            <a:r>
              <a:rPr lang="en-GB" i="1" dirty="0"/>
              <a:t>how</a:t>
            </a:r>
            <a:r>
              <a:rPr lang="en-GB" i="0" dirty="0"/>
              <a:t> to implement PCC and what it can look like in reality (rather than why do PCC) </a:t>
            </a:r>
          </a:p>
          <a:p>
            <a:r>
              <a:rPr lang="en-GB" i="0" dirty="0"/>
              <a:t>Broad concept… what does this mean in reality of our programmes</a:t>
            </a:r>
          </a:p>
          <a:p>
            <a:r>
              <a:rPr lang="en-GB" i="0" dirty="0"/>
              <a:t>Include aim – why undertaken this analysis, what hoped to find out</a:t>
            </a:r>
            <a:endParaRPr lang="en-GB" dirty="0"/>
          </a:p>
        </p:txBody>
      </p:sp>
    </p:spTree>
    <p:extLst>
      <p:ext uri="{BB962C8B-B14F-4D97-AF65-F5344CB8AC3E}">
        <p14:creationId xmlns:p14="http://schemas.microsoft.com/office/powerpoint/2010/main" val="1394806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Central Asia</a:t>
            </a:r>
          </a:p>
          <a:p>
            <a:r>
              <a:rPr lang="en-GB" dirty="0"/>
              <a:t>MSF supporting the </a:t>
            </a:r>
            <a:r>
              <a:rPr lang="en-GB" dirty="0" err="1"/>
              <a:t>MoH</a:t>
            </a:r>
            <a:r>
              <a:rPr lang="en-GB" dirty="0"/>
              <a:t> response to TB and MDR-TB since 1998/2003 – reflecting high burden MDR-TB and also (</a:t>
            </a:r>
            <a:r>
              <a:rPr lang="en-GB" i="1" dirty="0"/>
              <a:t>why MSF is there?)</a:t>
            </a:r>
            <a:endParaRPr lang="en-GB" dirty="0"/>
          </a:p>
          <a:p>
            <a:r>
              <a:rPr lang="en-GB" dirty="0"/>
              <a:t>Why MSF needed this RQ answered? </a:t>
            </a:r>
          </a:p>
          <a:p>
            <a:r>
              <a:rPr lang="en-GB" dirty="0"/>
              <a:t>2019 treatment guidelines including PCC/shared decision-making, when historically approach has been more paternalistic (doctor-led decisions) </a:t>
            </a:r>
          </a:p>
          <a:p>
            <a:r>
              <a:rPr lang="en-GB" dirty="0"/>
              <a:t>Also changing TB treatment landscape – increasing options for treatment including short course regimen (9-11 months) and new drugs for ~20 months</a:t>
            </a:r>
          </a:p>
          <a:p>
            <a:r>
              <a:rPr lang="en-GB" dirty="0"/>
              <a:t>Don’t know how patients and HCW feel about being involved in choice for </a:t>
            </a:r>
            <a:r>
              <a:rPr lang="en-GB" dirty="0" err="1"/>
              <a:t>tx</a:t>
            </a:r>
            <a:r>
              <a:rPr lang="en-GB" dirty="0"/>
              <a:t> and other ways in which to implement PCC in practice – what do people want/need?</a:t>
            </a:r>
          </a:p>
        </p:txBody>
      </p:sp>
    </p:spTree>
    <p:extLst>
      <p:ext uri="{BB962C8B-B14F-4D97-AF65-F5344CB8AC3E}">
        <p14:creationId xmlns:p14="http://schemas.microsoft.com/office/powerpoint/2010/main" val="1656786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Reduce tables</a:t>
            </a:r>
          </a:p>
        </p:txBody>
      </p:sp>
    </p:spTree>
    <p:extLst>
      <p:ext uri="{BB962C8B-B14F-4D97-AF65-F5344CB8AC3E}">
        <p14:creationId xmlns:p14="http://schemas.microsoft.com/office/powerpoint/2010/main" val="3068291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Choice for </a:t>
            </a:r>
            <a:r>
              <a:rPr lang="en-GB" dirty="0" err="1"/>
              <a:t>tx</a:t>
            </a:r>
            <a:r>
              <a:rPr lang="en-GB" dirty="0"/>
              <a:t> location – sometimes even going against HCW advice in asserting preference</a:t>
            </a:r>
          </a:p>
        </p:txBody>
      </p:sp>
    </p:spTree>
    <p:extLst>
      <p:ext uri="{BB962C8B-B14F-4D97-AF65-F5344CB8AC3E}">
        <p14:creationId xmlns:p14="http://schemas.microsoft.com/office/powerpoint/2010/main" val="337214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Dissonance between </a:t>
            </a:r>
            <a:r>
              <a:rPr lang="en-GB" dirty="0" err="1"/>
              <a:t>pt</a:t>
            </a:r>
            <a:r>
              <a:rPr lang="en-GB" dirty="0"/>
              <a:t> and HCW perspective</a:t>
            </a:r>
          </a:p>
          <a:p>
            <a:r>
              <a:rPr lang="en-GB" dirty="0"/>
              <a:t>e.g. Pts wanting shorter </a:t>
            </a:r>
            <a:r>
              <a:rPr lang="en-GB" dirty="0" err="1"/>
              <a:t>tx</a:t>
            </a:r>
            <a:r>
              <a:rPr lang="en-GB" dirty="0"/>
              <a:t>, doctors not trusting reg so not prescribing</a:t>
            </a:r>
          </a:p>
          <a:p>
            <a:r>
              <a:rPr lang="en-GB" dirty="0"/>
              <a:t>e.g. international priority for oral-only regimen??</a:t>
            </a:r>
          </a:p>
        </p:txBody>
      </p:sp>
    </p:spTree>
    <p:extLst>
      <p:ext uri="{BB962C8B-B14F-4D97-AF65-F5344CB8AC3E}">
        <p14:creationId xmlns:p14="http://schemas.microsoft.com/office/powerpoint/2010/main" val="3426176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Info and understanding – limited, e.gs of asking </a:t>
            </a:r>
            <a:r>
              <a:rPr lang="en-GB" dirty="0" err="1"/>
              <a:t>qs</a:t>
            </a:r>
            <a:r>
              <a:rPr lang="en-GB" dirty="0"/>
              <a:t> and not getting answers, my body my right</a:t>
            </a:r>
          </a:p>
          <a:p>
            <a:r>
              <a:rPr lang="en-GB" dirty="0"/>
              <a:t>Experiential conceptions of </a:t>
            </a:r>
            <a:r>
              <a:rPr lang="en-GB" dirty="0" err="1"/>
              <a:t>tx</a:t>
            </a:r>
            <a:r>
              <a:rPr lang="en-GB" dirty="0"/>
              <a:t> necessity and effectiveness – e.g. many describing long period of time with symptoms prior to seeking dx and care, evidence of </a:t>
            </a:r>
            <a:r>
              <a:rPr lang="en-GB" dirty="0" err="1"/>
              <a:t>tx</a:t>
            </a:r>
            <a:r>
              <a:rPr lang="en-GB" dirty="0"/>
              <a:t> working through results / symptoms improving</a:t>
            </a:r>
          </a:p>
          <a:p>
            <a:r>
              <a:rPr lang="en-GB" dirty="0"/>
              <a:t>Treatment readiness, expectations</a:t>
            </a:r>
          </a:p>
          <a:p>
            <a:pPr marL="0" marR="0" lvl="0" indent="0" defTabSz="457200" eaLnBrk="1" fontAlgn="auto" latinLnBrk="0" hangingPunct="1">
              <a:lnSpc>
                <a:spcPct val="117999"/>
              </a:lnSpc>
              <a:spcBef>
                <a:spcPts val="0"/>
              </a:spcBef>
              <a:spcAft>
                <a:spcPts val="0"/>
              </a:spcAft>
              <a:buClrTx/>
              <a:buSzTx/>
              <a:buFontTx/>
              <a:buNone/>
              <a:tabLst/>
              <a:defRPr/>
            </a:pPr>
            <a:r>
              <a:rPr lang="en-GB" dirty="0"/>
              <a:t>However, Misinformation undermining trust and engagement</a:t>
            </a:r>
          </a:p>
          <a:p>
            <a:r>
              <a:rPr lang="en-GB" dirty="0"/>
              <a:t>- Changes in results and </a:t>
            </a:r>
            <a:r>
              <a:rPr lang="en-GB" dirty="0" err="1"/>
              <a:t>tx</a:t>
            </a:r>
            <a:r>
              <a:rPr lang="en-GB" dirty="0"/>
              <a:t> length not always communicated</a:t>
            </a:r>
          </a:p>
          <a:p>
            <a:r>
              <a:rPr lang="en-GB" dirty="0"/>
              <a:t>Results not always communicated – especially when change in </a:t>
            </a:r>
            <a:r>
              <a:rPr lang="en-GB" dirty="0" err="1"/>
              <a:t>tx</a:t>
            </a:r>
            <a:r>
              <a:rPr lang="en-GB" dirty="0"/>
              <a:t> length is required – can undermine trust and motivation</a:t>
            </a:r>
          </a:p>
          <a:p>
            <a:r>
              <a:rPr lang="en-GB" dirty="0"/>
              <a:t>Being involved, believing in need for </a:t>
            </a:r>
            <a:r>
              <a:rPr lang="en-GB" dirty="0" err="1"/>
              <a:t>tx</a:t>
            </a:r>
            <a:r>
              <a:rPr lang="en-GB" dirty="0"/>
              <a:t>, understanding purpose, expectations, readiness --? Ownership and self-responsibility – determination, motivation, prioritisation</a:t>
            </a:r>
          </a:p>
          <a:p>
            <a:endParaRPr lang="en-GB" dirty="0"/>
          </a:p>
        </p:txBody>
      </p:sp>
    </p:spTree>
    <p:extLst>
      <p:ext uri="{BB962C8B-B14F-4D97-AF65-F5344CB8AC3E}">
        <p14:creationId xmlns:p14="http://schemas.microsoft.com/office/powerpoint/2010/main" val="307934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Strengths and limitations?</a:t>
            </a:r>
          </a:p>
          <a:p>
            <a:endParaRPr lang="en-GB" dirty="0"/>
          </a:p>
          <a:p>
            <a:r>
              <a:rPr lang="en-GB" dirty="0"/>
              <a:t>PCC delivery – moving away from regulated approaches where locus of control for treatment intake lies with HCW towards more PCC ones e.g. community/family DOT. </a:t>
            </a:r>
          </a:p>
        </p:txBody>
      </p:sp>
    </p:spTree>
    <p:extLst>
      <p:ext uri="{BB962C8B-B14F-4D97-AF65-F5344CB8AC3E}">
        <p14:creationId xmlns:p14="http://schemas.microsoft.com/office/powerpoint/2010/main" val="825964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Acknowledgements</a:t>
            </a:r>
          </a:p>
        </p:txBody>
      </p:sp>
    </p:spTree>
    <p:extLst>
      <p:ext uri="{BB962C8B-B14F-4D97-AF65-F5344CB8AC3E}">
        <p14:creationId xmlns:p14="http://schemas.microsoft.com/office/powerpoint/2010/main" val="1151870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4833937" y="2303858"/>
            <a:ext cx="14716127" cy="2894577"/>
          </a:xfrm>
          <a:prstGeom prst="rect">
            <a:avLst/>
          </a:prstGeom>
        </p:spPr>
        <p:txBody>
          <a:bodyPr anchor="b"/>
          <a:lstStyle/>
          <a:p>
            <a:r>
              <a:t>Title Text</a:t>
            </a:r>
          </a:p>
        </p:txBody>
      </p:sp>
      <p:sp>
        <p:nvSpPr>
          <p:cNvPr id="14" name="Body Level One…"/>
          <p:cNvSpPr txBox="1">
            <a:spLocks noGrp="1"/>
          </p:cNvSpPr>
          <p:nvPr>
            <p:ph type="body" sz="half" idx="1"/>
          </p:nvPr>
        </p:nvSpPr>
        <p:spPr>
          <a:xfrm>
            <a:off x="4833937" y="6341809"/>
            <a:ext cx="14716127" cy="6560419"/>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2" name="Image"/>
          <p:cNvSpPr>
            <a:spLocks noGrp="1"/>
          </p:cNvSpPr>
          <p:nvPr>
            <p:ph type="pic" sz="half" idx="13"/>
          </p:nvPr>
        </p:nvSpPr>
        <p:spPr>
          <a:xfrm>
            <a:off x="5928841" y="286330"/>
            <a:ext cx="12526318" cy="8355228"/>
          </a:xfrm>
          <a:prstGeom prst="rect">
            <a:avLst/>
          </a:prstGeom>
        </p:spPr>
        <p:txBody>
          <a:bodyPr lIns="91439" tIns="45719" rIns="91439" bIns="45719" anchor="t">
            <a:noAutofit/>
          </a:bodyPr>
          <a:lstStyle/>
          <a:p>
            <a:endParaRPr/>
          </a:p>
        </p:txBody>
      </p:sp>
      <p:sp>
        <p:nvSpPr>
          <p:cNvPr id="23" name="Title Text"/>
          <p:cNvSpPr txBox="1">
            <a:spLocks noGrp="1"/>
          </p:cNvSpPr>
          <p:nvPr>
            <p:ph type="title"/>
          </p:nvPr>
        </p:nvSpPr>
        <p:spPr>
          <a:xfrm>
            <a:off x="5860770" y="8803202"/>
            <a:ext cx="12646882" cy="1347470"/>
          </a:xfrm>
          <a:prstGeom prst="rect">
            <a:avLst/>
          </a:prstGeom>
        </p:spPr>
        <p:txBody>
          <a:bodyPr anchor="b"/>
          <a:lstStyle>
            <a:lvl1pPr>
              <a:defRPr sz="4800"/>
            </a:lvl1pPr>
          </a:lstStyle>
          <a:p>
            <a:r>
              <a:t>Title Text</a:t>
            </a:r>
          </a:p>
        </p:txBody>
      </p:sp>
      <p:sp>
        <p:nvSpPr>
          <p:cNvPr id="24" name="Body Level One…"/>
          <p:cNvSpPr txBox="1">
            <a:spLocks noGrp="1"/>
          </p:cNvSpPr>
          <p:nvPr>
            <p:ph type="body" sz="quarter" idx="1"/>
          </p:nvPr>
        </p:nvSpPr>
        <p:spPr>
          <a:xfrm>
            <a:off x="5799310" y="10200199"/>
            <a:ext cx="12675445" cy="2075966"/>
          </a:xfrm>
          <a:prstGeom prst="rect">
            <a:avLst/>
          </a:prstGeom>
        </p:spPr>
        <p:txBody>
          <a:bodyPr anchor="t"/>
          <a:lstStyle>
            <a:lvl1pPr marL="0" indent="0">
              <a:spcBef>
                <a:spcPts val="4500"/>
              </a:spcBef>
              <a:buSzTx/>
              <a:buNone/>
              <a:defRPr sz="3800"/>
            </a:lvl1pPr>
            <a:lvl2pPr marL="0" indent="0">
              <a:spcBef>
                <a:spcPts val="4500"/>
              </a:spcBef>
              <a:buSzTx/>
              <a:buNone/>
              <a:defRPr sz="3800"/>
            </a:lvl2pPr>
            <a:lvl3pPr marL="0" indent="0">
              <a:spcBef>
                <a:spcPts val="4500"/>
              </a:spcBef>
              <a:buSzTx/>
              <a:buNone/>
              <a:defRPr sz="3800"/>
            </a:lvl3pPr>
            <a:lvl4pPr marL="0" indent="0">
              <a:spcBef>
                <a:spcPts val="4500"/>
              </a:spcBef>
              <a:buSzTx/>
              <a:buNone/>
              <a:defRPr sz="3800"/>
            </a:lvl4pPr>
            <a:lvl5pPr marL="0" indent="0">
              <a:spcBef>
                <a:spcPts val="4500"/>
              </a:spcBef>
              <a:buSzTx/>
              <a:buNone/>
              <a:defRPr sz="3800"/>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2" name="Title Text"/>
          <p:cNvSpPr txBox="1">
            <a:spLocks noGrp="1"/>
          </p:cNvSpPr>
          <p:nvPr>
            <p:ph type="title"/>
          </p:nvPr>
        </p:nvSpPr>
        <p:spPr>
          <a:xfrm>
            <a:off x="4833937" y="4536280"/>
            <a:ext cx="14716127" cy="4643439"/>
          </a:xfrm>
          <a:prstGeom prst="rect">
            <a:avLst/>
          </a:prstGeom>
        </p:spPr>
        <p:txBody>
          <a:bodyPr/>
          <a:lstStyle/>
          <a:p>
            <a:r>
              <a:t>Title Text</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0" name="Image"/>
          <p:cNvSpPr>
            <a:spLocks noGrp="1"/>
          </p:cNvSpPr>
          <p:nvPr>
            <p:ph type="pic" sz="half" idx="13"/>
          </p:nvPr>
        </p:nvSpPr>
        <p:spPr>
          <a:xfrm rot="13588">
            <a:off x="9278219" y="1780548"/>
            <a:ext cx="13208823" cy="8805883"/>
          </a:xfrm>
          <a:prstGeom prst="rect">
            <a:avLst/>
          </a:prstGeom>
        </p:spPr>
        <p:txBody>
          <a:bodyPr lIns="91439" tIns="45719" rIns="91439" bIns="45719" anchor="t">
            <a:noAutofit/>
          </a:bodyPr>
          <a:lstStyle/>
          <a:p>
            <a:endParaRPr/>
          </a:p>
        </p:txBody>
      </p:sp>
      <p:sp>
        <p:nvSpPr>
          <p:cNvPr id="41" name="Title Text"/>
          <p:cNvSpPr txBox="1">
            <a:spLocks noGrp="1"/>
          </p:cNvSpPr>
          <p:nvPr>
            <p:ph type="title"/>
          </p:nvPr>
        </p:nvSpPr>
        <p:spPr>
          <a:xfrm>
            <a:off x="1390253" y="318694"/>
            <a:ext cx="7500939" cy="5607846"/>
          </a:xfrm>
          <a:prstGeom prst="rect">
            <a:avLst/>
          </a:prstGeom>
        </p:spPr>
        <p:txBody>
          <a:bodyPr anchor="b"/>
          <a:lstStyle>
            <a:lvl1pPr>
              <a:defRPr sz="7300"/>
            </a:lvl1pPr>
          </a:lstStyle>
          <a:p>
            <a:r>
              <a:t>Title Text</a:t>
            </a:r>
          </a:p>
        </p:txBody>
      </p:sp>
      <p:sp>
        <p:nvSpPr>
          <p:cNvPr id="42" name="Body Level One…"/>
          <p:cNvSpPr txBox="1">
            <a:spLocks noGrp="1"/>
          </p:cNvSpPr>
          <p:nvPr>
            <p:ph type="body" sz="quarter" idx="1"/>
          </p:nvPr>
        </p:nvSpPr>
        <p:spPr>
          <a:xfrm>
            <a:off x="1390253" y="6261846"/>
            <a:ext cx="7500939" cy="5291337"/>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0" name="Title Text"/>
          <p:cNvSpPr txBox="1">
            <a:spLocks noGrp="1"/>
          </p:cNvSpPr>
          <p:nvPr>
            <p:ph type="title"/>
          </p:nvPr>
        </p:nvSpPr>
        <p:spPr>
          <a:prstGeom prst="rect">
            <a:avLst/>
          </a:prstGeom>
        </p:spPr>
        <p:txBody>
          <a:bodyPr/>
          <a:lstStyle/>
          <a:p>
            <a:r>
              <a:t>Title Text</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Body Level One…"/>
          <p:cNvSpPr txBox="1">
            <a:spLocks noGrp="1"/>
          </p:cNvSpPr>
          <p:nvPr>
            <p:ph type="body" idx="1"/>
          </p:nvPr>
        </p:nvSpPr>
        <p:spPr>
          <a:xfrm>
            <a:off x="4387453" y="3617912"/>
            <a:ext cx="15609094" cy="884039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7" name="Image"/>
          <p:cNvSpPr>
            <a:spLocks noGrp="1"/>
          </p:cNvSpPr>
          <p:nvPr>
            <p:ph type="pic" sz="half" idx="13"/>
          </p:nvPr>
        </p:nvSpPr>
        <p:spPr>
          <a:xfrm>
            <a:off x="8768853" y="3078557"/>
            <a:ext cx="12774195" cy="8516131"/>
          </a:xfrm>
          <a:prstGeom prst="rect">
            <a:avLst/>
          </a:prstGeom>
        </p:spPr>
        <p:txBody>
          <a:bodyPr lIns="91439" tIns="45719" rIns="91439" bIns="45719" anchor="t">
            <a:noAutofit/>
          </a:bodyPr>
          <a:lstStyle/>
          <a:p>
            <a:endParaRPr/>
          </a:p>
        </p:txBody>
      </p:sp>
      <p:sp>
        <p:nvSpPr>
          <p:cNvPr id="68" name="Title Text"/>
          <p:cNvSpPr txBox="1">
            <a:spLocks noGrp="1"/>
          </p:cNvSpPr>
          <p:nvPr>
            <p:ph type="title"/>
          </p:nvPr>
        </p:nvSpPr>
        <p:spPr>
          <a:prstGeom prst="rect">
            <a:avLst/>
          </a:prstGeom>
        </p:spPr>
        <p:txBody>
          <a:bodyPr/>
          <a:lstStyle/>
          <a:p>
            <a:r>
              <a:t>Title Text</a:t>
            </a:r>
          </a:p>
        </p:txBody>
      </p:sp>
      <p:sp>
        <p:nvSpPr>
          <p:cNvPr id="69" name="Body Level One…"/>
          <p:cNvSpPr txBox="1">
            <a:spLocks noGrp="1"/>
          </p:cNvSpPr>
          <p:nvPr>
            <p:ph type="body" sz="quarter" idx="1"/>
          </p:nvPr>
        </p:nvSpPr>
        <p:spPr>
          <a:xfrm>
            <a:off x="1568053" y="3129357"/>
            <a:ext cx="6988176" cy="8414531"/>
          </a:xfrm>
          <a:prstGeom prst="rect">
            <a:avLst/>
          </a:prstGeom>
        </p:spPr>
        <p:txBody>
          <a:bodyPr/>
          <a:lstStyle>
            <a:lvl1pPr marL="465363" indent="-465363">
              <a:spcBef>
                <a:spcPts val="4500"/>
              </a:spcBef>
              <a:defRPr sz="3800"/>
            </a:lvl1pPr>
            <a:lvl2pPr marL="808263" indent="-465363">
              <a:spcBef>
                <a:spcPts val="4500"/>
              </a:spcBef>
              <a:defRPr sz="3800"/>
            </a:lvl2pPr>
            <a:lvl3pPr marL="1151164" indent="-465363">
              <a:spcBef>
                <a:spcPts val="4500"/>
              </a:spcBef>
              <a:defRPr sz="3800"/>
            </a:lvl3pPr>
            <a:lvl4pPr marL="1494064" indent="-465364">
              <a:spcBef>
                <a:spcPts val="4500"/>
              </a:spcBef>
              <a:defRPr sz="3800"/>
            </a:lvl4pPr>
            <a:lvl5pPr marL="1836964" indent="-465364">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xfrm>
            <a:off x="11954104" y="13073062"/>
            <a:ext cx="466267" cy="473075"/>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7" name="Body Level One…"/>
          <p:cNvSpPr txBox="1">
            <a:spLocks noGrp="1"/>
          </p:cNvSpPr>
          <p:nvPr>
            <p:ph type="body" idx="1"/>
          </p:nvPr>
        </p:nvSpPr>
        <p:spPr>
          <a:xfrm>
            <a:off x="4387453" y="1785936"/>
            <a:ext cx="15609094" cy="1014412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5" name="Image"/>
          <p:cNvSpPr>
            <a:spLocks noGrp="1"/>
          </p:cNvSpPr>
          <p:nvPr>
            <p:ph type="pic" sz="quarter" idx="13"/>
          </p:nvPr>
        </p:nvSpPr>
        <p:spPr>
          <a:xfrm>
            <a:off x="12746831" y="6539541"/>
            <a:ext cx="8157370" cy="5441080"/>
          </a:xfrm>
          <a:prstGeom prst="rect">
            <a:avLst/>
          </a:prstGeom>
        </p:spPr>
        <p:txBody>
          <a:bodyPr lIns="91439" tIns="45719" rIns="91439" bIns="45719" anchor="t">
            <a:noAutofit/>
          </a:bodyPr>
          <a:lstStyle/>
          <a:p>
            <a:endParaRPr/>
          </a:p>
        </p:txBody>
      </p:sp>
      <p:sp>
        <p:nvSpPr>
          <p:cNvPr id="86" name="Image"/>
          <p:cNvSpPr>
            <a:spLocks noGrp="1"/>
          </p:cNvSpPr>
          <p:nvPr>
            <p:ph type="pic" sz="quarter" idx="14"/>
          </p:nvPr>
        </p:nvSpPr>
        <p:spPr>
          <a:xfrm>
            <a:off x="12763500" y="717386"/>
            <a:ext cx="8161616" cy="5441079"/>
          </a:xfrm>
          <a:prstGeom prst="rect">
            <a:avLst/>
          </a:prstGeom>
        </p:spPr>
        <p:txBody>
          <a:bodyPr lIns="91439" tIns="45719" rIns="91439" bIns="45719" anchor="t">
            <a:noAutofit/>
          </a:bodyPr>
          <a:lstStyle/>
          <a:p>
            <a:endParaRPr/>
          </a:p>
        </p:txBody>
      </p:sp>
      <p:sp>
        <p:nvSpPr>
          <p:cNvPr id="87" name="Image"/>
          <p:cNvSpPr>
            <a:spLocks noGrp="1"/>
          </p:cNvSpPr>
          <p:nvPr>
            <p:ph type="pic" sz="half" idx="15"/>
          </p:nvPr>
        </p:nvSpPr>
        <p:spPr>
          <a:xfrm>
            <a:off x="1822694" y="717386"/>
            <a:ext cx="10623306" cy="7082205"/>
          </a:xfrm>
          <a:prstGeom prst="rect">
            <a:avLst/>
          </a:prstGeom>
        </p:spPr>
        <p:txBody>
          <a:bodyPr lIns="91439" tIns="45719" rIns="91439" bIns="45719" anchor="t">
            <a:noAutofit/>
          </a:bodyPr>
          <a:lstStyle/>
          <a:p>
            <a:endParaRPr/>
          </a:p>
        </p:txBody>
      </p:sp>
      <p:sp>
        <p:nvSpPr>
          <p:cNvPr id="88" name="Image"/>
          <p:cNvSpPr>
            <a:spLocks noGrp="1"/>
          </p:cNvSpPr>
          <p:nvPr>
            <p:ph type="pic" sz="quarter" idx="16"/>
          </p:nvPr>
        </p:nvSpPr>
        <p:spPr>
          <a:xfrm>
            <a:off x="6689159" y="8159585"/>
            <a:ext cx="5739657" cy="3826439"/>
          </a:xfrm>
          <a:prstGeom prst="rect">
            <a:avLst/>
          </a:prstGeom>
        </p:spPr>
        <p:txBody>
          <a:bodyPr lIns="91439" tIns="45719" rIns="91439" bIns="45719" anchor="t">
            <a:noAutofit/>
          </a:bodyPr>
          <a:lstStyle/>
          <a:p>
            <a:endParaRP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6" name="Body Level One…"/>
          <p:cNvSpPr txBox="1">
            <a:spLocks noGrp="1"/>
          </p:cNvSpPr>
          <p:nvPr>
            <p:ph type="body" sz="quarter" idx="1"/>
          </p:nvPr>
        </p:nvSpPr>
        <p:spPr>
          <a:xfrm>
            <a:off x="4833937" y="7272367"/>
            <a:ext cx="14716127" cy="647702"/>
          </a:xfrm>
          <a:prstGeom prst="rect">
            <a:avLst/>
          </a:prstGeom>
        </p:spPr>
        <p:txBody>
          <a:bodyPr anchor="t"/>
          <a:lstStyle>
            <a:lvl1pPr marL="0" indent="0" algn="ctr">
              <a:spcBef>
                <a:spcPts val="0"/>
              </a:spcBef>
              <a:buSzTx/>
              <a:buNone/>
              <a:defRPr sz="3200">
                <a:solidFill>
                  <a:srgbClr val="EE230C"/>
                </a:solidFill>
              </a:defRPr>
            </a:lvl1pPr>
            <a:lvl2pPr marL="888999" indent="-444499" algn="ctr">
              <a:spcBef>
                <a:spcPts val="0"/>
              </a:spcBef>
              <a:defRPr sz="3200">
                <a:solidFill>
                  <a:srgbClr val="EE230C"/>
                </a:solidFill>
              </a:defRPr>
            </a:lvl2pPr>
            <a:lvl3pPr marL="1333499" indent="-444499" algn="ctr">
              <a:spcBef>
                <a:spcPts val="0"/>
              </a:spcBef>
              <a:defRPr sz="3200">
                <a:solidFill>
                  <a:srgbClr val="EE230C"/>
                </a:solidFill>
              </a:defRPr>
            </a:lvl3pPr>
            <a:lvl4pPr marL="1777999" indent="-444499" algn="ctr">
              <a:spcBef>
                <a:spcPts val="0"/>
              </a:spcBef>
              <a:defRPr sz="3200">
                <a:solidFill>
                  <a:srgbClr val="EE230C"/>
                </a:solidFill>
              </a:defRPr>
            </a:lvl4pPr>
            <a:lvl5pPr marL="2222499" indent="-444499" algn="ctr">
              <a:spcBef>
                <a:spcPts val="0"/>
              </a:spcBef>
              <a:defRPr sz="3200">
                <a:solidFill>
                  <a:srgbClr val="EE230C"/>
                </a:solidFill>
              </a:defRPr>
            </a:lvl5pPr>
          </a:lstStyle>
          <a:p>
            <a:r>
              <a:t>Body Level One</a:t>
            </a:r>
          </a:p>
          <a:p>
            <a:pPr lvl="1"/>
            <a:r>
              <a:t>Body Level Two</a:t>
            </a:r>
          </a:p>
          <a:p>
            <a:pPr lvl="2"/>
            <a:r>
              <a:t>Body Level Three</a:t>
            </a:r>
          </a:p>
          <a:p>
            <a:pPr lvl="3"/>
            <a:r>
              <a:t>Body Level Four</a:t>
            </a:r>
          </a:p>
          <a:p>
            <a:pPr lvl="4"/>
            <a:r>
              <a:t>Body Level Five</a:t>
            </a:r>
          </a:p>
        </p:txBody>
      </p:sp>
      <p:sp>
        <p:nvSpPr>
          <p:cNvPr id="97" name="“Type a quote here.”"/>
          <p:cNvSpPr txBox="1">
            <a:spLocks noGrp="1"/>
          </p:cNvSpPr>
          <p:nvPr>
            <p:ph type="body" sz="quarter" idx="13"/>
          </p:nvPr>
        </p:nvSpPr>
        <p:spPr>
          <a:xfrm>
            <a:off x="782215" y="4564765"/>
            <a:ext cx="22819570" cy="2183192"/>
          </a:xfrm>
          <a:prstGeom prst="rect">
            <a:avLst/>
          </a:prstGeom>
        </p:spPr>
        <p:txBody>
          <a:bodyPr/>
          <a:lstStyle>
            <a:lvl1pPr marL="0" indent="0" algn="ctr">
              <a:spcBef>
                <a:spcPts val="0"/>
              </a:spcBef>
              <a:buSzTx/>
              <a:buNone/>
              <a:defRPr sz="6200" b="1">
                <a:solidFill>
                  <a:srgbClr val="535353"/>
                </a:solidFill>
              </a:defRPr>
            </a:lvl1pPr>
          </a:lstStyle>
          <a:p>
            <a:r>
              <a:t>“Quote here”</a:t>
            </a: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5" name="Image"/>
          <p:cNvSpPr>
            <a:spLocks noGrp="1"/>
          </p:cNvSpPr>
          <p:nvPr>
            <p:ph type="pic" idx="13"/>
          </p:nvPr>
        </p:nvSpPr>
        <p:spPr>
          <a:xfrm>
            <a:off x="3450866" y="422981"/>
            <a:ext cx="17482268" cy="11663951"/>
          </a:xfrm>
          <a:prstGeom prst="rect">
            <a:avLst/>
          </a:prstGeom>
        </p:spPr>
        <p:txBody>
          <a:bodyPr lIns="91439" tIns="45719" rIns="91439" bIns="45719" anchor="t">
            <a:noAutofit/>
          </a:bodyPr>
          <a:lstStyle/>
          <a:p>
            <a:endParaRP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pic>
        <p:nvPicPr>
          <p:cNvPr id="113" name="Picture 4" descr="Picture 4"/>
          <p:cNvPicPr>
            <a:picLocks noChangeAspect="1"/>
          </p:cNvPicPr>
          <p:nvPr/>
        </p:nvPicPr>
        <p:blipFill>
          <a:blip r:embed="rId2">
            <a:alphaModFix amt="7000"/>
          </a:blip>
          <a:stretch>
            <a:fillRect/>
          </a:stretch>
        </p:blipFill>
        <p:spPr>
          <a:xfrm>
            <a:off x="3635387" y="589377"/>
            <a:ext cx="18065103" cy="12390810"/>
          </a:xfrm>
          <a:prstGeom prst="rect">
            <a:avLst/>
          </a:prstGeom>
          <a:ln w="12700">
            <a:miter lim="400000"/>
          </a:ln>
        </p:spPr>
      </p:pic>
      <p:sp>
        <p:nvSpPr>
          <p:cNvPr id="114" name="Title Text"/>
          <p:cNvSpPr txBox="1">
            <a:spLocks noGrp="1"/>
          </p:cNvSpPr>
          <p:nvPr>
            <p:ph type="title"/>
          </p:nvPr>
        </p:nvSpPr>
        <p:spPr>
          <a:xfrm>
            <a:off x="2438400" y="1653622"/>
            <a:ext cx="19507200" cy="2499831"/>
          </a:xfrm>
          <a:prstGeom prst="rect">
            <a:avLst/>
          </a:prstGeom>
        </p:spPr>
        <p:txBody>
          <a:bodyPr/>
          <a:lstStyle/>
          <a:p>
            <a:r>
              <a:t>Title Text</a:t>
            </a:r>
          </a:p>
        </p:txBody>
      </p:sp>
      <p:sp>
        <p:nvSpPr>
          <p:cNvPr id="115" name="Body Level One…"/>
          <p:cNvSpPr txBox="1">
            <a:spLocks noGrp="1"/>
          </p:cNvSpPr>
          <p:nvPr>
            <p:ph type="body" sz="half" idx="1"/>
          </p:nvPr>
        </p:nvSpPr>
        <p:spPr>
          <a:xfrm>
            <a:off x="7892738" y="4128052"/>
            <a:ext cx="9550401" cy="876189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2" descr="Picture 2"/>
          <p:cNvPicPr>
            <a:picLocks noChangeAspect="1"/>
          </p:cNvPicPr>
          <p:nvPr/>
        </p:nvPicPr>
        <p:blipFill>
          <a:blip r:embed="rId14"/>
          <a:stretch>
            <a:fillRect/>
          </a:stretch>
        </p:blipFill>
        <p:spPr>
          <a:xfrm>
            <a:off x="321532" y="11461860"/>
            <a:ext cx="5370014" cy="2009553"/>
          </a:xfrm>
          <a:prstGeom prst="rect">
            <a:avLst/>
          </a:prstGeom>
          <a:ln w="12700">
            <a:miter lim="400000"/>
          </a:ln>
        </p:spPr>
      </p:pic>
      <p:pic>
        <p:nvPicPr>
          <p:cNvPr id="3" name="Picture 4" descr="Picture 4"/>
          <p:cNvPicPr>
            <a:picLocks noChangeAspect="1"/>
          </p:cNvPicPr>
          <p:nvPr/>
        </p:nvPicPr>
        <p:blipFill>
          <a:blip r:embed="rId15"/>
          <a:stretch>
            <a:fillRect/>
          </a:stretch>
        </p:blipFill>
        <p:spPr>
          <a:xfrm>
            <a:off x="21212187" y="11587577"/>
            <a:ext cx="2714475" cy="1861853"/>
          </a:xfrm>
          <a:prstGeom prst="rect">
            <a:avLst/>
          </a:prstGeom>
          <a:ln w="12700">
            <a:miter lim="400000"/>
          </a:ln>
        </p:spPr>
      </p:pic>
      <p:sp>
        <p:nvSpPr>
          <p:cNvPr id="4" name="Title Text"/>
          <p:cNvSpPr txBox="1">
            <a:spLocks noGrp="1"/>
          </p:cNvSpPr>
          <p:nvPr>
            <p:ph type="title"/>
          </p:nvPr>
        </p:nvSpPr>
        <p:spPr>
          <a:xfrm>
            <a:off x="4387453" y="357186"/>
            <a:ext cx="15609094" cy="3036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a:bodyPr>
          <a:lstStyle/>
          <a:p>
            <a:r>
              <a:t>Title Text</a:t>
            </a:r>
          </a:p>
        </p:txBody>
      </p:sp>
      <p:sp>
        <p:nvSpPr>
          <p:cNvPr id="5" name="Body Level One…"/>
          <p:cNvSpPr txBox="1">
            <a:spLocks noGrp="1"/>
          </p:cNvSpPr>
          <p:nvPr>
            <p:ph type="body" idx="1"/>
          </p:nvPr>
        </p:nvSpPr>
        <p:spPr>
          <a:xfrm>
            <a:off x="13610166" y="3962400"/>
            <a:ext cx="9550401" cy="975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954104" y="13073062"/>
            <a:ext cx="466267" cy="477670"/>
          </a:xfrm>
          <a:prstGeom prst="rect">
            <a:avLst/>
          </a:prstGeom>
          <a:ln w="12700">
            <a:miter lim="400000"/>
          </a:ln>
        </p:spPr>
        <p:txBody>
          <a:bodyPr wrap="none" lIns="71436" tIns="71436" rIns="71436" bIns="71436">
            <a:spAutoFit/>
          </a:bodyPr>
          <a:lstStyle>
            <a:lvl1pPr>
              <a:defRPr sz="2200" b="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p:titleStyle>
    <p:bodyStyle>
      <a:lvl1pPr marL="611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1pPr>
      <a:lvl2pPr marL="10556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2pPr>
      <a:lvl3pPr marL="1500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3pPr>
      <a:lvl4pPr marL="1944686"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4pPr>
      <a:lvl5pPr marL="2389186" marR="0" indent="-611186"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5pPr>
      <a:lvl6pPr marL="2833686" marR="0" indent="-611186"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6pPr>
      <a:lvl7pPr marL="3278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7pPr>
      <a:lvl8pPr marL="37226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8pPr>
      <a:lvl9pPr marL="4167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9pPr>
    </p:bodyStyle>
    <p:otherStyle>
      <a:lvl1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mailto:Shona.horter@london.msf.or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hand holding a baby&#10;&#10;Description automatically generated">
            <a:extLst>
              <a:ext uri="{FF2B5EF4-FFF2-40B4-BE49-F238E27FC236}">
                <a16:creationId xmlns:a16="http://schemas.microsoft.com/office/drawing/2014/main" id="{F7BCE2D7-1964-4815-9B78-85F5E6E53E5F}"/>
              </a:ext>
            </a:extLst>
          </p:cNvPr>
          <p:cNvPicPr>
            <a:picLocks noGrp="1" noChangeAspect="1"/>
          </p:cNvPicPr>
          <p:nvPr>
            <p:ph type="pic" sz="half" idx="13"/>
          </p:nvPr>
        </p:nvPicPr>
        <p:blipFill>
          <a:blip r:embed="rId3" cstate="print">
            <a:extLst>
              <a:ext uri="{28A0092B-C50C-407E-A947-70E740481C1C}">
                <a14:useLocalDpi xmlns:a14="http://schemas.microsoft.com/office/drawing/2010/main" val="0"/>
              </a:ext>
            </a:extLst>
          </a:blip>
          <a:srcRect l="38" r="38"/>
          <a:stretch>
            <a:fillRect/>
          </a:stretch>
        </p:blipFill>
        <p:spPr>
          <a:xfrm>
            <a:off x="4537331" y="592427"/>
            <a:ext cx="15309339" cy="10211543"/>
          </a:xfrm>
        </p:spPr>
      </p:pic>
      <p:sp>
        <p:nvSpPr>
          <p:cNvPr id="126" name="Title"/>
          <p:cNvSpPr txBox="1">
            <a:spLocks noGrp="1"/>
          </p:cNvSpPr>
          <p:nvPr>
            <p:ph type="title"/>
          </p:nvPr>
        </p:nvSpPr>
        <p:spPr>
          <a:xfrm>
            <a:off x="4537331" y="9291332"/>
            <a:ext cx="15309339" cy="1264929"/>
          </a:xfrm>
          <a:prstGeom prst="rect">
            <a:avLst/>
          </a:prstGeom>
          <a:solidFill>
            <a:schemeClr val="bg1"/>
          </a:solidFill>
        </p:spPr>
        <p:txBody>
          <a:bodyPr anchor="ctr" anchorCtr="0">
            <a:noAutofit/>
          </a:bodyPr>
          <a:lstStyle/>
          <a:p>
            <a:r>
              <a:rPr lang="en-GB" sz="3600" dirty="0"/>
              <a:t>Perspectives from a short-course regimen for multi-drug-resistant TB in </a:t>
            </a:r>
            <a:r>
              <a:rPr lang="en-GB" sz="3600" dirty="0" err="1"/>
              <a:t>Karakalpakstan</a:t>
            </a:r>
            <a:r>
              <a:rPr lang="en-GB" sz="3600" dirty="0"/>
              <a:t>, Uzbekistan: A qualitative study</a:t>
            </a:r>
            <a:endParaRPr sz="3600" dirty="0"/>
          </a:p>
        </p:txBody>
      </p:sp>
      <p:sp>
        <p:nvSpPr>
          <p:cNvPr id="127" name="Body"/>
          <p:cNvSpPr txBox="1">
            <a:spLocks noGrp="1"/>
          </p:cNvSpPr>
          <p:nvPr>
            <p:ph type="body" sz="quarter" idx="1"/>
          </p:nvPr>
        </p:nvSpPr>
        <p:spPr>
          <a:xfrm>
            <a:off x="6695658" y="10994207"/>
            <a:ext cx="12838048" cy="2536263"/>
          </a:xfrm>
          <a:prstGeom prst="rect">
            <a:avLst/>
          </a:prstGeom>
        </p:spPr>
        <p:txBody>
          <a:bodyPr>
            <a:normAutofit/>
          </a:bodyPr>
          <a:lstStyle/>
          <a:p>
            <a:pPr>
              <a:spcBef>
                <a:spcPts val="0"/>
              </a:spcBef>
            </a:pPr>
            <a:r>
              <a:rPr lang="en-GB" dirty="0"/>
              <a:t>Shona Horter, </a:t>
            </a:r>
            <a:r>
              <a:rPr lang="en-GB" sz="4000" dirty="0"/>
              <a:t>Médecins Sans Frontières </a:t>
            </a:r>
            <a:r>
              <a:rPr lang="en-GB" dirty="0"/>
              <a:t>UK</a:t>
            </a:r>
          </a:p>
          <a:p>
            <a:pPr>
              <a:spcBef>
                <a:spcPts val="0"/>
              </a:spcBef>
            </a:pPr>
            <a:r>
              <a:rPr lang="en-GB" sz="3200" dirty="0"/>
              <a:t>Beverley Stringer, Nell Gray, </a:t>
            </a:r>
            <a:r>
              <a:rPr lang="en-GB" sz="3200" dirty="0" err="1"/>
              <a:t>Nargiza</a:t>
            </a:r>
            <a:r>
              <a:rPr lang="en-GB" sz="3200" dirty="0"/>
              <a:t> </a:t>
            </a:r>
            <a:r>
              <a:rPr lang="en-GB" sz="3200" dirty="0" err="1"/>
              <a:t>Parpieva</a:t>
            </a:r>
            <a:r>
              <a:rPr lang="en-GB" sz="3200" dirty="0"/>
              <a:t>, </a:t>
            </a:r>
            <a:r>
              <a:rPr lang="en-GB" sz="3200" dirty="0" err="1"/>
              <a:t>Khasan</a:t>
            </a:r>
            <a:r>
              <a:rPr lang="en-GB" sz="3200" dirty="0"/>
              <a:t> </a:t>
            </a:r>
            <a:r>
              <a:rPr lang="en-GB" sz="3200" dirty="0" err="1"/>
              <a:t>Safaev</a:t>
            </a:r>
            <a:r>
              <a:rPr lang="en-GB" sz="3200" dirty="0"/>
              <a:t>, </a:t>
            </a:r>
            <a:r>
              <a:rPr lang="en-GB" sz="3200" dirty="0" err="1"/>
              <a:t>Zinaida</a:t>
            </a:r>
            <a:r>
              <a:rPr lang="en-GB" sz="3200" dirty="0"/>
              <a:t> </a:t>
            </a:r>
            <a:r>
              <a:rPr lang="en-GB" sz="3200" dirty="0" err="1"/>
              <a:t>Tigay</a:t>
            </a:r>
            <a:r>
              <a:rPr lang="en-GB" sz="3200" dirty="0"/>
              <a:t>, Jatinder Singh, Jay Achar</a:t>
            </a:r>
          </a:p>
          <a:p>
            <a:pPr>
              <a:spcBef>
                <a:spcPts val="0"/>
              </a:spcBef>
            </a:pPr>
            <a:r>
              <a:rPr lang="en-GB" sz="2200" baseline="30000" dirty="0"/>
              <a:t>1</a:t>
            </a:r>
            <a:r>
              <a:rPr lang="en-GB" sz="2200" dirty="0"/>
              <a:t> Médecins Sans Frontières UK; </a:t>
            </a:r>
            <a:r>
              <a:rPr lang="en-GB" sz="2200" baseline="30000" dirty="0"/>
              <a:t>2</a:t>
            </a:r>
            <a:r>
              <a:rPr lang="en-GB" sz="2200" dirty="0"/>
              <a:t>Ministry of Health of the Republic of Uzbekistan, </a:t>
            </a:r>
            <a:r>
              <a:rPr lang="en-GB" sz="2200" baseline="30000" dirty="0"/>
              <a:t>3 </a:t>
            </a:r>
            <a:r>
              <a:rPr lang="en-GB" sz="2200" dirty="0"/>
              <a:t>Republican </a:t>
            </a:r>
            <a:r>
              <a:rPr lang="en-GB" sz="2200" dirty="0" err="1"/>
              <a:t>Phtiziology</a:t>
            </a:r>
            <a:r>
              <a:rPr lang="en-GB" sz="2200" dirty="0"/>
              <a:t> Hospital #2, </a:t>
            </a:r>
            <a:r>
              <a:rPr lang="en-GB" sz="2200" dirty="0" err="1"/>
              <a:t>Karakalpakstan</a:t>
            </a:r>
            <a:r>
              <a:rPr lang="en-GB" sz="2200" dirty="0"/>
              <a:t>, </a:t>
            </a:r>
            <a:r>
              <a:rPr lang="en-GB" sz="2200" baseline="30000" dirty="0"/>
              <a:t>4</a:t>
            </a:r>
            <a:r>
              <a:rPr lang="en-GB" sz="2200" dirty="0"/>
              <a:t> Médecins Sans Frontières Uzbekistan</a:t>
            </a:r>
          </a:p>
        </p:txBody>
      </p:sp>
      <p:sp>
        <p:nvSpPr>
          <p:cNvPr id="9" name="TextBox 8">
            <a:extLst>
              <a:ext uri="{FF2B5EF4-FFF2-40B4-BE49-F238E27FC236}">
                <a16:creationId xmlns:a16="http://schemas.microsoft.com/office/drawing/2014/main" id="{50471253-390E-4AC2-AD96-511465806F55}"/>
              </a:ext>
            </a:extLst>
          </p:cNvPr>
          <p:cNvSpPr txBox="1"/>
          <p:nvPr/>
        </p:nvSpPr>
        <p:spPr>
          <a:xfrm>
            <a:off x="5997262" y="782664"/>
            <a:ext cx="12389477" cy="109837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GB" sz="6200" b="1" i="0" u="none" strike="noStrike" cap="none" spc="0" normalizeH="0" baseline="0" dirty="0">
                <a:ln>
                  <a:noFill/>
                </a:ln>
                <a:solidFill>
                  <a:srgbClr val="535353"/>
                </a:solidFill>
                <a:effectLst/>
                <a:uFillTx/>
                <a:latin typeface="Arial"/>
                <a:ea typeface="Arial"/>
                <a:cs typeface="Arial"/>
                <a:sym typeface="Arial"/>
              </a:rPr>
              <a:t>Person-centred Care in Practice</a:t>
            </a:r>
          </a:p>
        </p:txBody>
      </p:sp>
      <p:sp>
        <p:nvSpPr>
          <p:cNvPr id="2" name="TextBox 1">
            <a:extLst>
              <a:ext uri="{FF2B5EF4-FFF2-40B4-BE49-F238E27FC236}">
                <a16:creationId xmlns:a16="http://schemas.microsoft.com/office/drawing/2014/main" id="{F32694AD-59EC-46E5-B82D-45C172C7FC42}"/>
              </a:ext>
            </a:extLst>
          </p:cNvPr>
          <p:cNvSpPr txBox="1"/>
          <p:nvPr/>
        </p:nvSpPr>
        <p:spPr>
          <a:xfrm>
            <a:off x="293076" y="487561"/>
            <a:ext cx="3493476" cy="12522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pPr algn="l"/>
            <a:r>
              <a:rPr lang="en-GB" sz="1800" dirty="0">
                <a:solidFill>
                  <a:srgbClr val="000000"/>
                </a:solidFill>
              </a:rPr>
              <a:t>Conflict of Interest</a:t>
            </a:r>
            <a:endParaRPr lang="en-US" sz="1800" b="0" dirty="0"/>
          </a:p>
          <a:p>
            <a:pPr algn="l"/>
            <a:endParaRPr lang="en-GB" sz="1800" b="0" dirty="0"/>
          </a:p>
          <a:p>
            <a:pPr algn="l"/>
            <a:r>
              <a:rPr lang="en-GB" sz="1800" dirty="0">
                <a:solidFill>
                  <a:srgbClr val="000000"/>
                </a:solidFill>
              </a:rPr>
              <a:t>The author has declared no conflict of interest.</a:t>
            </a:r>
            <a:endParaRPr lang="en-GB" sz="18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DFA50CB-36F1-45F5-AFF4-EB1229C1F42F}"/>
              </a:ext>
            </a:extLst>
          </p:cNvPr>
          <p:cNvSpPr/>
          <p:nvPr/>
        </p:nvSpPr>
        <p:spPr>
          <a:xfrm>
            <a:off x="14085514" y="3743424"/>
            <a:ext cx="7629098" cy="1201281"/>
          </a:xfrm>
          <a:prstGeom prst="rect">
            <a:avLst/>
          </a:prstGeom>
          <a:solidFill>
            <a:srgbClr val="FFFFFF"/>
          </a:solidFill>
          <a:ln w="57150" cap="flat">
            <a:solidFill>
              <a:schemeClr val="tx1">
                <a:lumMod val="75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7" name="Title 6">
            <a:extLst>
              <a:ext uri="{FF2B5EF4-FFF2-40B4-BE49-F238E27FC236}">
                <a16:creationId xmlns:a16="http://schemas.microsoft.com/office/drawing/2014/main" id="{1F9AA6F7-E3C5-4AF4-A476-59668FD5095D}"/>
              </a:ext>
            </a:extLst>
          </p:cNvPr>
          <p:cNvSpPr>
            <a:spLocks noGrp="1"/>
          </p:cNvSpPr>
          <p:nvPr>
            <p:ph type="title"/>
          </p:nvPr>
        </p:nvSpPr>
        <p:spPr>
          <a:xfrm>
            <a:off x="4387452" y="305700"/>
            <a:ext cx="16681499" cy="1648496"/>
          </a:xfrm>
        </p:spPr>
        <p:txBody>
          <a:bodyPr>
            <a:noAutofit/>
          </a:bodyPr>
          <a:lstStyle/>
          <a:p>
            <a:r>
              <a:rPr lang="en-GB" sz="8000" dirty="0"/>
              <a:t>Person-centred care: A definition</a:t>
            </a:r>
          </a:p>
        </p:txBody>
      </p:sp>
      <p:sp>
        <p:nvSpPr>
          <p:cNvPr id="22" name="Flowchart: Process 21">
            <a:extLst>
              <a:ext uri="{FF2B5EF4-FFF2-40B4-BE49-F238E27FC236}">
                <a16:creationId xmlns:a16="http://schemas.microsoft.com/office/drawing/2014/main" id="{FEFAE310-14B4-401F-87E2-95948F05C721}"/>
              </a:ext>
            </a:extLst>
          </p:cNvPr>
          <p:cNvSpPr/>
          <p:nvPr/>
        </p:nvSpPr>
        <p:spPr>
          <a:xfrm>
            <a:off x="14668865" y="4037126"/>
            <a:ext cx="6462396" cy="636710"/>
          </a:xfrm>
          <a:prstGeom prst="flowChartProcess">
            <a:avLst/>
          </a:prstGeom>
          <a:solidFill>
            <a:srgbClr val="FFFFFF"/>
          </a:solidFill>
          <a:ln w="381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GB" sz="320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rPr>
              <a:t>WHO End TB Strategy</a:t>
            </a:r>
          </a:p>
        </p:txBody>
      </p:sp>
      <p:sp>
        <p:nvSpPr>
          <p:cNvPr id="25" name="Cylinder 24">
            <a:extLst>
              <a:ext uri="{FF2B5EF4-FFF2-40B4-BE49-F238E27FC236}">
                <a16:creationId xmlns:a16="http://schemas.microsoft.com/office/drawing/2014/main" id="{7DBED03A-FE99-41A6-8C1E-C17F22FC1552}"/>
              </a:ext>
            </a:extLst>
          </p:cNvPr>
          <p:cNvSpPr/>
          <p:nvPr/>
        </p:nvSpPr>
        <p:spPr>
          <a:xfrm>
            <a:off x="13606042" y="5620149"/>
            <a:ext cx="2431840" cy="4042890"/>
          </a:xfrm>
          <a:prstGeom prst="can">
            <a:avLst>
              <a:gd name="adj" fmla="val 17056"/>
            </a:avLst>
          </a:prstGeom>
          <a:solidFill>
            <a:schemeClr val="bg1">
              <a:lumMod val="95000"/>
            </a:schemeClr>
          </a:solidFill>
          <a:ln w="38100" cap="flat">
            <a:solidFill>
              <a:schemeClr val="tx1">
                <a:lumMod val="75000"/>
              </a:schemeClr>
            </a:solidFill>
            <a:prstDash val="solid"/>
            <a:round/>
          </a:ln>
          <a:effectLst>
            <a:innerShdw blurRad="63500" dist="50800" dir="135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26" name="Cylinder 25">
            <a:extLst>
              <a:ext uri="{FF2B5EF4-FFF2-40B4-BE49-F238E27FC236}">
                <a16:creationId xmlns:a16="http://schemas.microsoft.com/office/drawing/2014/main" id="{EE6FA364-9C92-4526-B8C4-C1DC95FBE7DA}"/>
              </a:ext>
            </a:extLst>
          </p:cNvPr>
          <p:cNvSpPr/>
          <p:nvPr/>
        </p:nvSpPr>
        <p:spPr>
          <a:xfrm>
            <a:off x="16566036" y="5620149"/>
            <a:ext cx="2431840" cy="4042890"/>
          </a:xfrm>
          <a:prstGeom prst="can">
            <a:avLst>
              <a:gd name="adj" fmla="val 17056"/>
            </a:avLst>
          </a:prstGeom>
          <a:solidFill>
            <a:schemeClr val="bg1">
              <a:lumMod val="95000"/>
            </a:schemeClr>
          </a:solidFill>
          <a:ln w="38100" cap="flat">
            <a:solidFill>
              <a:schemeClr val="tx1">
                <a:lumMod val="75000"/>
              </a:schemeClr>
            </a:solidFill>
            <a:prstDash val="solid"/>
            <a:round/>
          </a:ln>
          <a:effectLst>
            <a:innerShdw blurRad="63500" dist="50800" dir="135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27" name="Cylinder 26">
            <a:extLst>
              <a:ext uri="{FF2B5EF4-FFF2-40B4-BE49-F238E27FC236}">
                <a16:creationId xmlns:a16="http://schemas.microsoft.com/office/drawing/2014/main" id="{EF83AC0F-FBFC-453B-93A2-5302631C3CA9}"/>
              </a:ext>
            </a:extLst>
          </p:cNvPr>
          <p:cNvSpPr/>
          <p:nvPr/>
        </p:nvSpPr>
        <p:spPr>
          <a:xfrm>
            <a:off x="19526031" y="5620149"/>
            <a:ext cx="2431840" cy="4042890"/>
          </a:xfrm>
          <a:prstGeom prst="can">
            <a:avLst>
              <a:gd name="adj" fmla="val 17056"/>
            </a:avLst>
          </a:prstGeom>
          <a:solidFill>
            <a:schemeClr val="bg1">
              <a:lumMod val="95000"/>
            </a:schemeClr>
          </a:solidFill>
          <a:ln w="38100" cap="flat">
            <a:solidFill>
              <a:schemeClr val="tx1">
                <a:lumMod val="75000"/>
              </a:schemeClr>
            </a:solidFill>
            <a:prstDash val="solid"/>
            <a:round/>
          </a:ln>
          <a:effectLst>
            <a:innerShdw blurRad="63500" dist="50800" dir="13500000">
              <a:prstClr val="black">
                <a:alpha val="50000"/>
              </a:prstClr>
            </a:inn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28" name="TextBox 27">
            <a:extLst>
              <a:ext uri="{FF2B5EF4-FFF2-40B4-BE49-F238E27FC236}">
                <a16:creationId xmlns:a16="http://schemas.microsoft.com/office/drawing/2014/main" id="{E60D32AF-7AAE-4FEF-B8B1-D99F56A76DD8}"/>
              </a:ext>
            </a:extLst>
          </p:cNvPr>
          <p:cNvSpPr txBox="1"/>
          <p:nvPr/>
        </p:nvSpPr>
        <p:spPr>
          <a:xfrm>
            <a:off x="13707939" y="6376897"/>
            <a:ext cx="2228045" cy="2729590"/>
          </a:xfrm>
          <a:prstGeom prst="rect">
            <a:avLst/>
          </a:prstGeom>
          <a:noFill/>
          <a:ln w="381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solidFill>
                  <a:srgbClr val="535353"/>
                </a:solidFill>
                <a:effectLst/>
                <a:uFillTx/>
                <a:latin typeface="Arial"/>
                <a:ea typeface="Arial"/>
                <a:cs typeface="Arial"/>
                <a:sym typeface="Arial"/>
              </a:rPr>
              <a:t>Pillar 1:</a:t>
            </a:r>
          </a:p>
          <a:p>
            <a:pPr marL="0" marR="0" indent="0" algn="ctr" defTabSz="82153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solidFill>
                  <a:srgbClr val="535353"/>
                </a:solidFill>
                <a:effectLst/>
                <a:uFillTx/>
                <a:latin typeface="Arial"/>
                <a:ea typeface="Arial"/>
                <a:cs typeface="Arial"/>
                <a:sym typeface="Arial"/>
              </a:rPr>
              <a:t>Integrated, patient-centred TB care and prevention</a:t>
            </a:r>
          </a:p>
        </p:txBody>
      </p:sp>
      <p:sp>
        <p:nvSpPr>
          <p:cNvPr id="29" name="TextBox 28">
            <a:extLst>
              <a:ext uri="{FF2B5EF4-FFF2-40B4-BE49-F238E27FC236}">
                <a16:creationId xmlns:a16="http://schemas.microsoft.com/office/drawing/2014/main" id="{7024153C-451F-4879-9EBF-9FC5BEB824E2}"/>
              </a:ext>
            </a:extLst>
          </p:cNvPr>
          <p:cNvSpPr txBox="1"/>
          <p:nvPr/>
        </p:nvSpPr>
        <p:spPr>
          <a:xfrm>
            <a:off x="16577781" y="6376897"/>
            <a:ext cx="2228045" cy="2729590"/>
          </a:xfrm>
          <a:prstGeom prst="rect">
            <a:avLst/>
          </a:prstGeom>
          <a:noFill/>
          <a:ln w="381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solidFill>
                  <a:srgbClr val="535353"/>
                </a:solidFill>
                <a:effectLst/>
                <a:uFillTx/>
                <a:latin typeface="Arial"/>
                <a:ea typeface="Arial"/>
                <a:cs typeface="Arial"/>
                <a:sym typeface="Arial"/>
              </a:rPr>
              <a:t>Pillar 2:</a:t>
            </a:r>
          </a:p>
          <a:p>
            <a:pPr marL="0" marR="0" indent="0" algn="ctr" defTabSz="821530" rtl="0" fontAlgn="auto" latinLnBrk="0" hangingPunct="0">
              <a:lnSpc>
                <a:spcPct val="100000"/>
              </a:lnSpc>
              <a:spcBef>
                <a:spcPts val="0"/>
              </a:spcBef>
              <a:spcAft>
                <a:spcPts val="0"/>
              </a:spcAft>
              <a:buClrTx/>
              <a:buSzTx/>
              <a:buFontTx/>
              <a:buNone/>
              <a:tabLst/>
            </a:pPr>
            <a:r>
              <a:rPr kumimoji="0" lang="en-GB" sz="2800" b="0" i="0" u="none" strike="noStrike" cap="none" spc="0" normalizeH="0" baseline="0" dirty="0">
                <a:ln>
                  <a:noFill/>
                </a:ln>
                <a:solidFill>
                  <a:srgbClr val="535353"/>
                </a:solidFill>
                <a:effectLst/>
                <a:uFillTx/>
                <a:latin typeface="Arial"/>
                <a:ea typeface="Arial"/>
                <a:cs typeface="Arial"/>
                <a:sym typeface="Arial"/>
              </a:rPr>
              <a:t>Bold policies and supportive systems</a:t>
            </a:r>
          </a:p>
          <a:p>
            <a:pPr marL="0" marR="0" indent="0" algn="ctr" defTabSz="821530" rtl="0" fontAlgn="auto" latinLnBrk="0" hangingPunct="0">
              <a:lnSpc>
                <a:spcPct val="100000"/>
              </a:lnSpc>
              <a:spcBef>
                <a:spcPts val="0"/>
              </a:spcBef>
              <a:spcAft>
                <a:spcPts val="0"/>
              </a:spcAft>
              <a:buClrTx/>
              <a:buSzTx/>
              <a:buFontTx/>
              <a:buNone/>
              <a:tabLst/>
            </a:pPr>
            <a:endParaRPr kumimoji="0" lang="en-GB" sz="2800" b="0" i="0" u="none" strike="noStrike" cap="none" spc="0" normalizeH="0" baseline="0" dirty="0">
              <a:ln>
                <a:noFill/>
              </a:ln>
              <a:solidFill>
                <a:srgbClr val="535353"/>
              </a:solidFill>
              <a:effectLst/>
              <a:uFillTx/>
              <a:latin typeface="Arial"/>
              <a:ea typeface="Arial"/>
              <a:cs typeface="Arial"/>
              <a:sym typeface="Arial"/>
            </a:endParaRPr>
          </a:p>
        </p:txBody>
      </p:sp>
      <p:sp>
        <p:nvSpPr>
          <p:cNvPr id="30" name="TextBox 29">
            <a:extLst>
              <a:ext uri="{FF2B5EF4-FFF2-40B4-BE49-F238E27FC236}">
                <a16:creationId xmlns:a16="http://schemas.microsoft.com/office/drawing/2014/main" id="{124D1751-DDA1-4DBB-9545-CF02775C6F05}"/>
              </a:ext>
            </a:extLst>
          </p:cNvPr>
          <p:cNvSpPr txBox="1"/>
          <p:nvPr/>
        </p:nvSpPr>
        <p:spPr>
          <a:xfrm>
            <a:off x="19729826" y="6376898"/>
            <a:ext cx="2228045" cy="2729590"/>
          </a:xfrm>
          <a:prstGeom prst="rect">
            <a:avLst/>
          </a:prstGeom>
          <a:noFill/>
          <a:ln w="381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solidFill>
                  <a:srgbClr val="535353"/>
                </a:solidFill>
                <a:effectLst/>
                <a:uFillTx/>
                <a:latin typeface="Arial"/>
                <a:ea typeface="Arial"/>
                <a:cs typeface="Arial"/>
                <a:sym typeface="Arial"/>
              </a:rPr>
              <a:t>Pillar 3:</a:t>
            </a:r>
          </a:p>
          <a:p>
            <a:pPr marL="0" marR="0" indent="0" algn="ctr" defTabSz="821530" rtl="0" fontAlgn="auto" latinLnBrk="0" hangingPunct="0">
              <a:lnSpc>
                <a:spcPct val="100000"/>
              </a:lnSpc>
              <a:spcBef>
                <a:spcPts val="0"/>
              </a:spcBef>
              <a:spcAft>
                <a:spcPts val="0"/>
              </a:spcAft>
              <a:buClrTx/>
              <a:buSzTx/>
              <a:buFontTx/>
              <a:buNone/>
              <a:tabLst/>
            </a:pPr>
            <a:r>
              <a:rPr lang="en-GB" sz="2800" b="0" dirty="0"/>
              <a:t>Intensified research and innovation</a:t>
            </a:r>
          </a:p>
          <a:p>
            <a:pPr marL="0" marR="0" indent="0" algn="ctr" defTabSz="821530" rtl="0" fontAlgn="auto" latinLnBrk="0" hangingPunct="0">
              <a:lnSpc>
                <a:spcPct val="100000"/>
              </a:lnSpc>
              <a:spcBef>
                <a:spcPts val="0"/>
              </a:spcBef>
              <a:spcAft>
                <a:spcPts val="0"/>
              </a:spcAft>
              <a:buClrTx/>
              <a:buSzTx/>
              <a:buFontTx/>
              <a:buNone/>
              <a:tabLst/>
            </a:pPr>
            <a:endParaRPr kumimoji="0" lang="en-GB" sz="2800" b="0" i="0" u="none" strike="noStrike" cap="none" spc="0" normalizeH="0" baseline="0" dirty="0">
              <a:ln>
                <a:noFill/>
              </a:ln>
              <a:solidFill>
                <a:srgbClr val="535353"/>
              </a:solidFill>
              <a:effectLst/>
              <a:uFillTx/>
              <a:latin typeface="Arial"/>
              <a:ea typeface="Arial"/>
              <a:cs typeface="Arial"/>
              <a:sym typeface="Arial"/>
            </a:endParaRPr>
          </a:p>
          <a:p>
            <a:pPr marL="0" marR="0" indent="0" algn="ctr" defTabSz="821530" rtl="0" fontAlgn="auto" latinLnBrk="0" hangingPunct="0">
              <a:lnSpc>
                <a:spcPct val="100000"/>
              </a:lnSpc>
              <a:spcBef>
                <a:spcPts val="0"/>
              </a:spcBef>
              <a:spcAft>
                <a:spcPts val="0"/>
              </a:spcAft>
              <a:buClrTx/>
              <a:buSzTx/>
              <a:buFontTx/>
              <a:buNone/>
              <a:tabLst/>
            </a:pPr>
            <a:endParaRPr kumimoji="0" lang="en-GB" sz="2800" b="0" i="0" u="none" strike="noStrike" cap="none" spc="0" normalizeH="0" baseline="0" dirty="0">
              <a:ln>
                <a:noFill/>
              </a:ln>
              <a:solidFill>
                <a:srgbClr val="535353"/>
              </a:solidFill>
              <a:effectLst/>
              <a:uFillTx/>
              <a:latin typeface="Arial"/>
              <a:ea typeface="Arial"/>
              <a:cs typeface="Arial"/>
              <a:sym typeface="Arial"/>
            </a:endParaRPr>
          </a:p>
        </p:txBody>
      </p:sp>
      <p:sp>
        <p:nvSpPr>
          <p:cNvPr id="31" name="Oval 30">
            <a:extLst>
              <a:ext uri="{FF2B5EF4-FFF2-40B4-BE49-F238E27FC236}">
                <a16:creationId xmlns:a16="http://schemas.microsoft.com/office/drawing/2014/main" id="{2D0BDE55-9197-4F03-8F5A-AF576FF4F17C}"/>
              </a:ext>
            </a:extLst>
          </p:cNvPr>
          <p:cNvSpPr/>
          <p:nvPr/>
        </p:nvSpPr>
        <p:spPr>
          <a:xfrm>
            <a:off x="13079142" y="5039677"/>
            <a:ext cx="3486894" cy="5318974"/>
          </a:xfrm>
          <a:prstGeom prst="ellipse">
            <a:avLst/>
          </a:prstGeom>
          <a:noFill/>
          <a:ln w="57150" cap="flat">
            <a:solidFill>
              <a:schemeClr val="accent5">
                <a:lumMod val="75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4" name="Text Placeholder 3">
            <a:extLst>
              <a:ext uri="{FF2B5EF4-FFF2-40B4-BE49-F238E27FC236}">
                <a16:creationId xmlns:a16="http://schemas.microsoft.com/office/drawing/2014/main" id="{8E936C28-8066-4D2E-A764-23AB3F18E94F}"/>
              </a:ext>
            </a:extLst>
          </p:cNvPr>
          <p:cNvSpPr>
            <a:spLocks noGrp="1"/>
          </p:cNvSpPr>
          <p:nvPr>
            <p:ph type="body" sz="quarter" idx="1"/>
          </p:nvPr>
        </p:nvSpPr>
        <p:spPr>
          <a:xfrm>
            <a:off x="2100675" y="3829248"/>
            <a:ext cx="9640752" cy="5074356"/>
          </a:xfrm>
          <a:ln w="38100">
            <a:solidFill>
              <a:srgbClr val="00B0F0"/>
            </a:solidFill>
          </a:ln>
        </p:spPr>
        <p:txBody>
          <a:bodyPr>
            <a:normAutofit/>
          </a:bodyPr>
          <a:lstStyle/>
          <a:p>
            <a:pPr marL="981075" indent="-465138"/>
            <a:r>
              <a:rPr lang="en-GB" dirty="0"/>
              <a:t>Providing care according to individual patients’ preferences, needs, values</a:t>
            </a:r>
          </a:p>
          <a:p>
            <a:pPr marL="981075" indent="-465138"/>
            <a:r>
              <a:rPr lang="en-GB" dirty="0"/>
              <a:t>Shared decision-making</a:t>
            </a:r>
          </a:p>
          <a:p>
            <a:pPr marL="981075" indent="-465138"/>
            <a:r>
              <a:rPr lang="en-GB" dirty="0"/>
              <a:t>Patient self-management</a:t>
            </a:r>
          </a:p>
        </p:txBody>
      </p:sp>
    </p:spTree>
    <p:extLst>
      <p:ext uri="{BB962C8B-B14F-4D97-AF65-F5344CB8AC3E}">
        <p14:creationId xmlns:p14="http://schemas.microsoft.com/office/powerpoint/2010/main" val="91649074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C18BD81-FD28-429F-85B0-F6A47B7C906B}"/>
              </a:ext>
            </a:extLst>
          </p:cNvPr>
          <p:cNvSpPr/>
          <p:nvPr/>
        </p:nvSpPr>
        <p:spPr>
          <a:xfrm>
            <a:off x="3316406" y="2460464"/>
            <a:ext cx="18219760" cy="2763129"/>
          </a:xfrm>
          <a:prstGeom prst="roundRect">
            <a:avLst/>
          </a:prstGeom>
          <a:solidFill>
            <a:srgbClr val="D55233"/>
          </a:solid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4400" kern="1200" dirty="0">
                <a:solidFill>
                  <a:prstClr val="white"/>
                </a:solidFill>
                <a:latin typeface="Arial" panose="020B0604020202020204" pitchFamily="34" charset="0"/>
                <a:ea typeface="+mn-ea"/>
                <a:cs typeface="Arial" panose="020B0604020202020204" pitchFamily="34" charset="0"/>
              </a:rPr>
              <a:t>T</a:t>
            </a:r>
            <a:r>
              <a:rPr kumimoji="0" lang="en-GB" sz="440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examine perceptions and experiences relating to person-centred care, including shared decision-making for treatment options, to consider how the concept may be realised in practice.</a:t>
            </a:r>
          </a:p>
        </p:txBody>
      </p:sp>
      <p:sp>
        <p:nvSpPr>
          <p:cNvPr id="6" name="Title 6">
            <a:extLst>
              <a:ext uri="{FF2B5EF4-FFF2-40B4-BE49-F238E27FC236}">
                <a16:creationId xmlns:a16="http://schemas.microsoft.com/office/drawing/2014/main" id="{DF3A2A06-4D9E-4EDD-9B32-22D36FBEF14B}"/>
              </a:ext>
            </a:extLst>
          </p:cNvPr>
          <p:cNvSpPr txBox="1">
            <a:spLocks/>
          </p:cNvSpPr>
          <p:nvPr/>
        </p:nvSpPr>
        <p:spPr>
          <a:xfrm>
            <a:off x="3851250" y="784672"/>
            <a:ext cx="16681499" cy="1648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Autofit/>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hangingPunct="1"/>
            <a:r>
              <a:rPr lang="en-GB" sz="8000" dirty="0"/>
              <a:t>Study Aim</a:t>
            </a:r>
          </a:p>
        </p:txBody>
      </p:sp>
      <p:pic>
        <p:nvPicPr>
          <p:cNvPr id="11" name="Picture Placeholder 10" descr="A person sitting at a table&#10;&#10;Description automatically generated">
            <a:extLst>
              <a:ext uri="{FF2B5EF4-FFF2-40B4-BE49-F238E27FC236}">
                <a16:creationId xmlns:a16="http://schemas.microsoft.com/office/drawing/2014/main" id="{53EE333E-3266-418E-B79B-CA6B50A553C2}"/>
              </a:ext>
            </a:extLst>
          </p:cNvPr>
          <p:cNvPicPr>
            <a:picLocks noGrp="1" noChangeAspect="1"/>
          </p:cNvPicPr>
          <p:nvPr>
            <p:ph type="pic" sz="half" idx="13"/>
          </p:nvPr>
        </p:nvPicPr>
        <p:blipFill>
          <a:blip r:embed="rId2" cstate="print">
            <a:extLst>
              <a:ext uri="{28A0092B-C50C-407E-A947-70E740481C1C}">
                <a14:useLocalDpi xmlns:a14="http://schemas.microsoft.com/office/drawing/2010/main" val="0"/>
              </a:ext>
            </a:extLst>
          </a:blip>
          <a:srcRect l="9" r="9"/>
          <a:stretch>
            <a:fillRect/>
          </a:stretch>
        </p:blipFill>
        <p:spPr>
          <a:xfrm>
            <a:off x="7021940" y="5748245"/>
            <a:ext cx="11088640" cy="7392428"/>
          </a:xfrm>
        </p:spPr>
      </p:pic>
    </p:spTree>
    <p:extLst>
      <p:ext uri="{BB962C8B-B14F-4D97-AF65-F5344CB8AC3E}">
        <p14:creationId xmlns:p14="http://schemas.microsoft.com/office/powerpoint/2010/main" val="254916407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lose up of a map&#10;&#10;Description automatically generated">
            <a:extLst>
              <a:ext uri="{FF2B5EF4-FFF2-40B4-BE49-F238E27FC236}">
                <a16:creationId xmlns:a16="http://schemas.microsoft.com/office/drawing/2014/main" id="{EA4D60A3-70AA-4BA3-B4EE-DCBED69F1570}"/>
              </a:ext>
            </a:extLst>
          </p:cNvPr>
          <p:cNvPicPr>
            <a:picLocks noChangeAspect="1"/>
          </p:cNvPicPr>
          <p:nvPr/>
        </p:nvPicPr>
        <p:blipFill rotWithShape="1">
          <a:blip r:embed="rId3">
            <a:extLst>
              <a:ext uri="{28A0092B-C50C-407E-A947-70E740481C1C}">
                <a14:useLocalDpi xmlns:a14="http://schemas.microsoft.com/office/drawing/2010/main" val="0"/>
              </a:ext>
            </a:extLst>
          </a:blip>
          <a:srcRect l="4655"/>
          <a:stretch/>
        </p:blipFill>
        <p:spPr>
          <a:xfrm>
            <a:off x="10283687" y="3129357"/>
            <a:ext cx="12396101" cy="6145272"/>
          </a:xfrm>
          <a:prstGeom prst="rect">
            <a:avLst/>
          </a:prstGeom>
        </p:spPr>
      </p:pic>
      <p:sp>
        <p:nvSpPr>
          <p:cNvPr id="3" name="Title 2">
            <a:extLst>
              <a:ext uri="{FF2B5EF4-FFF2-40B4-BE49-F238E27FC236}">
                <a16:creationId xmlns:a16="http://schemas.microsoft.com/office/drawing/2014/main" id="{2A22F5CB-1B05-451B-BDF9-3847165D5231}"/>
              </a:ext>
            </a:extLst>
          </p:cNvPr>
          <p:cNvSpPr>
            <a:spLocks noGrp="1"/>
          </p:cNvSpPr>
          <p:nvPr>
            <p:ph type="title"/>
          </p:nvPr>
        </p:nvSpPr>
        <p:spPr>
          <a:xfrm>
            <a:off x="4387453" y="357186"/>
            <a:ext cx="15609094" cy="2293249"/>
          </a:xfrm>
        </p:spPr>
        <p:txBody>
          <a:bodyPr>
            <a:normAutofit/>
          </a:bodyPr>
          <a:lstStyle/>
          <a:p>
            <a:r>
              <a:rPr lang="en-GB" sz="8000" dirty="0"/>
              <a:t>Study context: </a:t>
            </a:r>
            <a:r>
              <a:rPr lang="en-GB" sz="8000" dirty="0" err="1"/>
              <a:t>Karakalpakstan</a:t>
            </a:r>
            <a:endParaRPr lang="en-GB" sz="8000" dirty="0"/>
          </a:p>
        </p:txBody>
      </p:sp>
      <p:sp>
        <p:nvSpPr>
          <p:cNvPr id="4" name="Text Placeholder 3">
            <a:extLst>
              <a:ext uri="{FF2B5EF4-FFF2-40B4-BE49-F238E27FC236}">
                <a16:creationId xmlns:a16="http://schemas.microsoft.com/office/drawing/2014/main" id="{8D835957-595E-4CC5-8E9C-5066E6DBA97C}"/>
              </a:ext>
            </a:extLst>
          </p:cNvPr>
          <p:cNvSpPr>
            <a:spLocks noGrp="1"/>
          </p:cNvSpPr>
          <p:nvPr>
            <p:ph type="body" sz="quarter" idx="1"/>
          </p:nvPr>
        </p:nvSpPr>
        <p:spPr>
          <a:xfrm>
            <a:off x="1316261" y="3273287"/>
            <a:ext cx="7973512" cy="7462218"/>
          </a:xfrm>
        </p:spPr>
        <p:txBody>
          <a:bodyPr>
            <a:normAutofit/>
          </a:bodyPr>
          <a:lstStyle/>
          <a:p>
            <a:r>
              <a:rPr lang="en-GB" dirty="0"/>
              <a:t>Uzbekistan: high MDR-TB burden</a:t>
            </a:r>
          </a:p>
          <a:p>
            <a:r>
              <a:rPr lang="en-GB" dirty="0"/>
              <a:t>MSF/Ministry of Health (</a:t>
            </a:r>
            <a:r>
              <a:rPr lang="en-GB" dirty="0" err="1"/>
              <a:t>MoH</a:t>
            </a:r>
            <a:r>
              <a:rPr lang="en-GB" dirty="0"/>
              <a:t>) comprehensive TB care project in </a:t>
            </a:r>
            <a:r>
              <a:rPr lang="en-GB" dirty="0" err="1"/>
              <a:t>Karakalpakstan</a:t>
            </a:r>
            <a:r>
              <a:rPr lang="en-GB" dirty="0"/>
              <a:t> since 1998</a:t>
            </a:r>
          </a:p>
          <a:p>
            <a:r>
              <a:rPr lang="en-GB" dirty="0"/>
              <a:t>2019 treatment guidelines including person-centred care and shared decision-making</a:t>
            </a:r>
          </a:p>
          <a:p>
            <a:r>
              <a:rPr lang="en-GB" dirty="0"/>
              <a:t>Changing TB treatment landscape</a:t>
            </a:r>
          </a:p>
        </p:txBody>
      </p:sp>
      <p:pic>
        <p:nvPicPr>
          <p:cNvPr id="14" name="Picture 13" descr="A tree in the middle of a dirt field&#10;&#10;Description automatically generated">
            <a:extLst>
              <a:ext uri="{FF2B5EF4-FFF2-40B4-BE49-F238E27FC236}">
                <a16:creationId xmlns:a16="http://schemas.microsoft.com/office/drawing/2014/main" id="{753A8CCE-112D-47CF-8026-124C4FB18D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64379" y="8360229"/>
            <a:ext cx="7728962" cy="5119183"/>
          </a:xfrm>
          <a:prstGeom prst="rect">
            <a:avLst/>
          </a:prstGeom>
        </p:spPr>
      </p:pic>
    </p:spTree>
    <p:extLst>
      <p:ext uri="{BB962C8B-B14F-4D97-AF65-F5344CB8AC3E}">
        <p14:creationId xmlns:p14="http://schemas.microsoft.com/office/powerpoint/2010/main" val="241723505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865B90-7F41-451E-A3C5-9804F94EB91E}"/>
              </a:ext>
            </a:extLst>
          </p:cNvPr>
          <p:cNvSpPr>
            <a:spLocks noGrp="1"/>
          </p:cNvSpPr>
          <p:nvPr>
            <p:ph type="title"/>
          </p:nvPr>
        </p:nvSpPr>
        <p:spPr/>
        <p:txBody>
          <a:bodyPr>
            <a:normAutofit/>
          </a:bodyPr>
          <a:lstStyle/>
          <a:p>
            <a:r>
              <a:rPr lang="en-GB" sz="8000" dirty="0"/>
              <a:t>Qualitative Study Methods</a:t>
            </a:r>
          </a:p>
        </p:txBody>
      </p:sp>
      <p:sp>
        <p:nvSpPr>
          <p:cNvPr id="4" name="Text Placeholder 3">
            <a:extLst>
              <a:ext uri="{FF2B5EF4-FFF2-40B4-BE49-F238E27FC236}">
                <a16:creationId xmlns:a16="http://schemas.microsoft.com/office/drawing/2014/main" id="{0B0EEC61-ABA9-462B-B1EE-52EB50EA3124}"/>
              </a:ext>
            </a:extLst>
          </p:cNvPr>
          <p:cNvSpPr>
            <a:spLocks noGrp="1"/>
          </p:cNvSpPr>
          <p:nvPr>
            <p:ph type="body" sz="quarter" idx="1"/>
          </p:nvPr>
        </p:nvSpPr>
        <p:spPr/>
        <p:txBody>
          <a:bodyPr/>
          <a:lstStyle/>
          <a:p>
            <a:r>
              <a:rPr lang="en-GB" dirty="0"/>
              <a:t>48 in-depth interviews</a:t>
            </a:r>
          </a:p>
          <a:p>
            <a:r>
              <a:rPr lang="en-GB" dirty="0"/>
              <a:t>Purposive sampling – patients and health-care workers (HCW)</a:t>
            </a:r>
          </a:p>
          <a:p>
            <a:r>
              <a:rPr lang="en-GB" dirty="0"/>
              <a:t>Thematic data analysis</a:t>
            </a:r>
          </a:p>
          <a:p>
            <a:r>
              <a:rPr lang="en-GB" dirty="0"/>
              <a:t>Reflexivity</a:t>
            </a:r>
          </a:p>
          <a:p>
            <a:r>
              <a:rPr lang="en-GB" dirty="0"/>
              <a:t>Ethics approval granted by MSF and Uzbekistan ERB</a:t>
            </a:r>
          </a:p>
        </p:txBody>
      </p:sp>
      <p:graphicFrame>
        <p:nvGraphicFramePr>
          <p:cNvPr id="6" name="Table 5">
            <a:extLst>
              <a:ext uri="{FF2B5EF4-FFF2-40B4-BE49-F238E27FC236}">
                <a16:creationId xmlns:a16="http://schemas.microsoft.com/office/drawing/2014/main" id="{0BE1FE5D-D208-47CB-B1D9-6D072081EF43}"/>
              </a:ext>
            </a:extLst>
          </p:cNvPr>
          <p:cNvGraphicFramePr>
            <a:graphicFrameLocks noGrp="1"/>
          </p:cNvGraphicFramePr>
          <p:nvPr>
            <p:extLst>
              <p:ext uri="{D42A27DB-BD31-4B8C-83A1-F6EECF244321}">
                <p14:modId xmlns:p14="http://schemas.microsoft.com/office/powerpoint/2010/main" val="3054085684"/>
              </p:ext>
            </p:extLst>
          </p:nvPr>
        </p:nvGraphicFramePr>
        <p:xfrm>
          <a:off x="15848705" y="3973054"/>
          <a:ext cx="7250805" cy="5513259"/>
        </p:xfrm>
        <a:graphic>
          <a:graphicData uri="http://schemas.openxmlformats.org/drawingml/2006/table">
            <a:tbl>
              <a:tblPr firstRow="1" bandRow="1">
                <a:tableStyleId>{5C22544A-7EE6-4342-B048-85BDC9FD1C3A}</a:tableStyleId>
              </a:tblPr>
              <a:tblGrid>
                <a:gridCol w="5700403">
                  <a:extLst>
                    <a:ext uri="{9D8B030D-6E8A-4147-A177-3AD203B41FA5}">
                      <a16:colId xmlns:a16="http://schemas.microsoft.com/office/drawing/2014/main" val="3236970891"/>
                    </a:ext>
                  </a:extLst>
                </a:gridCol>
                <a:gridCol w="1550402">
                  <a:extLst>
                    <a:ext uri="{9D8B030D-6E8A-4147-A177-3AD203B41FA5}">
                      <a16:colId xmlns:a16="http://schemas.microsoft.com/office/drawing/2014/main" val="2220219209"/>
                    </a:ext>
                  </a:extLst>
                </a:gridCol>
              </a:tblGrid>
              <a:tr h="718216">
                <a:tc>
                  <a:txBody>
                    <a:bodyPr/>
                    <a:lstStyle/>
                    <a:p>
                      <a:r>
                        <a:rPr lang="en-GB" sz="2800" dirty="0">
                          <a:latin typeface="Arial" panose="020B0604020202020204" pitchFamily="34" charset="0"/>
                          <a:cs typeface="Arial" panose="020B0604020202020204" pitchFamily="34" charset="0"/>
                        </a:rPr>
                        <a:t>Patient participant information</a:t>
                      </a:r>
                    </a:p>
                  </a:txBody>
                  <a:tcPr/>
                </a:tc>
                <a:tc>
                  <a:txBody>
                    <a:bodyPr/>
                    <a:lstStyle/>
                    <a:p>
                      <a:r>
                        <a:rPr lang="en-GB" sz="2800" dirty="0">
                          <a:latin typeface="Arial" panose="020B0604020202020204" pitchFamily="34" charset="0"/>
                          <a:cs typeface="Arial" panose="020B0604020202020204" pitchFamily="34" charset="0"/>
                        </a:rPr>
                        <a:t>Number</a:t>
                      </a:r>
                    </a:p>
                  </a:txBody>
                  <a:tcPr/>
                </a:tc>
                <a:extLst>
                  <a:ext uri="{0D108BD9-81ED-4DB2-BD59-A6C34878D82A}">
                    <a16:rowId xmlns:a16="http://schemas.microsoft.com/office/drawing/2014/main" val="1724319479"/>
                  </a:ext>
                </a:extLst>
              </a:tr>
              <a:tr h="1789444">
                <a:tc>
                  <a:txBody>
                    <a:bodyPr/>
                    <a:lstStyle/>
                    <a:p>
                      <a:pPr algn="l"/>
                      <a:r>
                        <a:rPr lang="en-GB" sz="2800" b="1" dirty="0">
                          <a:latin typeface="Arial" panose="020B0604020202020204" pitchFamily="34" charset="0"/>
                          <a:cs typeface="Arial" panose="020B0604020202020204" pitchFamily="34" charset="0"/>
                        </a:rPr>
                        <a:t>Total patients</a:t>
                      </a:r>
                    </a:p>
                    <a:p>
                      <a:pPr marL="285750" indent="-285750" algn="l">
                        <a:buFontTx/>
                        <a:buChar char="-"/>
                      </a:pPr>
                      <a:r>
                        <a:rPr lang="en-GB" sz="2800" dirty="0">
                          <a:latin typeface="Arial" panose="020B0604020202020204" pitchFamily="34" charset="0"/>
                          <a:cs typeface="Arial" panose="020B0604020202020204" pitchFamily="34" charset="0"/>
                        </a:rPr>
                        <a:t>Women/men </a:t>
                      </a:r>
                    </a:p>
                    <a:p>
                      <a:pPr marL="285750" indent="-285750" algn="l">
                        <a:buFontTx/>
                        <a:buChar char="-"/>
                      </a:pPr>
                      <a:r>
                        <a:rPr lang="en-GB" sz="2800" dirty="0">
                          <a:latin typeface="Arial" panose="020B0604020202020204" pitchFamily="34" charset="0"/>
                          <a:cs typeface="Arial" panose="020B0604020202020204" pitchFamily="34" charset="0"/>
                        </a:rPr>
                        <a:t>Age 18-34</a:t>
                      </a:r>
                    </a:p>
                    <a:p>
                      <a:pPr marL="285750" indent="-285750" algn="l">
                        <a:buFontTx/>
                        <a:buChar char="-"/>
                      </a:pPr>
                      <a:r>
                        <a:rPr lang="en-GB" sz="2800" dirty="0">
                          <a:latin typeface="Arial" panose="020B0604020202020204" pitchFamily="34" charset="0"/>
                          <a:cs typeface="Arial" panose="020B0604020202020204" pitchFamily="34" charset="0"/>
                        </a:rPr>
                        <a:t>Age 35-58</a:t>
                      </a:r>
                    </a:p>
                  </a:txBody>
                  <a:tcPr/>
                </a:tc>
                <a:tc>
                  <a:txBody>
                    <a:bodyPr/>
                    <a:lstStyle/>
                    <a:p>
                      <a:r>
                        <a:rPr lang="en-GB" sz="2800" b="1" dirty="0">
                          <a:latin typeface="Arial" panose="020B0604020202020204" pitchFamily="34" charset="0"/>
                          <a:cs typeface="Arial" panose="020B0604020202020204" pitchFamily="34" charset="0"/>
                        </a:rPr>
                        <a:t>24</a:t>
                      </a:r>
                      <a:r>
                        <a:rPr lang="en-GB" sz="2800" b="0" dirty="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12/12</a:t>
                      </a:r>
                    </a:p>
                    <a:p>
                      <a:r>
                        <a:rPr lang="en-GB" sz="2800" dirty="0">
                          <a:latin typeface="Arial" panose="020B0604020202020204" pitchFamily="34" charset="0"/>
                          <a:cs typeface="Arial" panose="020B0604020202020204" pitchFamily="34" charset="0"/>
                        </a:rPr>
                        <a:t>17</a:t>
                      </a:r>
                    </a:p>
                    <a:p>
                      <a:r>
                        <a:rPr lang="en-GB" sz="2800" dirty="0">
                          <a:latin typeface="Arial" panose="020B0604020202020204" pitchFamily="34" charset="0"/>
                          <a:cs typeface="Arial" panose="020B0604020202020204" pitchFamily="34" charset="0"/>
                        </a:rPr>
                        <a:t>7</a:t>
                      </a:r>
                    </a:p>
                  </a:txBody>
                  <a:tcPr/>
                </a:tc>
                <a:extLst>
                  <a:ext uri="{0D108BD9-81ED-4DB2-BD59-A6C34878D82A}">
                    <a16:rowId xmlns:a16="http://schemas.microsoft.com/office/drawing/2014/main" val="3912487762"/>
                  </a:ext>
                </a:extLst>
              </a:tr>
              <a:tr h="2996723">
                <a:tc>
                  <a:txBody>
                    <a:bodyPr/>
                    <a:lstStyle/>
                    <a:p>
                      <a:pPr algn="l"/>
                      <a:r>
                        <a:rPr lang="en-GB" sz="2800" dirty="0">
                          <a:latin typeface="Arial" panose="020B0604020202020204" pitchFamily="34" charset="0"/>
                          <a:cs typeface="Arial" panose="020B0604020202020204" pitchFamily="34" charset="0"/>
                        </a:rPr>
                        <a:t>Treatment category</a:t>
                      </a:r>
                    </a:p>
                    <a:p>
                      <a:pPr marL="285750" indent="-285750" algn="l">
                        <a:buFontTx/>
                        <a:buChar char="-"/>
                      </a:pPr>
                      <a:r>
                        <a:rPr lang="en-GB" sz="2800" dirty="0">
                          <a:latin typeface="Arial" panose="020B0604020202020204" pitchFamily="34" charset="0"/>
                          <a:cs typeface="Arial" panose="020B0604020202020204" pitchFamily="34" charset="0"/>
                        </a:rPr>
                        <a:t>On SCR treatment</a:t>
                      </a:r>
                    </a:p>
                    <a:p>
                      <a:pPr marL="285750" indent="-285750" algn="l">
                        <a:buFontTx/>
                        <a:buChar char="-"/>
                      </a:pPr>
                      <a:r>
                        <a:rPr lang="en-GB" sz="2800" dirty="0">
                          <a:latin typeface="Arial" panose="020B0604020202020204" pitchFamily="34" charset="0"/>
                          <a:cs typeface="Arial" panose="020B0604020202020204" pitchFamily="34" charset="0"/>
                        </a:rPr>
                        <a:t>Completed/cured</a:t>
                      </a:r>
                    </a:p>
                    <a:p>
                      <a:pPr marL="285750" indent="-285750" algn="l">
                        <a:buFontTx/>
                        <a:buChar char="-"/>
                      </a:pPr>
                      <a:r>
                        <a:rPr lang="en-GB" sz="2800" dirty="0">
                          <a:latin typeface="Arial" panose="020B0604020202020204" pitchFamily="34" charset="0"/>
                          <a:cs typeface="Arial" panose="020B0604020202020204" pitchFamily="34" charset="0"/>
                        </a:rPr>
                        <a:t>Treatment failure</a:t>
                      </a:r>
                    </a:p>
                    <a:p>
                      <a:pPr marL="285750" indent="-285750" algn="l">
                        <a:buFontTx/>
                        <a:buChar char="-"/>
                      </a:pPr>
                      <a:r>
                        <a:rPr lang="en-GB" sz="2800" dirty="0">
                          <a:latin typeface="Arial" panose="020B0604020202020204" pitchFamily="34" charset="0"/>
                          <a:cs typeface="Arial" panose="020B0604020202020204" pitchFamily="34" charset="0"/>
                        </a:rPr>
                        <a:t>Relapse</a:t>
                      </a:r>
                    </a:p>
                    <a:p>
                      <a:pPr marL="285750" indent="-285750" algn="l">
                        <a:buFontTx/>
                        <a:buChar char="-"/>
                      </a:pPr>
                      <a:r>
                        <a:rPr lang="en-GB" sz="2800" dirty="0">
                          <a:latin typeface="Arial" panose="020B0604020202020204" pitchFamily="34" charset="0"/>
                          <a:cs typeface="Arial" panose="020B0604020202020204" pitchFamily="34" charset="0"/>
                        </a:rPr>
                        <a:t>Transferred/on standard regimen</a:t>
                      </a:r>
                    </a:p>
                  </a:txBody>
                  <a:tcPr/>
                </a:tc>
                <a:tc>
                  <a:txBody>
                    <a:bodyPr/>
                    <a:lstStyle/>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15</a:t>
                      </a:r>
                    </a:p>
                    <a:p>
                      <a:r>
                        <a:rPr lang="en-GB" sz="2800" dirty="0">
                          <a:latin typeface="Arial" panose="020B0604020202020204" pitchFamily="34" charset="0"/>
                          <a:cs typeface="Arial" panose="020B0604020202020204" pitchFamily="34" charset="0"/>
                        </a:rPr>
                        <a:t>5</a:t>
                      </a:r>
                    </a:p>
                    <a:p>
                      <a:r>
                        <a:rPr lang="en-GB" sz="2800" dirty="0">
                          <a:latin typeface="Arial" panose="020B0604020202020204" pitchFamily="34" charset="0"/>
                          <a:cs typeface="Arial" panose="020B0604020202020204" pitchFamily="34" charset="0"/>
                        </a:rPr>
                        <a:t>3</a:t>
                      </a:r>
                    </a:p>
                    <a:p>
                      <a:r>
                        <a:rPr lang="en-GB" sz="2800" dirty="0">
                          <a:latin typeface="Arial" panose="020B0604020202020204" pitchFamily="34" charset="0"/>
                          <a:cs typeface="Arial" panose="020B0604020202020204" pitchFamily="34" charset="0"/>
                        </a:rPr>
                        <a:t>1</a:t>
                      </a:r>
                    </a:p>
                    <a:p>
                      <a:r>
                        <a:rPr lang="en-GB" sz="2800" dirty="0">
                          <a:latin typeface="Arial" panose="020B0604020202020204" pitchFamily="34" charset="0"/>
                          <a:cs typeface="Arial" panose="020B0604020202020204" pitchFamily="34" charset="0"/>
                        </a:rPr>
                        <a:t>4</a:t>
                      </a:r>
                    </a:p>
                  </a:txBody>
                  <a:tcPr/>
                </a:tc>
                <a:extLst>
                  <a:ext uri="{0D108BD9-81ED-4DB2-BD59-A6C34878D82A}">
                    <a16:rowId xmlns:a16="http://schemas.microsoft.com/office/drawing/2014/main" val="3202824480"/>
                  </a:ext>
                </a:extLst>
              </a:tr>
            </a:tbl>
          </a:graphicData>
        </a:graphic>
      </p:graphicFrame>
      <p:sp>
        <p:nvSpPr>
          <p:cNvPr id="7" name="TextBox 6">
            <a:extLst>
              <a:ext uri="{FF2B5EF4-FFF2-40B4-BE49-F238E27FC236}">
                <a16:creationId xmlns:a16="http://schemas.microsoft.com/office/drawing/2014/main" id="{0D2081B3-0504-4423-88CD-29112F2A0D87}"/>
              </a:ext>
            </a:extLst>
          </p:cNvPr>
          <p:cNvSpPr txBox="1"/>
          <p:nvPr/>
        </p:nvSpPr>
        <p:spPr>
          <a:xfrm>
            <a:off x="15827773" y="9650586"/>
            <a:ext cx="6280233" cy="830997"/>
          </a:xfrm>
          <a:prstGeom prst="rect">
            <a:avLst/>
          </a:prstGeom>
          <a:noFill/>
        </p:spPr>
        <p:txBody>
          <a:bodyPr wrap="square" rtlCol="0">
            <a:spAutoFit/>
          </a:bodyPr>
          <a:lstStyle/>
          <a:p>
            <a:r>
              <a:rPr lang="en-GB" sz="2400" b="0" dirty="0"/>
              <a:t>*3 patients participated in repeat interviews</a:t>
            </a:r>
          </a:p>
          <a:p>
            <a:endParaRPr lang="en-US" sz="2400" b="0" dirty="0"/>
          </a:p>
        </p:txBody>
      </p:sp>
      <p:graphicFrame>
        <p:nvGraphicFramePr>
          <p:cNvPr id="8" name="Table 7">
            <a:extLst>
              <a:ext uri="{FF2B5EF4-FFF2-40B4-BE49-F238E27FC236}">
                <a16:creationId xmlns:a16="http://schemas.microsoft.com/office/drawing/2014/main" id="{80AF385C-84BE-4DE9-8A20-8C14C67EC53E}"/>
              </a:ext>
            </a:extLst>
          </p:cNvPr>
          <p:cNvGraphicFramePr>
            <a:graphicFrameLocks noGrp="1"/>
          </p:cNvGraphicFramePr>
          <p:nvPr>
            <p:extLst>
              <p:ext uri="{D42A27DB-BD31-4B8C-83A1-F6EECF244321}">
                <p14:modId xmlns:p14="http://schemas.microsoft.com/office/powerpoint/2010/main" val="3680018525"/>
              </p:ext>
            </p:extLst>
          </p:nvPr>
        </p:nvGraphicFramePr>
        <p:xfrm>
          <a:off x="8080438" y="3973054"/>
          <a:ext cx="7480478" cy="5502696"/>
        </p:xfrm>
        <a:graphic>
          <a:graphicData uri="http://schemas.openxmlformats.org/drawingml/2006/table">
            <a:tbl>
              <a:tblPr firstRow="1" bandRow="1">
                <a:tableStyleId>{5C22544A-7EE6-4342-B048-85BDC9FD1C3A}</a:tableStyleId>
              </a:tblPr>
              <a:tblGrid>
                <a:gridCol w="5880966">
                  <a:extLst>
                    <a:ext uri="{9D8B030D-6E8A-4147-A177-3AD203B41FA5}">
                      <a16:colId xmlns:a16="http://schemas.microsoft.com/office/drawing/2014/main" val="3236970891"/>
                    </a:ext>
                  </a:extLst>
                </a:gridCol>
                <a:gridCol w="1599512">
                  <a:extLst>
                    <a:ext uri="{9D8B030D-6E8A-4147-A177-3AD203B41FA5}">
                      <a16:colId xmlns:a16="http://schemas.microsoft.com/office/drawing/2014/main" val="2220219209"/>
                    </a:ext>
                  </a:extLst>
                </a:gridCol>
              </a:tblGrid>
              <a:tr h="748709">
                <a:tc>
                  <a:txBody>
                    <a:bodyPr/>
                    <a:lstStyle/>
                    <a:p>
                      <a:r>
                        <a:rPr lang="en-GB" sz="2800" dirty="0">
                          <a:latin typeface="Arial" panose="020B0604020202020204" pitchFamily="34" charset="0"/>
                          <a:cs typeface="Arial" panose="020B0604020202020204" pitchFamily="34" charset="0"/>
                        </a:rPr>
                        <a:t>HCW participant information</a:t>
                      </a:r>
                    </a:p>
                  </a:txBody>
                  <a:tcPr/>
                </a:tc>
                <a:tc>
                  <a:txBody>
                    <a:bodyPr/>
                    <a:lstStyle/>
                    <a:p>
                      <a:r>
                        <a:rPr lang="en-GB" sz="2800" dirty="0">
                          <a:latin typeface="Arial" panose="020B0604020202020204" pitchFamily="34" charset="0"/>
                          <a:cs typeface="Arial" panose="020B0604020202020204" pitchFamily="34" charset="0"/>
                        </a:rPr>
                        <a:t>Number</a:t>
                      </a:r>
                    </a:p>
                  </a:txBody>
                  <a:tcPr/>
                </a:tc>
                <a:extLst>
                  <a:ext uri="{0D108BD9-81ED-4DB2-BD59-A6C34878D82A}">
                    <a16:rowId xmlns:a16="http://schemas.microsoft.com/office/drawing/2014/main" val="1724319479"/>
                  </a:ext>
                </a:extLst>
              </a:tr>
              <a:tr h="1097736">
                <a:tc>
                  <a:txBody>
                    <a:bodyPr/>
                    <a:lstStyle/>
                    <a:p>
                      <a:pPr algn="l"/>
                      <a:r>
                        <a:rPr lang="en-GB" sz="2800" b="1" dirty="0">
                          <a:latin typeface="Arial" panose="020B0604020202020204" pitchFamily="34" charset="0"/>
                          <a:cs typeface="Arial" panose="020B0604020202020204" pitchFamily="34" charset="0"/>
                        </a:rPr>
                        <a:t>Total HCW</a:t>
                      </a:r>
                    </a:p>
                    <a:p>
                      <a:pPr marL="285750" indent="-285750" algn="l">
                        <a:buFontTx/>
                        <a:buChar char="-"/>
                      </a:pPr>
                      <a:r>
                        <a:rPr lang="en-GB" sz="2800" dirty="0">
                          <a:latin typeface="Arial" panose="020B0604020202020204" pitchFamily="34" charset="0"/>
                          <a:cs typeface="Arial" panose="020B0604020202020204" pitchFamily="34" charset="0"/>
                        </a:rPr>
                        <a:t>Women/men </a:t>
                      </a:r>
                    </a:p>
                  </a:txBody>
                  <a:tcPr/>
                </a:tc>
                <a:tc>
                  <a:txBody>
                    <a:bodyPr/>
                    <a:lstStyle/>
                    <a:p>
                      <a:r>
                        <a:rPr lang="en-GB" sz="2800" b="1" dirty="0">
                          <a:latin typeface="Arial" panose="020B0604020202020204" pitchFamily="34" charset="0"/>
                          <a:cs typeface="Arial" panose="020B0604020202020204" pitchFamily="34" charset="0"/>
                        </a:rPr>
                        <a:t>20</a:t>
                      </a:r>
                    </a:p>
                    <a:p>
                      <a:r>
                        <a:rPr lang="en-GB" sz="2800" b="1" dirty="0">
                          <a:latin typeface="Arial" panose="020B0604020202020204" pitchFamily="34" charset="0"/>
                          <a:cs typeface="Arial" panose="020B0604020202020204" pitchFamily="34" charset="0"/>
                        </a:rPr>
                        <a:t>15/5</a:t>
                      </a:r>
                      <a:endParaRPr lang="en-GB" sz="2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12487762"/>
                  </a:ext>
                </a:extLst>
              </a:tr>
              <a:tr h="1998038">
                <a:tc>
                  <a:txBody>
                    <a:bodyPr/>
                    <a:lstStyle/>
                    <a:p>
                      <a:pPr algn="l"/>
                      <a:r>
                        <a:rPr lang="en-GB" sz="2800" dirty="0">
                          <a:latin typeface="Arial" panose="020B0604020202020204" pitchFamily="34" charset="0"/>
                          <a:cs typeface="Arial" panose="020B0604020202020204" pitchFamily="34" charset="0"/>
                        </a:rPr>
                        <a:t>Role</a:t>
                      </a:r>
                    </a:p>
                    <a:p>
                      <a:pPr marL="285750" indent="-285750" algn="l">
                        <a:buFontTx/>
                        <a:buChar char="-"/>
                      </a:pPr>
                      <a:r>
                        <a:rPr lang="en-GB" sz="2800" dirty="0">
                          <a:latin typeface="Arial" panose="020B0604020202020204" pitchFamily="34" charset="0"/>
                          <a:cs typeface="Arial" panose="020B0604020202020204" pitchFamily="34" charset="0"/>
                        </a:rPr>
                        <a:t>Doctor</a:t>
                      </a:r>
                    </a:p>
                    <a:p>
                      <a:pPr marL="285750" indent="-285750" algn="l">
                        <a:buFontTx/>
                        <a:buChar char="-"/>
                      </a:pPr>
                      <a:r>
                        <a:rPr lang="en-GB" sz="2800" dirty="0">
                          <a:latin typeface="Arial" panose="020B0604020202020204" pitchFamily="34" charset="0"/>
                          <a:cs typeface="Arial" panose="020B0604020202020204" pitchFamily="34" charset="0"/>
                        </a:rPr>
                        <a:t>Nurse</a:t>
                      </a:r>
                    </a:p>
                    <a:p>
                      <a:pPr marL="285750" indent="-285750" algn="l">
                        <a:buFontTx/>
                        <a:buChar char="-"/>
                      </a:pPr>
                      <a:r>
                        <a:rPr lang="en-GB" sz="2800" dirty="0">
                          <a:latin typeface="Arial" panose="020B0604020202020204" pitchFamily="34" charset="0"/>
                          <a:cs typeface="Arial" panose="020B0604020202020204" pitchFamily="34" charset="0"/>
                        </a:rPr>
                        <a:t>Counsellor</a:t>
                      </a:r>
                    </a:p>
                  </a:txBody>
                  <a:tcPr/>
                </a:tc>
                <a:tc>
                  <a:txBody>
                    <a:bodyPr/>
                    <a:lstStyle/>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11</a:t>
                      </a:r>
                    </a:p>
                    <a:p>
                      <a:r>
                        <a:rPr lang="en-GB" sz="2800" dirty="0">
                          <a:latin typeface="Arial" panose="020B0604020202020204" pitchFamily="34" charset="0"/>
                          <a:cs typeface="Arial" panose="020B0604020202020204" pitchFamily="34" charset="0"/>
                        </a:rPr>
                        <a:t>5</a:t>
                      </a:r>
                    </a:p>
                    <a:p>
                      <a:r>
                        <a:rPr lang="en-GB" sz="2800" dirty="0">
                          <a:latin typeface="Arial" panose="020B0604020202020204" pitchFamily="34" charset="0"/>
                          <a:cs typeface="Arial" panose="020B0604020202020204" pitchFamily="34" charset="0"/>
                        </a:rPr>
                        <a:t>4</a:t>
                      </a:r>
                    </a:p>
                  </a:txBody>
                  <a:tcPr/>
                </a:tc>
                <a:extLst>
                  <a:ext uri="{0D108BD9-81ED-4DB2-BD59-A6C34878D82A}">
                    <a16:rowId xmlns:a16="http://schemas.microsoft.com/office/drawing/2014/main" val="3202824480"/>
                  </a:ext>
                </a:extLst>
              </a:tr>
              <a:tr h="1658213">
                <a:tc>
                  <a:txBody>
                    <a:bodyPr/>
                    <a:lstStyle/>
                    <a:p>
                      <a:pPr marL="0" indent="0" algn="l">
                        <a:buFontTx/>
                        <a:buNone/>
                      </a:pPr>
                      <a:r>
                        <a:rPr lang="en-GB" sz="2800" dirty="0">
                          <a:latin typeface="Arial" panose="020B0604020202020204" pitchFamily="34" charset="0"/>
                          <a:cs typeface="Arial" panose="020B0604020202020204" pitchFamily="34" charset="0"/>
                        </a:rPr>
                        <a:t>Employer</a:t>
                      </a:r>
                    </a:p>
                    <a:p>
                      <a:pPr marL="457200" indent="-457200" algn="l">
                        <a:buFontTx/>
                        <a:buChar char="-"/>
                      </a:pPr>
                      <a:r>
                        <a:rPr lang="en-GB" sz="2800" dirty="0">
                          <a:latin typeface="Arial" panose="020B0604020202020204" pitchFamily="34" charset="0"/>
                          <a:cs typeface="Arial" panose="020B0604020202020204" pitchFamily="34" charset="0"/>
                        </a:rPr>
                        <a:t>Ministry of Health</a:t>
                      </a:r>
                    </a:p>
                    <a:p>
                      <a:pPr marL="457200" indent="-457200" algn="l">
                        <a:buFontTx/>
                        <a:buChar char="-"/>
                      </a:pPr>
                      <a:r>
                        <a:rPr lang="en-GB" sz="2800" dirty="0">
                          <a:latin typeface="Arial" panose="020B0604020202020204" pitchFamily="34" charset="0"/>
                          <a:cs typeface="Arial" panose="020B0604020202020204" pitchFamily="34" charset="0"/>
                        </a:rPr>
                        <a:t>Médecins Sans </a:t>
                      </a:r>
                      <a:r>
                        <a:rPr lang="en-GB" sz="2800" dirty="0" err="1">
                          <a:latin typeface="Arial" panose="020B0604020202020204" pitchFamily="34" charset="0"/>
                          <a:cs typeface="Arial" panose="020B0604020202020204" pitchFamily="34" charset="0"/>
                        </a:rPr>
                        <a:t>Frontières</a:t>
                      </a:r>
                      <a:endParaRPr lang="en-GB" sz="2800" dirty="0">
                        <a:latin typeface="Arial" panose="020B0604020202020204" pitchFamily="34" charset="0"/>
                        <a:cs typeface="Arial" panose="020B0604020202020204" pitchFamily="34" charset="0"/>
                      </a:endParaRPr>
                    </a:p>
                  </a:txBody>
                  <a:tcPr/>
                </a:tc>
                <a:tc>
                  <a:txBody>
                    <a:bodyPr/>
                    <a:lstStyle/>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12</a:t>
                      </a:r>
                    </a:p>
                    <a:p>
                      <a:r>
                        <a:rPr lang="en-GB" sz="2800"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290296091"/>
                  </a:ext>
                </a:extLst>
              </a:tr>
            </a:tbl>
          </a:graphicData>
        </a:graphic>
      </p:graphicFrame>
    </p:spTree>
    <p:extLst>
      <p:ext uri="{BB962C8B-B14F-4D97-AF65-F5344CB8AC3E}">
        <p14:creationId xmlns:p14="http://schemas.microsoft.com/office/powerpoint/2010/main" val="68321550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at a table&#10;&#10;Description automatically generated">
            <a:extLst>
              <a:ext uri="{FF2B5EF4-FFF2-40B4-BE49-F238E27FC236}">
                <a16:creationId xmlns:a16="http://schemas.microsoft.com/office/drawing/2014/main" id="{4BDEA757-07DB-4710-8147-1ABA1F1190E0}"/>
              </a:ext>
            </a:extLst>
          </p:cNvPr>
          <p:cNvPicPr>
            <a:picLocks noGrp="1" noChangeAspect="1"/>
          </p:cNvPicPr>
          <p:nvPr>
            <p:ph type="pic" sz="half" idx="13"/>
          </p:nvPr>
        </p:nvPicPr>
        <p:blipFill>
          <a:blip r:embed="rId2" cstate="print">
            <a:extLst>
              <a:ext uri="{28A0092B-C50C-407E-A947-70E740481C1C}">
                <a14:useLocalDpi xmlns:a14="http://schemas.microsoft.com/office/drawing/2010/main" val="0"/>
              </a:ext>
            </a:extLst>
          </a:blip>
          <a:srcRect l="9" r="9"/>
          <a:stretch>
            <a:fillRect/>
          </a:stretch>
        </p:blipFill>
        <p:spPr>
          <a:xfrm>
            <a:off x="5804903" y="4290849"/>
            <a:ext cx="12774195" cy="8516131"/>
          </a:xfrm>
        </p:spPr>
      </p:pic>
      <p:sp>
        <p:nvSpPr>
          <p:cNvPr id="3" name="Title 2">
            <a:extLst>
              <a:ext uri="{FF2B5EF4-FFF2-40B4-BE49-F238E27FC236}">
                <a16:creationId xmlns:a16="http://schemas.microsoft.com/office/drawing/2014/main" id="{862ACD80-05A6-46ED-8D72-FA1B4D1F6A4F}"/>
              </a:ext>
            </a:extLst>
          </p:cNvPr>
          <p:cNvSpPr>
            <a:spLocks noGrp="1"/>
          </p:cNvSpPr>
          <p:nvPr>
            <p:ph type="title"/>
          </p:nvPr>
        </p:nvSpPr>
        <p:spPr>
          <a:xfrm>
            <a:off x="8289727" y="357186"/>
            <a:ext cx="7804547" cy="2139271"/>
          </a:xfrm>
        </p:spPr>
        <p:txBody>
          <a:bodyPr>
            <a:normAutofit/>
          </a:bodyPr>
          <a:lstStyle/>
          <a:p>
            <a:r>
              <a:rPr lang="en-GB" sz="8000" dirty="0"/>
              <a:t>Study Findings</a:t>
            </a:r>
          </a:p>
        </p:txBody>
      </p:sp>
      <p:sp>
        <p:nvSpPr>
          <p:cNvPr id="4" name="Text Placeholder 3">
            <a:extLst>
              <a:ext uri="{FF2B5EF4-FFF2-40B4-BE49-F238E27FC236}">
                <a16:creationId xmlns:a16="http://schemas.microsoft.com/office/drawing/2014/main" id="{D39962FF-2ADB-4491-AD7A-9F0E9D1472CD}"/>
              </a:ext>
            </a:extLst>
          </p:cNvPr>
          <p:cNvSpPr>
            <a:spLocks noGrp="1"/>
          </p:cNvSpPr>
          <p:nvPr>
            <p:ph type="body" sz="quarter" idx="1"/>
          </p:nvPr>
        </p:nvSpPr>
        <p:spPr>
          <a:xfrm>
            <a:off x="2668841" y="2605956"/>
            <a:ext cx="8287147" cy="1400260"/>
          </a:xfrm>
        </p:spPr>
        <p:txBody>
          <a:bodyPr tIns="0">
            <a:noAutofit/>
          </a:bodyPr>
          <a:lstStyle/>
          <a:p>
            <a:pPr>
              <a:spcBef>
                <a:spcPts val="0"/>
              </a:spcBef>
            </a:pPr>
            <a:r>
              <a:rPr lang="en-GB" sz="5000" dirty="0"/>
              <a:t>Shared decision-making</a:t>
            </a:r>
          </a:p>
        </p:txBody>
      </p:sp>
      <p:sp>
        <p:nvSpPr>
          <p:cNvPr id="5" name="Rectangle 4">
            <a:extLst>
              <a:ext uri="{FF2B5EF4-FFF2-40B4-BE49-F238E27FC236}">
                <a16:creationId xmlns:a16="http://schemas.microsoft.com/office/drawing/2014/main" id="{4451B4F6-9CC1-47EC-8F21-3FF90AF27221}"/>
              </a:ext>
            </a:extLst>
          </p:cNvPr>
          <p:cNvSpPr/>
          <p:nvPr/>
        </p:nvSpPr>
        <p:spPr>
          <a:xfrm>
            <a:off x="15164539" y="2890588"/>
            <a:ext cx="5999078" cy="830997"/>
          </a:xfrm>
          <a:prstGeom prst="rect">
            <a:avLst/>
          </a:prstGeom>
        </p:spPr>
        <p:txBody>
          <a:bodyPr wrap="none" tIns="0" anchor="ctr" anchorCtr="0">
            <a:noAutofit/>
          </a:bodyPr>
          <a:lstStyle/>
          <a:p>
            <a:pPr marL="465363" lvl="0" indent="-465363" algn="l" hangingPunct="1">
              <a:buSzPct val="145000"/>
              <a:buFontTx/>
              <a:buChar char="•"/>
            </a:pPr>
            <a:r>
              <a:rPr lang="en-GB" sz="5000" b="0" dirty="0">
                <a:solidFill>
                  <a:srgbClr val="000000"/>
                </a:solidFill>
              </a:rPr>
              <a:t>Involvement in care</a:t>
            </a:r>
          </a:p>
        </p:txBody>
      </p:sp>
    </p:spTree>
    <p:extLst>
      <p:ext uri="{BB962C8B-B14F-4D97-AF65-F5344CB8AC3E}">
        <p14:creationId xmlns:p14="http://schemas.microsoft.com/office/powerpoint/2010/main" val="122155478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D8A7D7-E8BE-44DE-89A7-938010511FAA}"/>
              </a:ext>
            </a:extLst>
          </p:cNvPr>
          <p:cNvSpPr>
            <a:spLocks noGrp="1"/>
          </p:cNvSpPr>
          <p:nvPr>
            <p:ph type="title"/>
          </p:nvPr>
        </p:nvSpPr>
        <p:spPr>
          <a:xfrm>
            <a:off x="4387453" y="357186"/>
            <a:ext cx="15609094" cy="3036096"/>
          </a:xfrm>
        </p:spPr>
        <p:txBody>
          <a:bodyPr>
            <a:normAutofit/>
          </a:bodyPr>
          <a:lstStyle/>
          <a:p>
            <a:r>
              <a:rPr lang="en-GB" sz="8000" dirty="0"/>
              <a:t>Shared decision-making for treatment option</a:t>
            </a:r>
          </a:p>
        </p:txBody>
      </p:sp>
      <p:sp>
        <p:nvSpPr>
          <p:cNvPr id="4" name="Text Placeholder 3">
            <a:extLst>
              <a:ext uri="{FF2B5EF4-FFF2-40B4-BE49-F238E27FC236}">
                <a16:creationId xmlns:a16="http://schemas.microsoft.com/office/drawing/2014/main" id="{62AC51C1-37B8-456B-BCE6-1F739C9DB1CD}"/>
              </a:ext>
            </a:extLst>
          </p:cNvPr>
          <p:cNvSpPr>
            <a:spLocks noGrp="1"/>
          </p:cNvSpPr>
          <p:nvPr>
            <p:ph type="body" sz="quarter" idx="1"/>
          </p:nvPr>
        </p:nvSpPr>
        <p:spPr>
          <a:xfrm>
            <a:off x="2047024" y="3628777"/>
            <a:ext cx="12699490" cy="8002198"/>
          </a:xfrm>
        </p:spPr>
        <p:txBody>
          <a:bodyPr>
            <a:noAutofit/>
          </a:bodyPr>
          <a:lstStyle/>
          <a:p>
            <a:r>
              <a:rPr lang="en-GB" sz="4000" dirty="0"/>
              <a:t>Unfamiliarity with concept of shared treatment choice</a:t>
            </a:r>
          </a:p>
          <a:p>
            <a:r>
              <a:rPr lang="en-GB" sz="4000" dirty="0"/>
              <a:t>Preference for doctor to decide</a:t>
            </a:r>
          </a:p>
          <a:p>
            <a:r>
              <a:rPr lang="en-GB" sz="4000" dirty="0"/>
              <a:t>Knowledge and experience imbalance – patient deferring to doctor’s authority and expertise</a:t>
            </a:r>
          </a:p>
          <a:p>
            <a:r>
              <a:rPr lang="en-GB" sz="4000" dirty="0"/>
              <a:t>Trust within practitioner-patient relationships</a:t>
            </a:r>
          </a:p>
          <a:p>
            <a:r>
              <a:rPr lang="en-GB" sz="4000" dirty="0"/>
              <a:t>Patient discomfort with responsibility for choice (and potential blame)</a:t>
            </a:r>
          </a:p>
          <a:p>
            <a:r>
              <a:rPr lang="en-GB" sz="4000" dirty="0"/>
              <a:t>Patients enacting choice in other areas</a:t>
            </a:r>
          </a:p>
        </p:txBody>
      </p:sp>
      <p:sp>
        <p:nvSpPr>
          <p:cNvPr id="7" name="Speech Bubble: Rectangle with Corners Rounded 6">
            <a:extLst>
              <a:ext uri="{FF2B5EF4-FFF2-40B4-BE49-F238E27FC236}">
                <a16:creationId xmlns:a16="http://schemas.microsoft.com/office/drawing/2014/main" id="{53E4BDAF-4C40-4C5C-AD86-C5FC60FC91A0}"/>
              </a:ext>
            </a:extLst>
          </p:cNvPr>
          <p:cNvSpPr/>
          <p:nvPr/>
        </p:nvSpPr>
        <p:spPr>
          <a:xfrm>
            <a:off x="15558081" y="3816559"/>
            <a:ext cx="7766374" cy="2932584"/>
          </a:xfrm>
          <a:prstGeom prst="wedgeRoundRectCallout">
            <a:avLst>
              <a:gd name="adj1" fmla="val -53809"/>
              <a:gd name="adj2" fmla="val 24705"/>
              <a:gd name="adj3" fmla="val 16667"/>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300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doctors never think anything bad for you and they will give whichever one is best; it is better that doctors give treatment. Choosing it myself, I might make a mistake.” </a:t>
            </a:r>
            <a:r>
              <a:rPr kumimoji="0" lang="en-GB" sz="30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P24</a:t>
            </a:r>
          </a:p>
        </p:txBody>
      </p:sp>
      <p:sp>
        <p:nvSpPr>
          <p:cNvPr id="6" name="Speech Bubble: Rectangle with Corners Rounded 5">
            <a:extLst>
              <a:ext uri="{FF2B5EF4-FFF2-40B4-BE49-F238E27FC236}">
                <a16:creationId xmlns:a16="http://schemas.microsoft.com/office/drawing/2014/main" id="{A8CBDF78-F5C0-49A4-8557-12CD61BA5A29}"/>
              </a:ext>
            </a:extLst>
          </p:cNvPr>
          <p:cNvSpPr/>
          <p:nvPr/>
        </p:nvSpPr>
        <p:spPr>
          <a:xfrm>
            <a:off x="15558081" y="7467805"/>
            <a:ext cx="7766374" cy="3635623"/>
          </a:xfrm>
          <a:prstGeom prst="wedgeRoundRectCallout">
            <a:avLst>
              <a:gd name="adj1" fmla="val -53809"/>
              <a:gd name="adj2" fmla="val 24705"/>
              <a:gd name="adj3" fmla="val 16667"/>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lvl="0" algn="l" defTabSz="914400" hangingPunct="1">
              <a:defRPr/>
            </a:pPr>
            <a:r>
              <a:rPr lang="en-GB" sz="3000" kern="1200" dirty="0">
                <a:solidFill>
                  <a:prstClr val="black"/>
                </a:solidFill>
                <a:latin typeface="Arial" panose="020B0604020202020204" pitchFamily="34" charset="0"/>
                <a:cs typeface="Arial" panose="020B0604020202020204" pitchFamily="34" charset="0"/>
              </a:rPr>
              <a:t>“Here people are brought up like this; the patient comes, the doctor checks them and gives out a prescription… If you tell them that they have two options and to choose one, then the patient questions whether the doctor is going to treat them.” </a:t>
            </a:r>
            <a:r>
              <a:rPr lang="en-GB" sz="3000" b="0" kern="1200" dirty="0">
                <a:solidFill>
                  <a:prstClr val="black"/>
                </a:solidFill>
                <a:latin typeface="Arial" panose="020B0604020202020204" pitchFamily="34" charset="0"/>
                <a:cs typeface="Arial" panose="020B0604020202020204" pitchFamily="34" charset="0"/>
              </a:rPr>
              <a:t>HCW14</a:t>
            </a:r>
          </a:p>
        </p:txBody>
      </p:sp>
    </p:spTree>
    <p:extLst>
      <p:ext uri="{BB962C8B-B14F-4D97-AF65-F5344CB8AC3E}">
        <p14:creationId xmlns:p14="http://schemas.microsoft.com/office/powerpoint/2010/main" val="380213957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indoor, food, table, plastic&#10;&#10;Description automatically generated">
            <a:extLst>
              <a:ext uri="{FF2B5EF4-FFF2-40B4-BE49-F238E27FC236}">
                <a16:creationId xmlns:a16="http://schemas.microsoft.com/office/drawing/2014/main" id="{FBF97A53-ABDC-40B8-B7EE-FCF65DFF3272}"/>
              </a:ext>
            </a:extLst>
          </p:cNvPr>
          <p:cNvPicPr>
            <a:picLocks noGrp="1" noChangeAspect="1"/>
          </p:cNvPicPr>
          <p:nvPr>
            <p:ph type="pic" sz="half" idx="13"/>
          </p:nvPr>
        </p:nvPicPr>
        <p:blipFill rotWithShape="1">
          <a:blip r:embed="rId3">
            <a:extLst>
              <a:ext uri="{28A0092B-C50C-407E-A947-70E740481C1C}">
                <a14:useLocalDpi xmlns:a14="http://schemas.microsoft.com/office/drawing/2010/main" val="0"/>
              </a:ext>
            </a:extLst>
          </a:blip>
          <a:srcRect l="8582" r="58"/>
          <a:stretch/>
        </p:blipFill>
        <p:spPr>
          <a:xfrm>
            <a:off x="11273053" y="3013447"/>
            <a:ext cx="11360090" cy="8516131"/>
          </a:xfrm>
        </p:spPr>
      </p:pic>
      <p:sp>
        <p:nvSpPr>
          <p:cNvPr id="3" name="Title 2">
            <a:extLst>
              <a:ext uri="{FF2B5EF4-FFF2-40B4-BE49-F238E27FC236}">
                <a16:creationId xmlns:a16="http://schemas.microsoft.com/office/drawing/2014/main" id="{C66A44DC-DFC9-4E1F-AEDD-44A3409B6163}"/>
              </a:ext>
            </a:extLst>
          </p:cNvPr>
          <p:cNvSpPr>
            <a:spLocks noGrp="1"/>
          </p:cNvSpPr>
          <p:nvPr>
            <p:ph type="title"/>
          </p:nvPr>
        </p:nvSpPr>
        <p:spPr>
          <a:xfrm>
            <a:off x="3019926" y="769256"/>
            <a:ext cx="16976621" cy="1988457"/>
          </a:xfrm>
        </p:spPr>
        <p:txBody>
          <a:bodyPr>
            <a:normAutofit fontScale="90000"/>
          </a:bodyPr>
          <a:lstStyle/>
          <a:p>
            <a:r>
              <a:rPr lang="en-GB" sz="8000" dirty="0"/>
              <a:t>Dissonance in Treatment Preferences</a:t>
            </a:r>
          </a:p>
        </p:txBody>
      </p:sp>
      <p:sp>
        <p:nvSpPr>
          <p:cNvPr id="4" name="Text Placeholder 3">
            <a:extLst>
              <a:ext uri="{FF2B5EF4-FFF2-40B4-BE49-F238E27FC236}">
                <a16:creationId xmlns:a16="http://schemas.microsoft.com/office/drawing/2014/main" id="{C963227B-A583-4F8F-BA8F-5C2C9483927A}"/>
              </a:ext>
            </a:extLst>
          </p:cNvPr>
          <p:cNvSpPr>
            <a:spLocks noGrp="1"/>
          </p:cNvSpPr>
          <p:nvPr>
            <p:ph type="body" sz="quarter" idx="1"/>
          </p:nvPr>
        </p:nvSpPr>
        <p:spPr>
          <a:xfrm>
            <a:off x="1385508" y="3058674"/>
            <a:ext cx="8975515" cy="8414531"/>
          </a:xfrm>
        </p:spPr>
        <p:txBody>
          <a:bodyPr>
            <a:normAutofit fontScale="92500" lnSpcReduction="10000"/>
          </a:bodyPr>
          <a:lstStyle/>
          <a:p>
            <a:r>
              <a:rPr lang="en-GB" dirty="0"/>
              <a:t>Patient versus HCW priorities:</a:t>
            </a:r>
          </a:p>
          <a:p>
            <a:pPr lvl="2">
              <a:buFontTx/>
              <a:buChar char="-"/>
            </a:pPr>
            <a:r>
              <a:rPr lang="en-GB" dirty="0"/>
              <a:t>Patients wanting shorter treatment</a:t>
            </a:r>
          </a:p>
          <a:p>
            <a:pPr lvl="2">
              <a:buFontTx/>
              <a:buChar char="-"/>
            </a:pPr>
            <a:r>
              <a:rPr lang="en-GB" dirty="0"/>
              <a:t>HCW concerns about insufficient treatment duration </a:t>
            </a:r>
          </a:p>
          <a:p>
            <a:r>
              <a:rPr lang="en-GB" dirty="0"/>
              <a:t>International changes versus patient preferences:</a:t>
            </a:r>
          </a:p>
          <a:p>
            <a:pPr lvl="2">
              <a:buFontTx/>
              <a:buChar char="-"/>
            </a:pPr>
            <a:r>
              <a:rPr lang="en-GB" dirty="0"/>
              <a:t>International move to oral-only regimens</a:t>
            </a:r>
          </a:p>
          <a:p>
            <a:pPr lvl="2">
              <a:buFontTx/>
              <a:buChar char="-"/>
            </a:pPr>
            <a:r>
              <a:rPr lang="en-GB" dirty="0"/>
              <a:t>Patient priority for reduced pill burden: swallowing pills perceived most difficult to tolerate </a:t>
            </a:r>
          </a:p>
        </p:txBody>
      </p:sp>
      <p:sp>
        <p:nvSpPr>
          <p:cNvPr id="8" name="Speech Bubble: Rectangle with Corners Rounded 7">
            <a:extLst>
              <a:ext uri="{FF2B5EF4-FFF2-40B4-BE49-F238E27FC236}">
                <a16:creationId xmlns:a16="http://schemas.microsoft.com/office/drawing/2014/main" id="{697FD430-ED91-4056-821B-65FDDC356FF8}"/>
              </a:ext>
            </a:extLst>
          </p:cNvPr>
          <p:cNvSpPr/>
          <p:nvPr/>
        </p:nvSpPr>
        <p:spPr>
          <a:xfrm>
            <a:off x="10361023" y="10554243"/>
            <a:ext cx="7713236" cy="2552591"/>
          </a:xfrm>
          <a:prstGeom prst="wedgeRoundRectCallout">
            <a:avLst>
              <a:gd name="adj1" fmla="val -56235"/>
              <a:gd name="adj2" fmla="val -30568"/>
              <a:gd name="adj3" fmla="val 16667"/>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300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think it would be nicer if there were no tablets, and there would be only injections… with the injection, they just inject and that’s all, but tablets… you need to swallow and then suffer.” </a:t>
            </a:r>
            <a:r>
              <a:rPr kumimoji="0" lang="en-US" sz="30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P02</a:t>
            </a:r>
          </a:p>
        </p:txBody>
      </p:sp>
      <p:sp>
        <p:nvSpPr>
          <p:cNvPr id="7" name="Speech Bubble: Rectangle with Corners Rounded 6">
            <a:extLst>
              <a:ext uri="{FF2B5EF4-FFF2-40B4-BE49-F238E27FC236}">
                <a16:creationId xmlns:a16="http://schemas.microsoft.com/office/drawing/2014/main" id="{6EDC4BFC-C62D-4417-8D14-5E5FE07E5225}"/>
              </a:ext>
            </a:extLst>
          </p:cNvPr>
          <p:cNvSpPr/>
          <p:nvPr/>
        </p:nvSpPr>
        <p:spPr>
          <a:xfrm>
            <a:off x="10361023" y="5557751"/>
            <a:ext cx="7713236" cy="1708188"/>
          </a:xfrm>
          <a:prstGeom prst="wedgeRoundRectCallout">
            <a:avLst>
              <a:gd name="adj1" fmla="val -56124"/>
              <a:gd name="adj2" fmla="val -36241"/>
              <a:gd name="adj3" fmla="val 16667"/>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algn="l" defTabSz="914400" hangingPunct="1">
              <a:defRPr/>
            </a:pPr>
            <a:endParaRPr kumimoji="0" lang="en-US" sz="300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lgn="l" defTabSz="914400" hangingPunct="1">
              <a:defRPr/>
            </a:pPr>
            <a:r>
              <a:rPr kumimoji="0" lang="en-US" sz="3000" u="none" strike="noStrike" kern="1200" cap="none" spc="0" normalizeH="0" baseline="0" noProof="0" dirty="0">
                <a:ln>
                  <a:noFill/>
                </a:ln>
                <a:solidFill>
                  <a:schemeClr val="tx1">
                    <a:lumMod val="50000"/>
                  </a:schemeClr>
                </a:solidFill>
                <a:effectLst/>
                <a:uLnTx/>
                <a:uFillTx/>
                <a:latin typeface="Arial" panose="020B0604020202020204" pitchFamily="34" charset="0"/>
                <a:ea typeface="+mn-ea"/>
                <a:cs typeface="Arial" panose="020B0604020202020204" pitchFamily="34" charset="0"/>
              </a:rPr>
              <a:t>“</a:t>
            </a:r>
            <a:r>
              <a:rPr kumimoji="0" lang="en-GB" sz="3000" u="none" strike="noStrike" kern="1200" cap="none" spc="0" normalizeH="0" baseline="0" noProof="0" dirty="0">
                <a:ln>
                  <a:noFill/>
                </a:ln>
                <a:solidFill>
                  <a:schemeClr val="tx1">
                    <a:lumMod val="50000"/>
                  </a:schemeClr>
                </a:solidFill>
                <a:effectLst/>
                <a:uLnTx/>
                <a:uFillTx/>
                <a:latin typeface="Arial" panose="020B0604020202020204" pitchFamily="34" charset="0"/>
                <a:ea typeface="+mn-ea"/>
                <a:cs typeface="Arial" panose="020B0604020202020204" pitchFamily="34" charset="0"/>
              </a:rPr>
              <a:t>W</a:t>
            </a:r>
            <a:r>
              <a:rPr lang="en-GB" sz="3000" dirty="0">
                <a:solidFill>
                  <a:schemeClr val="tx1">
                    <a:lumMod val="50000"/>
                  </a:schemeClr>
                </a:solidFill>
                <a:latin typeface="Arial" panose="020B0604020202020204" pitchFamily="34" charset="0"/>
                <a:cs typeface="Arial" panose="020B0604020202020204" pitchFamily="34" charset="0"/>
              </a:rPr>
              <a:t>e are not including patients into SCR, that is it!... Our doctors do not want to prescribe SCR.” HCW13</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30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202175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3C4BA-4D11-4F75-8E2A-A5F9CFFF0A3F}"/>
              </a:ext>
            </a:extLst>
          </p:cNvPr>
          <p:cNvSpPr>
            <a:spLocks noGrp="1"/>
          </p:cNvSpPr>
          <p:nvPr>
            <p:ph type="title"/>
          </p:nvPr>
        </p:nvSpPr>
        <p:spPr>
          <a:xfrm>
            <a:off x="4387453" y="637796"/>
            <a:ext cx="15609094" cy="1221170"/>
          </a:xfrm>
        </p:spPr>
        <p:txBody>
          <a:bodyPr>
            <a:noAutofit/>
          </a:bodyPr>
          <a:lstStyle/>
          <a:p>
            <a:r>
              <a:rPr lang="en-GB" sz="8000" dirty="0"/>
              <a:t>Involvement in Care</a:t>
            </a:r>
          </a:p>
        </p:txBody>
      </p:sp>
      <p:sp>
        <p:nvSpPr>
          <p:cNvPr id="4" name="Text Placeholder 3">
            <a:extLst>
              <a:ext uri="{FF2B5EF4-FFF2-40B4-BE49-F238E27FC236}">
                <a16:creationId xmlns:a16="http://schemas.microsoft.com/office/drawing/2014/main" id="{7CFBAA1A-FA37-48E0-B995-DF3A308496DD}"/>
              </a:ext>
            </a:extLst>
          </p:cNvPr>
          <p:cNvSpPr>
            <a:spLocks noGrp="1"/>
          </p:cNvSpPr>
          <p:nvPr>
            <p:ph type="body" sz="quarter" idx="1"/>
          </p:nvPr>
        </p:nvSpPr>
        <p:spPr>
          <a:xfrm>
            <a:off x="1961322" y="3078556"/>
            <a:ext cx="11850211" cy="9139947"/>
          </a:xfrm>
        </p:spPr>
        <p:txBody>
          <a:bodyPr anchor="t" anchorCtr="0">
            <a:noAutofit/>
          </a:bodyPr>
          <a:lstStyle/>
          <a:p>
            <a:r>
              <a:rPr lang="en-GB" sz="4000" dirty="0"/>
              <a:t>Importance of information and understanding</a:t>
            </a:r>
          </a:p>
          <a:p>
            <a:pPr marL="1258888" lvl="1" indent="-465138" defTabSz="1431925">
              <a:buFont typeface="Arial" panose="020B0604020202020204" pitchFamily="34" charset="0"/>
              <a:buChar char="−"/>
            </a:pPr>
            <a:r>
              <a:rPr lang="en-GB" sz="3700" dirty="0"/>
              <a:t>Treatment expectations</a:t>
            </a:r>
          </a:p>
          <a:p>
            <a:pPr marL="1258888" lvl="1" indent="-465138" defTabSz="1431925">
              <a:buFont typeface="Arial" panose="020B0604020202020204" pitchFamily="34" charset="0"/>
              <a:buChar char="−"/>
            </a:pPr>
            <a:r>
              <a:rPr lang="en-GB" sz="3700" dirty="0"/>
              <a:t>Readiness</a:t>
            </a:r>
          </a:p>
          <a:p>
            <a:pPr marL="1258888" lvl="1" indent="-465138" defTabSz="1431925">
              <a:buFont typeface="Arial" panose="020B0604020202020204" pitchFamily="34" charset="0"/>
              <a:buChar char="−"/>
            </a:pPr>
            <a:r>
              <a:rPr lang="en-GB" sz="3700" i="1" dirty="0"/>
              <a:t>“My body, my right”</a:t>
            </a:r>
          </a:p>
          <a:p>
            <a:r>
              <a:rPr lang="en-GB" sz="4000" dirty="0"/>
              <a:t>Experiential conceptions of treatment need and effect</a:t>
            </a:r>
          </a:p>
          <a:p>
            <a:pPr marL="1258888" lvl="1" indent="-465138" defTabSz="1258888">
              <a:buFont typeface="Arial" panose="020B0604020202020204" pitchFamily="34" charset="0"/>
              <a:buChar char="−"/>
            </a:pPr>
            <a:r>
              <a:rPr lang="en-GB" sz="3700" dirty="0"/>
              <a:t>Through symptoms improving, sputum/culture results, peer-to-peer information</a:t>
            </a:r>
          </a:p>
          <a:p>
            <a:pPr marL="1258888" lvl="1" indent="-465138" defTabSz="1258888">
              <a:buFont typeface="Arial" panose="020B0604020202020204" pitchFamily="34" charset="0"/>
              <a:buChar char="−"/>
            </a:pPr>
            <a:r>
              <a:rPr lang="en-GB" sz="3700" dirty="0"/>
              <a:t>Instilling belief in treatment and hope for cure</a:t>
            </a:r>
          </a:p>
        </p:txBody>
      </p:sp>
      <p:sp>
        <p:nvSpPr>
          <p:cNvPr id="5" name="Speech Bubble: Rectangle with Corners Rounded 4">
            <a:extLst>
              <a:ext uri="{FF2B5EF4-FFF2-40B4-BE49-F238E27FC236}">
                <a16:creationId xmlns:a16="http://schemas.microsoft.com/office/drawing/2014/main" id="{51A89833-9584-4FF8-93FC-75DFD980A443}"/>
              </a:ext>
            </a:extLst>
          </p:cNvPr>
          <p:cNvSpPr/>
          <p:nvPr/>
        </p:nvSpPr>
        <p:spPr>
          <a:xfrm>
            <a:off x="15001066" y="4940489"/>
            <a:ext cx="6821704" cy="3166281"/>
          </a:xfrm>
          <a:prstGeom prst="wedgeRoundRectCallout">
            <a:avLst>
              <a:gd name="adj1" fmla="val -61744"/>
              <a:gd name="adj2" fmla="val -19355"/>
              <a:gd name="adj3" fmla="val 16667"/>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300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 is my life, that is why I should know what is happening, what are they doing?... It is hidden, but I want it to be told openly” </a:t>
            </a:r>
            <a:r>
              <a:rPr kumimoji="0" lang="en-GB" sz="30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P14 </a:t>
            </a:r>
          </a:p>
        </p:txBody>
      </p:sp>
    </p:spTree>
    <p:extLst>
      <p:ext uri="{BB962C8B-B14F-4D97-AF65-F5344CB8AC3E}">
        <p14:creationId xmlns:p14="http://schemas.microsoft.com/office/powerpoint/2010/main" val="15031790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A5DBEA-C455-4EA8-8F4F-389AE02348B2}"/>
              </a:ext>
            </a:extLst>
          </p:cNvPr>
          <p:cNvSpPr>
            <a:spLocks noGrp="1"/>
          </p:cNvSpPr>
          <p:nvPr>
            <p:ph type="title"/>
          </p:nvPr>
        </p:nvSpPr>
        <p:spPr>
          <a:xfrm>
            <a:off x="3589362" y="302594"/>
            <a:ext cx="16284356" cy="3036096"/>
          </a:xfrm>
        </p:spPr>
        <p:txBody>
          <a:bodyPr>
            <a:normAutofit/>
          </a:bodyPr>
          <a:lstStyle/>
          <a:p>
            <a:r>
              <a:rPr lang="en-GB" sz="8000" dirty="0"/>
              <a:t>Involvement </a:t>
            </a:r>
            <a:r>
              <a:rPr lang="en-GB" sz="8000" dirty="0">
                <a:sym typeface="Wingdings" panose="05000000000000000000" pitchFamily="2" charset="2"/>
              </a:rPr>
              <a:t> </a:t>
            </a:r>
            <a:r>
              <a:rPr lang="en-GB" sz="8000" dirty="0"/>
              <a:t>Ownership</a:t>
            </a:r>
          </a:p>
        </p:txBody>
      </p:sp>
      <p:sp>
        <p:nvSpPr>
          <p:cNvPr id="4" name="Text Placeholder 3">
            <a:extLst>
              <a:ext uri="{FF2B5EF4-FFF2-40B4-BE49-F238E27FC236}">
                <a16:creationId xmlns:a16="http://schemas.microsoft.com/office/drawing/2014/main" id="{888565B2-F24A-496C-A9CC-D1F63A91E10E}"/>
              </a:ext>
            </a:extLst>
          </p:cNvPr>
          <p:cNvSpPr>
            <a:spLocks noGrp="1"/>
          </p:cNvSpPr>
          <p:nvPr>
            <p:ph type="body" sz="quarter" idx="1"/>
          </p:nvPr>
        </p:nvSpPr>
        <p:spPr>
          <a:xfrm>
            <a:off x="1608996" y="3317675"/>
            <a:ext cx="8478433" cy="8516937"/>
          </a:xfrm>
        </p:spPr>
        <p:txBody>
          <a:bodyPr>
            <a:noAutofit/>
          </a:bodyPr>
          <a:lstStyle/>
          <a:p>
            <a:r>
              <a:rPr lang="en-GB" sz="4000" dirty="0"/>
              <a:t>Ownership and self-responsibility for health and treatment</a:t>
            </a:r>
          </a:p>
          <a:p>
            <a:r>
              <a:rPr lang="en-GB" sz="4000" dirty="0"/>
              <a:t>Supporting sustained treatment-taking through:</a:t>
            </a:r>
          </a:p>
          <a:p>
            <a:pPr lvl="2">
              <a:buFont typeface="Arial" panose="020B0604020202020204" pitchFamily="34" charset="0"/>
              <a:buChar char="−"/>
            </a:pPr>
            <a:r>
              <a:rPr lang="en-GB" sz="4000" i="1" dirty="0"/>
              <a:t>Determination</a:t>
            </a:r>
          </a:p>
          <a:p>
            <a:pPr lvl="2">
              <a:buFont typeface="Arial" panose="020B0604020202020204" pitchFamily="34" charset="0"/>
              <a:buChar char="−"/>
            </a:pPr>
            <a:r>
              <a:rPr lang="en-GB" sz="4000" i="1" dirty="0"/>
              <a:t>Prioritisation of treatment</a:t>
            </a:r>
          </a:p>
          <a:p>
            <a:r>
              <a:rPr lang="en-GB" sz="4000" dirty="0"/>
              <a:t>Regulated approaches to treatment delivery, e.g. Directly Observed Therapy (DOT) may undermine</a:t>
            </a:r>
            <a:endParaRPr lang="en-GB" dirty="0"/>
          </a:p>
          <a:p>
            <a:endParaRPr lang="en-GB" dirty="0"/>
          </a:p>
        </p:txBody>
      </p:sp>
      <p:pic>
        <p:nvPicPr>
          <p:cNvPr id="5" name="Picture Placeholder 5" descr="A group of people sitting at a table&#10;&#10;Description automatically generated">
            <a:extLst>
              <a:ext uri="{FF2B5EF4-FFF2-40B4-BE49-F238E27FC236}">
                <a16:creationId xmlns:a16="http://schemas.microsoft.com/office/drawing/2014/main" id="{7E5E7AF4-31FA-4126-B650-404C1FB9DB58}"/>
              </a:ext>
            </a:extLst>
          </p:cNvPr>
          <p:cNvPicPr>
            <a:picLocks noGrp="1" noChangeAspect="1"/>
          </p:cNvPicPr>
          <p:nvPr>
            <p:ph type="pic" sz="half" idx="13"/>
          </p:nvPr>
        </p:nvPicPr>
        <p:blipFill rotWithShape="1">
          <a:blip r:embed="rId2" cstate="print">
            <a:extLst>
              <a:ext uri="{28A0092B-C50C-407E-A947-70E740481C1C}">
                <a14:useLocalDpi xmlns:a14="http://schemas.microsoft.com/office/drawing/2010/main" val="0"/>
              </a:ext>
            </a:extLst>
          </a:blip>
          <a:srcRect l="9" r="7906"/>
          <a:stretch/>
        </p:blipFill>
        <p:spPr>
          <a:xfrm>
            <a:off x="11037831" y="3026951"/>
            <a:ext cx="11764111" cy="8516937"/>
          </a:xfrm>
        </p:spPr>
      </p:pic>
      <p:sp>
        <p:nvSpPr>
          <p:cNvPr id="6" name="Speech Bubble: Rectangle with Corners Rounded 5">
            <a:extLst>
              <a:ext uri="{FF2B5EF4-FFF2-40B4-BE49-F238E27FC236}">
                <a16:creationId xmlns:a16="http://schemas.microsoft.com/office/drawing/2014/main" id="{73024E76-AFA7-4738-B5C8-1E62963D0219}"/>
              </a:ext>
            </a:extLst>
          </p:cNvPr>
          <p:cNvSpPr/>
          <p:nvPr/>
        </p:nvSpPr>
        <p:spPr>
          <a:xfrm>
            <a:off x="6118102" y="10714803"/>
            <a:ext cx="4672675" cy="2239617"/>
          </a:xfrm>
          <a:prstGeom prst="wedgeRoundRectCallout">
            <a:avLst>
              <a:gd name="adj1" fmla="val -58632"/>
              <a:gd name="adj2" fmla="val -33172"/>
              <a:gd name="adj3" fmla="val 16667"/>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300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doctors were making us take the drugs… they were controlling it.” </a:t>
            </a:r>
            <a:r>
              <a:rPr kumimoji="0" lang="en-US" sz="3000" b="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P05</a:t>
            </a:r>
          </a:p>
        </p:txBody>
      </p:sp>
    </p:spTree>
    <p:extLst>
      <p:ext uri="{BB962C8B-B14F-4D97-AF65-F5344CB8AC3E}">
        <p14:creationId xmlns:p14="http://schemas.microsoft.com/office/powerpoint/2010/main" val="397774398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5794BA-A6E5-41E6-828E-2F386503AB29}"/>
              </a:ext>
            </a:extLst>
          </p:cNvPr>
          <p:cNvSpPr>
            <a:spLocks noGrp="1"/>
          </p:cNvSpPr>
          <p:nvPr>
            <p:ph type="title"/>
          </p:nvPr>
        </p:nvSpPr>
        <p:spPr>
          <a:xfrm>
            <a:off x="4387453" y="727301"/>
            <a:ext cx="15609094" cy="2081213"/>
          </a:xfrm>
        </p:spPr>
        <p:txBody>
          <a:bodyPr anchor="t" anchorCtr="0">
            <a:noAutofit/>
          </a:bodyPr>
          <a:lstStyle/>
          <a:p>
            <a:r>
              <a:rPr lang="en-GB" dirty="0"/>
              <a:t>Conclusions</a:t>
            </a:r>
          </a:p>
        </p:txBody>
      </p:sp>
      <p:sp>
        <p:nvSpPr>
          <p:cNvPr id="9" name="Text Placeholder 2">
            <a:extLst>
              <a:ext uri="{FF2B5EF4-FFF2-40B4-BE49-F238E27FC236}">
                <a16:creationId xmlns:a16="http://schemas.microsoft.com/office/drawing/2014/main" id="{64B62005-9F06-4DBF-8DA8-444880F99AA9}"/>
              </a:ext>
            </a:extLst>
          </p:cNvPr>
          <p:cNvSpPr>
            <a:spLocks noGrp="1"/>
          </p:cNvSpPr>
          <p:nvPr>
            <p:ph type="body" idx="1"/>
          </p:nvPr>
        </p:nvSpPr>
        <p:spPr>
          <a:xfrm>
            <a:off x="4712918" y="3028976"/>
            <a:ext cx="15609094" cy="8840393"/>
          </a:xfrm>
        </p:spPr>
        <p:txBody>
          <a:bodyPr>
            <a:normAutofit fontScale="92500" lnSpcReduction="10000"/>
          </a:bodyPr>
          <a:lstStyle/>
          <a:p>
            <a:r>
              <a:rPr lang="en-US" dirty="0"/>
              <a:t>Person-</a:t>
            </a:r>
            <a:r>
              <a:rPr lang="en-US" dirty="0" err="1"/>
              <a:t>centred</a:t>
            </a:r>
            <a:r>
              <a:rPr lang="en-US" dirty="0"/>
              <a:t> care in context:</a:t>
            </a:r>
          </a:p>
          <a:p>
            <a:pPr marL="1881188" lvl="1" indent="-609600">
              <a:buFont typeface="Arial" panose="020B0604020202020204" pitchFamily="34" charset="0"/>
              <a:buChar char="−"/>
            </a:pPr>
            <a:r>
              <a:rPr lang="en-US" dirty="0"/>
              <a:t>Involving patients in discussions</a:t>
            </a:r>
          </a:p>
          <a:p>
            <a:pPr marL="1881188" lvl="1" indent="-609600">
              <a:buFont typeface="Arial" panose="020B0604020202020204" pitchFamily="34" charset="0"/>
              <a:buChar char="−"/>
            </a:pPr>
            <a:r>
              <a:rPr lang="en-US" dirty="0"/>
              <a:t>Supporting understanding and belief in treatment</a:t>
            </a:r>
          </a:p>
          <a:p>
            <a:pPr marL="1881188" lvl="1" indent="-609600">
              <a:buFont typeface="Arial" panose="020B0604020202020204" pitchFamily="34" charset="0"/>
              <a:buChar char="−"/>
            </a:pPr>
            <a:r>
              <a:rPr lang="en-US" dirty="0"/>
              <a:t>Seeking patients’ preferences</a:t>
            </a:r>
          </a:p>
          <a:p>
            <a:pPr marL="1881188" lvl="1" indent="-609600">
              <a:buFont typeface="Arial" panose="020B0604020202020204" pitchFamily="34" charset="0"/>
              <a:buChar char="−"/>
            </a:pPr>
            <a:r>
              <a:rPr lang="en-US" dirty="0"/>
              <a:t>Preference for doctor to decide on treatment</a:t>
            </a:r>
          </a:p>
          <a:p>
            <a:r>
              <a:rPr lang="en-US" dirty="0"/>
              <a:t>Consider community/family DOT</a:t>
            </a:r>
          </a:p>
          <a:p>
            <a:r>
              <a:rPr lang="en-US" b="1" dirty="0"/>
              <a:t>Need for contextually tailored person-</a:t>
            </a:r>
            <a:r>
              <a:rPr lang="en-US" b="1" dirty="0" err="1"/>
              <a:t>centred</a:t>
            </a:r>
            <a:r>
              <a:rPr lang="en-US" b="1" dirty="0"/>
              <a:t> approaches</a:t>
            </a:r>
          </a:p>
        </p:txBody>
      </p:sp>
    </p:spTree>
    <p:extLst>
      <p:ext uri="{BB962C8B-B14F-4D97-AF65-F5344CB8AC3E}">
        <p14:creationId xmlns:p14="http://schemas.microsoft.com/office/powerpoint/2010/main" val="286364724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E17469-8686-4483-916D-F6D506F7BE3E}"/>
              </a:ext>
            </a:extLst>
          </p:cNvPr>
          <p:cNvSpPr>
            <a:spLocks noGrp="1"/>
          </p:cNvSpPr>
          <p:nvPr>
            <p:ph type="title"/>
          </p:nvPr>
        </p:nvSpPr>
        <p:spPr/>
        <p:txBody>
          <a:bodyPr/>
          <a:lstStyle/>
          <a:p>
            <a:r>
              <a:rPr lang="en-GB" dirty="0"/>
              <a:t>Acknowledgements</a:t>
            </a:r>
          </a:p>
        </p:txBody>
      </p:sp>
      <p:sp>
        <p:nvSpPr>
          <p:cNvPr id="4" name="Text Placeholder 3">
            <a:extLst>
              <a:ext uri="{FF2B5EF4-FFF2-40B4-BE49-F238E27FC236}">
                <a16:creationId xmlns:a16="http://schemas.microsoft.com/office/drawing/2014/main" id="{3CAC4282-216A-4B5C-AC33-E559A366E073}"/>
              </a:ext>
            </a:extLst>
          </p:cNvPr>
          <p:cNvSpPr>
            <a:spLocks noGrp="1"/>
          </p:cNvSpPr>
          <p:nvPr>
            <p:ph type="body" sz="quarter" idx="1"/>
          </p:nvPr>
        </p:nvSpPr>
        <p:spPr/>
        <p:txBody>
          <a:bodyPr/>
          <a:lstStyle/>
          <a:p>
            <a:r>
              <a:rPr lang="en-GB" dirty="0"/>
              <a:t>MSF and </a:t>
            </a:r>
            <a:r>
              <a:rPr lang="en-GB" dirty="0" err="1"/>
              <a:t>MoH</a:t>
            </a:r>
            <a:r>
              <a:rPr lang="en-GB" dirty="0"/>
              <a:t> staff</a:t>
            </a:r>
          </a:p>
          <a:p>
            <a:r>
              <a:rPr lang="en-GB" dirty="0"/>
              <a:t>Patients</a:t>
            </a:r>
          </a:p>
          <a:p>
            <a:pPr marL="0" indent="0">
              <a:buNone/>
            </a:pPr>
            <a:endParaRPr lang="en-GB" dirty="0"/>
          </a:p>
          <a:p>
            <a:pPr marL="0" indent="0">
              <a:buNone/>
            </a:pPr>
            <a:r>
              <a:rPr lang="en-GB" dirty="0"/>
              <a:t>For further information contact:</a:t>
            </a:r>
          </a:p>
          <a:p>
            <a:pPr marL="0" indent="0">
              <a:buNone/>
            </a:pPr>
            <a:r>
              <a:rPr lang="en-GB" dirty="0">
                <a:hlinkClick r:id="rId3"/>
              </a:rPr>
              <a:t>shona.horter@london.msf.org</a:t>
            </a:r>
            <a:endParaRPr lang="en-GB" dirty="0"/>
          </a:p>
        </p:txBody>
      </p:sp>
      <p:pic>
        <p:nvPicPr>
          <p:cNvPr id="9" name="Picture Placeholder 8" descr="A group of people standing in a room&#10;&#10;Description automatically generated">
            <a:extLst>
              <a:ext uri="{FF2B5EF4-FFF2-40B4-BE49-F238E27FC236}">
                <a16:creationId xmlns:a16="http://schemas.microsoft.com/office/drawing/2014/main" id="{0C9E8472-A777-4326-994D-469F533180C8}"/>
              </a:ext>
            </a:extLst>
          </p:cNvPr>
          <p:cNvPicPr>
            <a:picLocks noGrp="1" noChangeAspect="1"/>
          </p:cNvPicPr>
          <p:nvPr>
            <p:ph type="pic" sz="half" idx="13"/>
          </p:nvPr>
        </p:nvPicPr>
        <p:blipFill>
          <a:blip r:embed="rId4">
            <a:extLst>
              <a:ext uri="{28A0092B-C50C-407E-A947-70E740481C1C}">
                <a14:useLocalDpi xmlns:a14="http://schemas.microsoft.com/office/drawing/2010/main" val="0"/>
              </a:ext>
            </a:extLst>
          </a:blip>
          <a:srcRect l="334" r="334"/>
          <a:stretch>
            <a:fillRect/>
          </a:stretch>
        </p:blipFill>
        <p:spPr/>
      </p:pic>
      <p:sp>
        <p:nvSpPr>
          <p:cNvPr id="2" name="TextBox 1">
            <a:extLst>
              <a:ext uri="{FF2B5EF4-FFF2-40B4-BE49-F238E27FC236}">
                <a16:creationId xmlns:a16="http://schemas.microsoft.com/office/drawing/2014/main" id="{548FDAB5-7DD8-47BC-94A6-A70FB0AA265F}"/>
              </a:ext>
            </a:extLst>
          </p:cNvPr>
          <p:cNvSpPr txBox="1"/>
          <p:nvPr/>
        </p:nvSpPr>
        <p:spPr>
          <a:xfrm>
            <a:off x="11307651" y="11594688"/>
            <a:ext cx="7894750" cy="5135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r>
              <a:rPr lang="en-GB" sz="2400" b="0" dirty="0"/>
              <a:t>N.B. All images taken from MSF Media database</a:t>
            </a:r>
            <a:endParaRPr kumimoji="0" lang="en-GB" sz="6200" b="0" i="0" u="none" strike="noStrike" cap="none" spc="0" normalizeH="0" baseline="0" dirty="0">
              <a:ln>
                <a:noFill/>
              </a:ln>
              <a:solidFill>
                <a:srgbClr val="535353"/>
              </a:solidFill>
              <a:effectLst/>
              <a:uFillTx/>
              <a:latin typeface="Arial"/>
              <a:ea typeface="Arial"/>
              <a:cs typeface="Arial"/>
              <a:sym typeface="Arial"/>
            </a:endParaRPr>
          </a:p>
        </p:txBody>
      </p:sp>
    </p:spTree>
    <p:extLst>
      <p:ext uri="{BB962C8B-B14F-4D97-AF65-F5344CB8AC3E}">
        <p14:creationId xmlns:p14="http://schemas.microsoft.com/office/powerpoint/2010/main" val="461559567"/>
      </p:ext>
    </p:extLst>
  </p:cSld>
  <p:clrMapOvr>
    <a:masterClrMapping/>
  </p:clrMapOvr>
  <p:transition spd="med"/>
</p:sld>
</file>

<file path=ppt/theme/theme1.xml><?xml version="1.0" encoding="utf-8"?>
<a:theme xmlns:a="http://schemas.openxmlformats.org/drawingml/2006/main" name="White">
  <a:themeElements>
    <a:clrScheme name="White">
      <a:dk1>
        <a:srgbClr val="535353"/>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8E1D57-9AB3-40DC-A365-C9BACC72E98F}">
  <ds:schemaRefs>
    <ds:schemaRef ds:uri="http://schemas.microsoft.com/sharepoint/v3/contenttype/forms"/>
  </ds:schemaRefs>
</ds:datastoreItem>
</file>

<file path=customXml/itemProps2.xml><?xml version="1.0" encoding="utf-8"?>
<ds:datastoreItem xmlns:ds="http://schemas.openxmlformats.org/officeDocument/2006/customXml" ds:itemID="{1A5D58E8-01BF-45AD-B385-7D54D3C2B92B}">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71d96bb4-1295-42de-b660-e77f32922664"/>
    <ds:schemaRef ds:uri="f8a2f344-3245-4a91-8df7-0971d5463326"/>
    <ds:schemaRef ds:uri="http://www.w3.org/XML/1998/namespace"/>
    <ds:schemaRef ds:uri="http://purl.org/dc/dcmitype/"/>
  </ds:schemaRefs>
</ds:datastoreItem>
</file>

<file path=customXml/itemProps3.xml><?xml version="1.0" encoding="utf-8"?>
<ds:datastoreItem xmlns:ds="http://schemas.openxmlformats.org/officeDocument/2006/customXml" ds:itemID="{EA655355-DEAB-48DF-865A-4E38C6AF4DE2}"/>
</file>

<file path=docProps/app.xml><?xml version="1.0" encoding="utf-8"?>
<Properties xmlns="http://schemas.openxmlformats.org/officeDocument/2006/extended-properties" xmlns:vt="http://schemas.openxmlformats.org/officeDocument/2006/docPropsVTypes">
  <TotalTime>14022</TotalTime>
  <Words>1152</Words>
  <Application>Microsoft Office PowerPoint</Application>
  <PresentationFormat>Custom</PresentationFormat>
  <Paragraphs>153</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White</vt:lpstr>
      <vt:lpstr>Perspectives from a short-course regimen for multi-drug-resistant TB in Karakalpakstan, Uzbekistan: A qualitative study</vt:lpstr>
      <vt:lpstr>Person-centred care: A definition</vt:lpstr>
      <vt:lpstr>PowerPoint Presentation</vt:lpstr>
      <vt:lpstr>Study context: Karakalpakstan</vt:lpstr>
      <vt:lpstr>Qualitative Study Methods</vt:lpstr>
      <vt:lpstr>Study Findings</vt:lpstr>
      <vt:lpstr>Shared decision-making for treatment option</vt:lpstr>
      <vt:lpstr>Dissonance in Treatment Preferences</vt:lpstr>
      <vt:lpstr>Involvement in Care</vt:lpstr>
      <vt:lpstr>Involvement  Ownership</vt:lpstr>
      <vt:lpstr>Conclusions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Perspectives from a short-course regimen for multi-drug resistant tuberculosis in Karakalpakstan, Uzbekistan: Qualitative study</dc:title>
  <dc:creator>Shona Horter</dc:creator>
  <cp:lastModifiedBy>Shona Horter</cp:lastModifiedBy>
  <cp:revision>49</cp:revision>
  <dcterms:created xsi:type="dcterms:W3CDTF">2020-04-07T15:49:50Z</dcterms:created>
  <dcterms:modified xsi:type="dcterms:W3CDTF">2020-05-06T08:28:25Z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ies>
</file>