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8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9" r:id="rId2"/>
    <p:sldMasterId id="2147483711" r:id="rId3"/>
  </p:sldMasterIdLst>
  <p:notesMasterIdLst>
    <p:notesMasterId r:id="rId22"/>
  </p:notesMasterIdLst>
  <p:sldIdLst>
    <p:sldId id="257" r:id="rId4"/>
    <p:sldId id="262" r:id="rId5"/>
    <p:sldId id="309" r:id="rId6"/>
    <p:sldId id="310" r:id="rId7"/>
    <p:sldId id="285" r:id="rId8"/>
    <p:sldId id="312" r:id="rId9"/>
    <p:sldId id="318" r:id="rId10"/>
    <p:sldId id="287" r:id="rId11"/>
    <p:sldId id="288" r:id="rId12"/>
    <p:sldId id="314" r:id="rId13"/>
    <p:sldId id="320" r:id="rId14"/>
    <p:sldId id="294" r:id="rId15"/>
    <p:sldId id="313" r:id="rId16"/>
    <p:sldId id="311" r:id="rId17"/>
    <p:sldId id="316" r:id="rId18"/>
    <p:sldId id="297" r:id="rId19"/>
    <p:sldId id="319" r:id="rId20"/>
    <p:sldId id="30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-Laure PAGE" initials="AP" lastIdx="1" clrIdx="0">
    <p:extLst>
      <p:ext uri="{19B8F6BF-5375-455C-9EA6-DF929625EA0E}">
        <p15:presenceInfo xmlns:p15="http://schemas.microsoft.com/office/powerpoint/2012/main" userId="S-1-5-21-2863016425-155115420-2267392127-11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3" autoAdjust="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81572-22EA-4072-8EC8-BF2713F2FB55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719D0-FC82-4690-8341-C3D01AE4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3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histograms show the timing of the cases in each arm, it seems like the bulk of the difference between the village-wide prophylaxis arm occurs here, during the first week after randomization, in line with what we know about the short, highly-localized nature of epidemics in a village.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719D0-FC82-4690-8341-C3D01AE491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36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3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60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16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7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95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026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20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74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7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2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958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609987" y="274544"/>
            <a:ext cx="10972031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108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606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360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75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99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7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17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1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105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8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102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885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341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9754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09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2279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79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201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810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2596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474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3659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31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FC4BC-6121-4B83-9CDA-DA05D05C078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DCED4-1B03-4B90-8618-C901A6D820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09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C0B26-ABAB-4839-BEC1-4DAF8D16882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17/05/2018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6B993-B5BC-4AA1-BF2D-02822095E01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15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emf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3134" y="3745158"/>
            <a:ext cx="12293600" cy="1470025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Single-dose oral ciprofloxacin prophylaxis </a:t>
            </a:r>
            <a:br>
              <a:rPr lang="en-US" sz="4000" dirty="0">
                <a:solidFill>
                  <a:schemeClr val="tx2"/>
                </a:solidFill>
              </a:rPr>
            </a:br>
            <a:r>
              <a:rPr lang="en-US" sz="4000" dirty="0">
                <a:solidFill>
                  <a:schemeClr val="tx2"/>
                </a:solidFill>
              </a:rPr>
              <a:t>in response to a meningococcal meningitis epidemic </a:t>
            </a:r>
            <a:br>
              <a:rPr lang="en-US" sz="4000" dirty="0">
                <a:solidFill>
                  <a:schemeClr val="tx2"/>
                </a:solidFill>
              </a:rPr>
            </a:br>
            <a:r>
              <a:rPr lang="en-US" sz="4000" dirty="0">
                <a:solidFill>
                  <a:schemeClr val="tx2"/>
                </a:solidFill>
              </a:rPr>
              <a:t>in the African meningitis belt:</a:t>
            </a:r>
            <a:br>
              <a:rPr lang="en-US" sz="4000" dirty="0">
                <a:solidFill>
                  <a:schemeClr val="tx2"/>
                </a:solidFill>
              </a:rPr>
            </a:br>
            <a:r>
              <a:rPr lang="en-US" sz="4000" dirty="0">
                <a:solidFill>
                  <a:schemeClr val="tx2"/>
                </a:solidFill>
              </a:rPr>
              <a:t>a three-arm cluster-randomized trial </a:t>
            </a:r>
            <a:br>
              <a:rPr lang="en-US" sz="4000" dirty="0">
                <a:solidFill>
                  <a:schemeClr val="tx2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d</a:t>
            </a:r>
            <a:br>
              <a:rPr lang="en-US" sz="4000" dirty="0">
                <a:solidFill>
                  <a:schemeClr val="tx2"/>
                </a:solidFill>
              </a:rPr>
            </a:b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6466" y="5614809"/>
            <a:ext cx="8534400" cy="961663"/>
          </a:xfrm>
        </p:spPr>
        <p:txBody>
          <a:bodyPr>
            <a:normAutofit/>
          </a:bodyPr>
          <a:lstStyle/>
          <a:p>
            <a:r>
              <a:rPr lang="fr-FR" sz="3200" dirty="0"/>
              <a:t>Matthew Coldiron, Epicentre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063" y="432344"/>
            <a:ext cx="2946923" cy="105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511" y="195021"/>
            <a:ext cx="3083561" cy="1432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3435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01" y="215370"/>
            <a:ext cx="11599165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Outbreak</a:t>
            </a:r>
            <a:r>
              <a:rPr lang="fr-FR" dirty="0"/>
              <a:t> </a:t>
            </a:r>
            <a:r>
              <a:rPr lang="fr-FR" dirty="0" err="1"/>
              <a:t>response</a:t>
            </a:r>
            <a:r>
              <a:rPr lang="fr-FR" dirty="0"/>
              <a:t> in the </a:t>
            </a:r>
            <a:r>
              <a:rPr lang="fr-FR" dirty="0" err="1"/>
              <a:t>meningitis</a:t>
            </a:r>
            <a:r>
              <a:rPr lang="fr-FR" dirty="0"/>
              <a:t> </a:t>
            </a:r>
            <a:r>
              <a:rPr lang="fr-FR" dirty="0" err="1"/>
              <a:t>belt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2701" y="1600201"/>
            <a:ext cx="7475900" cy="4525963"/>
          </a:xfrm>
        </p:spPr>
        <p:txBody>
          <a:bodyPr>
            <a:noAutofit/>
          </a:bodyPr>
          <a:lstStyle/>
          <a:p>
            <a:r>
              <a:rPr lang="fr-FR" sz="2400" dirty="0" err="1"/>
              <a:t>Reactive</a:t>
            </a:r>
            <a:r>
              <a:rPr lang="fr-FR" sz="2400" dirty="0"/>
              <a:t> vaccination </a:t>
            </a:r>
            <a:r>
              <a:rPr lang="fr-FR" sz="2400" dirty="0" err="1"/>
              <a:t>often</a:t>
            </a:r>
            <a:r>
              <a:rPr lang="fr-FR" sz="2400" dirty="0"/>
              <a:t> </a:t>
            </a:r>
            <a:r>
              <a:rPr lang="fr-FR" sz="2400" dirty="0" err="1"/>
              <a:t>late</a:t>
            </a:r>
            <a:endParaRPr lang="fr-FR" sz="2400" dirty="0"/>
          </a:p>
          <a:p>
            <a:pPr lvl="1"/>
            <a:r>
              <a:rPr lang="fr-FR" sz="2000" dirty="0"/>
              <a:t>As a </a:t>
            </a:r>
            <a:r>
              <a:rPr lang="fr-FR" sz="2000" dirty="0" err="1"/>
              <a:t>result</a:t>
            </a:r>
            <a:r>
              <a:rPr lang="fr-FR" sz="2000" dirty="0"/>
              <a:t>, impact </a:t>
            </a:r>
            <a:r>
              <a:rPr lang="fr-FR" sz="2000" dirty="0" err="1"/>
              <a:t>is</a:t>
            </a:r>
            <a:r>
              <a:rPr lang="fr-FR" sz="2000" dirty="0"/>
              <a:t> mitigated</a:t>
            </a:r>
            <a:r>
              <a:rPr lang="fr-FR" sz="2000" baseline="30000" dirty="0"/>
              <a:t>1</a:t>
            </a:r>
          </a:p>
          <a:p>
            <a:pPr lvl="1"/>
            <a:r>
              <a:rPr lang="fr-FR" sz="2000" dirty="0"/>
              <a:t>More cases </a:t>
            </a:r>
            <a:r>
              <a:rPr lang="fr-FR" sz="2000" dirty="0" err="1"/>
              <a:t>averted</a:t>
            </a:r>
            <a:r>
              <a:rPr lang="fr-FR" sz="2000" dirty="0"/>
              <a:t> if vaccination </a:t>
            </a:r>
            <a:r>
              <a:rPr lang="fr-FR" sz="2000" dirty="0" err="1"/>
              <a:t>happens</a:t>
            </a:r>
            <a:r>
              <a:rPr lang="fr-FR" sz="2000" dirty="0"/>
              <a:t> faster</a:t>
            </a:r>
            <a:r>
              <a:rPr lang="fr-FR" sz="2000" baseline="30000" dirty="0"/>
              <a:t>2</a:t>
            </a:r>
          </a:p>
          <a:p>
            <a:pPr lvl="1"/>
            <a:r>
              <a:rPr lang="fr-FR" sz="2000" dirty="0"/>
              <a:t>Limited vaccine </a:t>
            </a:r>
            <a:r>
              <a:rPr lang="fr-FR" sz="2000" dirty="0" err="1"/>
              <a:t>supply</a:t>
            </a:r>
            <a:r>
              <a:rPr lang="fr-FR" sz="2000" dirty="0"/>
              <a:t> (2.4M doses for 2018 </a:t>
            </a:r>
            <a:r>
              <a:rPr lang="fr-FR" sz="2000" dirty="0" err="1"/>
              <a:t>season</a:t>
            </a:r>
            <a:r>
              <a:rPr lang="fr-FR" sz="2000" dirty="0"/>
              <a:t>)</a:t>
            </a:r>
          </a:p>
          <a:p>
            <a:pPr lvl="1"/>
            <a:endParaRPr lang="fr-FR" sz="2000" dirty="0"/>
          </a:p>
          <a:p>
            <a:r>
              <a:rPr lang="fr-FR" sz="2400" dirty="0" err="1"/>
              <a:t>Antibiotic</a:t>
            </a:r>
            <a:r>
              <a:rPr lang="fr-FR" sz="2400" dirty="0"/>
              <a:t> </a:t>
            </a:r>
            <a:r>
              <a:rPr lang="fr-FR" sz="2400" dirty="0" err="1"/>
              <a:t>prophylaxis</a:t>
            </a:r>
            <a:r>
              <a:rPr lang="fr-FR" sz="2400" dirty="0"/>
              <a:t> for contacts of cases not </a:t>
            </a:r>
            <a:r>
              <a:rPr lang="fr-FR" sz="2400" dirty="0" err="1"/>
              <a:t>recommended</a:t>
            </a:r>
            <a:r>
              <a:rPr lang="fr-FR" sz="2400" dirty="0"/>
              <a:t> </a:t>
            </a:r>
            <a:r>
              <a:rPr lang="fr-FR" sz="2400" dirty="0" err="1"/>
              <a:t>during</a:t>
            </a:r>
            <a:r>
              <a:rPr lang="fr-FR" sz="2400" dirty="0"/>
              <a:t> </a:t>
            </a:r>
            <a:r>
              <a:rPr lang="fr-FR" sz="2400" dirty="0" err="1"/>
              <a:t>epidemics</a:t>
            </a:r>
            <a:r>
              <a:rPr lang="fr-FR" sz="2400" dirty="0"/>
              <a:t> </a:t>
            </a:r>
          </a:p>
          <a:p>
            <a:pPr lvl="1"/>
            <a:r>
              <a:rPr lang="fr-FR" sz="2000" dirty="0"/>
              <a:t>No </a:t>
            </a:r>
            <a:r>
              <a:rPr lang="fr-FR" sz="2000" dirty="0" err="1"/>
              <a:t>evidence</a:t>
            </a:r>
            <a:r>
              <a:rPr lang="fr-FR" sz="2000" dirty="0"/>
              <a:t>; </a:t>
            </a:r>
            <a:r>
              <a:rPr lang="fr-FR" sz="2000" dirty="0" err="1"/>
              <a:t>also</a:t>
            </a:r>
            <a:r>
              <a:rPr lang="fr-FR" sz="2000" dirty="0"/>
              <a:t> </a:t>
            </a:r>
            <a:r>
              <a:rPr lang="fr-FR" sz="2000" dirty="0" err="1"/>
              <a:t>concerns</a:t>
            </a:r>
            <a:r>
              <a:rPr lang="fr-FR" sz="2000" dirty="0"/>
              <a:t> about </a:t>
            </a:r>
            <a:r>
              <a:rPr lang="fr-FR" sz="2000" dirty="0" err="1"/>
              <a:t>logistics</a:t>
            </a:r>
            <a:r>
              <a:rPr lang="fr-FR" sz="2000" dirty="0"/>
              <a:t> / </a:t>
            </a:r>
            <a:r>
              <a:rPr lang="fr-FR" sz="2000" dirty="0" err="1"/>
              <a:t>resources</a:t>
            </a:r>
            <a:endParaRPr lang="fr-FR" sz="2000" dirty="0"/>
          </a:p>
          <a:p>
            <a:pPr lvl="1"/>
            <a:r>
              <a:rPr lang="fr-FR" sz="2000" dirty="0"/>
              <a:t>Trial </a:t>
            </a:r>
            <a:r>
              <a:rPr lang="fr-FR" sz="2000" dirty="0" err="1"/>
              <a:t>recommended</a:t>
            </a:r>
            <a:r>
              <a:rPr lang="fr-FR" sz="2000" dirty="0"/>
              <a:t> by WHO panel </a:t>
            </a:r>
            <a:r>
              <a:rPr lang="fr-FR" sz="2000" dirty="0" err="1"/>
              <a:t>after</a:t>
            </a:r>
            <a:r>
              <a:rPr lang="fr-FR" sz="2000" dirty="0"/>
              <a:t> </a:t>
            </a:r>
            <a:r>
              <a:rPr lang="fr-FR" sz="2000" dirty="0" err="1"/>
              <a:t>emergence</a:t>
            </a:r>
            <a:r>
              <a:rPr lang="fr-FR" sz="2000" dirty="0"/>
              <a:t> of </a:t>
            </a:r>
            <a:r>
              <a:rPr lang="fr-FR" sz="2000" dirty="0" err="1"/>
              <a:t>Serogroup</a:t>
            </a:r>
            <a:r>
              <a:rPr lang="fr-FR" sz="2000" dirty="0"/>
              <a:t> C </a:t>
            </a:r>
            <a:r>
              <a:rPr lang="fr-FR" sz="2000" dirty="0" err="1"/>
              <a:t>epidemics</a:t>
            </a:r>
            <a:r>
              <a:rPr lang="fr-FR" sz="2000" dirty="0"/>
              <a:t> in </a:t>
            </a:r>
            <a:r>
              <a:rPr lang="fr-FR" sz="2000" dirty="0" err="1"/>
              <a:t>Africa</a:t>
            </a:r>
            <a:r>
              <a:rPr lang="fr-FR" sz="2000" dirty="0"/>
              <a:t> in 2015</a:t>
            </a: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1" y="1417639"/>
            <a:ext cx="3873452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70253" y="3551239"/>
            <a:ext cx="44217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Days from crossing the epidemic threshold to vaccine implementation among 151 vaccine requests to the International Coordination Group (ICG) between 2006 and 2013. 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72701" y="6237369"/>
            <a:ext cx="5441746" cy="25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fr-FR" sz="18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GB" altLang="fr-FR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M.J. Ferrari et al. </a:t>
            </a:r>
            <a:r>
              <a:rPr lang="en-GB" altLang="fr-FR" sz="1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Int. Health </a:t>
            </a:r>
            <a:r>
              <a:rPr lang="en-GB" altLang="fr-FR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2014;6:282-290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0928" y="6488668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30000" dirty="0"/>
              <a:t>2</a:t>
            </a:r>
            <a:r>
              <a:rPr lang="fr-FR" dirty="0"/>
              <a:t>C.L. Trotter et al.  </a:t>
            </a:r>
            <a:r>
              <a:rPr lang="fr-FR" i="1" dirty="0"/>
              <a:t>Vaccine</a:t>
            </a:r>
            <a:r>
              <a:rPr lang="fr-FR" dirty="0"/>
              <a:t> 2015;33:6212–6217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700" y="4764700"/>
            <a:ext cx="2314168" cy="184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98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Study</a:t>
            </a:r>
            <a:r>
              <a:rPr lang="fr-FR" dirty="0"/>
              <a:t> design and </a:t>
            </a:r>
            <a:r>
              <a:rPr lang="fr-FR" dirty="0" err="1"/>
              <a:t>primary</a:t>
            </a:r>
            <a:r>
              <a:rPr lang="fr-FR" dirty="0"/>
              <a:t> objective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42572"/>
            <a:ext cx="10972800" cy="3148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dirty="0"/>
              <a:t>3-arm, open-label, cluster-</a:t>
            </a:r>
            <a:r>
              <a:rPr lang="fr-FR" sz="3600" dirty="0" err="1"/>
              <a:t>randomized</a:t>
            </a:r>
            <a:r>
              <a:rPr lang="fr-FR" sz="3600" dirty="0"/>
              <a:t> trial to </a:t>
            </a:r>
            <a:r>
              <a:rPr lang="fr-FR" sz="3600" dirty="0" err="1"/>
              <a:t>assess</a:t>
            </a:r>
            <a:r>
              <a:rPr lang="fr-FR" sz="3600" dirty="0"/>
              <a:t> the impact of </a:t>
            </a:r>
            <a:r>
              <a:rPr lang="fr-FR" sz="3600" dirty="0" err="1"/>
              <a:t>prophylaxis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single-dose oral </a:t>
            </a:r>
            <a:r>
              <a:rPr lang="fr-FR" sz="3600" dirty="0" err="1"/>
              <a:t>ciprofloxacin</a:t>
            </a:r>
            <a:r>
              <a:rPr lang="fr-FR" sz="3600" dirty="0"/>
              <a:t> </a:t>
            </a:r>
            <a:br>
              <a:rPr lang="fr-FR" sz="3600" dirty="0"/>
            </a:br>
            <a:r>
              <a:rPr lang="fr-FR" sz="3600" dirty="0"/>
              <a:t>(to </a:t>
            </a:r>
            <a:r>
              <a:rPr lang="fr-FR" sz="3600" dirty="0" err="1"/>
              <a:t>household</a:t>
            </a:r>
            <a:r>
              <a:rPr lang="fr-FR" sz="3600" dirty="0"/>
              <a:t> contacts and to </a:t>
            </a:r>
            <a:r>
              <a:rPr lang="fr-FR" sz="3600" dirty="0" err="1"/>
              <a:t>entire</a:t>
            </a:r>
            <a:r>
              <a:rPr lang="fr-FR" sz="3600" dirty="0"/>
              <a:t> villages) on the </a:t>
            </a:r>
            <a:r>
              <a:rPr lang="fr-FR" sz="3600" dirty="0" err="1"/>
              <a:t>overall</a:t>
            </a:r>
            <a:r>
              <a:rPr lang="fr-FR" sz="3600" dirty="0"/>
              <a:t> </a:t>
            </a:r>
            <a:r>
              <a:rPr lang="fr-FR" sz="3600" dirty="0" err="1"/>
              <a:t>meningitis</a:t>
            </a:r>
            <a:r>
              <a:rPr lang="fr-FR" sz="3600" dirty="0"/>
              <a:t> </a:t>
            </a:r>
            <a:r>
              <a:rPr lang="fr-FR" sz="3600" dirty="0" err="1"/>
              <a:t>attack</a:t>
            </a:r>
            <a:r>
              <a:rPr lang="fr-FR" sz="3600" dirty="0"/>
              <a:t> rate </a:t>
            </a:r>
            <a:r>
              <a:rPr lang="fr-FR" sz="3600" dirty="0" err="1"/>
              <a:t>during</a:t>
            </a:r>
            <a:r>
              <a:rPr lang="fr-FR" sz="3600" dirty="0"/>
              <a:t> an </a:t>
            </a:r>
            <a:r>
              <a:rPr lang="fr-FR" sz="3600" dirty="0" err="1"/>
              <a:t>epidemic</a:t>
            </a:r>
            <a:r>
              <a:rPr lang="fr-FR" sz="3600" dirty="0"/>
              <a:t>.</a:t>
            </a:r>
          </a:p>
          <a:p>
            <a:pPr marL="0" indent="0">
              <a:buNone/>
            </a:pPr>
            <a:endParaRPr lang="fr-FR" sz="3600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2918858" y="4990641"/>
            <a:ext cx="56726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Full </a:t>
            </a:r>
            <a:r>
              <a:rPr lang="fr-FR" sz="2000" dirty="0" err="1"/>
              <a:t>methods</a:t>
            </a:r>
            <a:r>
              <a:rPr lang="fr-FR" sz="2000" dirty="0"/>
              <a:t>: </a:t>
            </a:r>
            <a:r>
              <a:rPr lang="fr-FR" sz="2000" dirty="0" err="1"/>
              <a:t>Coldiron</a:t>
            </a:r>
            <a:r>
              <a:rPr lang="fr-FR" sz="2000" dirty="0"/>
              <a:t> et al. </a:t>
            </a:r>
            <a:r>
              <a:rPr lang="fr-FR" sz="2000" i="1" dirty="0"/>
              <a:t>Trials</a:t>
            </a:r>
            <a:r>
              <a:rPr lang="fr-FR" sz="2000" dirty="0"/>
              <a:t> 2017;18:294</a:t>
            </a:r>
          </a:p>
          <a:p>
            <a:pPr algn="ctr"/>
            <a:r>
              <a:rPr lang="fr-FR" sz="2000" dirty="0"/>
              <a:t>Trial </a:t>
            </a:r>
            <a:r>
              <a:rPr lang="fr-FR" sz="2000" dirty="0" err="1"/>
              <a:t>registry</a:t>
            </a:r>
            <a:r>
              <a:rPr lang="fr-FR" sz="2000" dirty="0"/>
              <a:t>: clinicaltrials.gov </a:t>
            </a:r>
            <a:r>
              <a:rPr lang="en-US" sz="2000" dirty="0"/>
              <a:t>NCT02724046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47382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sz="3600" u="sng" dirty="0"/>
              <a:t>Arm 1</a:t>
            </a:r>
            <a:r>
              <a:rPr lang="fr-FR" sz="3600" dirty="0"/>
              <a:t>: standard care</a:t>
            </a:r>
          </a:p>
          <a:p>
            <a:r>
              <a:rPr lang="fr-FR" sz="3600" u="sng" dirty="0"/>
              <a:t>Arm 2</a:t>
            </a:r>
            <a:r>
              <a:rPr lang="fr-FR" sz="3600" dirty="0"/>
              <a:t>: </a:t>
            </a:r>
            <a:r>
              <a:rPr lang="fr-FR" sz="3600" dirty="0" err="1"/>
              <a:t>ciprofloxacin</a:t>
            </a:r>
            <a:r>
              <a:rPr lang="fr-FR" sz="3600" dirty="0"/>
              <a:t> to </a:t>
            </a:r>
            <a:r>
              <a:rPr lang="fr-FR" sz="3600" dirty="0" err="1"/>
              <a:t>household</a:t>
            </a:r>
            <a:r>
              <a:rPr lang="fr-FR" sz="3600" dirty="0"/>
              <a:t> contacts</a:t>
            </a:r>
          </a:p>
          <a:p>
            <a:pPr lvl="1"/>
            <a:r>
              <a:rPr lang="fr-FR" sz="3200" dirty="0" err="1"/>
              <a:t>Given</a:t>
            </a:r>
            <a:r>
              <a:rPr lang="fr-FR" sz="3200" dirty="0"/>
              <a:t> by nurse at home &lt;24h of case notification</a:t>
            </a:r>
          </a:p>
          <a:p>
            <a:r>
              <a:rPr lang="fr-FR" sz="3600" u="sng" dirty="0"/>
              <a:t>Arm 3</a:t>
            </a:r>
            <a:r>
              <a:rPr lang="fr-FR" sz="3600" dirty="0"/>
              <a:t>: </a:t>
            </a:r>
            <a:r>
              <a:rPr lang="fr-FR" sz="3600" dirty="0" err="1"/>
              <a:t>ciprofloxacin</a:t>
            </a:r>
            <a:r>
              <a:rPr lang="fr-FR" sz="3600" dirty="0"/>
              <a:t> to </a:t>
            </a:r>
            <a:r>
              <a:rPr lang="fr-FR" sz="3600" dirty="0" err="1"/>
              <a:t>entire</a:t>
            </a:r>
            <a:r>
              <a:rPr lang="fr-FR" sz="3600" dirty="0"/>
              <a:t> village</a:t>
            </a:r>
          </a:p>
          <a:p>
            <a:pPr lvl="1"/>
            <a:r>
              <a:rPr lang="fr-FR" sz="3200" dirty="0"/>
              <a:t>Village-</a:t>
            </a:r>
            <a:r>
              <a:rPr lang="fr-FR" sz="3200" dirty="0" err="1"/>
              <a:t>wide</a:t>
            </a:r>
            <a:r>
              <a:rPr lang="fr-FR" sz="3200" dirty="0"/>
              <a:t> distribution of </a:t>
            </a:r>
            <a:r>
              <a:rPr lang="fr-FR" sz="3200" dirty="0" err="1"/>
              <a:t>ciprofloxacin</a:t>
            </a:r>
            <a:r>
              <a:rPr lang="fr-FR" sz="3200" dirty="0"/>
              <a:t> &lt;72h </a:t>
            </a:r>
            <a:r>
              <a:rPr lang="fr-FR" sz="3200" dirty="0" err="1"/>
              <a:t>after</a:t>
            </a:r>
            <a:r>
              <a:rPr lang="fr-FR" sz="3200" dirty="0"/>
              <a:t> </a:t>
            </a:r>
            <a:r>
              <a:rPr lang="fr-FR" sz="3200" dirty="0" err="1"/>
              <a:t>declaration</a:t>
            </a:r>
            <a:r>
              <a:rPr lang="fr-FR" sz="3200" dirty="0"/>
              <a:t> of first case </a:t>
            </a:r>
            <a:r>
              <a:rPr lang="fr-FR" sz="3200" dirty="0" err="1"/>
              <a:t>from</a:t>
            </a:r>
            <a:r>
              <a:rPr lang="fr-FR" sz="3200" dirty="0"/>
              <a:t> a village</a:t>
            </a:r>
          </a:p>
          <a:p>
            <a:pPr lvl="1"/>
            <a:endParaRPr lang="fr-FR" dirty="0"/>
          </a:p>
          <a:p>
            <a:r>
              <a:rPr lang="fr-FR" dirty="0" err="1"/>
              <a:t>Directly-observed</a:t>
            </a:r>
            <a:r>
              <a:rPr lang="fr-FR" dirty="0"/>
              <a:t>, </a:t>
            </a:r>
            <a:r>
              <a:rPr lang="fr-FR" dirty="0" err="1"/>
              <a:t>age-based</a:t>
            </a:r>
            <a:r>
              <a:rPr lang="fr-FR" dirty="0"/>
              <a:t> </a:t>
            </a:r>
            <a:r>
              <a:rPr lang="fr-FR" dirty="0" err="1"/>
              <a:t>dosing</a:t>
            </a:r>
            <a:r>
              <a:rPr lang="fr-FR" dirty="0"/>
              <a:t> of </a:t>
            </a:r>
            <a:r>
              <a:rPr lang="fr-FR" dirty="0" err="1"/>
              <a:t>ciprofloxacin</a:t>
            </a:r>
            <a:r>
              <a:rPr lang="fr-FR" dirty="0"/>
              <a:t>, </a:t>
            </a:r>
            <a:r>
              <a:rPr lang="fr-FR" dirty="0" err="1"/>
              <a:t>including</a:t>
            </a:r>
            <a:r>
              <a:rPr lang="fr-FR" dirty="0"/>
              <a:t> </a:t>
            </a:r>
            <a:r>
              <a:rPr lang="fr-FR" dirty="0" err="1"/>
              <a:t>children</a:t>
            </a:r>
            <a:r>
              <a:rPr lang="fr-FR" dirty="0"/>
              <a:t> and </a:t>
            </a:r>
            <a:r>
              <a:rPr lang="fr-FR" dirty="0" err="1"/>
              <a:t>pregnant</a:t>
            </a:r>
            <a:r>
              <a:rPr lang="fr-FR" dirty="0"/>
              <a:t> </a:t>
            </a:r>
            <a:r>
              <a:rPr lang="fr-FR" dirty="0" err="1"/>
              <a:t>women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535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Randomization</a:t>
            </a:r>
            <a:r>
              <a:rPr lang="fr-FR" dirty="0"/>
              <a:t> and surveillance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64268"/>
            <a:ext cx="10972800" cy="4525963"/>
          </a:xfrm>
        </p:spPr>
        <p:txBody>
          <a:bodyPr>
            <a:normAutofit fontScale="70000" lnSpcReduction="20000"/>
          </a:bodyPr>
          <a:lstStyle/>
          <a:p>
            <a:r>
              <a:rPr lang="fr-FR" sz="3200" dirty="0" err="1"/>
              <a:t>Study</a:t>
            </a:r>
            <a:r>
              <a:rPr lang="fr-FR" sz="3200" dirty="0"/>
              <a:t> </a:t>
            </a:r>
            <a:r>
              <a:rPr lang="fr-FR" sz="3200" dirty="0" err="1"/>
              <a:t>Launch</a:t>
            </a:r>
            <a:r>
              <a:rPr lang="fr-FR" sz="3200" dirty="0"/>
              <a:t>: 2 Health Areas of a Health District cross </a:t>
            </a:r>
            <a:r>
              <a:rPr lang="fr-FR" sz="3200" dirty="0" err="1"/>
              <a:t>epidemic</a:t>
            </a:r>
            <a:r>
              <a:rPr lang="fr-FR" sz="3200" dirty="0"/>
              <a:t> </a:t>
            </a:r>
            <a:r>
              <a:rPr lang="fr-FR" sz="3200" dirty="0" err="1"/>
              <a:t>threshold</a:t>
            </a:r>
            <a:r>
              <a:rPr lang="fr-FR" sz="3200" dirty="0"/>
              <a:t> in </a:t>
            </a:r>
            <a:r>
              <a:rPr lang="fr-FR" sz="3200" dirty="0" err="1"/>
              <a:t>same</a:t>
            </a:r>
            <a:r>
              <a:rPr lang="fr-FR" sz="3200" dirty="0"/>
              <a:t> </a:t>
            </a:r>
            <a:r>
              <a:rPr lang="fr-FR" sz="3200" dirty="0" err="1"/>
              <a:t>week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Villages randomized after first case notified from that village</a:t>
            </a:r>
          </a:p>
          <a:p>
            <a:pPr lvl="1"/>
            <a:r>
              <a:rPr lang="en-US" sz="2666" dirty="0"/>
              <a:t>Household </a:t>
            </a:r>
            <a:r>
              <a:rPr lang="en-US" sz="2666" dirty="0" err="1"/>
              <a:t>ppx</a:t>
            </a:r>
            <a:r>
              <a:rPr lang="en-US" sz="2666" dirty="0"/>
              <a:t> arm: only one distribution per household</a:t>
            </a:r>
          </a:p>
          <a:p>
            <a:pPr lvl="1"/>
            <a:r>
              <a:rPr lang="fr-FR" sz="2666" dirty="0"/>
              <a:t>Village-</a:t>
            </a:r>
            <a:r>
              <a:rPr lang="fr-FR" sz="2666" dirty="0" err="1"/>
              <a:t>wide</a:t>
            </a:r>
            <a:r>
              <a:rPr lang="fr-FR" sz="2666" dirty="0"/>
              <a:t> </a:t>
            </a:r>
            <a:r>
              <a:rPr lang="fr-FR" sz="2666" dirty="0" err="1"/>
              <a:t>ppx</a:t>
            </a:r>
            <a:r>
              <a:rPr lang="fr-FR" sz="2666" dirty="0"/>
              <a:t> arm: </a:t>
            </a:r>
            <a:r>
              <a:rPr lang="fr-FR" sz="2666" dirty="0" err="1"/>
              <a:t>only</a:t>
            </a:r>
            <a:r>
              <a:rPr lang="fr-FR" sz="2666" dirty="0"/>
              <a:t> one distribution per village</a:t>
            </a:r>
          </a:p>
          <a:p>
            <a:endParaRPr lang="en-US" sz="3200" dirty="0"/>
          </a:p>
          <a:p>
            <a:r>
              <a:rPr lang="en-US" sz="3200" dirty="0"/>
              <a:t>Dedicated surveillance nurse in each Health Area in study</a:t>
            </a:r>
          </a:p>
          <a:p>
            <a:pPr lvl="1"/>
            <a:r>
              <a:rPr lang="en-US" sz="2666" dirty="0"/>
              <a:t>WHO case definitions of suspect and confirmed meningitis used</a:t>
            </a:r>
          </a:p>
          <a:p>
            <a:pPr lvl="1"/>
            <a:r>
              <a:rPr lang="fr-FR" sz="2800" dirty="0"/>
              <a:t>Standard MOH </a:t>
            </a:r>
            <a:r>
              <a:rPr lang="fr-FR" sz="2800" dirty="0" err="1"/>
              <a:t>procedures</a:t>
            </a:r>
            <a:r>
              <a:rPr lang="fr-FR" sz="2800" dirty="0"/>
              <a:t> and </a:t>
            </a:r>
            <a:r>
              <a:rPr lang="fr-FR" sz="2800" dirty="0" err="1"/>
              <a:t>sample</a:t>
            </a:r>
            <a:r>
              <a:rPr lang="fr-FR" sz="2800" dirty="0"/>
              <a:t> flow </a:t>
            </a:r>
            <a:r>
              <a:rPr lang="fr-FR" sz="2800" dirty="0" err="1"/>
              <a:t>from</a:t>
            </a:r>
            <a:r>
              <a:rPr lang="fr-FR" sz="2800" dirty="0"/>
              <a:t> </a:t>
            </a:r>
            <a:r>
              <a:rPr lang="fr-FR" sz="2800" dirty="0" err="1"/>
              <a:t>periphery</a:t>
            </a:r>
            <a:r>
              <a:rPr lang="fr-FR" sz="2800" dirty="0"/>
              <a:t> to District </a:t>
            </a:r>
            <a:r>
              <a:rPr lang="fr-FR" sz="2800" dirty="0" err="1"/>
              <a:t>Hospital</a:t>
            </a:r>
            <a:r>
              <a:rPr lang="fr-FR" sz="2800" dirty="0"/>
              <a:t> and </a:t>
            </a:r>
            <a:r>
              <a:rPr lang="fr-FR" sz="2800" dirty="0" err="1"/>
              <a:t>then</a:t>
            </a:r>
            <a:r>
              <a:rPr lang="fr-FR" sz="2800" dirty="0"/>
              <a:t> national </a:t>
            </a:r>
            <a:r>
              <a:rPr lang="fr-FR" sz="2800" dirty="0" err="1"/>
              <a:t>reference</a:t>
            </a:r>
            <a:r>
              <a:rPr lang="fr-FR" sz="2800" dirty="0"/>
              <a:t> </a:t>
            </a:r>
            <a:r>
              <a:rPr lang="fr-FR" sz="2800" dirty="0" err="1"/>
              <a:t>laboratory</a:t>
            </a:r>
            <a:r>
              <a:rPr lang="fr-FR" sz="2800" dirty="0"/>
              <a:t> for PCR confirmation</a:t>
            </a:r>
          </a:p>
          <a:p>
            <a:endParaRPr lang="en-US" sz="3200" dirty="0"/>
          </a:p>
          <a:p>
            <a:r>
              <a:rPr lang="en-US" sz="3200" dirty="0"/>
              <a:t>Door-to-door exhaustive census after inclusion to have accurate denominators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2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Statistical</a:t>
            </a:r>
            <a:r>
              <a:rPr lang="fr-FR" dirty="0"/>
              <a:t> </a:t>
            </a:r>
            <a:r>
              <a:rPr lang="fr-FR" dirty="0" err="1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4373"/>
            <a:ext cx="10972800" cy="4525963"/>
          </a:xfrm>
        </p:spPr>
        <p:txBody>
          <a:bodyPr>
            <a:normAutofit fontScale="62500" lnSpcReduction="20000"/>
          </a:bodyPr>
          <a:lstStyle/>
          <a:p>
            <a:r>
              <a:rPr lang="fr-FR" dirty="0" err="1"/>
              <a:t>Primary</a:t>
            </a:r>
            <a:r>
              <a:rPr lang="fr-FR" dirty="0"/>
              <a:t> </a:t>
            </a:r>
            <a:r>
              <a:rPr lang="fr-FR" dirty="0" err="1"/>
              <a:t>outcome</a:t>
            </a:r>
            <a:r>
              <a:rPr lang="fr-FR" dirty="0"/>
              <a:t>: </a:t>
            </a:r>
            <a:r>
              <a:rPr lang="fr-FR" dirty="0" err="1"/>
              <a:t>attack</a:t>
            </a:r>
            <a:r>
              <a:rPr lang="fr-FR" dirty="0"/>
              <a:t> rates in 3 </a:t>
            </a:r>
            <a:r>
              <a:rPr lang="fr-FR" dirty="0" err="1"/>
              <a:t>arms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Cluster-</a:t>
            </a:r>
            <a:r>
              <a:rPr lang="fr-FR" dirty="0" err="1"/>
              <a:t>level</a:t>
            </a:r>
            <a:r>
              <a:rPr lang="fr-FR" dirty="0"/>
              <a:t> t-test of log-</a:t>
            </a:r>
            <a:r>
              <a:rPr lang="fr-FR" dirty="0" err="1"/>
              <a:t>transformed</a:t>
            </a:r>
            <a:r>
              <a:rPr lang="fr-FR" dirty="0"/>
              <a:t> post-</a:t>
            </a:r>
            <a:r>
              <a:rPr lang="fr-FR" dirty="0" err="1"/>
              <a:t>randomization</a:t>
            </a:r>
            <a:r>
              <a:rPr lang="fr-FR" dirty="0"/>
              <a:t> </a:t>
            </a:r>
            <a:r>
              <a:rPr lang="fr-FR" dirty="0" err="1"/>
              <a:t>attack</a:t>
            </a:r>
            <a:r>
              <a:rPr lang="fr-FR" dirty="0"/>
              <a:t> rates</a:t>
            </a:r>
          </a:p>
          <a:p>
            <a:pPr lvl="1"/>
            <a:r>
              <a:rPr lang="fr-FR" dirty="0"/>
              <a:t>Inverse variance </a:t>
            </a:r>
            <a:r>
              <a:rPr lang="fr-FR" dirty="0" err="1"/>
              <a:t>weights</a:t>
            </a:r>
            <a:r>
              <a:rPr lang="fr-FR" dirty="0"/>
              <a:t> to </a:t>
            </a:r>
            <a:r>
              <a:rPr lang="fr-FR" dirty="0" err="1"/>
              <a:t>account</a:t>
            </a:r>
            <a:r>
              <a:rPr lang="fr-FR" dirty="0"/>
              <a:t> for </a:t>
            </a:r>
            <a:r>
              <a:rPr lang="fr-FR" dirty="0" err="1"/>
              <a:t>heterogeniety</a:t>
            </a:r>
            <a:r>
              <a:rPr lang="fr-FR" dirty="0"/>
              <a:t> </a:t>
            </a:r>
            <a:r>
              <a:rPr lang="fr-FR" dirty="0" err="1"/>
              <a:t>among</a:t>
            </a:r>
            <a:r>
              <a:rPr lang="fr-FR" dirty="0"/>
              <a:t> clusters</a:t>
            </a:r>
          </a:p>
          <a:p>
            <a:pPr marL="609585" lvl="1" indent="0">
              <a:buNone/>
            </a:pPr>
            <a:endParaRPr lang="fr-FR" dirty="0"/>
          </a:p>
          <a:p>
            <a:r>
              <a:rPr lang="fr-FR" dirty="0"/>
              <a:t>Poisson </a:t>
            </a:r>
            <a:r>
              <a:rPr lang="fr-FR" dirty="0" err="1"/>
              <a:t>regression</a:t>
            </a:r>
            <a:r>
              <a:rPr lang="fr-FR" dirty="0"/>
              <a:t> to </a:t>
            </a:r>
            <a:r>
              <a:rPr lang="fr-FR" dirty="0" err="1"/>
              <a:t>adjust</a:t>
            </a:r>
            <a:r>
              <a:rPr lang="fr-FR" dirty="0"/>
              <a:t> for </a:t>
            </a:r>
            <a:r>
              <a:rPr lang="fr-FR" dirty="0" err="1"/>
              <a:t>potential</a:t>
            </a:r>
            <a:r>
              <a:rPr lang="fr-FR" dirty="0"/>
              <a:t> </a:t>
            </a:r>
            <a:r>
              <a:rPr lang="fr-FR" dirty="0" err="1"/>
              <a:t>confounders</a:t>
            </a:r>
            <a:endParaRPr lang="fr-FR" dirty="0"/>
          </a:p>
          <a:p>
            <a:pPr lvl="1"/>
            <a:r>
              <a:rPr lang="fr-FR" dirty="0"/>
              <a:t>Age structure of villages</a:t>
            </a:r>
          </a:p>
          <a:p>
            <a:pPr lvl="1"/>
            <a:r>
              <a:rPr lang="fr-FR" dirty="0"/>
              <a:t>Time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randomization</a:t>
            </a:r>
            <a:r>
              <a:rPr lang="fr-FR" dirty="0"/>
              <a:t> and </a:t>
            </a:r>
            <a:r>
              <a:rPr lang="fr-FR" dirty="0" err="1"/>
              <a:t>start</a:t>
            </a:r>
            <a:r>
              <a:rPr lang="fr-FR" dirty="0"/>
              <a:t> of </a:t>
            </a:r>
            <a:r>
              <a:rPr lang="fr-FR" dirty="0" err="1"/>
              <a:t>epidemic</a:t>
            </a:r>
            <a:endParaRPr lang="fr-FR" dirty="0"/>
          </a:p>
          <a:p>
            <a:pPr lvl="1"/>
            <a:r>
              <a:rPr lang="fr-FR" dirty="0"/>
              <a:t>Time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randomization</a:t>
            </a:r>
            <a:r>
              <a:rPr lang="fr-FR" dirty="0"/>
              <a:t> and </a:t>
            </a:r>
            <a:r>
              <a:rPr lang="fr-FR" dirty="0" err="1"/>
              <a:t>reactive</a:t>
            </a:r>
            <a:r>
              <a:rPr lang="fr-FR" dirty="0"/>
              <a:t> vaccination</a:t>
            </a:r>
          </a:p>
          <a:p>
            <a:pPr lvl="1"/>
            <a:r>
              <a:rPr lang="fr-FR" dirty="0"/>
              <a:t>Inclusion </a:t>
            </a:r>
            <a:r>
              <a:rPr lang="fr-FR" dirty="0" err="1"/>
              <a:t>before</a:t>
            </a:r>
            <a:r>
              <a:rPr lang="fr-FR" dirty="0"/>
              <a:t>/</a:t>
            </a:r>
            <a:r>
              <a:rPr lang="fr-FR" dirty="0" err="1"/>
              <a:t>after</a:t>
            </a:r>
            <a:r>
              <a:rPr lang="fr-FR" dirty="0"/>
              <a:t> </a:t>
            </a:r>
            <a:r>
              <a:rPr lang="fr-FR" dirty="0" err="1"/>
              <a:t>rains</a:t>
            </a:r>
            <a:endParaRPr lang="fr-FR" dirty="0"/>
          </a:p>
          <a:p>
            <a:pPr marL="609585" lvl="1" indent="0">
              <a:buNone/>
            </a:pPr>
            <a:endParaRPr lang="fr-FR" dirty="0"/>
          </a:p>
          <a:p>
            <a:r>
              <a:rPr lang="fr-FR" dirty="0"/>
              <a:t>ICC </a:t>
            </a:r>
            <a:r>
              <a:rPr lang="fr-FR" dirty="0" err="1"/>
              <a:t>calculated</a:t>
            </a:r>
            <a:r>
              <a:rPr lang="fr-FR" dirty="0"/>
              <a:t> </a:t>
            </a:r>
            <a:r>
              <a:rPr lang="fr-FR" dirty="0" err="1"/>
              <a:t>using</a:t>
            </a:r>
            <a:r>
              <a:rPr lang="fr-FR" dirty="0"/>
              <a:t> ANOVA</a:t>
            </a:r>
          </a:p>
          <a:p>
            <a:endParaRPr lang="fr-F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38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65177" y="99949"/>
            <a:ext cx="11555922" cy="1325563"/>
          </a:xfrm>
        </p:spPr>
        <p:txBody>
          <a:bodyPr/>
          <a:lstStyle/>
          <a:p>
            <a:pPr algn="ctr"/>
            <a:r>
              <a:rPr lang="fr-FR" dirty="0" err="1">
                <a:latin typeface="+mn-lt"/>
              </a:rPr>
              <a:t>Resistance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sub-study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methods</a:t>
            </a:r>
            <a:endParaRPr lang="fr-FR" dirty="0">
              <a:latin typeface="+mn-lt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5176" y="1523872"/>
            <a:ext cx="11430000" cy="5235516"/>
          </a:xfrm>
        </p:spPr>
        <p:txBody>
          <a:bodyPr>
            <a:noAutofit/>
          </a:bodyPr>
          <a:lstStyle/>
          <a:p>
            <a:r>
              <a:rPr lang="fr-FR" sz="2400" dirty="0" err="1"/>
              <a:t>Sample</a:t>
            </a:r>
            <a:r>
              <a:rPr lang="fr-FR" sz="2400" dirty="0"/>
              <a:t> size: 10 villages / 200 </a:t>
            </a:r>
            <a:r>
              <a:rPr lang="fr-FR" sz="2400" dirty="0" err="1"/>
              <a:t>individuals</a:t>
            </a:r>
            <a:r>
              <a:rPr lang="fr-FR" sz="2400" dirty="0"/>
              <a:t> in control/village-</a:t>
            </a:r>
            <a:r>
              <a:rPr lang="fr-FR" sz="2400" dirty="0" err="1"/>
              <a:t>wide</a:t>
            </a:r>
            <a:r>
              <a:rPr lang="fr-FR" sz="2400" dirty="0"/>
              <a:t> </a:t>
            </a:r>
            <a:r>
              <a:rPr lang="fr-FR" sz="2400" dirty="0" err="1"/>
              <a:t>arms</a:t>
            </a:r>
            <a:r>
              <a:rPr lang="fr-FR" sz="2400" dirty="0"/>
              <a:t> </a:t>
            </a:r>
          </a:p>
          <a:p>
            <a:pPr marL="457200" lvl="1" indent="0">
              <a:buNone/>
            </a:pPr>
            <a:r>
              <a:rPr lang="fr-FR" sz="2000" dirty="0"/>
              <a:t> = 20 </a:t>
            </a:r>
            <a:r>
              <a:rPr lang="fr-FR" sz="2000" dirty="0" err="1"/>
              <a:t>individuals</a:t>
            </a:r>
            <a:r>
              <a:rPr lang="fr-FR" sz="2000" dirty="0"/>
              <a:t> </a:t>
            </a:r>
            <a:r>
              <a:rPr lang="fr-FR" sz="2000" dirty="0" err="1"/>
              <a:t>randomly</a:t>
            </a:r>
            <a:r>
              <a:rPr lang="fr-FR" sz="2000" dirty="0"/>
              <a:t> </a:t>
            </a:r>
            <a:r>
              <a:rPr lang="fr-FR" sz="2000" dirty="0" err="1"/>
              <a:t>selected</a:t>
            </a:r>
            <a:r>
              <a:rPr lang="fr-FR" sz="2000" dirty="0"/>
              <a:t> in </a:t>
            </a:r>
            <a:r>
              <a:rPr lang="fr-FR" sz="2000" dirty="0" err="1"/>
              <a:t>each</a:t>
            </a:r>
            <a:r>
              <a:rPr lang="fr-FR" sz="2000" dirty="0"/>
              <a:t> of 20 villages, </a:t>
            </a:r>
            <a:r>
              <a:rPr lang="fr-FR" sz="2000" dirty="0" err="1"/>
              <a:t>individual</a:t>
            </a:r>
            <a:r>
              <a:rPr lang="fr-FR" sz="2000" dirty="0"/>
              <a:t> </a:t>
            </a:r>
            <a:r>
              <a:rPr lang="fr-FR" sz="2000" dirty="0" err="1"/>
              <a:t>written</a:t>
            </a:r>
            <a:r>
              <a:rPr lang="fr-FR" sz="2000" dirty="0"/>
              <a:t> consent</a:t>
            </a:r>
          </a:p>
          <a:p>
            <a:pPr marL="457200" lvl="1" indent="0">
              <a:buNone/>
            </a:pPr>
            <a:endParaRPr lang="fr-FR" sz="2000" dirty="0"/>
          </a:p>
          <a:p>
            <a:r>
              <a:rPr lang="fr-FR" sz="2400" dirty="0" err="1"/>
              <a:t>Stool</a:t>
            </a:r>
            <a:r>
              <a:rPr lang="fr-FR" sz="2400" dirty="0"/>
              <a:t> collection at </a:t>
            </a:r>
            <a:r>
              <a:rPr lang="fr-FR" sz="2400" dirty="0" err="1"/>
              <a:t>days</a:t>
            </a:r>
            <a:r>
              <a:rPr lang="fr-FR" sz="2400" dirty="0"/>
              <a:t> 0, 7 and 28 </a:t>
            </a:r>
          </a:p>
          <a:p>
            <a:endParaRPr lang="fr-FR" sz="2400" dirty="0"/>
          </a:p>
          <a:p>
            <a:r>
              <a:rPr lang="fr-FR" sz="2400" dirty="0" err="1"/>
              <a:t>Detection</a:t>
            </a:r>
            <a:r>
              <a:rPr lang="fr-FR" sz="2400" dirty="0"/>
              <a:t> of the </a:t>
            </a:r>
            <a:r>
              <a:rPr lang="fr-FR" sz="2400" dirty="0" err="1"/>
              <a:t>carriage</a:t>
            </a:r>
            <a:r>
              <a:rPr lang="fr-FR" sz="2400" dirty="0"/>
              <a:t> of enterobacteriae </a:t>
            </a:r>
            <a:r>
              <a:rPr lang="fr-FR" sz="2400" dirty="0" err="1"/>
              <a:t>resistant</a:t>
            </a:r>
            <a:r>
              <a:rPr lang="fr-FR" sz="2400" dirty="0"/>
              <a:t> to </a:t>
            </a:r>
            <a:r>
              <a:rPr lang="fr-FR" sz="2400" dirty="0" err="1"/>
              <a:t>cipro</a:t>
            </a:r>
            <a:r>
              <a:rPr lang="fr-FR" sz="2400" dirty="0"/>
              <a:t> and/or </a:t>
            </a:r>
            <a:r>
              <a:rPr lang="fr-FR" sz="2400" dirty="0" err="1"/>
              <a:t>cefotaxime</a:t>
            </a:r>
            <a:r>
              <a:rPr lang="fr-FR" sz="2400" dirty="0"/>
              <a:t> by </a:t>
            </a:r>
            <a:r>
              <a:rPr lang="fr-FR" sz="2400" dirty="0" err="1"/>
              <a:t>plating</a:t>
            </a:r>
            <a:r>
              <a:rPr lang="fr-FR" sz="2400" dirty="0"/>
              <a:t> on </a:t>
            </a:r>
            <a:r>
              <a:rPr lang="fr-FR" sz="2400" dirty="0" err="1"/>
              <a:t>selective</a:t>
            </a:r>
            <a:r>
              <a:rPr lang="fr-FR" sz="2400" dirty="0"/>
              <a:t> media</a:t>
            </a:r>
          </a:p>
          <a:p>
            <a:pPr lvl="1"/>
            <a:r>
              <a:rPr lang="fr-FR" sz="2000" dirty="0"/>
              <a:t>Simplification of identification / confirmation </a:t>
            </a:r>
            <a:r>
              <a:rPr lang="fr-FR" sz="2000" dirty="0" err="1"/>
              <a:t>methods</a:t>
            </a:r>
            <a:r>
              <a:rPr lang="fr-FR" sz="2000" dirty="0"/>
              <a:t> </a:t>
            </a:r>
            <a:r>
              <a:rPr lang="fr-FR" sz="2000" dirty="0" err="1"/>
              <a:t>after</a:t>
            </a:r>
            <a:r>
              <a:rPr lang="fr-FR" sz="2000" dirty="0"/>
              <a:t> 5 villages </a:t>
            </a:r>
            <a:r>
              <a:rPr lang="fr-FR" sz="2000" dirty="0" err="1"/>
              <a:t>showing</a:t>
            </a:r>
            <a:r>
              <a:rPr lang="fr-FR" sz="2000" dirty="0"/>
              <a:t> </a:t>
            </a:r>
            <a:r>
              <a:rPr lang="fr-FR" sz="2000" dirty="0" err="1"/>
              <a:t>very</a:t>
            </a:r>
            <a:r>
              <a:rPr lang="fr-FR" sz="2000" dirty="0"/>
              <a:t> high </a:t>
            </a:r>
            <a:r>
              <a:rPr lang="fr-FR" sz="2000" dirty="0" err="1"/>
              <a:t>prevalence</a:t>
            </a:r>
            <a:r>
              <a:rPr lang="fr-FR" sz="2000" dirty="0"/>
              <a:t> of </a:t>
            </a:r>
            <a:r>
              <a:rPr lang="fr-FR" sz="2000" dirty="0" err="1"/>
              <a:t>resistant</a:t>
            </a:r>
            <a:r>
              <a:rPr lang="fr-FR" sz="2000" dirty="0"/>
              <a:t> </a:t>
            </a:r>
            <a:r>
              <a:rPr lang="fr-FR" sz="2000" dirty="0" err="1"/>
              <a:t>bacteria</a:t>
            </a:r>
            <a:endParaRPr lang="fr-FR" sz="2000" dirty="0"/>
          </a:p>
          <a:p>
            <a:pPr lvl="1"/>
            <a:endParaRPr lang="fr-FR" sz="2000" dirty="0"/>
          </a:p>
          <a:p>
            <a:r>
              <a:rPr lang="fr-FR" sz="2400" dirty="0" err="1"/>
              <a:t>Quality</a:t>
            </a:r>
            <a:r>
              <a:rPr lang="fr-FR" sz="2400" dirty="0"/>
              <a:t> control at IAME </a:t>
            </a:r>
            <a:r>
              <a:rPr lang="fr-FR" sz="2400" dirty="0" err="1"/>
              <a:t>laboratory</a:t>
            </a:r>
            <a:r>
              <a:rPr lang="fr-FR" sz="2400" dirty="0"/>
              <a:t>, Inserm, Paris, France </a:t>
            </a:r>
          </a:p>
        </p:txBody>
      </p:sp>
    </p:spTree>
    <p:extLst>
      <p:ext uri="{BB962C8B-B14F-4D97-AF65-F5344CB8AC3E}">
        <p14:creationId xmlns:p14="http://schemas.microsoft.com/office/powerpoint/2010/main" val="783714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Ethics</a:t>
            </a:r>
            <a:r>
              <a:rPr lang="fr-FR" dirty="0"/>
              <a:t> and </a:t>
            </a:r>
            <a:r>
              <a:rPr lang="fr-FR" dirty="0" err="1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65663"/>
            <a:ext cx="10972800" cy="4525963"/>
          </a:xfrm>
        </p:spPr>
        <p:txBody>
          <a:bodyPr>
            <a:normAutofit/>
          </a:bodyPr>
          <a:lstStyle/>
          <a:p>
            <a:r>
              <a:rPr lang="fr-FR" sz="2800" dirty="0"/>
              <a:t>Village </a:t>
            </a:r>
            <a:r>
              <a:rPr lang="fr-FR" sz="2800" dirty="0" err="1"/>
              <a:t>chiefs</a:t>
            </a:r>
            <a:r>
              <a:rPr lang="fr-FR" sz="2800" dirty="0"/>
              <a:t> </a:t>
            </a:r>
            <a:r>
              <a:rPr lang="fr-FR" sz="2800" dirty="0" err="1"/>
              <a:t>provided</a:t>
            </a:r>
            <a:r>
              <a:rPr lang="fr-FR" sz="2800" dirty="0"/>
              <a:t> permission for </a:t>
            </a:r>
            <a:r>
              <a:rPr lang="fr-FR" sz="2800" dirty="0" err="1"/>
              <a:t>randomization</a:t>
            </a:r>
            <a:r>
              <a:rPr lang="fr-FR" sz="2800" dirty="0"/>
              <a:t> of </a:t>
            </a:r>
            <a:r>
              <a:rPr lang="fr-FR" sz="2800" dirty="0" err="1"/>
              <a:t>their</a:t>
            </a:r>
            <a:r>
              <a:rPr lang="fr-FR" sz="2800" dirty="0"/>
              <a:t> villages</a:t>
            </a:r>
          </a:p>
          <a:p>
            <a:r>
              <a:rPr lang="fr-FR" sz="2800" dirty="0" err="1"/>
              <a:t>Risks</a:t>
            </a:r>
            <a:r>
              <a:rPr lang="fr-FR" sz="2800" dirty="0"/>
              <a:t> and </a:t>
            </a:r>
            <a:r>
              <a:rPr lang="fr-FR" sz="2800" dirty="0" err="1"/>
              <a:t>benefits</a:t>
            </a:r>
            <a:r>
              <a:rPr lang="fr-FR" sz="2800" dirty="0"/>
              <a:t> of </a:t>
            </a:r>
            <a:r>
              <a:rPr lang="fr-FR" sz="2800" dirty="0" err="1"/>
              <a:t>ciprofloxacin</a:t>
            </a:r>
            <a:r>
              <a:rPr lang="fr-FR" sz="2800" dirty="0"/>
              <a:t> </a:t>
            </a:r>
            <a:r>
              <a:rPr lang="fr-FR" sz="2800" dirty="0" err="1"/>
              <a:t>explained</a:t>
            </a:r>
            <a:r>
              <a:rPr lang="fr-FR" sz="2800" dirty="0"/>
              <a:t> </a:t>
            </a:r>
            <a:r>
              <a:rPr lang="fr-FR" sz="2800" dirty="0" err="1"/>
              <a:t>prior</a:t>
            </a:r>
            <a:r>
              <a:rPr lang="fr-FR" sz="2800" dirty="0"/>
              <a:t> to administration</a:t>
            </a:r>
          </a:p>
          <a:p>
            <a:pPr lvl="1"/>
            <a:r>
              <a:rPr lang="fr-FR" sz="2266" dirty="0"/>
              <a:t>No </a:t>
            </a:r>
            <a:r>
              <a:rPr lang="fr-FR" sz="2266" dirty="0" err="1"/>
              <a:t>individual</a:t>
            </a:r>
            <a:r>
              <a:rPr lang="fr-FR" sz="2266" dirty="0"/>
              <a:t> </a:t>
            </a:r>
            <a:r>
              <a:rPr lang="fr-FR" sz="2266" dirty="0" err="1"/>
              <a:t>written</a:t>
            </a:r>
            <a:r>
              <a:rPr lang="fr-FR" sz="2266" dirty="0"/>
              <a:t> consent (Ottawa </a:t>
            </a:r>
            <a:r>
              <a:rPr lang="fr-FR" sz="2266" dirty="0" err="1"/>
              <a:t>Statement</a:t>
            </a:r>
            <a:r>
              <a:rPr lang="fr-FR" sz="2266" dirty="0"/>
              <a:t> on cluster-</a:t>
            </a:r>
            <a:r>
              <a:rPr lang="fr-FR" sz="2266" dirty="0" err="1"/>
              <a:t>randomized</a:t>
            </a:r>
            <a:r>
              <a:rPr lang="fr-FR" sz="2266" dirty="0"/>
              <a:t> trials)</a:t>
            </a:r>
            <a:r>
              <a:rPr lang="fr-FR" sz="2266" baseline="30000" dirty="0"/>
              <a:t>1</a:t>
            </a:r>
          </a:p>
          <a:p>
            <a:pPr lvl="1"/>
            <a:endParaRPr lang="fr-FR" sz="2266" baseline="30000" dirty="0"/>
          </a:p>
          <a:p>
            <a:r>
              <a:rPr lang="fr-FR" sz="2800" dirty="0"/>
              <a:t>Protocol </a:t>
            </a:r>
            <a:r>
              <a:rPr lang="fr-FR" sz="2800" dirty="0" err="1"/>
              <a:t>approved</a:t>
            </a:r>
            <a:r>
              <a:rPr lang="fr-FR" sz="2800" dirty="0"/>
              <a:t> by CCNE of Niger (003/2016/CCNE) and MSF-ERB (</a:t>
            </a:r>
            <a:r>
              <a:rPr lang="fr-FR" sz="2800" dirty="0" err="1"/>
              <a:t>Ref</a:t>
            </a:r>
            <a:r>
              <a:rPr lang="fr-FR" sz="2800" dirty="0"/>
              <a:t>: 1603)</a:t>
            </a:r>
          </a:p>
          <a:p>
            <a:r>
              <a:rPr lang="fr-FR" sz="2800" dirty="0" err="1"/>
              <a:t>Funding</a:t>
            </a:r>
            <a:r>
              <a:rPr lang="fr-FR" sz="2800" dirty="0"/>
              <a:t>: Médecins Sans Frontières</a:t>
            </a:r>
            <a:endParaRPr lang="en-US" dirty="0"/>
          </a:p>
          <a:p>
            <a:endParaRPr lang="fr-FR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38866" y="5858933"/>
            <a:ext cx="8771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30000" dirty="0"/>
              <a:t>1</a:t>
            </a:r>
            <a:r>
              <a:rPr lang="fr-FR" dirty="0"/>
              <a:t>Weijer C et al. PLOS Medicine 2012;9:11.  doi:10.1371/journal.pmed.1001346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45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476" y="1843269"/>
            <a:ext cx="579205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u="sng" dirty="0"/>
              <a:t>20 April</a:t>
            </a:r>
            <a:r>
              <a:rPr lang="fr-FR" sz="3200" dirty="0"/>
              <a:t>: Trial </a:t>
            </a:r>
            <a:r>
              <a:rPr lang="fr-FR" sz="3200" dirty="0" err="1"/>
              <a:t>start</a:t>
            </a:r>
            <a:r>
              <a:rPr lang="fr-FR" sz="3200" dirty="0"/>
              <a:t> </a:t>
            </a:r>
            <a:r>
              <a:rPr lang="fr-FR" sz="3200" dirty="0" err="1"/>
              <a:t>criteria</a:t>
            </a:r>
            <a:r>
              <a:rPr lang="fr-FR" sz="3200" dirty="0"/>
              <a:t> met in </a:t>
            </a:r>
            <a:r>
              <a:rPr lang="fr-FR" sz="3200" dirty="0" err="1"/>
              <a:t>Madarounfa</a:t>
            </a:r>
            <a:r>
              <a:rPr lang="fr-FR" sz="3200" dirty="0"/>
              <a:t> District, Niger</a:t>
            </a:r>
          </a:p>
          <a:p>
            <a:pPr marL="0" indent="0">
              <a:buNone/>
            </a:pPr>
            <a:r>
              <a:rPr lang="fr-FR" sz="3200" u="sng" dirty="0"/>
              <a:t>22 April</a:t>
            </a:r>
            <a:r>
              <a:rPr lang="fr-FR" sz="3200" dirty="0"/>
              <a:t>: First villages </a:t>
            </a:r>
            <a:r>
              <a:rPr lang="fr-FR" sz="3200" dirty="0" err="1"/>
              <a:t>included</a:t>
            </a:r>
            <a:endParaRPr lang="fr-FR" sz="3200" dirty="0"/>
          </a:p>
          <a:p>
            <a:pPr marL="0" indent="0">
              <a:buNone/>
            </a:pPr>
            <a:r>
              <a:rPr lang="fr-FR" sz="3200" u="sng" dirty="0"/>
              <a:t>10 May</a:t>
            </a:r>
            <a:r>
              <a:rPr lang="fr-FR" sz="3200" dirty="0"/>
              <a:t>: First </a:t>
            </a:r>
            <a:r>
              <a:rPr lang="fr-FR" sz="3200" dirty="0" err="1"/>
              <a:t>rains</a:t>
            </a:r>
            <a:endParaRPr lang="fr-FR" sz="3200" dirty="0"/>
          </a:p>
          <a:p>
            <a:pPr marL="0" indent="0">
              <a:buNone/>
            </a:pPr>
            <a:r>
              <a:rPr lang="fr-FR" sz="3200" u="sng" dirty="0"/>
              <a:t>12 May</a:t>
            </a:r>
            <a:r>
              <a:rPr lang="fr-FR" sz="3200" dirty="0"/>
              <a:t>: First vaccination </a:t>
            </a:r>
            <a:r>
              <a:rPr lang="fr-FR" sz="3200" dirty="0" err="1"/>
              <a:t>began</a:t>
            </a:r>
            <a:endParaRPr lang="fr-FR" sz="3200" dirty="0"/>
          </a:p>
          <a:p>
            <a:pPr marL="0" indent="0">
              <a:buNone/>
            </a:pPr>
            <a:r>
              <a:rPr lang="fr-FR" sz="3200" u="sng" dirty="0"/>
              <a:t>18 May</a:t>
            </a:r>
            <a:r>
              <a:rPr lang="fr-FR" sz="3200" dirty="0"/>
              <a:t>: Last village </a:t>
            </a:r>
            <a:r>
              <a:rPr lang="fr-FR" sz="3200" dirty="0" err="1"/>
              <a:t>included</a:t>
            </a:r>
            <a:endParaRPr lang="fr-FR" sz="3200" dirty="0"/>
          </a:p>
          <a:p>
            <a:pPr marL="0" indent="0">
              <a:buNone/>
            </a:pPr>
            <a:r>
              <a:rPr lang="fr-FR" sz="3200" u="sng" dirty="0"/>
              <a:t>23 May</a:t>
            </a:r>
            <a:r>
              <a:rPr lang="fr-FR" sz="3200" dirty="0"/>
              <a:t>: Last case </a:t>
            </a:r>
            <a:r>
              <a:rPr lang="fr-FR" sz="3200" dirty="0" err="1"/>
              <a:t>notified</a:t>
            </a:r>
            <a:r>
              <a:rPr lang="fr-FR" sz="3200" dirty="0"/>
              <a:t> </a:t>
            </a:r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934" y="2239730"/>
            <a:ext cx="4022866" cy="303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349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Baseline </a:t>
            </a:r>
            <a:r>
              <a:rPr lang="fr-FR" dirty="0" err="1"/>
              <a:t>characteristics</a:t>
            </a:r>
            <a:r>
              <a:rPr lang="fr-FR" dirty="0"/>
              <a:t> of villages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718733"/>
          <a:ext cx="109728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5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5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5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Standard care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/>
                        <a:t>Household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cipro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Village-</a:t>
                      </a:r>
                      <a:r>
                        <a:rPr lang="fr-FR" sz="2000" dirty="0" err="1"/>
                        <a:t>wide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cipro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/>
                        <a:t>Number</a:t>
                      </a:r>
                      <a:r>
                        <a:rPr lang="fr-FR" sz="2000" baseline="0" dirty="0"/>
                        <a:t> of villages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17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17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15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Total population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25 510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23 621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22 177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Age of cases, </a:t>
                      </a:r>
                      <a:r>
                        <a:rPr lang="fr-FR" sz="2000" dirty="0" err="1"/>
                        <a:t>mean±</a:t>
                      </a:r>
                      <a:r>
                        <a:rPr lang="fr-FR" sz="2000" baseline="0" dirty="0" err="1"/>
                        <a:t>SD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18±13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17±15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aseline="0" dirty="0"/>
                        <a:t>18</a:t>
                      </a:r>
                      <a:r>
                        <a:rPr lang="fr-FR" sz="2000" dirty="0"/>
                        <a:t>±</a:t>
                      </a:r>
                      <a:r>
                        <a:rPr lang="fr-FR" sz="2000" baseline="0" dirty="0"/>
                        <a:t>17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/>
                        <a:t>Female</a:t>
                      </a:r>
                      <a:r>
                        <a:rPr lang="fr-FR" sz="2000" dirty="0"/>
                        <a:t> population (%)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51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51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51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Proportion &lt;30y (%)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78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77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76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/>
                        <a:t>Days</a:t>
                      </a:r>
                      <a:r>
                        <a:rPr lang="fr-FR" sz="2000" dirty="0"/>
                        <a:t> </a:t>
                      </a:r>
                      <a:r>
                        <a:rPr lang="fr-FR" sz="2000" baseline="0" dirty="0" err="1"/>
                        <a:t>between</a:t>
                      </a:r>
                      <a:r>
                        <a:rPr lang="fr-FR" sz="2000" baseline="0" dirty="0"/>
                        <a:t> inclusion and </a:t>
                      </a:r>
                      <a:r>
                        <a:rPr lang="fr-FR" sz="2000" baseline="0" dirty="0" err="1"/>
                        <a:t>reactive</a:t>
                      </a:r>
                      <a:r>
                        <a:rPr lang="fr-FR" sz="2000" baseline="0" dirty="0"/>
                        <a:t> vaccination, </a:t>
                      </a:r>
                      <a:r>
                        <a:rPr lang="fr-FR" sz="2000" baseline="0" dirty="0" err="1"/>
                        <a:t>mean</a:t>
                      </a:r>
                      <a:r>
                        <a:rPr lang="fr-FR" sz="2000" dirty="0" err="1"/>
                        <a:t>±SD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11.1±7.8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10.8±9.5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12.2±8.8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err="1"/>
                        <a:t>Days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between</a:t>
                      </a:r>
                      <a:r>
                        <a:rPr lang="fr-FR" sz="2000" dirty="0"/>
                        <a:t> inclusion</a:t>
                      </a:r>
                      <a:r>
                        <a:rPr lang="fr-FR" sz="2000" baseline="0" dirty="0"/>
                        <a:t> and first </a:t>
                      </a:r>
                      <a:r>
                        <a:rPr lang="fr-FR" sz="2000" baseline="0" dirty="0" err="1"/>
                        <a:t>rains</a:t>
                      </a:r>
                      <a:r>
                        <a:rPr lang="fr-FR" sz="2000" baseline="0" dirty="0"/>
                        <a:t>, </a:t>
                      </a:r>
                      <a:r>
                        <a:rPr lang="fr-FR" sz="2000" baseline="0" dirty="0" err="1"/>
                        <a:t>mean</a:t>
                      </a:r>
                      <a:r>
                        <a:rPr lang="fr-FR" sz="2000" dirty="0" err="1"/>
                        <a:t>±SD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7.2±7.1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6.4±8.1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7.1±6.5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09600" y="6231147"/>
            <a:ext cx="341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Coldiron et al. PLOS Medicine</a:t>
            </a:r>
            <a:r>
              <a:rPr lang="fr-FR" sz="1600" i="1" dirty="0"/>
              <a:t>, </a:t>
            </a:r>
            <a:r>
              <a:rPr lang="fr-FR" sz="1600" dirty="0"/>
              <a:t>in </a:t>
            </a:r>
            <a:r>
              <a:rPr lang="fr-FR" sz="1600" dirty="0" err="1"/>
              <a:t>press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216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Primary</a:t>
            </a:r>
            <a:r>
              <a:rPr lang="fr-FR" dirty="0"/>
              <a:t> </a:t>
            </a:r>
            <a:r>
              <a:rPr lang="fr-FR" dirty="0" err="1"/>
              <a:t>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0467" y="4798020"/>
            <a:ext cx="667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</a:t>
            </a:r>
            <a:r>
              <a:rPr lang="fr-FR" dirty="0" err="1"/>
              <a:t>Adjusted</a:t>
            </a:r>
            <a:r>
              <a:rPr lang="fr-FR" dirty="0"/>
              <a:t> for </a:t>
            </a:r>
            <a:r>
              <a:rPr lang="fr-FR" dirty="0" err="1"/>
              <a:t>whether</a:t>
            </a:r>
            <a:r>
              <a:rPr lang="fr-FR" dirty="0"/>
              <a:t> village </a:t>
            </a:r>
            <a:r>
              <a:rPr lang="fr-FR" dirty="0" err="1"/>
              <a:t>included</a:t>
            </a:r>
            <a:r>
              <a:rPr lang="fr-FR" dirty="0"/>
              <a:t> </a:t>
            </a:r>
            <a:r>
              <a:rPr lang="fr-FR" dirty="0" err="1"/>
              <a:t>after</a:t>
            </a:r>
            <a:r>
              <a:rPr lang="fr-FR" dirty="0"/>
              <a:t> the first </a:t>
            </a:r>
            <a:r>
              <a:rPr lang="fr-FR" dirty="0" err="1"/>
              <a:t>day</a:t>
            </a:r>
            <a:r>
              <a:rPr lang="fr-FR" dirty="0"/>
              <a:t> of </a:t>
            </a:r>
            <a:r>
              <a:rPr lang="fr-FR" dirty="0" err="1"/>
              <a:t>rainfall</a:t>
            </a:r>
            <a:endParaRPr lang="fr-FR" dirty="0"/>
          </a:p>
        </p:txBody>
      </p:sp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609600" y="1874838"/>
            <a:ext cx="1100455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>
            <a:off x="595313" y="2376488"/>
            <a:ext cx="10983913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595313" y="2773363"/>
            <a:ext cx="1098391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>
            <a:off x="595313" y="3475038"/>
            <a:ext cx="1098391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>
            <a:off x="595313" y="4176713"/>
            <a:ext cx="1098391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>
            <a:off x="595313" y="1919288"/>
            <a:ext cx="1098391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>
            <a:off x="595313" y="4876801"/>
            <a:ext cx="1098391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664340"/>
              </p:ext>
            </p:extLst>
          </p:nvPr>
        </p:nvGraphicFramePr>
        <p:xfrm>
          <a:off x="770467" y="1874838"/>
          <a:ext cx="10388599" cy="2757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8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0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7085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Standard care</a:t>
                      </a:r>
                      <a:endParaRPr lang="en-US" sz="22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/>
                        <a:t>Household</a:t>
                      </a:r>
                      <a:r>
                        <a:rPr lang="fr-FR" sz="2200" dirty="0"/>
                        <a:t> </a:t>
                      </a:r>
                      <a:r>
                        <a:rPr lang="fr-FR" sz="2200" dirty="0" err="1"/>
                        <a:t>ciprofloxacin</a:t>
                      </a:r>
                      <a:endParaRPr lang="en-US" sz="22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Village-</a:t>
                      </a:r>
                      <a:r>
                        <a:rPr lang="fr-FR" sz="2200" dirty="0" err="1"/>
                        <a:t>wide</a:t>
                      </a:r>
                      <a:r>
                        <a:rPr lang="fr-FR" sz="2200" dirty="0"/>
                        <a:t> </a:t>
                      </a:r>
                      <a:r>
                        <a:rPr lang="fr-FR" sz="2200" dirty="0" err="1"/>
                        <a:t>ciprofloxacin</a:t>
                      </a:r>
                      <a:endParaRPr lang="en-US" sz="22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200" dirty="0"/>
                        <a:t>Post-</a:t>
                      </a:r>
                      <a:r>
                        <a:rPr lang="fr-FR" sz="2200" dirty="0" err="1"/>
                        <a:t>randomization</a:t>
                      </a:r>
                      <a:r>
                        <a:rPr lang="fr-FR" sz="2200" baseline="0" dirty="0"/>
                        <a:t> cases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115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91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42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200" dirty="0"/>
                        <a:t>Attac</a:t>
                      </a:r>
                      <a:r>
                        <a:rPr lang="fr-FR" sz="2200" baseline="0" dirty="0"/>
                        <a:t>k rate (95%CI), </a:t>
                      </a:r>
                      <a:br>
                        <a:rPr lang="fr-FR" sz="2200" baseline="0" dirty="0"/>
                      </a:br>
                      <a:r>
                        <a:rPr lang="fr-FR" sz="2200" baseline="0" dirty="0"/>
                        <a:t>cases/100 000 people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451 (262-776)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386</a:t>
                      </a:r>
                      <a:r>
                        <a:rPr lang="fr-FR" sz="2200" baseline="0" dirty="0"/>
                        <a:t> (225-662)</a:t>
                      </a:r>
                      <a:br>
                        <a:rPr lang="fr-FR" sz="2200" baseline="0" dirty="0"/>
                      </a:br>
                      <a:r>
                        <a:rPr lang="fr-FR" sz="2200" baseline="0" dirty="0"/>
                        <a:t>p=0.68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190 (99-364)</a:t>
                      </a:r>
                      <a:br>
                        <a:rPr lang="fr-FR" sz="2200" dirty="0"/>
                      </a:br>
                      <a:r>
                        <a:rPr lang="fr-FR" sz="2200" dirty="0"/>
                        <a:t>p=0.03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200" baseline="0" dirty="0" err="1"/>
                        <a:t>Adjusted</a:t>
                      </a:r>
                      <a:r>
                        <a:rPr lang="fr-FR" sz="2200" baseline="0" dirty="0"/>
                        <a:t> </a:t>
                      </a:r>
                      <a:r>
                        <a:rPr lang="fr-FR" sz="2200" baseline="0" dirty="0" err="1"/>
                        <a:t>attack</a:t>
                      </a:r>
                      <a:r>
                        <a:rPr lang="fr-FR" sz="2200" baseline="0" dirty="0"/>
                        <a:t> rate ratio versus standard care (95% CI)*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/>
                        <a:t>Ref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0.94 (0.52-1.73)</a:t>
                      </a:r>
                      <a:br>
                        <a:rPr lang="fr-FR" sz="2200" dirty="0"/>
                      </a:br>
                      <a:r>
                        <a:rPr lang="fr-FR" sz="2200" dirty="0"/>
                        <a:t>p=0.85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0.40 (0.19-0.87)</a:t>
                      </a:r>
                      <a:br>
                        <a:rPr lang="fr-FR" sz="2200" dirty="0"/>
                      </a:br>
                      <a:r>
                        <a:rPr lang="fr-FR" sz="2200" dirty="0"/>
                        <a:t>p=0.02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609600" y="6231147"/>
            <a:ext cx="341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Coldiron et al. PLOS Medicine</a:t>
            </a:r>
            <a:r>
              <a:rPr lang="fr-FR" sz="1600" i="1" dirty="0"/>
              <a:t>, </a:t>
            </a:r>
            <a:r>
              <a:rPr lang="fr-FR" sz="1600" dirty="0"/>
              <a:t>in </a:t>
            </a:r>
            <a:r>
              <a:rPr lang="fr-FR" sz="1600" dirty="0" err="1"/>
              <a:t>press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83022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Laboratory</a:t>
            </a:r>
            <a:r>
              <a:rPr lang="fr-FR" dirty="0"/>
              <a:t> </a:t>
            </a:r>
            <a:r>
              <a:rPr lang="fr-FR" dirty="0" err="1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82801"/>
            <a:ext cx="10972800" cy="4525963"/>
          </a:xfrm>
        </p:spPr>
        <p:txBody>
          <a:bodyPr>
            <a:normAutofit/>
          </a:bodyPr>
          <a:lstStyle/>
          <a:p>
            <a:r>
              <a:rPr lang="fr-FR" sz="3600" dirty="0"/>
              <a:t>52 </a:t>
            </a:r>
            <a:r>
              <a:rPr lang="fr-FR" sz="3600" dirty="0" err="1"/>
              <a:t>samples</a:t>
            </a:r>
            <a:r>
              <a:rPr lang="fr-FR" sz="3600" dirty="0"/>
              <a:t> sent </a:t>
            </a:r>
            <a:r>
              <a:rPr lang="fr-FR" sz="3600" dirty="0" err="1"/>
              <a:t>from</a:t>
            </a:r>
            <a:r>
              <a:rPr lang="fr-FR" sz="3600" dirty="0"/>
              <a:t> 248 post-</a:t>
            </a:r>
            <a:r>
              <a:rPr lang="fr-FR" sz="3600" dirty="0" err="1"/>
              <a:t>randomization</a:t>
            </a:r>
            <a:r>
              <a:rPr lang="fr-FR" sz="3600" dirty="0"/>
              <a:t> cases</a:t>
            </a:r>
          </a:p>
          <a:p>
            <a:pPr lvl="1"/>
            <a:r>
              <a:rPr lang="fr-FR" sz="3200" dirty="0"/>
              <a:t>21 </a:t>
            </a:r>
            <a:r>
              <a:rPr lang="fr-FR" sz="3200" dirty="0" err="1"/>
              <a:t>NmC</a:t>
            </a:r>
            <a:r>
              <a:rPr lang="fr-FR" sz="3200" dirty="0"/>
              <a:t>, 31 </a:t>
            </a:r>
            <a:r>
              <a:rPr lang="fr-FR" sz="3200" dirty="0" err="1"/>
              <a:t>negative</a:t>
            </a:r>
            <a:endParaRPr lang="fr-FR" sz="3200" dirty="0"/>
          </a:p>
          <a:p>
            <a:pPr lvl="2"/>
            <a:r>
              <a:rPr lang="fr-FR" sz="2400" dirty="0"/>
              <a:t>Standard care: 16 </a:t>
            </a:r>
            <a:r>
              <a:rPr lang="fr-FR" sz="2400" dirty="0" err="1"/>
              <a:t>NmC</a:t>
            </a:r>
            <a:r>
              <a:rPr lang="fr-FR" sz="2400" dirty="0"/>
              <a:t> </a:t>
            </a:r>
            <a:r>
              <a:rPr lang="fr-FR" sz="2400" dirty="0" err="1"/>
              <a:t>from</a:t>
            </a:r>
            <a:r>
              <a:rPr lang="fr-FR" sz="2400" dirty="0"/>
              <a:t> 28 </a:t>
            </a:r>
            <a:r>
              <a:rPr lang="fr-FR" sz="2400" dirty="0" err="1"/>
              <a:t>tested</a:t>
            </a:r>
            <a:endParaRPr lang="fr-FR" sz="2400" dirty="0"/>
          </a:p>
          <a:p>
            <a:pPr lvl="2"/>
            <a:r>
              <a:rPr lang="fr-FR" sz="2400" dirty="0" err="1"/>
              <a:t>Household</a:t>
            </a:r>
            <a:r>
              <a:rPr lang="fr-FR" sz="2400" dirty="0"/>
              <a:t> </a:t>
            </a:r>
            <a:r>
              <a:rPr lang="fr-FR" sz="2400" dirty="0" err="1"/>
              <a:t>ppx</a:t>
            </a:r>
            <a:r>
              <a:rPr lang="fr-FR" sz="2400" dirty="0"/>
              <a:t>: 5 </a:t>
            </a:r>
            <a:r>
              <a:rPr lang="fr-FR" sz="2400" dirty="0" err="1"/>
              <a:t>NmC</a:t>
            </a:r>
            <a:r>
              <a:rPr lang="fr-FR" sz="2400" dirty="0"/>
              <a:t> </a:t>
            </a:r>
            <a:r>
              <a:rPr lang="fr-FR" sz="2400" dirty="0" err="1"/>
              <a:t>from</a:t>
            </a:r>
            <a:r>
              <a:rPr lang="fr-FR" sz="2400" dirty="0"/>
              <a:t> 16 </a:t>
            </a:r>
            <a:r>
              <a:rPr lang="fr-FR" sz="2400" dirty="0" err="1"/>
              <a:t>tested</a:t>
            </a:r>
            <a:endParaRPr lang="fr-FR" sz="2400" dirty="0"/>
          </a:p>
          <a:p>
            <a:pPr lvl="2"/>
            <a:r>
              <a:rPr lang="fr-FR" sz="2400" dirty="0"/>
              <a:t>Village-</a:t>
            </a:r>
            <a:r>
              <a:rPr lang="fr-FR" sz="2400" dirty="0" err="1"/>
              <a:t>wide</a:t>
            </a:r>
            <a:r>
              <a:rPr lang="fr-FR" sz="2400" dirty="0"/>
              <a:t> </a:t>
            </a:r>
            <a:r>
              <a:rPr lang="fr-FR" sz="2400" dirty="0" err="1"/>
              <a:t>ppx</a:t>
            </a:r>
            <a:r>
              <a:rPr lang="fr-FR" sz="2400" dirty="0"/>
              <a:t>: 0 </a:t>
            </a:r>
            <a:r>
              <a:rPr lang="fr-FR" sz="2400" dirty="0" err="1"/>
              <a:t>NmC</a:t>
            </a:r>
            <a:r>
              <a:rPr lang="fr-FR" sz="2400" dirty="0"/>
              <a:t> </a:t>
            </a:r>
            <a:r>
              <a:rPr lang="fr-FR" sz="2400" dirty="0" err="1"/>
              <a:t>from</a:t>
            </a:r>
            <a:r>
              <a:rPr lang="fr-FR" sz="2400" dirty="0"/>
              <a:t> 8 </a:t>
            </a:r>
            <a:r>
              <a:rPr lang="fr-FR" sz="2400" dirty="0" err="1"/>
              <a:t>tested</a:t>
            </a:r>
            <a:endParaRPr lang="fr-FR" sz="2400" dirty="0"/>
          </a:p>
          <a:p>
            <a:pPr marL="0" indent="0">
              <a:buNone/>
            </a:pPr>
            <a:endParaRPr lang="fr-FR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6231147"/>
            <a:ext cx="341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Coldiron et al. PLOS Medicine</a:t>
            </a:r>
            <a:r>
              <a:rPr lang="fr-FR" sz="1600" i="1" dirty="0"/>
              <a:t>, </a:t>
            </a:r>
            <a:r>
              <a:rPr lang="fr-FR" sz="1600" dirty="0"/>
              <a:t>in </a:t>
            </a:r>
            <a:r>
              <a:rPr lang="fr-FR" sz="1600" dirty="0" err="1"/>
              <a:t>press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36293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50243" y="756488"/>
            <a:ext cx="2068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dirty="0"/>
              <a:t>Standard care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47776" y="2315214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dirty="0" err="1"/>
              <a:t>Household</a:t>
            </a:r>
            <a:r>
              <a:rPr lang="fr-FR" sz="2400" dirty="0"/>
              <a:t> </a:t>
            </a:r>
            <a:br>
              <a:rPr lang="fr-FR" sz="2400" dirty="0"/>
            </a:br>
            <a:r>
              <a:rPr lang="fr-FR" sz="2400" dirty="0" err="1"/>
              <a:t>prophylaxis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05150" y="4124739"/>
            <a:ext cx="2142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dirty="0"/>
              <a:t>Village-</a:t>
            </a:r>
            <a:r>
              <a:rPr lang="fr-FR" sz="2400" dirty="0" err="1"/>
              <a:t>wide</a:t>
            </a:r>
            <a:r>
              <a:rPr lang="fr-FR" sz="2400" dirty="0"/>
              <a:t> </a:t>
            </a:r>
            <a:br>
              <a:rPr lang="fr-FR" sz="2400" dirty="0"/>
            </a:br>
            <a:r>
              <a:rPr lang="fr-FR" sz="2400" dirty="0" err="1"/>
              <a:t>prophylaxis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28600"/>
            <a:ext cx="4114800" cy="6400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9600" y="6231147"/>
            <a:ext cx="33511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Coldiron et al. PLOS Medicine</a:t>
            </a:r>
            <a:r>
              <a:rPr lang="fr-FR" sz="1600" i="1" dirty="0"/>
              <a:t>, </a:t>
            </a:r>
            <a:r>
              <a:rPr lang="fr-FR" sz="1600" dirty="0"/>
              <a:t>in </a:t>
            </a:r>
            <a:r>
              <a:rPr lang="fr-FR" sz="1600" dirty="0" err="1"/>
              <a:t>press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720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Coverage</a:t>
            </a:r>
            <a:r>
              <a:rPr lang="fr-FR" dirty="0"/>
              <a:t> of </a:t>
            </a:r>
            <a:r>
              <a:rPr lang="fr-FR" dirty="0" err="1"/>
              <a:t>ciprofloxacin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54844"/>
            <a:ext cx="10972800" cy="4525963"/>
          </a:xfrm>
        </p:spPr>
        <p:txBody>
          <a:bodyPr>
            <a:normAutofit/>
          </a:bodyPr>
          <a:lstStyle/>
          <a:p>
            <a:r>
              <a:rPr lang="fr-FR" sz="3200" dirty="0"/>
              <a:t>In </a:t>
            </a:r>
            <a:r>
              <a:rPr lang="fr-FR" sz="3200" dirty="0" err="1"/>
              <a:t>household</a:t>
            </a:r>
            <a:r>
              <a:rPr lang="fr-FR" sz="3200" dirty="0"/>
              <a:t> </a:t>
            </a:r>
            <a:r>
              <a:rPr lang="fr-FR" sz="3200" dirty="0" err="1"/>
              <a:t>prophylaxis</a:t>
            </a:r>
            <a:r>
              <a:rPr lang="fr-FR" sz="3200" dirty="0"/>
              <a:t> arm, a total of 1245 people in 87 </a:t>
            </a:r>
            <a:r>
              <a:rPr lang="fr-FR" sz="3200" dirty="0" err="1"/>
              <a:t>households</a:t>
            </a:r>
            <a:r>
              <a:rPr lang="fr-FR" sz="3200" dirty="0"/>
              <a:t> </a:t>
            </a:r>
            <a:r>
              <a:rPr lang="fr-FR" sz="3200" dirty="0" err="1"/>
              <a:t>were</a:t>
            </a:r>
            <a:r>
              <a:rPr lang="fr-FR" sz="3200" dirty="0"/>
              <a:t> </a:t>
            </a:r>
            <a:r>
              <a:rPr lang="fr-FR" sz="3200" dirty="0" err="1"/>
              <a:t>treated</a:t>
            </a:r>
            <a:r>
              <a:rPr lang="fr-FR" sz="3200" dirty="0"/>
              <a:t> (4% of population)</a:t>
            </a:r>
          </a:p>
          <a:p>
            <a:endParaRPr lang="fr-FR" sz="3200" dirty="0"/>
          </a:p>
          <a:p>
            <a:r>
              <a:rPr lang="fr-FR" sz="3200" dirty="0"/>
              <a:t>In village-</a:t>
            </a:r>
            <a:r>
              <a:rPr lang="fr-FR" sz="3200" dirty="0" err="1"/>
              <a:t>wide</a:t>
            </a:r>
            <a:r>
              <a:rPr lang="fr-FR" sz="3200" dirty="0"/>
              <a:t> </a:t>
            </a:r>
            <a:r>
              <a:rPr lang="fr-FR" sz="3200" dirty="0" err="1"/>
              <a:t>prophylaxis</a:t>
            </a:r>
            <a:r>
              <a:rPr lang="fr-FR" sz="3200" dirty="0"/>
              <a:t> arm, a total of 16792 people </a:t>
            </a:r>
            <a:br>
              <a:rPr lang="fr-FR" sz="3200" dirty="0"/>
            </a:br>
            <a:r>
              <a:rPr lang="fr-FR" sz="3200" dirty="0" err="1"/>
              <a:t>were</a:t>
            </a:r>
            <a:r>
              <a:rPr lang="fr-FR" sz="3200" dirty="0"/>
              <a:t> </a:t>
            </a:r>
            <a:r>
              <a:rPr lang="fr-FR" sz="3200" dirty="0" err="1"/>
              <a:t>treated</a:t>
            </a:r>
            <a:r>
              <a:rPr lang="fr-FR" sz="3200" dirty="0"/>
              <a:t> (76% of population) </a:t>
            </a:r>
          </a:p>
          <a:p>
            <a:pPr lvl="1"/>
            <a:r>
              <a:rPr lang="fr-FR" sz="2800" dirty="0" err="1"/>
              <a:t>Median</a:t>
            </a:r>
            <a:r>
              <a:rPr lang="fr-FR" sz="2800" dirty="0"/>
              <a:t> </a:t>
            </a:r>
            <a:r>
              <a:rPr lang="fr-FR" sz="2800" dirty="0" err="1"/>
              <a:t>coverage</a:t>
            </a:r>
            <a:r>
              <a:rPr lang="fr-FR" sz="2800" dirty="0"/>
              <a:t> by village (IQR): 77% (75%-80%)</a:t>
            </a:r>
          </a:p>
          <a:p>
            <a:pPr lvl="1"/>
            <a:endParaRPr lang="en-US" sz="3066" dirty="0"/>
          </a:p>
        </p:txBody>
      </p:sp>
      <p:sp>
        <p:nvSpPr>
          <p:cNvPr id="5" name="Rectangle 4"/>
          <p:cNvSpPr/>
          <p:nvPr/>
        </p:nvSpPr>
        <p:spPr>
          <a:xfrm>
            <a:off x="609600" y="6231147"/>
            <a:ext cx="33511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Coldiron et al. PLOS Medicine</a:t>
            </a:r>
            <a:r>
              <a:rPr lang="fr-FR" sz="1600" i="1" dirty="0"/>
              <a:t>, </a:t>
            </a:r>
            <a:r>
              <a:rPr lang="fr-FR" sz="1600" dirty="0"/>
              <a:t>in </a:t>
            </a:r>
            <a:r>
              <a:rPr lang="fr-FR" sz="1600" dirty="0" err="1"/>
              <a:t>press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74218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Resistance</a:t>
            </a:r>
            <a:r>
              <a:rPr lang="fr-FR" dirty="0"/>
              <a:t> </a:t>
            </a:r>
            <a:r>
              <a:rPr lang="fr-FR" dirty="0" err="1"/>
              <a:t>sub-study</a:t>
            </a:r>
            <a:r>
              <a:rPr lang="fr-FR" dirty="0"/>
              <a:t> - </a:t>
            </a:r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310818" y="1890183"/>
            <a:ext cx="6112673" cy="4525963"/>
          </a:xfrm>
        </p:spPr>
        <p:txBody>
          <a:bodyPr>
            <a:normAutofit/>
          </a:bodyPr>
          <a:lstStyle/>
          <a:p>
            <a:r>
              <a:rPr lang="fr-FR" sz="2800" dirty="0"/>
              <a:t>Baseline </a:t>
            </a:r>
            <a:r>
              <a:rPr lang="fr-FR" sz="2800" dirty="0" err="1"/>
              <a:t>carriage</a:t>
            </a:r>
            <a:r>
              <a:rPr lang="fr-FR" sz="2800" dirty="0"/>
              <a:t> of </a:t>
            </a:r>
            <a:r>
              <a:rPr lang="fr-FR" sz="2800" dirty="0" err="1"/>
              <a:t>resistant</a:t>
            </a:r>
            <a:r>
              <a:rPr lang="fr-FR" sz="2800" dirty="0"/>
              <a:t> </a:t>
            </a:r>
            <a:r>
              <a:rPr lang="fr-FR" sz="2800" dirty="0" err="1"/>
              <a:t>enterobacteriae</a:t>
            </a:r>
            <a:r>
              <a:rPr lang="fr-FR" sz="2800" dirty="0"/>
              <a:t> </a:t>
            </a:r>
            <a:r>
              <a:rPr lang="fr-FR" sz="2800" dirty="0" err="1"/>
              <a:t>was</a:t>
            </a:r>
            <a:r>
              <a:rPr lang="fr-FR" sz="2800" dirty="0"/>
              <a:t> </a:t>
            </a:r>
            <a:r>
              <a:rPr lang="fr-FR" sz="2800" dirty="0" err="1"/>
              <a:t>very</a:t>
            </a:r>
            <a:r>
              <a:rPr lang="fr-FR" sz="2800" dirty="0"/>
              <a:t> high</a:t>
            </a:r>
          </a:p>
          <a:p>
            <a:pPr>
              <a:spcBef>
                <a:spcPts val="1200"/>
              </a:spcBef>
            </a:pPr>
            <a:r>
              <a:rPr lang="fr-FR" sz="2800" dirty="0"/>
              <a:t>Trend for </a:t>
            </a:r>
            <a:r>
              <a:rPr lang="fr-FR" sz="2800" dirty="0" err="1"/>
              <a:t>increased</a:t>
            </a:r>
            <a:r>
              <a:rPr lang="fr-FR" sz="2800" dirty="0"/>
              <a:t> </a:t>
            </a:r>
            <a:r>
              <a:rPr lang="fr-FR" sz="2800" dirty="0" err="1"/>
              <a:t>prevalence</a:t>
            </a:r>
            <a:r>
              <a:rPr lang="fr-FR" sz="2800" dirty="0"/>
              <a:t> of </a:t>
            </a:r>
            <a:r>
              <a:rPr lang="fr-FR" sz="2800" dirty="0" err="1"/>
              <a:t>carriage</a:t>
            </a:r>
            <a:r>
              <a:rPr lang="fr-FR" sz="2800" dirty="0"/>
              <a:t> of </a:t>
            </a:r>
            <a:r>
              <a:rPr lang="fr-FR" sz="2800" dirty="0" err="1"/>
              <a:t>Cipro</a:t>
            </a:r>
            <a:r>
              <a:rPr lang="fr-FR" sz="2800" dirty="0"/>
              <a:t>-R </a:t>
            </a:r>
            <a:r>
              <a:rPr lang="fr-FR" sz="2800" dirty="0" err="1"/>
              <a:t>enterobacteriae</a:t>
            </a:r>
            <a:r>
              <a:rPr lang="fr-FR" sz="2800" dirty="0"/>
              <a:t> </a:t>
            </a:r>
            <a:r>
              <a:rPr lang="fr-FR" sz="2800" dirty="0" err="1"/>
              <a:t>after</a:t>
            </a:r>
            <a:r>
              <a:rPr lang="fr-FR" sz="2800" dirty="0"/>
              <a:t> village-</a:t>
            </a:r>
            <a:r>
              <a:rPr lang="fr-FR" sz="2800" dirty="0" err="1"/>
              <a:t>wide</a:t>
            </a:r>
            <a:r>
              <a:rPr lang="fr-FR" sz="2800" dirty="0"/>
              <a:t> distribution</a:t>
            </a:r>
          </a:p>
          <a:p>
            <a:pPr lvl="1"/>
            <a:r>
              <a:rPr lang="fr-FR" sz="2400" dirty="0"/>
              <a:t>Non-</a:t>
            </a:r>
            <a:r>
              <a:rPr lang="fr-FR" sz="2400" dirty="0" err="1"/>
              <a:t>significant</a:t>
            </a:r>
            <a:r>
              <a:rPr lang="fr-FR" sz="2400" dirty="0"/>
              <a:t> </a:t>
            </a:r>
            <a:r>
              <a:rPr lang="fr-FR" sz="2400" dirty="0" err="1"/>
              <a:t>difference</a:t>
            </a:r>
            <a:r>
              <a:rPr lang="fr-FR" sz="2400" dirty="0"/>
              <a:t> in change </a:t>
            </a:r>
            <a:r>
              <a:rPr lang="fr-FR" sz="2400" dirty="0" err="1"/>
              <a:t>between</a:t>
            </a:r>
            <a:r>
              <a:rPr lang="fr-FR" sz="2400" dirty="0"/>
              <a:t> D7/D0 and D28/D0 </a:t>
            </a:r>
            <a:r>
              <a:rPr lang="fr-FR" sz="2400" dirty="0" err="1"/>
              <a:t>between</a:t>
            </a:r>
            <a:r>
              <a:rPr lang="fr-FR" sz="2400" dirty="0"/>
              <a:t> </a:t>
            </a:r>
            <a:r>
              <a:rPr lang="fr-FR" sz="2400" dirty="0" err="1"/>
              <a:t>arms</a:t>
            </a:r>
            <a:r>
              <a:rPr lang="fr-FR" sz="2400" dirty="0"/>
              <a:t> (p=0.12)</a:t>
            </a:r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36029886"/>
              </p:ext>
            </p:extLst>
          </p:nvPr>
        </p:nvGraphicFramePr>
        <p:xfrm>
          <a:off x="6516624" y="1748507"/>
          <a:ext cx="5065776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9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cipro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Village-</a:t>
                      </a:r>
                      <a:r>
                        <a:rPr lang="fr-FR" dirty="0" err="1"/>
                        <a:t>wide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cipro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lang="fr-FR" dirty="0" err="1"/>
                        <a:t>Cipro</a:t>
                      </a:r>
                      <a:r>
                        <a:rPr lang="fr-FR" dirty="0"/>
                        <a:t>-R (%)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 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 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 D28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ESBL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 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 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 D28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578600" y="3048000"/>
            <a:ext cx="5003800" cy="406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6231147"/>
            <a:ext cx="33511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Coldiron et al. PLOS Medicine</a:t>
            </a:r>
            <a:r>
              <a:rPr lang="fr-FR" sz="1600" i="1" dirty="0"/>
              <a:t>, </a:t>
            </a:r>
            <a:r>
              <a:rPr lang="fr-FR" sz="1600" dirty="0"/>
              <a:t>in </a:t>
            </a:r>
            <a:r>
              <a:rPr lang="fr-FR" sz="1600" dirty="0" err="1"/>
              <a:t>press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7089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48247"/>
            <a:ext cx="10972800" cy="4881153"/>
          </a:xfrm>
        </p:spPr>
        <p:txBody>
          <a:bodyPr>
            <a:normAutofit/>
          </a:bodyPr>
          <a:lstStyle/>
          <a:p>
            <a:r>
              <a:rPr lang="fr-FR" sz="2800" dirty="0"/>
              <a:t>Village-</a:t>
            </a:r>
            <a:r>
              <a:rPr lang="fr-FR" sz="2800" dirty="0" err="1"/>
              <a:t>wide</a:t>
            </a:r>
            <a:r>
              <a:rPr lang="fr-FR" sz="2800" dirty="0"/>
              <a:t> </a:t>
            </a:r>
            <a:r>
              <a:rPr lang="fr-FR" sz="2800" dirty="0" err="1"/>
              <a:t>prophylaxis</a:t>
            </a:r>
            <a:r>
              <a:rPr lang="fr-FR" sz="2800" dirty="0"/>
              <a:t> </a:t>
            </a:r>
            <a:r>
              <a:rPr lang="fr-FR" sz="2800" dirty="0" err="1"/>
              <a:t>with</a:t>
            </a:r>
            <a:r>
              <a:rPr lang="fr-FR" sz="2800" dirty="0"/>
              <a:t> single-dose oral </a:t>
            </a:r>
            <a:r>
              <a:rPr lang="fr-FR" sz="2800" dirty="0" err="1"/>
              <a:t>ciprofloxacin</a:t>
            </a:r>
            <a:r>
              <a:rPr lang="fr-FR" sz="2800" dirty="0"/>
              <a:t> &lt;72h </a:t>
            </a:r>
            <a:r>
              <a:rPr lang="fr-FR" sz="2800" dirty="0" err="1"/>
              <a:t>after</a:t>
            </a:r>
            <a:r>
              <a:rPr lang="fr-FR" sz="2800" dirty="0"/>
              <a:t> </a:t>
            </a:r>
            <a:r>
              <a:rPr lang="fr-FR" sz="2800" dirty="0" err="1"/>
              <a:t>meningitis</a:t>
            </a:r>
            <a:r>
              <a:rPr lang="fr-FR" sz="2800" dirty="0"/>
              <a:t> case notification </a:t>
            </a:r>
            <a:r>
              <a:rPr lang="fr-FR" sz="2800" dirty="0" err="1"/>
              <a:t>significantly</a:t>
            </a:r>
            <a:r>
              <a:rPr lang="fr-FR" sz="2800" dirty="0"/>
              <a:t> </a:t>
            </a:r>
            <a:r>
              <a:rPr lang="fr-FR" sz="2800" dirty="0" err="1"/>
              <a:t>reduced</a:t>
            </a:r>
            <a:r>
              <a:rPr lang="fr-FR" sz="2800" dirty="0"/>
              <a:t> </a:t>
            </a:r>
            <a:r>
              <a:rPr lang="fr-FR" sz="2800" dirty="0" err="1"/>
              <a:t>attack</a:t>
            </a:r>
            <a:r>
              <a:rPr lang="fr-FR" sz="2800" dirty="0"/>
              <a:t> rates</a:t>
            </a:r>
          </a:p>
          <a:p>
            <a:pPr lvl="1"/>
            <a:r>
              <a:rPr lang="fr-FR" sz="2400" dirty="0" err="1"/>
              <a:t>Could</a:t>
            </a:r>
            <a:r>
              <a:rPr lang="fr-FR" sz="2400" dirty="0"/>
              <a:t> </a:t>
            </a:r>
            <a:r>
              <a:rPr lang="fr-FR" sz="2400" dirty="0" err="1"/>
              <a:t>be</a:t>
            </a:r>
            <a:r>
              <a:rPr lang="fr-FR" sz="2400" dirty="0"/>
              <a:t> an attractive new </a:t>
            </a:r>
            <a:r>
              <a:rPr lang="fr-FR" sz="2400" dirty="0" err="1"/>
              <a:t>epidemic</a:t>
            </a:r>
            <a:r>
              <a:rPr lang="fr-FR" sz="2400" dirty="0"/>
              <a:t> </a:t>
            </a:r>
            <a:r>
              <a:rPr lang="fr-FR" sz="2400" dirty="0" err="1"/>
              <a:t>response</a:t>
            </a:r>
            <a:r>
              <a:rPr lang="fr-FR" sz="2400" dirty="0"/>
              <a:t> </a:t>
            </a:r>
            <a:r>
              <a:rPr lang="fr-FR" sz="2400" dirty="0" err="1"/>
              <a:t>strategy</a:t>
            </a:r>
            <a:r>
              <a:rPr lang="fr-FR" sz="2400" dirty="0"/>
              <a:t> (</a:t>
            </a:r>
            <a:r>
              <a:rPr lang="fr-FR" sz="2400" dirty="0" err="1"/>
              <a:t>faster</a:t>
            </a:r>
            <a:r>
              <a:rPr lang="fr-FR" sz="2400" dirty="0"/>
              <a:t>, </a:t>
            </a:r>
            <a:r>
              <a:rPr lang="fr-FR" sz="2400" dirty="0" err="1"/>
              <a:t>cheaper</a:t>
            </a:r>
            <a:r>
              <a:rPr lang="fr-FR" sz="2400" dirty="0"/>
              <a:t>…)</a:t>
            </a:r>
          </a:p>
          <a:p>
            <a:pPr lvl="1"/>
            <a:r>
              <a:rPr lang="fr-FR" sz="2400" dirty="0" err="1"/>
              <a:t>Would</a:t>
            </a:r>
            <a:r>
              <a:rPr lang="fr-FR" sz="2400" dirty="0"/>
              <a:t> have </a:t>
            </a:r>
            <a:r>
              <a:rPr lang="fr-FR" sz="2400" dirty="0" err="1"/>
              <a:t>preferred</a:t>
            </a:r>
            <a:r>
              <a:rPr lang="fr-FR" sz="2400" dirty="0"/>
              <a:t> more </a:t>
            </a:r>
            <a:r>
              <a:rPr lang="fr-FR" sz="2400" dirty="0" err="1"/>
              <a:t>confirmed</a:t>
            </a:r>
            <a:r>
              <a:rPr lang="fr-FR" sz="2400" dirty="0"/>
              <a:t> cases, but trends are the </a:t>
            </a:r>
            <a:r>
              <a:rPr lang="fr-FR" sz="2400" dirty="0" err="1"/>
              <a:t>same</a:t>
            </a:r>
            <a:endParaRPr lang="fr-FR" sz="2400" dirty="0"/>
          </a:p>
          <a:p>
            <a:pPr lvl="1"/>
            <a:endParaRPr lang="fr-FR" sz="2400" dirty="0"/>
          </a:p>
          <a:p>
            <a:r>
              <a:rPr lang="en-US" sz="2800" dirty="0"/>
              <a:t>Very high prevalence of carriage of </a:t>
            </a:r>
            <a:r>
              <a:rPr lang="en-US" sz="2800" dirty="0" err="1"/>
              <a:t>CiproR</a:t>
            </a:r>
            <a:r>
              <a:rPr lang="en-US" sz="2800" dirty="0"/>
              <a:t> and ESBL bacteria at baseline</a:t>
            </a:r>
          </a:p>
          <a:p>
            <a:pPr lvl="1"/>
            <a:r>
              <a:rPr lang="en-US" sz="2400" dirty="0"/>
              <a:t>Hopefully not representative of all regions in the meningitis belt</a:t>
            </a:r>
          </a:p>
          <a:p>
            <a:pPr lvl="1"/>
            <a:r>
              <a:rPr lang="fr-FR" sz="2400" u="sng" dirty="0" err="1"/>
              <a:t>Clinical</a:t>
            </a:r>
            <a:r>
              <a:rPr lang="fr-FR" sz="2400" u="sng" dirty="0"/>
              <a:t> </a:t>
            </a:r>
            <a:r>
              <a:rPr lang="fr-FR" sz="2400" u="sng" dirty="0" err="1"/>
              <a:t>significance</a:t>
            </a:r>
            <a:r>
              <a:rPr lang="fr-FR" sz="2400" u="sng" dirty="0"/>
              <a:t> of </a:t>
            </a:r>
            <a:r>
              <a:rPr lang="fr-FR" sz="2400" u="sng" dirty="0" err="1"/>
              <a:t>carriage</a:t>
            </a:r>
            <a:r>
              <a:rPr lang="fr-FR" sz="2400" u="sng" dirty="0"/>
              <a:t> </a:t>
            </a:r>
            <a:r>
              <a:rPr lang="fr-FR" sz="2400" u="sng" dirty="0" err="1"/>
              <a:t>is</a:t>
            </a:r>
            <a:r>
              <a:rPr lang="fr-FR" sz="2400" u="sng" dirty="0"/>
              <a:t> </a:t>
            </a:r>
            <a:r>
              <a:rPr lang="fr-FR" sz="2400" u="sng" dirty="0" err="1"/>
              <a:t>unknown</a:t>
            </a:r>
            <a:endParaRPr lang="en-US" sz="2400" u="sng" dirty="0"/>
          </a:p>
          <a:p>
            <a:pPr lvl="1"/>
            <a:r>
              <a:rPr lang="fr-FR" sz="2400" dirty="0" err="1"/>
              <a:t>Need</a:t>
            </a:r>
            <a:r>
              <a:rPr lang="fr-FR" sz="2400" dirty="0"/>
              <a:t> more information about  </a:t>
            </a:r>
            <a:r>
              <a:rPr lang="fr-FR" sz="2400" dirty="0" err="1"/>
              <a:t>potential</a:t>
            </a:r>
            <a:r>
              <a:rPr lang="fr-FR" sz="2400" dirty="0"/>
              <a:t> impact of </a:t>
            </a:r>
            <a:r>
              <a:rPr lang="fr-FR" sz="2400" dirty="0" err="1"/>
              <a:t>strategy</a:t>
            </a:r>
            <a:r>
              <a:rPr lang="fr-FR" sz="2400" dirty="0"/>
              <a:t> on </a:t>
            </a:r>
            <a:r>
              <a:rPr lang="fr-FR" sz="2400" dirty="0" err="1"/>
              <a:t>antibiotic</a:t>
            </a:r>
            <a:r>
              <a:rPr lang="fr-FR" sz="2400" dirty="0"/>
              <a:t> </a:t>
            </a:r>
            <a:r>
              <a:rPr lang="fr-FR" sz="2400" dirty="0" err="1"/>
              <a:t>resistance</a:t>
            </a:r>
            <a:r>
              <a:rPr lang="fr-FR" sz="2400" dirty="0"/>
              <a:t> (</a:t>
            </a:r>
            <a:r>
              <a:rPr lang="fr-FR" sz="2400" dirty="0" err="1"/>
              <a:t>both</a:t>
            </a:r>
            <a:r>
              <a:rPr lang="fr-FR" sz="2400" dirty="0"/>
              <a:t> of </a:t>
            </a:r>
            <a:r>
              <a:rPr lang="fr-FR" sz="2400" dirty="0" err="1"/>
              <a:t>meningococcus</a:t>
            </a:r>
            <a:r>
              <a:rPr lang="fr-FR" sz="2400" dirty="0"/>
              <a:t> and </a:t>
            </a:r>
            <a:r>
              <a:rPr lang="fr-FR" sz="2400" dirty="0" err="1"/>
              <a:t>gut</a:t>
            </a:r>
            <a:r>
              <a:rPr lang="fr-FR" sz="2400" dirty="0"/>
              <a:t> </a:t>
            </a:r>
            <a:r>
              <a:rPr lang="fr-FR" sz="2400" dirty="0" err="1"/>
              <a:t>flora</a:t>
            </a:r>
            <a:r>
              <a:rPr lang="fr-FR" sz="2400" dirty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4501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Next</a:t>
            </a:r>
            <a:r>
              <a:rPr lang="fr-FR" dirty="0"/>
              <a:t> </a:t>
            </a:r>
            <a:r>
              <a:rPr lang="fr-FR" dirty="0" err="1"/>
              <a:t>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WHO expert panel received the results favorably</a:t>
            </a:r>
            <a:r>
              <a:rPr lang="en-US" sz="3200" baseline="30000" dirty="0"/>
              <a:t>1</a:t>
            </a:r>
          </a:p>
          <a:p>
            <a:pPr lvl="1"/>
            <a:r>
              <a:rPr lang="en-US" sz="2400" dirty="0"/>
              <a:t>More evidence needed before changing recommendations</a:t>
            </a:r>
          </a:p>
          <a:p>
            <a:r>
              <a:rPr lang="en-US" sz="3200" dirty="0"/>
              <a:t>Ciprofloxacin pre-positioned in Niger and Nigeria, research protocols approved</a:t>
            </a:r>
          </a:p>
          <a:p>
            <a:r>
              <a:rPr lang="en-US" sz="3200" dirty="0"/>
              <a:t>Contingency plans for “documentation” in areas where trial not logistically possible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2262716" y="6230035"/>
            <a:ext cx="7666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aseline="30000" dirty="0"/>
              <a:t>1 </a:t>
            </a:r>
            <a:r>
              <a:rPr lang="en-US" dirty="0"/>
              <a:t>WHO. Weekly Epidemiological record. 2017:92;205-228.</a:t>
            </a:r>
          </a:p>
        </p:txBody>
      </p:sp>
    </p:spTree>
    <p:extLst>
      <p:ext uri="{BB962C8B-B14F-4D97-AF65-F5344CB8AC3E}">
        <p14:creationId xmlns:p14="http://schemas.microsoft.com/office/powerpoint/2010/main" val="675356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755" y="5200710"/>
            <a:ext cx="2765586" cy="763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96" y="1737936"/>
            <a:ext cx="3172342" cy="1396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914" y="1634345"/>
            <a:ext cx="2226407" cy="15005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626" y="1933554"/>
            <a:ext cx="3306113" cy="10744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69" y="3504545"/>
            <a:ext cx="1869289" cy="12517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474" y="3661277"/>
            <a:ext cx="2126538" cy="8027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814" y="4557143"/>
            <a:ext cx="2087198" cy="2087198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fr-FR" dirty="0" err="1"/>
              <a:t>Acknowledgements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2828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15964E-5328-4225-A528-E56E5E8E601B}"/>
</file>

<file path=customXml/itemProps2.xml><?xml version="1.0" encoding="utf-8"?>
<ds:datastoreItem xmlns:ds="http://schemas.openxmlformats.org/officeDocument/2006/customXml" ds:itemID="{6F44C174-F0F6-49DF-8EB4-C7B09FD49AAF}"/>
</file>

<file path=customXml/itemProps3.xml><?xml version="1.0" encoding="utf-8"?>
<ds:datastoreItem xmlns:ds="http://schemas.openxmlformats.org/officeDocument/2006/customXml" ds:itemID="{AE350294-C955-4C3A-8522-94D77EE12324}"/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1103</Words>
  <Application>Microsoft Office PowerPoint</Application>
  <PresentationFormat>Widescreen</PresentationFormat>
  <Paragraphs>188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msgothic</vt:lpstr>
      <vt:lpstr>1_Office Theme</vt:lpstr>
      <vt:lpstr>3_Office Theme</vt:lpstr>
      <vt:lpstr>Thème Office</vt:lpstr>
      <vt:lpstr>Single-dose oral ciprofloxacin prophylaxis  in response to a meningococcal meningitis epidemic  in the African meningitis belt: a three-arm cluster-randomized trial  d </vt:lpstr>
      <vt:lpstr>Outbreak response in the meningitis belt</vt:lpstr>
      <vt:lpstr>Study design and primary objective </vt:lpstr>
      <vt:lpstr>Interventions</vt:lpstr>
      <vt:lpstr>Randomization and surveillance</vt:lpstr>
      <vt:lpstr>Statistical analysis</vt:lpstr>
      <vt:lpstr>Resistance sub-study methods</vt:lpstr>
      <vt:lpstr>Ethics and funding</vt:lpstr>
      <vt:lpstr>Timeline</vt:lpstr>
      <vt:lpstr>Baseline characteristics of villages </vt:lpstr>
      <vt:lpstr>Primary results</vt:lpstr>
      <vt:lpstr>Laboratory results</vt:lpstr>
      <vt:lpstr>PowerPoint Presentation</vt:lpstr>
      <vt:lpstr>Coverage of ciprofloxacin</vt:lpstr>
      <vt:lpstr>Resistance sub-study - Results</vt:lpstr>
      <vt:lpstr>Conclusions</vt:lpstr>
      <vt:lpstr>Next steps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Cluster-randomized trial of ciprofloxacin for contacts of cases of meningococcal meningitis as an epidemic response</dc:title>
  <dc:creator>Matthew COLDIRON</dc:creator>
  <cp:lastModifiedBy>Paula Puszet</cp:lastModifiedBy>
  <cp:revision>87</cp:revision>
  <dcterms:created xsi:type="dcterms:W3CDTF">2017-08-31T08:55:07Z</dcterms:created>
  <dcterms:modified xsi:type="dcterms:W3CDTF">2018-05-17T16:03:00Z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