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3" r:id="rId2"/>
    <p:sldId id="337" r:id="rId3"/>
    <p:sldId id="294" r:id="rId4"/>
    <p:sldId id="340" r:id="rId5"/>
    <p:sldId id="344" r:id="rId6"/>
    <p:sldId id="323" r:id="rId7"/>
    <p:sldId id="322" r:id="rId8"/>
    <p:sldId id="321" r:id="rId9"/>
    <p:sldId id="325" r:id="rId10"/>
    <p:sldId id="347" r:id="rId11"/>
    <p:sldId id="349" r:id="rId12"/>
    <p:sldId id="352" r:id="rId13"/>
    <p:sldId id="354" r:id="rId14"/>
    <p:sldId id="355" r:id="rId15"/>
    <p:sldId id="356" r:id="rId16"/>
    <p:sldId id="334" r:id="rId17"/>
    <p:sldId id="310" r:id="rId18"/>
  </p:sldIdLst>
  <p:sldSz cx="9144000" cy="5143500" type="screen16x9"/>
  <p:notesSz cx="9872663" cy="6797675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D3DAE9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9639" autoAdjust="0"/>
  </p:normalViewPr>
  <p:slideViewPr>
    <p:cSldViewPr>
      <p:cViewPr varScale="1">
        <p:scale>
          <a:sx n="96" d="100"/>
          <a:sy n="96" d="100"/>
        </p:scale>
        <p:origin x="63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1E4F09-7C80-4B2D-AD3A-79B7CC712A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02538-F61D-4F81-B8D4-58AA6B8BD7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1175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5E5258-CEC0-4BB4-B5A8-D6B06CE0E32A}" type="datetimeFigureOut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1CC8E-C653-4847-A1BC-A255693E7D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73E8C5-0843-402F-9A08-259215298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1175" y="6456363"/>
            <a:ext cx="4279900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2604BA-D767-4C4D-A57E-4692DF94129B}" type="slidenum">
              <a:rPr lang="nl-BE" altLang="en-US"/>
              <a:pPr/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F7EFA2-78FB-4BF6-B786-48DB2F4D74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507F8-3558-445A-B59C-E08D97E7F88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591175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CFF35EE-79DD-4A36-B26B-8AD15306C5E9}" type="datetimeFigureOut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A6C5C4-068F-4E40-9A6B-01DBC9F26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0A46D7D-6077-4215-B6CD-A3893B859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7425" y="3228975"/>
            <a:ext cx="7897813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B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EE7B-999B-4AD6-A55F-99E3DBBAFD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1F9FA-C984-4CA1-8E56-43AE3A0AD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591175" y="6456363"/>
            <a:ext cx="4279900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73965-6A89-443B-AD54-D3E3C56757BC}" type="slidenum">
              <a:rPr lang="nl-BE" altLang="en-US"/>
              <a:pPr/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DFC05985-B4CF-42F0-84C1-DEAB755449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BB03225F-220F-416B-B91F-DFBA7BFF87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altLang="nl-BE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CE8840F3-37A9-4604-A691-7992B4F86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075823-852F-49E4-AC32-C9234EA71D57}" type="slidenum">
              <a:rPr lang="nl-BE" altLang="nl-BE"/>
              <a:pPr eaLnBrk="1" hangingPunct="1">
                <a:spcBef>
                  <a:spcPct val="0"/>
                </a:spcBef>
              </a:pPr>
              <a:t>1</a:t>
            </a:fld>
            <a:endParaRPr lang="nl-BE" alt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695F72D5-DD4F-4D5F-9FBC-A3ACEA2773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8A1169C-2B43-4C4F-8774-E06AAB700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C0DC8864-DECB-4AB5-80E2-BEE45DDD9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EBE792-BF5E-47E6-9B1D-DFECA04CE53E}" type="slidenum">
              <a:rPr lang="nl-BE" altLang="en-US"/>
              <a:pPr eaLnBrk="1" hangingPunct="1">
                <a:spcBef>
                  <a:spcPct val="0"/>
                </a:spcBef>
              </a:pPr>
              <a:t>2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9D7FAB6B-D210-4758-9405-5EA018BA2E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877AAB21-77C3-459F-A11C-526FAAB7B8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Calibri" panose="020F0502020204030204" pitchFamily="34" charset="0"/>
              <a:buNone/>
            </a:pPr>
            <a:endParaRPr lang="nl-BE" altLang="nl-BE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EE346D4-323D-4B17-9A6D-D24D0A5E3E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0A5225-B9E9-4C4A-8717-02C559D7413D}" type="slidenum">
              <a:rPr lang="nl-BE" altLang="nl-BE"/>
              <a:pPr eaLnBrk="1" hangingPunct="1">
                <a:spcBef>
                  <a:spcPct val="0"/>
                </a:spcBef>
              </a:pPr>
              <a:t>3</a:t>
            </a:fld>
            <a:endParaRPr lang="nl-BE" altLang="nl-B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361F8F9-5BC3-4C29-97EE-70B2266CEF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EEFC3EF-6A00-492A-B4B0-527384F7B3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6582771F-A450-4A61-802A-436AE5303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2866F6-E3F2-4C78-9ECA-C04649F4F91C}" type="slidenum">
              <a:rPr lang="nl-BE" altLang="en-US"/>
              <a:pPr eaLnBrk="1" hangingPunct="1">
                <a:spcBef>
                  <a:spcPct val="0"/>
                </a:spcBef>
              </a:pPr>
              <a:t>4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1993DDA-B6AB-4E50-A7E1-868136B904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568F841-F262-411B-9092-F98B94019D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384A45B1-33D8-408E-B31D-8B993E0A33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EE4E4E-4C93-48C1-9AB7-EE33D82746AB}" type="slidenum">
              <a:rPr lang="nl-BE" altLang="en-US"/>
              <a:pPr eaLnBrk="1" hangingPunct="1">
                <a:spcBef>
                  <a:spcPct val="0"/>
                </a:spcBef>
              </a:pPr>
              <a:t>6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43175F39-1FB0-45CC-8921-8D3776D7BD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FE40F043-C9C6-48C1-8567-C43BA4181D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9B97BE9E-1001-4304-A0E7-42306F8AB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43ACBB-3A78-4261-BBDA-0807D29A45A0}" type="slidenum">
              <a:rPr lang="nl-BE" altLang="en-US"/>
              <a:pPr eaLnBrk="1" hangingPunct="1">
                <a:spcBef>
                  <a:spcPct val="0"/>
                </a:spcBef>
              </a:pPr>
              <a:t>7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722FBD2-2105-45A6-9221-D86A2217A8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B16A09D0-E576-4E8C-BB35-24189E8405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3EB889A8-5CD4-4297-8298-BA0F0EAA5E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3594AF-88E2-4679-9EF3-E16983AD8CF3}" type="slidenum">
              <a:rPr lang="nl-BE" altLang="en-US"/>
              <a:pPr eaLnBrk="1" hangingPunct="1">
                <a:spcBef>
                  <a:spcPct val="0"/>
                </a:spcBef>
              </a:pPr>
              <a:t>8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DE20D5E8-EF83-45EF-A54E-298A76F16C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7EBA4C04-39A3-4416-A3B5-90F0958ED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FDFE1DEF-E745-4A2C-8FDE-99BD00C01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83A459C-DE90-43B5-B047-4FE959CAEF06}" type="slidenum">
              <a:rPr lang="nl-BE" altLang="en-US"/>
              <a:pPr eaLnBrk="1" hangingPunct="1">
                <a:spcBef>
                  <a:spcPct val="0"/>
                </a:spcBef>
              </a:pPr>
              <a:t>9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13ABD605-EBE2-4AEF-8C06-988915ECBA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D9EB27CC-D63E-4263-9B90-117C151409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9EFED2D9-36A1-4ADA-AA9D-BAFBF31C03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C995830-8489-4515-8A58-0ED9ADB5FC8C}" type="slidenum">
              <a:rPr lang="nl-BE" altLang="en-US"/>
              <a:pPr eaLnBrk="1" hangingPunct="1">
                <a:spcBef>
                  <a:spcPct val="0"/>
                </a:spcBef>
              </a:pPr>
              <a:t>15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7AF8A56B-34A3-4A98-B26E-3F5BDA0C3D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80B3F29F-5501-4133-B21B-97D1ED2571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ACEC596E-84BD-41A2-B5D4-1A9224496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19DC81-2FA0-4C20-BBC5-36E7444658EE}" type="slidenum">
              <a:rPr lang="nl-BE" altLang="en-US"/>
              <a:pPr eaLnBrk="1" hangingPunct="1">
                <a:spcBef>
                  <a:spcPct val="0"/>
                </a:spcBef>
              </a:pPr>
              <a:t>16</a:t>
            </a:fld>
            <a:endParaRPr lang="nl-BE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19407A55-E645-48D8-A4EE-E9EDF3A4DD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59CB19DA-CA7F-4200-AC82-27027F4F3D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84A3D7A4-0BF8-4D33-8DC4-94CDC2ABF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520712-4556-46F4-8C85-5B711D1E3BDF}" type="slidenum">
              <a:rPr lang="nl-BE" altLang="en-US"/>
              <a:pPr eaLnBrk="1" hangingPunct="1">
                <a:spcBef>
                  <a:spcPct val="0"/>
                </a:spcBef>
              </a:pPr>
              <a:t>17</a:t>
            </a:fld>
            <a:endParaRPr lang="nl-B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238AD-4379-4B1E-9C7D-081AFAB8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25AE0-631F-4157-AFCB-7064355C24F8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07122-FFB6-4A7A-AB5B-D8BFF2B9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4CA12-B64C-423C-8D24-5F0BE0DF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0DFC8-1F92-4484-8F72-6A5BE736B840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4190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A6C3E-FE63-44BC-9686-152EF8DE3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BDC04-D523-4195-8816-60C3D57511CD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CB484-5EE9-46DA-93E3-84488CB5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FB608-5BD0-4A6A-9C50-0563C9712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B277A-D3A1-4172-930C-5119F83B726D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39942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F8478-600A-4FB2-8E53-F13C03BC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826CB-F236-4764-AC2D-51587AEF3ACE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54516-32B0-46BD-916A-575E9608C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134D2-3B0F-46FA-A16F-F7FF0F26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1EB9A0-0772-4F51-BD71-C042E17F730B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72895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ED6AE1-179B-4674-86FB-B4F9DA93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1D60D-BF0B-4EDB-A73C-9E9BC163A49C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8A3108-27E5-46B9-88C7-B03415F8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93372D-56DC-4C6D-B6E1-C83DD71E7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E8F6B-44CB-4FD4-9301-C2D1D1F02FF3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226823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EA197D5-5ADA-4C38-B893-392501E5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D17B2-7414-4B09-AA48-BED619CE3023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CAC570D-9B2C-49D2-BF73-06664AF98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920AE6-02F3-4F0B-9922-43326104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7FDD5-F3BC-41D0-BF60-3482AD461DC1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92462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352B555-A92D-4FE3-84DD-222E9FF9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D0FC1-B538-4560-BE4B-623EB5D62D56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B79902-6448-4E4A-B0A0-A814BFB8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C264DD-CF0B-465D-B697-EC713B21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5FBB5-B0AB-47E4-8EB6-A49608323487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89711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6F515DA-15A6-41E8-951A-271AA307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311AA-C129-4C42-8CD1-BB646F3FC983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AD136E1-6757-4856-9039-69FDF501C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88B943-60A2-4908-A5FB-2A6520E66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7BDEC-E948-4A96-BF04-869A6FF5D15F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52703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2537CF-1E7C-4255-89FE-B76048104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C402B-51CC-4B2D-8DB2-821121998737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23B5F7-257A-48AE-9928-A6CEAEA1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F946B6-C6BB-4B19-8734-DB39BCDC3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4CA752-5F6D-4B91-A23F-28D628F920F4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86082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7C8F4B-2D91-41C9-99F5-B2137B231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1AE1-DF21-4672-A90C-A4F8FA5D3630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50C6CD-B291-4C76-876F-6CB7B650A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AF4431-D691-4B20-9467-5F33C348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ECA5A-CCDD-41DC-9D35-E024BDD1AF13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403009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9A114-8655-413B-BB12-20789AF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7B240-CCF0-4CA7-BFC8-0C5BE8E39713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A67DC-834E-456F-9223-34D0B5D5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1D080-64BD-4F1C-8823-E699C013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392DD-FB62-46DF-8B86-E697D8D3D212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323681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F54F2-5999-4F67-89CE-11559F455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1FF8B-14E1-408F-8289-693A9FC89E82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D21D8-C527-414F-9655-AAACBD8A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3E27E-BC47-46D5-98F6-EAA0A3D2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EF0CD-F6D6-4D5A-8082-50EF9F573B04}" type="slidenum">
              <a:rPr lang="nl-BE" altLang="en-US"/>
              <a:pPr/>
              <a:t>‹#›</a:t>
            </a:fld>
            <a:endParaRPr lang="nl-BE" altLang="en-US"/>
          </a:p>
        </p:txBody>
      </p:sp>
    </p:spTree>
    <p:extLst>
      <p:ext uri="{BB962C8B-B14F-4D97-AF65-F5344CB8AC3E}">
        <p14:creationId xmlns:p14="http://schemas.microsoft.com/office/powerpoint/2010/main" val="106271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53AC983-04CD-4BE0-B341-B3EA5FF6CA3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  <a:endParaRPr lang="nl-BE" altLang="nl-B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9D69F68-8A2F-4409-B39B-742E222F44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  <a:endParaRPr lang="nl-BE" alt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4CD0C-3076-4FD4-AD05-0758C58D3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BE5BE6-0F58-4C43-8064-AD13141230DB}" type="datetime1">
              <a:rPr lang="nl-BE"/>
              <a:pPr>
                <a:defRPr/>
              </a:pPr>
              <a:t>16/05/2018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3875D-BA1F-45EF-8748-5B5FF1518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Charles Abongomera, MSF, Development and validation of a clinical prognostic score for death from visceral leishmaniasis </a:t>
            </a:r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1981C-B9B1-4DFA-8934-B3ECA4937C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BCA05BF-F9F6-4997-BCA8-E8BD8B511FA7}" type="slidenum">
              <a:rPr lang="nl-BE" altLang="en-US"/>
              <a:pPr/>
              <a:t>‹#›</a:t>
            </a:fld>
            <a:endParaRPr lang="nl-B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F052-3D9E-44DE-A385-16CE99E9A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1058863"/>
            <a:ext cx="8229600" cy="1208087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pPr algn="just">
              <a:defRPr/>
            </a:pPr>
            <a:r>
              <a:rPr lang="en-US" sz="2400" b="1" dirty="0"/>
              <a:t>Effectiveness of combination therapy with liposomal amphotericin B and </a:t>
            </a:r>
            <a:r>
              <a:rPr lang="en-US" sz="2400" b="1" dirty="0" err="1"/>
              <a:t>miltefosine</a:t>
            </a:r>
            <a:r>
              <a:rPr lang="en-US" sz="2400" b="1" dirty="0"/>
              <a:t> for visceral </a:t>
            </a:r>
            <a:r>
              <a:rPr lang="en-US" sz="2400" b="1" dirty="0" err="1"/>
              <a:t>leishmaniasis</a:t>
            </a:r>
            <a:r>
              <a:rPr lang="en-US" sz="2400" b="1" dirty="0"/>
              <a:t> in HIV coinfection: </a:t>
            </a:r>
            <a:r>
              <a:rPr lang="en-US" sz="2400" b="1" dirty="0" err="1"/>
              <a:t>DNDi</a:t>
            </a:r>
            <a:r>
              <a:rPr lang="en-US" sz="2400" b="1" dirty="0"/>
              <a:t>/MSF strategy for policy change in East Africa</a:t>
            </a:r>
            <a:endParaRPr lang="nl-BE" sz="2400" dirty="0"/>
          </a:p>
        </p:txBody>
      </p:sp>
      <p:sp>
        <p:nvSpPr>
          <p:cNvPr id="2051" name="Content Placeholder 2">
            <a:extLst>
              <a:ext uri="{FF2B5EF4-FFF2-40B4-BE49-F238E27FC236}">
                <a16:creationId xmlns:a16="http://schemas.microsoft.com/office/drawing/2014/main" id="{85D3FC8B-7041-4996-9E31-881E4E44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75" y="2427288"/>
            <a:ext cx="8229600" cy="2305050"/>
          </a:xfrm>
          <a:solidFill>
            <a:schemeClr val="bg1"/>
          </a:solidFill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altLang="nl-BE" sz="1800" b="1"/>
              <a:t>Charles Abongomera</a:t>
            </a:r>
            <a:r>
              <a:rPr lang="en-US" altLang="nl-BE" sz="1800" baseline="30000"/>
              <a:t>1,2</a:t>
            </a:r>
            <a:r>
              <a:rPr lang="en-US" altLang="nl-BE" sz="1800"/>
              <a:t>, Séverine Blesson</a:t>
            </a:r>
            <a:r>
              <a:rPr lang="en-US" altLang="nl-BE" sz="1800" baseline="30000"/>
              <a:t>3</a:t>
            </a:r>
            <a:r>
              <a:rPr lang="en-US" altLang="nl-BE" sz="1800"/>
              <a:t>, Ermias Diro</a:t>
            </a:r>
            <a:r>
              <a:rPr lang="en-US" altLang="nl-BE" sz="1800" baseline="30000"/>
              <a:t>4</a:t>
            </a:r>
            <a:r>
              <a:rPr lang="en-US" altLang="nl-BE" sz="1800"/>
              <a:t>, Jorge Alvar</a:t>
            </a:r>
            <a:r>
              <a:rPr lang="en-US" altLang="nl-BE" sz="1800" baseline="30000"/>
              <a:t>3</a:t>
            </a:r>
            <a:r>
              <a:rPr lang="en-US" altLang="nl-BE" sz="1800"/>
              <a:t>, Alan de Lima Pereira</a:t>
            </a:r>
            <a:r>
              <a:rPr lang="en-US" altLang="nl-BE" sz="1800" baseline="30000"/>
              <a:t>1</a:t>
            </a:r>
            <a:r>
              <a:rPr lang="en-US" altLang="nl-BE" sz="1800"/>
              <a:t>, Jozefien Buyze</a:t>
            </a:r>
            <a:r>
              <a:rPr lang="en-US" altLang="nl-BE" sz="1800" baseline="30000"/>
              <a:t>2</a:t>
            </a:r>
            <a:r>
              <a:rPr lang="en-US" altLang="nl-BE" sz="1800"/>
              <a:t>, Kolja Stille</a:t>
            </a:r>
            <a:r>
              <a:rPr lang="en-US" altLang="nl-BE" sz="1800" baseline="30000"/>
              <a:t>1</a:t>
            </a:r>
            <a:r>
              <a:rPr lang="en-US" altLang="nl-BE" sz="1800"/>
              <a:t>, Fareed Ahmed</a:t>
            </a:r>
            <a:r>
              <a:rPr lang="en-US" altLang="nl-BE" sz="1800" baseline="30000"/>
              <a:t>5</a:t>
            </a:r>
            <a:r>
              <a:rPr lang="en-US" altLang="nl-BE" sz="1800"/>
              <a:t>, Johan van Griensven</a:t>
            </a:r>
            <a:r>
              <a:rPr lang="en-US" altLang="nl-BE" sz="1800" baseline="30000"/>
              <a:t>2</a:t>
            </a:r>
            <a:r>
              <a:rPr lang="en-US" altLang="nl-BE" sz="1800"/>
              <a:t>, Fabiana Alves</a:t>
            </a:r>
            <a:r>
              <a:rPr lang="en-US" altLang="nl-BE" sz="1800" baseline="30000"/>
              <a:t>3</a:t>
            </a:r>
            <a:r>
              <a:rPr lang="en-US" altLang="nl-BE" sz="1800"/>
              <a:t>, Koert Ritmeijer</a:t>
            </a:r>
            <a:r>
              <a:rPr lang="en-US" altLang="nl-BE" sz="1800" baseline="30000"/>
              <a:t>6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GB" altLang="nl-BE" sz="1800" i="1" baseline="30000"/>
          </a:p>
          <a:p>
            <a:pPr marL="0" indent="0" algn="just">
              <a:buFont typeface="Arial" panose="020B0604020202020204" pitchFamily="34" charset="0"/>
              <a:buNone/>
            </a:pPr>
            <a:endParaRPr lang="en-GB" altLang="nl-BE" sz="1800" i="1" baseline="3000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altLang="nl-BE" sz="1800" i="1" baseline="30000">
                <a:solidFill>
                  <a:schemeClr val="tx2"/>
                </a:solidFill>
              </a:rPr>
              <a:t>1</a:t>
            </a:r>
            <a:r>
              <a:rPr lang="en-US" altLang="nl-BE" sz="1800" i="1">
                <a:solidFill>
                  <a:schemeClr val="tx2"/>
                </a:solidFill>
              </a:rPr>
              <a:t>MSF, Abdurafi, Ethiopia; </a:t>
            </a:r>
            <a:r>
              <a:rPr lang="en-US" altLang="nl-BE" sz="1800" i="1" baseline="30000">
                <a:solidFill>
                  <a:schemeClr val="tx2"/>
                </a:solidFill>
              </a:rPr>
              <a:t>2</a:t>
            </a:r>
            <a:r>
              <a:rPr lang="en-US" altLang="nl-BE" sz="1800" i="1">
                <a:solidFill>
                  <a:schemeClr val="tx2"/>
                </a:solidFill>
              </a:rPr>
              <a:t>Institute of Tropical Medicine, Antwerp, Belgium; </a:t>
            </a:r>
            <a:r>
              <a:rPr lang="en-US" altLang="nl-BE" sz="1800" i="1" baseline="30000">
                <a:solidFill>
                  <a:schemeClr val="tx2"/>
                </a:solidFill>
              </a:rPr>
              <a:t>3</a:t>
            </a:r>
            <a:r>
              <a:rPr lang="en-US" altLang="nl-BE" sz="1800" i="1">
                <a:solidFill>
                  <a:schemeClr val="tx2"/>
                </a:solidFill>
              </a:rPr>
              <a:t>DNDi, Geneva, Switzerland; </a:t>
            </a:r>
            <a:r>
              <a:rPr lang="en-US" altLang="nl-BE" sz="1800" i="1" baseline="30000">
                <a:solidFill>
                  <a:schemeClr val="tx2"/>
                </a:solidFill>
              </a:rPr>
              <a:t>4</a:t>
            </a:r>
            <a:r>
              <a:rPr lang="en-US" altLang="nl-BE" sz="1800" i="1">
                <a:solidFill>
                  <a:schemeClr val="tx2"/>
                </a:solidFill>
              </a:rPr>
              <a:t>University of Gondar, Gondar, Ethiopia; </a:t>
            </a:r>
            <a:r>
              <a:rPr lang="en-US" altLang="nl-BE" sz="1800" i="1" baseline="30000">
                <a:solidFill>
                  <a:schemeClr val="tx2"/>
                </a:solidFill>
              </a:rPr>
              <a:t>5</a:t>
            </a:r>
            <a:r>
              <a:rPr lang="en-US" altLang="nl-BE" sz="1800" i="1">
                <a:solidFill>
                  <a:schemeClr val="tx2"/>
                </a:solidFill>
              </a:rPr>
              <a:t>MSF, Addis Ababa, Ethiopia; </a:t>
            </a:r>
            <a:r>
              <a:rPr lang="en-US" altLang="nl-BE" sz="1800" i="1" baseline="30000">
                <a:solidFill>
                  <a:schemeClr val="tx2"/>
                </a:solidFill>
              </a:rPr>
              <a:t>6</a:t>
            </a:r>
            <a:r>
              <a:rPr lang="en-US" altLang="nl-BE" sz="1800" i="1">
                <a:solidFill>
                  <a:schemeClr val="tx2"/>
                </a:solidFill>
              </a:rPr>
              <a:t>MSF, Amsterdam, The Netherlands</a:t>
            </a:r>
            <a:endParaRPr lang="nl-BE" altLang="nl-BE" sz="1800" i="1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l-BE" alt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E2645-D88D-4604-88A8-99661998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150" y="4767263"/>
            <a:ext cx="8223250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Abongomera,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  <p:pic>
        <p:nvPicPr>
          <p:cNvPr id="2053" name="Picture 2">
            <a:extLst>
              <a:ext uri="{FF2B5EF4-FFF2-40B4-BE49-F238E27FC236}">
                <a16:creationId xmlns:a16="http://schemas.microsoft.com/office/drawing/2014/main" id="{07A07B15-E5D3-40D4-8BBF-3F25EE19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84188"/>
            <a:ext cx="13462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3">
            <a:extLst>
              <a:ext uri="{FF2B5EF4-FFF2-40B4-BE49-F238E27FC236}">
                <a16:creationId xmlns:a16="http://schemas.microsoft.com/office/drawing/2014/main" id="{3ADA8D20-6111-42C9-819B-B2FF06126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425450"/>
            <a:ext cx="141128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4">
            <a:extLst>
              <a:ext uri="{FF2B5EF4-FFF2-40B4-BE49-F238E27FC236}">
                <a16:creationId xmlns:a16="http://schemas.microsoft.com/office/drawing/2014/main" id="{5B7C0F4C-67A6-4B4B-8C9A-0CC29D80E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38" y="441325"/>
            <a:ext cx="94932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E041475-2AB1-4108-9CE3-FAB900F17402}"/>
              </a:ext>
            </a:extLst>
          </p:cNvPr>
          <p:cNvSpPr txBox="1">
            <a:spLocks/>
          </p:cNvSpPr>
          <p:nvPr/>
        </p:nvSpPr>
        <p:spPr bwMode="auto">
          <a:xfrm>
            <a:off x="6084888" y="411163"/>
            <a:ext cx="25765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r>
              <a:rPr lang="en-US" altLang="nl-BE" sz="1800" b="1" dirty="0">
                <a:solidFill>
                  <a:srgbClr val="FF0000"/>
                </a:solidFill>
                <a:latin typeface="+mj-lt"/>
                <a:cs typeface="Arial" charset="0"/>
              </a:rPr>
              <a:t>MSF </a:t>
            </a:r>
            <a:r>
              <a:rPr lang="en-US" altLang="nl-BE" sz="1800" b="1" dirty="0">
                <a:solidFill>
                  <a:srgbClr val="FF0000"/>
                </a:solidFill>
                <a:latin typeface="+mj-lt"/>
                <a:ea typeface="Calibri" pitchFamily="34" charset="0"/>
                <a:cs typeface="Calibri" pitchFamily="34" charset="0"/>
                <a:sym typeface="Calibri" pitchFamily="34" charset="0"/>
              </a:rPr>
              <a:t>Scientific Days 201</a:t>
            </a:r>
            <a:r>
              <a:rPr lang="en-US" altLang="nl-BE" sz="1800" b="1" dirty="0">
                <a:solidFill>
                  <a:srgbClr val="FF0000"/>
                </a:solidFill>
                <a:latin typeface="+mj-lt"/>
                <a:cs typeface="Arial" charset="0"/>
                <a:sym typeface="Calibri" pitchFamily="34" charset="0"/>
              </a:rPr>
              <a:t>8</a:t>
            </a:r>
            <a:endParaRPr lang="nl-BE" altLang="nl-BE" sz="1800" dirty="0">
              <a:latin typeface="+mj-lt"/>
              <a:cs typeface="Arial" charset="0"/>
            </a:endParaRPr>
          </a:p>
        </p:txBody>
      </p:sp>
      <p:pic>
        <p:nvPicPr>
          <p:cNvPr id="2057" name="Picture 9">
            <a:extLst>
              <a:ext uri="{FF2B5EF4-FFF2-40B4-BE49-F238E27FC236}">
                <a16:creationId xmlns:a16="http://schemas.microsoft.com/office/drawing/2014/main" id="{B4A9C5D1-56D7-41FF-9D2F-1743F828F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7825"/>
            <a:ext cx="13176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D7A29-C2F7-4E17-810F-F587DCD093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sz="4800" b="1" dirty="0"/>
              <a:t>Presentation </a:t>
            </a:r>
            <a:r>
              <a:rPr lang="nl-BE" sz="4800" b="1" dirty="0" err="1"/>
              <a:t>outline</a:t>
            </a:r>
            <a:endParaRPr lang="nl-BE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13EE5-8CC5-49CB-A7A0-7A528EA08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058863"/>
            <a:ext cx="8229600" cy="360045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nl-BE" sz="2400" dirty="0"/>
              <a:t>Background</a:t>
            </a:r>
          </a:p>
          <a:p>
            <a:pPr>
              <a:lnSpc>
                <a:spcPct val="150000"/>
              </a:lnSpc>
              <a:defRPr/>
            </a:pPr>
            <a:r>
              <a:rPr lang="nl-BE" sz="2400" dirty="0" err="1"/>
              <a:t>Methods</a:t>
            </a:r>
            <a:endParaRPr lang="nl-BE" sz="2400" dirty="0"/>
          </a:p>
          <a:p>
            <a:pPr>
              <a:lnSpc>
                <a:spcPct val="150000"/>
              </a:lnSpc>
              <a:defRPr/>
            </a:pPr>
            <a:r>
              <a:rPr lang="nl-BE" sz="2400" dirty="0" err="1"/>
              <a:t>Results</a:t>
            </a:r>
            <a:endParaRPr lang="nl-BE" sz="2400" dirty="0"/>
          </a:p>
          <a:p>
            <a:pPr>
              <a:lnSpc>
                <a:spcPct val="150000"/>
              </a:lnSpc>
              <a:defRPr/>
            </a:pPr>
            <a:r>
              <a:rPr lang="nl-BE" sz="2400" dirty="0" err="1"/>
              <a:t>Discussion</a:t>
            </a:r>
            <a:endParaRPr lang="nl-BE" sz="2400" dirty="0"/>
          </a:p>
          <a:p>
            <a:pPr>
              <a:lnSpc>
                <a:spcPct val="150000"/>
              </a:lnSpc>
              <a:defRPr/>
            </a:pPr>
            <a:r>
              <a:rPr lang="nl-BE" sz="2400" dirty="0" err="1"/>
              <a:t>Conclusions</a:t>
            </a:r>
            <a:r>
              <a:rPr lang="nl-BE" sz="2400" dirty="0"/>
              <a:t>/</a:t>
            </a:r>
            <a:r>
              <a:rPr lang="nl-BE" sz="2400" dirty="0" err="1"/>
              <a:t>recommendations</a:t>
            </a:r>
            <a:endParaRPr lang="nl-BE" sz="2400" dirty="0"/>
          </a:p>
          <a:p>
            <a:pPr>
              <a:lnSpc>
                <a:spcPct val="150000"/>
              </a:lnSpc>
              <a:defRPr/>
            </a:pPr>
            <a:r>
              <a:rPr lang="en-US" altLang="nl-BE" sz="2400" dirty="0"/>
              <a:t>Acknowledgments</a:t>
            </a:r>
            <a:endParaRPr lang="nl-BE" sz="2400" dirty="0"/>
          </a:p>
          <a:p>
            <a:pPr>
              <a:defRPr/>
            </a:pPr>
            <a:endParaRPr lang="nl-BE" sz="2400" dirty="0"/>
          </a:p>
          <a:p>
            <a:pPr>
              <a:defRPr/>
            </a:pPr>
            <a:endParaRPr lang="nl-BE" sz="24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nl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B878-2FC0-41DF-AA68-51E8EB7D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4767263"/>
            <a:ext cx="8064500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2E1E2E0-6373-4FE2-9C16-E4BFBDA71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6850"/>
            <a:ext cx="9144000" cy="554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49FD45-35B7-46FB-A0EA-7DC3F8354E5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altLang="nl-BE" b="1" dirty="0">
                <a:solidFill>
                  <a:prstClr val="black"/>
                </a:solidFill>
              </a:rPr>
              <a:t>Context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5B17F-CA7A-47BF-9E96-F975F4709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863"/>
            <a:ext cx="8229600" cy="865187"/>
          </a:xfrm>
        </p:spPr>
        <p:txBody>
          <a:bodyPr/>
          <a:lstStyle/>
          <a:p>
            <a:pPr eaLnBrk="1" hangingPunct="1">
              <a:lnSpc>
                <a:spcPts val="28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Ethiopia is one of the top six countries with high burden of visceral </a:t>
            </a:r>
            <a:r>
              <a:rPr lang="en-GB" altLang="nl-BE" sz="2400" dirty="0" err="1">
                <a:solidFill>
                  <a:prstClr val="black"/>
                </a:solidFill>
              </a:rPr>
              <a:t>leishmaniasis</a:t>
            </a:r>
            <a:r>
              <a:rPr lang="en-GB" altLang="nl-BE" sz="2400" dirty="0">
                <a:solidFill>
                  <a:prstClr val="black"/>
                </a:solidFill>
              </a:rPr>
              <a:t> (VL). </a:t>
            </a:r>
            <a:r>
              <a:rPr lang="en-US" altLang="nl-BE" sz="2400" dirty="0">
                <a:solidFill>
                  <a:srgbClr val="000000"/>
                </a:solidFill>
                <a:cs typeface="Arial" pitchFamily="34" charset="0"/>
                <a:sym typeface="Arial" pitchFamily="34" charset="0"/>
              </a:rPr>
              <a:t>3400–5000 VL cases/year.</a:t>
            </a:r>
            <a:endParaRPr lang="en-GB" altLang="nl-BE" sz="2400" dirty="0">
              <a:solidFill>
                <a:prstClr val="black"/>
              </a:solidFill>
            </a:endParaRPr>
          </a:p>
          <a:p>
            <a:pPr marL="0" indent="0" eaLnBrk="1" hangingPunct="1">
              <a:lnSpc>
                <a:spcPts val="28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en-GB" altLang="nl-BE" sz="2400" dirty="0">
                <a:solidFill>
                  <a:srgbClr val="FF0000"/>
                </a:solidFill>
              </a:rPr>
              <a:t>                      </a:t>
            </a:r>
            <a:endParaRPr lang="nl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452D0-35BA-474B-89EF-8F25A716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" y="4770438"/>
            <a:ext cx="7848600" cy="468312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8D171FD-BC6D-4835-92F0-D9720202720D}"/>
              </a:ext>
            </a:extLst>
          </p:cNvPr>
          <p:cNvSpPr txBox="1">
            <a:spLocks/>
          </p:cNvSpPr>
          <p:nvPr/>
        </p:nvSpPr>
        <p:spPr bwMode="auto">
          <a:xfrm>
            <a:off x="608013" y="4064000"/>
            <a:ext cx="8208962" cy="827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ts val="2800"/>
              </a:lnSpc>
              <a:spcBef>
                <a:spcPct val="0"/>
              </a:spcBef>
              <a:defRPr/>
            </a:pPr>
            <a:r>
              <a:rPr lang="en-GB" altLang="nl-BE" sz="2400" dirty="0"/>
              <a:t>NW Ethiopia: 20% of VL patients are </a:t>
            </a:r>
            <a:r>
              <a:rPr lang="en-GB" altLang="nl-BE" sz="2400" dirty="0">
                <a:solidFill>
                  <a:prstClr val="black"/>
                </a:solidFill>
              </a:rPr>
              <a:t>HIV co-infected.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defRPr/>
            </a:pPr>
            <a:r>
              <a:rPr lang="en-GB" altLang="nl-BE" sz="2400" dirty="0">
                <a:solidFill>
                  <a:prstClr val="black"/>
                </a:solidFill>
              </a:rPr>
              <a:t>Migrant workers are most at risk.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2E0E51-875E-471E-8A87-FC1D7307EE6E}"/>
              </a:ext>
            </a:extLst>
          </p:cNvPr>
          <p:cNvSpPr/>
          <p:nvPr/>
        </p:nvSpPr>
        <p:spPr>
          <a:xfrm>
            <a:off x="7532688" y="4929188"/>
            <a:ext cx="1431925" cy="2762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nl-BE" sz="1200" dirty="0">
                <a:cs typeface="Arial" charset="0"/>
              </a:rPr>
              <a:t>©Rachel ter horst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567D2-5CD5-4FD4-8F2F-F9B87CB09C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b="1" dirty="0"/>
              <a:t>VL </a:t>
            </a:r>
            <a:r>
              <a:rPr lang="nl-BE" b="1" dirty="0" err="1"/>
              <a:t>and</a:t>
            </a:r>
            <a:r>
              <a:rPr lang="nl-BE" b="1" dirty="0"/>
              <a:t> HIV </a:t>
            </a:r>
            <a:r>
              <a:rPr lang="nl-BE" b="1" dirty="0" err="1"/>
              <a:t>coinfection</a:t>
            </a:r>
            <a:endParaRPr lang="nl-B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6DFC6-B0A2-4D93-86DB-2EE8CE2FF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/>
              <a:t>HIV </a:t>
            </a:r>
            <a:r>
              <a:rPr lang="en-US" sz="2400" b="1" dirty="0">
                <a:solidFill>
                  <a:prstClr val="black"/>
                </a:solidFill>
              </a:rPr>
              <a:t>increases VL severity and worsens treatment outcomes.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</a:rPr>
              <a:t>↑</a:t>
            </a:r>
            <a:r>
              <a:rPr lang="en-US" sz="2400" dirty="0"/>
              <a:t> case fatality rates.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</a:rPr>
              <a:t>↑</a:t>
            </a:r>
            <a:r>
              <a:rPr lang="en-US" sz="2400" dirty="0"/>
              <a:t> initial parasitological failure rates.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</a:rPr>
              <a:t>↑</a:t>
            </a:r>
            <a:r>
              <a:rPr lang="en-US" sz="2400" dirty="0"/>
              <a:t> relapse rates. </a:t>
            </a:r>
            <a:endParaRPr lang="en-US" sz="2400" b="1" dirty="0"/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/>
              <a:t>VL in turn promotes the progression of HIV infection. </a:t>
            </a:r>
            <a:endParaRPr lang="nl-BE" sz="2400" b="1" dirty="0"/>
          </a:p>
          <a:p>
            <a:pPr marL="0" indent="0">
              <a:buFont typeface="Arial" charset="0"/>
              <a:buNone/>
              <a:defRPr/>
            </a:pPr>
            <a:endParaRPr lang="nl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D61F3F-D4FB-4A55-BA1D-B0B27D25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4767263"/>
            <a:ext cx="8135938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650539C-8865-48DE-8A41-FF5B4A48E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-96838"/>
            <a:ext cx="8497888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1B3A9F5-DA1C-43CA-B06B-1FD7A240D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825" y="4845050"/>
            <a:ext cx="8497888" cy="274638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0D2E-D002-4BE4-B192-C2855E50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06375"/>
            <a:ext cx="8229600" cy="857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b="1" dirty="0"/>
              <a:t>Combination </a:t>
            </a:r>
            <a:r>
              <a:rPr lang="nl-BE" b="1" dirty="0" err="1"/>
              <a:t>therapy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VL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536DFF6D-A093-45BF-8179-62763D05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058863"/>
            <a:ext cx="8229600" cy="37449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nl-BE" sz="2400" b="1"/>
              <a:t>Combination therapy: </a:t>
            </a:r>
            <a:r>
              <a:rPr lang="nl-BE" altLang="nl-BE" sz="2400"/>
              <a:t>↑ </a:t>
            </a:r>
            <a:r>
              <a:rPr lang="en-US" altLang="nl-BE" sz="2400"/>
              <a:t>efficacy &amp; tolerance; ↓treatment duration &amp; cost;  limits emergence of resistance. </a:t>
            </a:r>
            <a:endParaRPr lang="en-US" altLang="nl-BE" sz="240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nl-BE" sz="2400" b="1">
                <a:solidFill>
                  <a:srgbClr val="000000"/>
                </a:solidFill>
              </a:rPr>
              <a:t>In 2011, MSF =&gt; combination treatment: </a:t>
            </a:r>
            <a:r>
              <a:rPr lang="en-US" altLang="nl-BE" sz="2400"/>
              <a:t>AmBisome infusion (30 mg/kg total dose over 12 days, as 6 infusions of 5 mg/kg on alternate days) and miltefosine orally for 28 days (100 mg/day) as first line treatment for VL in HIV</a:t>
            </a:r>
            <a:r>
              <a:rPr lang="en-US" altLang="nl-BE" sz="2400">
                <a:solidFill>
                  <a:srgbClr val="000000"/>
                </a:solidFill>
              </a:rPr>
              <a:t> patients.</a:t>
            </a:r>
          </a:p>
          <a:p>
            <a:pPr>
              <a:lnSpc>
                <a:spcPct val="150000"/>
              </a:lnSpc>
            </a:pPr>
            <a:endParaRPr lang="en-US" altLang="nl-BE" sz="2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2B53D-BD68-40E7-B570-97942DB8E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4767263"/>
            <a:ext cx="8064500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93EB-45AD-464B-B9A0-9AC3E9835F1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sz="3000" b="1" dirty="0"/>
              <a:t>Cohort study followed by randomized clinical trial</a:t>
            </a:r>
            <a:endParaRPr lang="nl-BE" sz="3000" b="1" dirty="0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9C0CC3DD-5DE1-44A0-B3A2-C8EECFC6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058863"/>
            <a:ext cx="8229600" cy="360045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nl-BE" altLang="nl-BE" sz="1800" dirty="0" err="1"/>
              <a:t>Retrospective</a:t>
            </a:r>
            <a:r>
              <a:rPr lang="nl-BE" altLang="nl-BE" sz="1800" dirty="0"/>
              <a:t> cohort </a:t>
            </a:r>
            <a:r>
              <a:rPr lang="nl-BE" altLang="nl-BE" sz="1800" dirty="0" err="1"/>
              <a:t>study</a:t>
            </a:r>
            <a:r>
              <a:rPr lang="nl-BE" altLang="nl-BE" sz="1800" dirty="0"/>
              <a:t> in </a:t>
            </a:r>
            <a:r>
              <a:rPr lang="nl-BE" altLang="nl-BE" sz="1800" dirty="0" err="1"/>
              <a:t>Abdurafi</a:t>
            </a:r>
            <a:r>
              <a:rPr lang="nl-BE" altLang="nl-BE" sz="1800" dirty="0"/>
              <a:t> HC.</a:t>
            </a:r>
          </a:p>
          <a:p>
            <a:pPr>
              <a:lnSpc>
                <a:spcPct val="150000"/>
              </a:lnSpc>
              <a:defRPr/>
            </a:pPr>
            <a:r>
              <a:rPr lang="nl-BE" sz="1800" dirty="0"/>
              <a:t>Open-label </a:t>
            </a:r>
            <a:r>
              <a:rPr lang="nl-BE" sz="1800" dirty="0" err="1"/>
              <a:t>randomized</a:t>
            </a:r>
            <a:r>
              <a:rPr lang="nl-BE" sz="1800" dirty="0"/>
              <a:t> </a:t>
            </a:r>
            <a:r>
              <a:rPr lang="nl-BE" sz="1800" dirty="0" err="1"/>
              <a:t>clinical</a:t>
            </a:r>
            <a:r>
              <a:rPr lang="nl-BE" sz="1800" dirty="0"/>
              <a:t> trial in </a:t>
            </a:r>
            <a:r>
              <a:rPr lang="nl-BE" sz="1800" dirty="0" err="1"/>
              <a:t>Abdurafi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Gondar</a:t>
            </a:r>
            <a:r>
              <a:rPr lang="nl-BE" sz="1800" dirty="0"/>
              <a:t> University </a:t>
            </a:r>
            <a:r>
              <a:rPr lang="nl-BE" sz="1800" dirty="0" err="1"/>
              <a:t>hospital</a:t>
            </a:r>
            <a:r>
              <a:rPr lang="nl-BE" sz="1800" dirty="0"/>
              <a:t>:</a:t>
            </a:r>
            <a:endParaRPr lang="en-US" altLang="nl-BE" sz="1800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nl-BE" sz="1800" dirty="0" err="1"/>
              <a:t>AmBisome</a:t>
            </a:r>
            <a:r>
              <a:rPr lang="en-US" altLang="nl-BE" sz="1800" dirty="0"/>
              <a:t> monotherapy </a:t>
            </a:r>
            <a:r>
              <a:rPr lang="nl-BE" sz="1800" dirty="0"/>
              <a:t>(40 mg/kg </a:t>
            </a:r>
            <a:r>
              <a:rPr lang="nl-BE" sz="1800" dirty="0" err="1"/>
              <a:t>total</a:t>
            </a:r>
            <a:r>
              <a:rPr lang="nl-BE" sz="1800" dirty="0"/>
              <a:t> </a:t>
            </a:r>
            <a:r>
              <a:rPr lang="nl-BE" sz="1800" dirty="0" err="1"/>
              <a:t>dose</a:t>
            </a:r>
            <a:r>
              <a:rPr lang="nl-BE" sz="1800" dirty="0"/>
              <a:t>; IV </a:t>
            </a:r>
            <a:r>
              <a:rPr lang="nl-BE" sz="1800" dirty="0" err="1"/>
              <a:t>infusion</a:t>
            </a:r>
            <a:r>
              <a:rPr lang="nl-BE" sz="1800" dirty="0"/>
              <a:t> of 5</a:t>
            </a:r>
          </a:p>
          <a:p>
            <a:pPr marL="400050" lvl="1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1800" dirty="0"/>
              <a:t>      mg/kg on day 1-5, 10, 17, 24</a:t>
            </a:r>
            <a:r>
              <a:rPr lang="nl-BE" sz="1800" dirty="0"/>
              <a:t>). </a:t>
            </a:r>
            <a:r>
              <a:rPr lang="nl-BE" sz="1800" dirty="0">
                <a:solidFill>
                  <a:srgbClr val="FF0000"/>
                </a:solidFill>
              </a:rPr>
              <a:t>(WHO </a:t>
            </a:r>
            <a:r>
              <a:rPr lang="nl-BE" sz="1800" dirty="0" err="1">
                <a:solidFill>
                  <a:srgbClr val="FF0000"/>
                </a:solidFill>
              </a:rPr>
              <a:t>recommended</a:t>
            </a:r>
            <a:r>
              <a:rPr lang="nl-BE" sz="1800" dirty="0">
                <a:solidFill>
                  <a:srgbClr val="FF0000"/>
                </a:solidFill>
              </a:rPr>
              <a:t> treatment </a:t>
            </a:r>
            <a:r>
              <a:rPr lang="nl-BE" sz="1800" dirty="0" err="1">
                <a:solidFill>
                  <a:srgbClr val="FF0000"/>
                </a:solidFill>
              </a:rPr>
              <a:t>for</a:t>
            </a:r>
            <a:r>
              <a:rPr lang="nl-BE" sz="1800" dirty="0">
                <a:solidFill>
                  <a:srgbClr val="FF0000"/>
                </a:solidFill>
              </a:rPr>
              <a:t> VL/HIV)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US" sz="1800" dirty="0" err="1"/>
              <a:t>AmBisome</a:t>
            </a:r>
            <a:r>
              <a:rPr lang="en-US" sz="1800" dirty="0"/>
              <a:t> infusion (30 mg/kg total dose) and </a:t>
            </a:r>
            <a:r>
              <a:rPr lang="en-US" sz="1800" dirty="0" err="1"/>
              <a:t>miltefosine</a:t>
            </a:r>
            <a:r>
              <a:rPr lang="en-US" sz="1800" dirty="0"/>
              <a:t> orally for 28 days (100 mg/day). </a:t>
            </a:r>
            <a:r>
              <a:rPr lang="en-US" sz="1800" dirty="0">
                <a:solidFill>
                  <a:srgbClr val="FF0000"/>
                </a:solidFill>
              </a:rPr>
              <a:t>(MSF protocol)</a:t>
            </a:r>
            <a:endParaRPr lang="en-US" altLang="nl-BE" sz="1800" dirty="0"/>
          </a:p>
          <a:p>
            <a:pPr>
              <a:lnSpc>
                <a:spcPct val="150000"/>
              </a:lnSpc>
              <a:defRPr/>
            </a:pPr>
            <a:r>
              <a:rPr lang="en-US" altLang="nl-BE" sz="1800" b="1" dirty="0"/>
              <a:t>We aimed to determine the initial effectiveness (cure, death and parasitological failure rates) of this combination regimen.</a:t>
            </a:r>
            <a:endParaRPr lang="nl-BE" altLang="nl-BE" sz="1800" b="1" dirty="0"/>
          </a:p>
          <a:p>
            <a:pPr>
              <a:defRPr/>
            </a:pPr>
            <a:endParaRPr lang="nl-BE" altLang="nl-BE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8EB909-9B08-412D-8855-BE3B0728D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4767263"/>
            <a:ext cx="8137525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1623-0A97-4094-A043-34891E772BD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defRPr/>
            </a:pPr>
            <a:r>
              <a:rPr lang="nl-BE" sz="3800" b="1" dirty="0" err="1"/>
              <a:t>Methods</a:t>
            </a:r>
            <a:r>
              <a:rPr lang="nl-BE" sz="3800" b="1" dirty="0"/>
              <a:t> 1: </a:t>
            </a:r>
            <a:r>
              <a:rPr lang="nl-BE" sz="3800" b="1" dirty="0" err="1"/>
              <a:t>Retrospective</a:t>
            </a:r>
            <a:r>
              <a:rPr lang="nl-BE" sz="3800" b="1" dirty="0"/>
              <a:t> cohort </a:t>
            </a:r>
            <a:r>
              <a:rPr lang="nl-BE" sz="3800" b="1" dirty="0" err="1"/>
              <a:t>study</a:t>
            </a:r>
            <a:endParaRPr lang="nl-BE" sz="3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355C7-66A0-463E-9876-8B0D766A6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863"/>
            <a:ext cx="8229600" cy="35290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nl-BE" sz="2000" b="1" dirty="0"/>
              <a:t>Setting: </a:t>
            </a:r>
            <a:r>
              <a:rPr lang="en-US" altLang="nl-BE" sz="2000" dirty="0" err="1"/>
              <a:t>Abdurafi</a:t>
            </a:r>
            <a:r>
              <a:rPr lang="en-US" altLang="nl-BE" sz="2000" dirty="0"/>
              <a:t> health center (MSF).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nl-BE" sz="2000" b="1" dirty="0"/>
              <a:t>Ethics approval: </a:t>
            </a:r>
            <a:r>
              <a:rPr lang="en-US" altLang="nl-BE" sz="2000" dirty="0"/>
              <a:t>ITM-Antwerp, IPH-Gondar University ERB’s and permission of OCA medical director.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b="1" dirty="0"/>
              <a:t>Inclusion criteria: </a:t>
            </a:r>
            <a:r>
              <a:rPr lang="en-US" sz="2000" dirty="0"/>
              <a:t>All adult VL-HIV patients; primary and relapse VL; Jan. 2011 - Aug. 2014;  initial treatment (</a:t>
            </a:r>
            <a:r>
              <a:rPr lang="en-US" sz="2000" dirty="0" err="1"/>
              <a:t>AmBisome</a:t>
            </a:r>
            <a:r>
              <a:rPr lang="en-US" sz="2000" dirty="0"/>
              <a:t> and </a:t>
            </a:r>
            <a:r>
              <a:rPr lang="en-US" sz="2000" dirty="0" err="1"/>
              <a:t>miltefosine</a:t>
            </a:r>
            <a:r>
              <a:rPr lang="en-US" sz="2000" dirty="0"/>
              <a:t>).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b="1" dirty="0"/>
              <a:t>Exclusion criteria: </a:t>
            </a:r>
            <a:r>
              <a:rPr lang="en-US" sz="2000" dirty="0"/>
              <a:t>Discontinued treatment; defaulted; transferred-out; missing VL treatment outcome. 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2000" dirty="0"/>
          </a:p>
          <a:p>
            <a:pPr marL="0" indent="0">
              <a:buFont typeface="Arial" charset="0"/>
              <a:buNone/>
              <a:defRPr/>
            </a:pPr>
            <a:endParaRPr lang="nl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49C924-7922-46E0-BEE2-B0360BC2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4767263"/>
            <a:ext cx="8135938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77C4-E0B5-4E6A-8C83-631CAB8FE8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sz="3800" b="1" dirty="0" err="1"/>
              <a:t>Methods</a:t>
            </a:r>
            <a:r>
              <a:rPr lang="nl-BE" sz="3800" b="1" dirty="0"/>
              <a:t> 2: </a:t>
            </a:r>
            <a:r>
              <a:rPr lang="nl-BE" sz="3800" b="1" dirty="0" err="1"/>
              <a:t>Retrospective</a:t>
            </a:r>
            <a:r>
              <a:rPr lang="nl-BE" sz="3800" b="1" dirty="0"/>
              <a:t> cohort </a:t>
            </a:r>
            <a:r>
              <a:rPr lang="nl-BE" sz="3800" b="1" dirty="0" err="1"/>
              <a:t>study</a:t>
            </a:r>
            <a:endParaRPr lang="nl-BE" sz="3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93B7E-4283-4149-BDB0-176B6D418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863"/>
            <a:ext cx="8229600" cy="3535362"/>
          </a:xfrm>
        </p:spPr>
        <p:txBody>
          <a:bodyPr/>
          <a:lstStyle/>
          <a:p>
            <a:pPr marL="400050">
              <a:lnSpc>
                <a:spcPct val="150000"/>
              </a:lnSpc>
              <a:defRPr/>
            </a:pPr>
            <a:r>
              <a:rPr lang="en-US" sz="2400" dirty="0"/>
              <a:t>Proportions of initial treatment outcome categories. </a:t>
            </a:r>
          </a:p>
          <a:p>
            <a:pPr marL="400050">
              <a:lnSpc>
                <a:spcPct val="150000"/>
              </a:lnSpc>
              <a:defRPr/>
            </a:pPr>
            <a:r>
              <a:rPr lang="en-US" sz="2400" dirty="0"/>
              <a:t>Predictors (initial parasitological failure, death): multivariable logistic regression.</a:t>
            </a:r>
          </a:p>
          <a:p>
            <a:pPr marL="400050">
              <a:lnSpc>
                <a:spcPct val="150000"/>
              </a:lnSpc>
              <a:defRPr/>
            </a:pPr>
            <a:r>
              <a:rPr lang="en-US" sz="2400" dirty="0"/>
              <a:t>Missing baseline CD4 count (advanced HIV disease = additional WHO stage IV disease or a CD4 count &lt;50 cells/µL). </a:t>
            </a:r>
          </a:p>
          <a:p>
            <a:pPr marL="400050">
              <a:lnSpc>
                <a:spcPct val="150000"/>
              </a:lnSpc>
              <a:defRPr/>
            </a:pPr>
            <a:r>
              <a:rPr lang="en-US" sz="2400" dirty="0"/>
              <a:t>Sensitivity analysis (intention to treat analysis).</a:t>
            </a:r>
            <a:endParaRPr lang="nl-BE" sz="2400" dirty="0"/>
          </a:p>
          <a:p>
            <a:pPr>
              <a:buFont typeface="Arial" charset="0"/>
              <a:buChar char="•"/>
              <a:defRPr/>
            </a:pPr>
            <a:endParaRPr lang="nl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46F172-7DD4-47A6-AE39-A26A131A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4767263"/>
            <a:ext cx="8135938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CFA9-DCF9-4D9D-B999-AB1734BA9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06375"/>
            <a:ext cx="8477250" cy="857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sz="3300" b="1" dirty="0" err="1">
                <a:solidFill>
                  <a:prstClr val="black"/>
                </a:solidFill>
              </a:rPr>
              <a:t>Selected</a:t>
            </a:r>
            <a:r>
              <a:rPr lang="nl-BE" sz="3300" b="1" dirty="0">
                <a:solidFill>
                  <a:prstClr val="black"/>
                </a:solidFill>
              </a:rPr>
              <a:t> </a:t>
            </a:r>
            <a:r>
              <a:rPr lang="nl-BE" sz="3300" b="1" dirty="0" err="1">
                <a:solidFill>
                  <a:prstClr val="black"/>
                </a:solidFill>
              </a:rPr>
              <a:t>patient</a:t>
            </a:r>
            <a:r>
              <a:rPr lang="nl-BE" sz="3300" b="1" dirty="0">
                <a:solidFill>
                  <a:prstClr val="black"/>
                </a:solidFill>
              </a:rPr>
              <a:t> </a:t>
            </a:r>
            <a:r>
              <a:rPr lang="nl-BE" sz="3300" b="1" dirty="0" err="1">
                <a:solidFill>
                  <a:prstClr val="black"/>
                </a:solidFill>
              </a:rPr>
              <a:t>characteristics</a:t>
            </a:r>
            <a:r>
              <a:rPr lang="nl-BE" sz="3300" b="1" dirty="0">
                <a:solidFill>
                  <a:prstClr val="black"/>
                </a:solidFill>
              </a:rPr>
              <a:t> in cohort </a:t>
            </a:r>
            <a:r>
              <a:rPr lang="nl-BE" sz="3300" b="1" dirty="0" err="1">
                <a:solidFill>
                  <a:prstClr val="black"/>
                </a:solidFill>
              </a:rPr>
              <a:t>study</a:t>
            </a:r>
            <a:endParaRPr lang="nl-BE" sz="33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CB504EF-0CF1-459A-99F2-82FA39C91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313" y="4767263"/>
            <a:ext cx="8207375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F0325B03-6DFC-4144-BF9A-72D8ED785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23963"/>
            <a:ext cx="8477250" cy="336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2009D736-0CD6-4CD8-BA87-7F3DAC88F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2550"/>
            <a:ext cx="8569325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20BF168-572A-4F41-AE8D-ECF36809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313" y="4767263"/>
            <a:ext cx="8207375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6A4346C5-84E1-4925-B6FA-1B45AEDF9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0963"/>
            <a:ext cx="8353425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Footer Placeholder 3">
            <a:extLst>
              <a:ext uri="{FF2B5EF4-FFF2-40B4-BE49-F238E27FC236}">
                <a16:creationId xmlns:a16="http://schemas.microsoft.com/office/drawing/2014/main" id="{B1989039-D5A5-428D-9D95-5AF017189EDF}"/>
              </a:ext>
            </a:extLst>
          </p:cNvPr>
          <p:cNvSpPr txBox="1">
            <a:spLocks/>
          </p:cNvSpPr>
          <p:nvPr/>
        </p:nvSpPr>
        <p:spPr bwMode="auto">
          <a:xfrm>
            <a:off x="468313" y="4767263"/>
            <a:ext cx="81359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nl-BE" sz="1200">
                <a:solidFill>
                  <a:srgbClr val="898989"/>
                </a:solidFill>
              </a:rPr>
              <a:t>Charles Abongomera, MSF, AmBisome and Miltefosine Combination Treatment of Visceral Leishmaniasis in HIV </a:t>
            </a:r>
            <a:r>
              <a:rPr lang="nl-BE" altLang="nl-BE" sz="1200">
                <a:solidFill>
                  <a:srgbClr val="898989"/>
                </a:solidFill>
              </a:rPr>
              <a:t>patients</a:t>
            </a:r>
            <a:r>
              <a:rPr lang="en-US" altLang="nl-BE" sz="1200">
                <a:solidFill>
                  <a:srgbClr val="898989"/>
                </a:solidFill>
              </a:rPr>
              <a:t> </a:t>
            </a:r>
            <a:endParaRPr lang="nl-BE" altLang="nl-BE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FE06-D2C8-4AB3-94CA-4EF494E1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06375"/>
            <a:ext cx="8332787" cy="857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l">
              <a:defRPr/>
            </a:pPr>
            <a:r>
              <a:rPr lang="nl-BE" sz="3000" b="1" dirty="0" err="1"/>
              <a:t>Comparison</a:t>
            </a:r>
            <a:r>
              <a:rPr lang="nl-BE" sz="3000" b="1" dirty="0"/>
              <a:t> of </a:t>
            </a:r>
            <a:r>
              <a:rPr lang="nl-BE" sz="3000" b="1" dirty="0" err="1"/>
              <a:t>initial</a:t>
            </a:r>
            <a:r>
              <a:rPr lang="nl-BE" sz="3000" b="1" dirty="0"/>
              <a:t> </a:t>
            </a:r>
            <a:r>
              <a:rPr lang="nl-BE" sz="3000" b="1" dirty="0" err="1"/>
              <a:t>outcomes</a:t>
            </a:r>
            <a:r>
              <a:rPr lang="nl-BE" sz="3000" b="1" dirty="0"/>
              <a:t> in cohort studies</a:t>
            </a:r>
            <a:endParaRPr lang="nl-BE" sz="3000" dirty="0"/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9F625CAD-888E-4725-9885-D467711A03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203325"/>
            <a:ext cx="8332787" cy="2232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87B8358-31BE-4E04-9F57-D22CE9186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79813"/>
            <a:ext cx="8280400" cy="646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nl-BE" sz="1800" baseline="30000" dirty="0">
                <a:solidFill>
                  <a:schemeClr val="bg1"/>
                </a:solidFill>
                <a:cs typeface="Arial" charset="0"/>
              </a:rPr>
              <a:t>1</a:t>
            </a:r>
            <a:r>
              <a:rPr lang="nl-BE" sz="18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nl-BE" sz="1800" dirty="0">
                <a:solidFill>
                  <a:schemeClr val="bg1"/>
                </a:solidFill>
                <a:cs typeface="Arial" charset="0"/>
              </a:rPr>
              <a:t>Historical cohort from </a:t>
            </a:r>
            <a:r>
              <a:rPr lang="en-US" altLang="nl-BE" sz="1800" dirty="0" err="1">
                <a:solidFill>
                  <a:schemeClr val="bg1"/>
                </a:solidFill>
                <a:cs typeface="Arial" charset="0"/>
              </a:rPr>
              <a:t>Abdurafi</a:t>
            </a:r>
            <a:r>
              <a:rPr lang="en-US" altLang="nl-BE" sz="1800" dirty="0">
                <a:solidFill>
                  <a:schemeClr val="bg1"/>
                </a:solidFill>
                <a:cs typeface="Arial" charset="0"/>
              </a:rPr>
              <a:t> (2007-2009) in same patient population (</a:t>
            </a:r>
            <a:r>
              <a:rPr lang="en-US" altLang="nl-BE" sz="1800" dirty="0" err="1">
                <a:solidFill>
                  <a:schemeClr val="bg1"/>
                </a:solidFill>
                <a:cs typeface="Arial" charset="0"/>
              </a:rPr>
              <a:t>Ritmeijer</a:t>
            </a:r>
            <a:r>
              <a:rPr lang="en-US" altLang="nl-BE" sz="1800" dirty="0">
                <a:solidFill>
                  <a:schemeClr val="bg1"/>
                </a:solidFill>
                <a:cs typeface="Arial" charset="0"/>
              </a:rPr>
              <a:t>, CID 2011)</a:t>
            </a:r>
            <a:endParaRPr lang="en-GB" altLang="nl-BE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341" name="Footer Placeholder 3">
            <a:extLst>
              <a:ext uri="{FF2B5EF4-FFF2-40B4-BE49-F238E27FC236}">
                <a16:creationId xmlns:a16="http://schemas.microsoft.com/office/drawing/2014/main" id="{DA4FF1EC-9BA0-4B09-9F7A-F153055F30FD}"/>
              </a:ext>
            </a:extLst>
          </p:cNvPr>
          <p:cNvSpPr txBox="1">
            <a:spLocks/>
          </p:cNvSpPr>
          <p:nvPr/>
        </p:nvSpPr>
        <p:spPr bwMode="auto">
          <a:xfrm>
            <a:off x="468313" y="4767263"/>
            <a:ext cx="8064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nl-BE" sz="1200">
                <a:solidFill>
                  <a:srgbClr val="898989"/>
                </a:solidFill>
              </a:rPr>
              <a:t>Charles Abongomera, MSF, AmBisome and Miltefosine Combination Treatment of Visceral Leishmaniasis in HIV </a:t>
            </a:r>
            <a:r>
              <a:rPr lang="nl-BE" altLang="nl-BE" sz="1200">
                <a:solidFill>
                  <a:srgbClr val="898989"/>
                </a:solidFill>
              </a:rPr>
              <a:t>patients</a:t>
            </a:r>
            <a:r>
              <a:rPr lang="en-US" altLang="nl-BE" sz="1200">
                <a:solidFill>
                  <a:srgbClr val="898989"/>
                </a:solidFill>
              </a:rPr>
              <a:t> </a:t>
            </a:r>
            <a:endParaRPr lang="nl-BE" altLang="nl-BE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504EB9EA-46FC-41A1-B20F-7B8452EAB9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9725"/>
            <a:ext cx="8429625" cy="3887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04552AE-AF51-4B5E-8575-1C969317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313" y="4587875"/>
            <a:ext cx="8351837" cy="274638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790A2-8E65-44AA-9DB8-99027FDA3F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sz="3800" b="1" dirty="0" err="1"/>
              <a:t>Limitations</a:t>
            </a:r>
            <a:r>
              <a:rPr lang="nl-BE" sz="3800" b="1" dirty="0"/>
              <a:t>: </a:t>
            </a:r>
            <a:r>
              <a:rPr lang="nl-BE" sz="3800" b="1" dirty="0" err="1"/>
              <a:t>Retrospective</a:t>
            </a:r>
            <a:r>
              <a:rPr lang="nl-BE" sz="3800" b="1" dirty="0"/>
              <a:t> cohort </a:t>
            </a:r>
            <a:r>
              <a:rPr lang="nl-BE" sz="3800" b="1" dirty="0" err="1"/>
              <a:t>study</a:t>
            </a:r>
            <a:endParaRPr lang="nl-BE" sz="3800" b="1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8A4C4962-1316-4379-BAB8-EFC37BAAE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058863"/>
            <a:ext cx="8229600" cy="36004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nl-BE" sz="2400"/>
              <a:t>Retrospective study.</a:t>
            </a:r>
          </a:p>
          <a:p>
            <a:pPr>
              <a:lnSpc>
                <a:spcPct val="150000"/>
              </a:lnSpc>
            </a:pPr>
            <a:r>
              <a:rPr lang="en-US" altLang="nl-BE" sz="2400"/>
              <a:t>Diagnosis and cure not systematically confirmed by parasitological tests.</a:t>
            </a:r>
          </a:p>
          <a:p>
            <a:pPr>
              <a:lnSpc>
                <a:spcPct val="150000"/>
              </a:lnSpc>
            </a:pPr>
            <a:r>
              <a:rPr lang="en-US" altLang="nl-BE" sz="2400"/>
              <a:t>CD4 counts: many missing.</a:t>
            </a:r>
          </a:p>
          <a:p>
            <a:pPr>
              <a:lnSpc>
                <a:spcPct val="150000"/>
              </a:lnSpc>
            </a:pPr>
            <a:r>
              <a:rPr lang="en-US" altLang="nl-BE" sz="2400"/>
              <a:t>No long term follow up (pentamidine trial).</a:t>
            </a:r>
          </a:p>
          <a:p>
            <a:pPr>
              <a:lnSpc>
                <a:spcPct val="150000"/>
              </a:lnSpc>
            </a:pPr>
            <a:r>
              <a:rPr lang="en-US" altLang="nl-BE" sz="2400"/>
              <a:t>No capacity to preform autopsies.</a:t>
            </a:r>
          </a:p>
          <a:p>
            <a:endParaRPr lang="nl-BE" alt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9AC6C4-EDD9-423F-B176-3831D7B7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4767263"/>
            <a:ext cx="7921625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C7FAD-13DF-4BCE-A211-0BFF300B12A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nl-BE" b="1" dirty="0" err="1"/>
              <a:t>Conclusions</a:t>
            </a:r>
            <a:r>
              <a:rPr lang="nl-BE" b="1" dirty="0"/>
              <a:t>/</a:t>
            </a:r>
            <a:r>
              <a:rPr lang="nl-BE" b="1" dirty="0" err="1"/>
              <a:t>recommendations</a:t>
            </a:r>
            <a:endParaRPr lang="nl-BE" b="1" dirty="0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0761039F-24AB-4DFE-97B4-23D0DE07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058863"/>
            <a:ext cx="8229600" cy="367347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nl-BE" sz="1800"/>
              <a:t>Parasitological failure rates with combination therapy were low.</a:t>
            </a:r>
          </a:p>
          <a:p>
            <a:pPr algn="just">
              <a:lnSpc>
                <a:spcPct val="150000"/>
              </a:lnSpc>
            </a:pPr>
            <a:r>
              <a:rPr lang="en-US" altLang="nl-BE" sz="1800"/>
              <a:t>Knowledge of predictors of poor outcome may facilitate better management. </a:t>
            </a:r>
          </a:p>
          <a:p>
            <a:pPr algn="just">
              <a:lnSpc>
                <a:spcPct val="150000"/>
              </a:lnSpc>
            </a:pPr>
            <a:r>
              <a:rPr lang="en-US" altLang="nl-BE" sz="1800"/>
              <a:t>WHO, MSF, and DNDi have agreed with the Ethiopian Ministry of Health to review national treatment guidelines. </a:t>
            </a:r>
          </a:p>
          <a:p>
            <a:pPr algn="just">
              <a:lnSpc>
                <a:spcPct val="150000"/>
              </a:lnSpc>
            </a:pPr>
            <a:r>
              <a:rPr lang="en-US" altLang="nl-BE" sz="1800"/>
              <a:t>Meanwhile implementing compassionate use of combination therapy. </a:t>
            </a:r>
            <a:endParaRPr lang="nl-BE" altLang="nl-BE" sz="1800"/>
          </a:p>
          <a:p>
            <a:pPr algn="just">
              <a:lnSpc>
                <a:spcPct val="150000"/>
              </a:lnSpc>
            </a:pPr>
            <a:r>
              <a:rPr lang="en-US" altLang="nl-BE" sz="1800"/>
              <a:t>Meta-analysis of the two studies.</a:t>
            </a:r>
          </a:p>
          <a:p>
            <a:pPr algn="just">
              <a:lnSpc>
                <a:spcPct val="150000"/>
              </a:lnSpc>
            </a:pPr>
            <a:r>
              <a:rPr lang="en-US" altLang="nl-BE" sz="1800"/>
              <a:t>Once both studies are published, WHO will launch a Consultative Meeting to eventually endorse the change in VL-HIV </a:t>
            </a:r>
            <a:r>
              <a:rPr lang="nl-BE" altLang="nl-BE" sz="1800"/>
              <a:t>case management.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186F6-1BEB-4723-AA82-5E63F780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4767263"/>
            <a:ext cx="8064500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64BC-493E-4297-8B47-7F822CC264C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nl-BE" b="1" dirty="0"/>
              <a:t>Acknowledgments</a:t>
            </a:r>
            <a:endParaRPr lang="nl-BE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714386D7-C3BB-427F-A235-9126B038C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2400"/>
              </a:spcBef>
            </a:pPr>
            <a:r>
              <a:rPr lang="en-US" altLang="nl-BE" sz="2400">
                <a:solidFill>
                  <a:srgbClr val="000000"/>
                </a:solidFill>
              </a:rPr>
              <a:t>Staff of Abdurafi health center and LRTC at the University of Gondar, Ethiopia.</a:t>
            </a:r>
          </a:p>
          <a:p>
            <a:pPr eaLnBrk="1" hangingPunct="1">
              <a:lnSpc>
                <a:spcPct val="150000"/>
              </a:lnSpc>
              <a:spcBef>
                <a:spcPts val="2400"/>
              </a:spcBef>
            </a:pPr>
            <a:r>
              <a:rPr lang="en-US" altLang="nl-BE" sz="2400">
                <a:solidFill>
                  <a:srgbClr val="000000"/>
                </a:solidFill>
              </a:rPr>
              <a:t>MSF, DND</a:t>
            </a:r>
            <a:r>
              <a:rPr lang="en-US" altLang="nl-BE" sz="2400" i="1">
                <a:solidFill>
                  <a:srgbClr val="000000"/>
                </a:solidFill>
              </a:rPr>
              <a:t>i</a:t>
            </a:r>
            <a:r>
              <a:rPr lang="en-US" altLang="nl-BE" sz="2400">
                <a:solidFill>
                  <a:srgbClr val="000000"/>
                </a:solidFill>
              </a:rPr>
              <a:t>, ITM-Antwerp, UoG-Ethiopia, WHO and </a:t>
            </a:r>
            <a:r>
              <a:rPr lang="en-US" altLang="nl-BE" sz="2400"/>
              <a:t>Ethiopian Ministry of Health</a:t>
            </a:r>
            <a:r>
              <a:rPr lang="en-US" altLang="nl-BE" sz="240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150000"/>
              </a:lnSpc>
              <a:spcBef>
                <a:spcPts val="2400"/>
              </a:spcBef>
            </a:pPr>
            <a:r>
              <a:rPr lang="en-US" altLang="nl-BE" sz="2400">
                <a:solidFill>
                  <a:srgbClr val="000000"/>
                </a:solidFill>
              </a:rPr>
              <a:t>AfriCoLeish project has supported this work.</a:t>
            </a:r>
            <a:endParaRPr lang="nl-BE" altLang="nl-BE" sz="240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endParaRPr lang="nl-BE" altLang="nl-BE" sz="240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nl-BE" alt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4F55B-ECE3-4CB0-829F-9333C7502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4767263"/>
            <a:ext cx="8137525" cy="274637"/>
          </a:xfrm>
        </p:spPr>
        <p:txBody>
          <a:bodyPr/>
          <a:lstStyle/>
          <a:p>
            <a:pPr algn="just">
              <a:defRPr/>
            </a:pPr>
            <a:r>
              <a:rPr lang="en-US" dirty="0"/>
              <a:t>Charles </a:t>
            </a:r>
            <a:r>
              <a:rPr lang="en-US" dirty="0" err="1"/>
              <a:t>Abongomera</a:t>
            </a:r>
            <a:r>
              <a:rPr lang="en-US" dirty="0"/>
              <a:t>, MSF, </a:t>
            </a:r>
            <a:r>
              <a:rPr lang="en-US" dirty="0" err="1"/>
              <a:t>AmBisome</a:t>
            </a:r>
            <a:r>
              <a:rPr lang="en-US" dirty="0"/>
              <a:t> and </a:t>
            </a:r>
            <a:r>
              <a:rPr lang="en-US" dirty="0" err="1"/>
              <a:t>Miltefosine</a:t>
            </a:r>
            <a:r>
              <a:rPr lang="en-US" dirty="0"/>
              <a:t> Combination Treatment of Visceral </a:t>
            </a:r>
            <a:r>
              <a:rPr lang="en-US" dirty="0" err="1"/>
              <a:t>Leishmaniasis</a:t>
            </a:r>
            <a:r>
              <a:rPr lang="en-US" dirty="0"/>
              <a:t> in HIV </a:t>
            </a:r>
            <a:r>
              <a:rPr lang="nl-BE" dirty="0" err="1"/>
              <a:t>patients</a:t>
            </a:r>
            <a:r>
              <a:rPr lang="en-US" dirty="0"/>
              <a:t> </a:t>
            </a:r>
            <a:endParaRPr lang="nl-B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58DD50-7E5E-44C7-A7F6-BBD532604710}"/>
</file>

<file path=customXml/itemProps2.xml><?xml version="1.0" encoding="utf-8"?>
<ds:datastoreItem xmlns:ds="http://schemas.openxmlformats.org/officeDocument/2006/customXml" ds:itemID="{DA78D263-7CCD-437E-9B23-751229D96FAF}"/>
</file>

<file path=customXml/itemProps3.xml><?xml version="1.0" encoding="utf-8"?>
<ds:datastoreItem xmlns:ds="http://schemas.openxmlformats.org/officeDocument/2006/customXml" ds:itemID="{489F4749-6DFC-4C3E-A02E-ADCF5E632E4C}"/>
</file>

<file path=docProps/app.xml><?xml version="1.0" encoding="utf-8"?>
<Properties xmlns="http://schemas.openxmlformats.org/officeDocument/2006/extended-properties" xmlns:vt="http://schemas.openxmlformats.org/officeDocument/2006/docPropsVTypes">
  <TotalTime>8090</TotalTime>
  <Words>990</Words>
  <Application>Microsoft Office PowerPoint</Application>
  <PresentationFormat>On-screen Show (16:9)</PresentationFormat>
  <Paragraphs>95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Arial</vt:lpstr>
      <vt:lpstr>Wingdings</vt:lpstr>
      <vt:lpstr>Courier New</vt:lpstr>
      <vt:lpstr>Office Theme</vt:lpstr>
      <vt:lpstr>Effectiveness of combination therapy with liposomal amphotericin B and miltefosine for visceral leishmaniasis in HIV coinfection: DNDi/MSF strategy for policy change in East Africa</vt:lpstr>
      <vt:lpstr>Presentation outline</vt:lpstr>
      <vt:lpstr>Context</vt:lpstr>
      <vt:lpstr>VL and HIV coinfection</vt:lpstr>
      <vt:lpstr>PowerPoint Presentation</vt:lpstr>
      <vt:lpstr>Combination therapy for VL</vt:lpstr>
      <vt:lpstr>Cohort study followed by randomized clinical trial</vt:lpstr>
      <vt:lpstr>Methods 1: Retrospective cohort study</vt:lpstr>
      <vt:lpstr>Methods 2: Retrospective cohort study</vt:lpstr>
      <vt:lpstr>Selected patient characteristics in cohort study</vt:lpstr>
      <vt:lpstr>PowerPoint Presentation</vt:lpstr>
      <vt:lpstr>PowerPoint Presentation</vt:lpstr>
      <vt:lpstr>Comparison of initial outcomes in cohort studies</vt:lpstr>
      <vt:lpstr>PowerPoint Presentation</vt:lpstr>
      <vt:lpstr>Limitations: Retrospective cohort study</vt:lpstr>
      <vt:lpstr>Conclusions/recommendations</vt:lpstr>
      <vt:lpstr>Acknowledgments</vt:lpstr>
    </vt:vector>
  </TitlesOfParts>
  <Company>ITG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Abongomera</dc:creator>
  <cp:lastModifiedBy>Paula Puszet</cp:lastModifiedBy>
  <cp:revision>347</cp:revision>
  <cp:lastPrinted>2018-04-26T13:14:26Z</cp:lastPrinted>
  <dcterms:created xsi:type="dcterms:W3CDTF">2017-05-09T10:32:17Z</dcterms:created>
  <dcterms:modified xsi:type="dcterms:W3CDTF">2018-05-16T08:05:32Z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