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1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commentAuthors.xml" ContentType="application/vnd.openxmlformats-officedocument.presentationml.commentAuthors+xml"/>
  <Override PartName="/ppt/comments/comment1.xml" ContentType="application/vnd.openxmlformats-officedocument.presentationml.comments+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comments/comment2.xml" ContentType="application/vnd.openxmlformats-officedocument.presentationml.comment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1" r:id="rId3"/>
    <p:sldId id="266" r:id="rId4"/>
    <p:sldId id="263" r:id="rId5"/>
    <p:sldId id="262" r:id="rId6"/>
    <p:sldId id="259" r:id="rId7"/>
    <p:sldId id="267" r:id="rId8"/>
    <p:sldId id="268" r:id="rId9"/>
    <p:sldId id="269" r:id="rId10"/>
    <p:sldId id="270" r:id="rId11"/>
    <p:sldId id="271" r:id="rId12"/>
    <p:sldId id="260" r:id="rId13"/>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everine Caluwaerts" initials="SC" lastIdx="1" clrIdx="0"/>
  <p:cmAuthor id="1" name="Julita Gil Cuesta" initials="JGC"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43" autoAdjust="0"/>
    <p:restoredTop sz="94660"/>
  </p:normalViewPr>
  <p:slideViewPr>
    <p:cSldViewPr>
      <p:cViewPr varScale="1">
        <p:scale>
          <a:sx n="92" d="100"/>
          <a:sy n="92" d="100"/>
        </p:scale>
        <p:origin x="-522" y="-96"/>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customXml" Target="../customXml/item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8-04-16T16:49:58.489" idx="1">
    <p:pos x="5425" y="3946"/>
    <p:text>to add here </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8-04-18T17:05:23.064" idx="3">
    <p:pos x="4650" y="3286"/>
    <p:text>And neither in previous epidemics, therefore we could have more first trimester pregnancy women than in previous epidemics, therefore we may have overestimated survival. (just be ready for that comment if you don't include it in limitations)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749D8E-5FDC-4939-A8AB-6E53AAA71F2B}" type="datetimeFigureOut">
              <a:rPr lang="fr-BE" smtClean="0"/>
              <a:t>22/05/2018</a:t>
            </a:fld>
            <a:endParaRPr lang="fr-B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B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B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5EB491-2DDB-4019-8202-F9DD692F69C4}" type="slidenum">
              <a:rPr lang="fr-BE" smtClean="0"/>
              <a:t>‹#›</a:t>
            </a:fld>
            <a:endParaRPr lang="fr-BE"/>
          </a:p>
        </p:txBody>
      </p:sp>
    </p:spTree>
    <p:extLst>
      <p:ext uri="{BB962C8B-B14F-4D97-AF65-F5344CB8AC3E}">
        <p14:creationId xmlns:p14="http://schemas.microsoft.com/office/powerpoint/2010/main" val="2578370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fr-BE" sz="1800" b="1" u="sng" dirty="0"/>
              <a:t>Limitations: </a:t>
            </a:r>
            <a:endParaRPr lang="fr-BE" sz="1800" dirty="0"/>
          </a:p>
          <a:p>
            <a:pPr marL="0" indent="0">
              <a:buNone/>
            </a:pPr>
            <a:r>
              <a:rPr lang="fr-BE" sz="1200" dirty="0"/>
              <a:t>-20% of files </a:t>
            </a:r>
            <a:r>
              <a:rPr lang="fr-BE" sz="1200" dirty="0" err="1"/>
              <a:t>missing</a:t>
            </a:r>
            <a:r>
              <a:rPr lang="fr-BE" sz="1200" dirty="0"/>
              <a:t> (</a:t>
            </a:r>
            <a:r>
              <a:rPr lang="fr-BE" sz="1200" dirty="0" err="1"/>
              <a:t>mainly</a:t>
            </a:r>
            <a:r>
              <a:rPr lang="fr-BE" sz="1200" dirty="0"/>
              <a:t> </a:t>
            </a:r>
            <a:r>
              <a:rPr lang="fr-BE" sz="1200" dirty="0" err="1"/>
              <a:t>Foya</a:t>
            </a:r>
            <a:r>
              <a:rPr lang="fr-BE" sz="1200" dirty="0"/>
              <a:t> and </a:t>
            </a:r>
            <a:r>
              <a:rPr lang="fr-BE" sz="1200" dirty="0" err="1"/>
              <a:t>Guéckédou</a:t>
            </a:r>
            <a:r>
              <a:rPr lang="fr-BE" sz="1200" dirty="0"/>
              <a:t>) </a:t>
            </a:r>
          </a:p>
          <a:p>
            <a:pPr marL="0" indent="0">
              <a:buNone/>
            </a:pPr>
            <a:r>
              <a:rPr lang="fr-BE" sz="1200" dirty="0"/>
              <a:t>-no </a:t>
            </a:r>
            <a:r>
              <a:rPr lang="fr-BE" sz="1200" dirty="0" err="1"/>
              <a:t>systematic</a:t>
            </a:r>
            <a:r>
              <a:rPr lang="fr-BE" sz="1200" dirty="0"/>
              <a:t> </a:t>
            </a:r>
            <a:r>
              <a:rPr lang="fr-BE" sz="1200" dirty="0" err="1"/>
              <a:t>pregnancy</a:t>
            </a:r>
            <a:r>
              <a:rPr lang="fr-BE" sz="1200" dirty="0"/>
              <a:t> </a:t>
            </a:r>
            <a:r>
              <a:rPr lang="fr-BE" sz="1200" dirty="0" err="1"/>
              <a:t>testing</a:t>
            </a:r>
            <a:r>
              <a:rPr lang="fr-BE" sz="1200" dirty="0"/>
              <a:t> in ETC </a:t>
            </a:r>
            <a:r>
              <a:rPr lang="fr-BE" sz="1200" dirty="0" err="1"/>
              <a:t>until</a:t>
            </a:r>
            <a:r>
              <a:rPr lang="fr-BE" sz="1200" dirty="0"/>
              <a:t> </a:t>
            </a:r>
            <a:r>
              <a:rPr lang="fr-BE" sz="1200" dirty="0" err="1"/>
              <a:t>december</a:t>
            </a:r>
            <a:r>
              <a:rPr lang="fr-BE" sz="1200" dirty="0"/>
              <a:t> 2014 (and </a:t>
            </a:r>
            <a:r>
              <a:rPr lang="fr-BE" sz="1200" dirty="0" err="1"/>
              <a:t>still</a:t>
            </a:r>
            <a:r>
              <a:rPr lang="fr-BE" sz="1200" dirty="0"/>
              <a:t>…) </a:t>
            </a:r>
          </a:p>
          <a:p>
            <a:pPr marL="0" indent="0">
              <a:buNone/>
            </a:pPr>
            <a:r>
              <a:rPr lang="fr-BE" sz="1200" dirty="0"/>
              <a:t>-</a:t>
            </a:r>
            <a:r>
              <a:rPr lang="fr-BE" sz="1200" dirty="0" err="1"/>
              <a:t>According</a:t>
            </a:r>
            <a:r>
              <a:rPr lang="fr-BE" sz="1200" dirty="0"/>
              <a:t> to population figures &gt; 50% more </a:t>
            </a:r>
            <a:r>
              <a:rPr lang="fr-BE" sz="1200" dirty="0" err="1"/>
              <a:t>pregnancies</a:t>
            </a:r>
            <a:r>
              <a:rPr lang="fr-BE" sz="1200" dirty="0"/>
              <a:t> </a:t>
            </a:r>
            <a:r>
              <a:rPr lang="fr-BE" sz="1200" dirty="0" err="1"/>
              <a:t>expected</a:t>
            </a:r>
            <a:r>
              <a:rPr lang="fr-BE" sz="1200" dirty="0"/>
              <a:t> in 3959 patients</a:t>
            </a:r>
          </a:p>
          <a:p>
            <a:pPr marL="0" indent="0">
              <a:buNone/>
            </a:pPr>
            <a:r>
              <a:rPr lang="fr-BE" sz="1200" dirty="0"/>
              <a:t>-</a:t>
            </a:r>
            <a:r>
              <a:rPr lang="fr-BE" sz="1200" dirty="0" err="1"/>
              <a:t>pregnant</a:t>
            </a:r>
            <a:r>
              <a:rPr lang="fr-BE" sz="1200" dirty="0"/>
              <a:t> </a:t>
            </a:r>
            <a:r>
              <a:rPr lang="fr-BE" sz="1200" dirty="0" err="1"/>
              <a:t>women</a:t>
            </a:r>
            <a:r>
              <a:rPr lang="fr-BE" sz="1200" dirty="0"/>
              <a:t> </a:t>
            </a:r>
            <a:r>
              <a:rPr lang="fr-BE" sz="1200" dirty="0" err="1"/>
              <a:t>were</a:t>
            </a:r>
            <a:r>
              <a:rPr lang="fr-BE" sz="1200" dirty="0"/>
              <a:t> a </a:t>
            </a:r>
            <a:r>
              <a:rPr lang="fr-BE" sz="1200" dirty="0" err="1"/>
              <a:t>heterogenous</a:t>
            </a:r>
            <a:r>
              <a:rPr lang="fr-BE" sz="1200" dirty="0"/>
              <a:t> group (</a:t>
            </a:r>
            <a:r>
              <a:rPr lang="fr-BE" sz="1200" dirty="0" err="1"/>
              <a:t>treated</a:t>
            </a:r>
            <a:r>
              <a:rPr lang="fr-BE" sz="1200" dirty="0"/>
              <a:t> over 21 </a:t>
            </a:r>
            <a:r>
              <a:rPr lang="fr-BE" sz="1200" dirty="0" err="1"/>
              <a:t>months</a:t>
            </a:r>
            <a:r>
              <a:rPr lang="fr-BE" sz="1200" dirty="0"/>
              <a:t>, in 9 </a:t>
            </a:r>
            <a:r>
              <a:rPr lang="fr-BE" sz="1200" dirty="0" err="1"/>
              <a:t>different</a:t>
            </a:r>
            <a:r>
              <a:rPr lang="fr-BE" sz="1200" dirty="0"/>
              <a:t> </a:t>
            </a:r>
            <a:r>
              <a:rPr lang="fr-BE" sz="1200" dirty="0" err="1"/>
              <a:t>ETCs</a:t>
            </a:r>
            <a:r>
              <a:rPr lang="fr-BE" sz="1200" dirty="0"/>
              <a:t>, 5 </a:t>
            </a:r>
            <a:r>
              <a:rPr lang="fr-BE" sz="1200" dirty="0" err="1"/>
              <a:t>different</a:t>
            </a:r>
            <a:r>
              <a:rPr lang="fr-BE" sz="1200" dirty="0"/>
              <a:t> </a:t>
            </a:r>
            <a:r>
              <a:rPr lang="fr-BE" sz="1200" dirty="0" err="1"/>
              <a:t>laboratories</a:t>
            </a:r>
            <a:r>
              <a:rPr lang="fr-BE" sz="1200" dirty="0"/>
              <a:t>,…) </a:t>
            </a:r>
          </a:p>
          <a:p>
            <a:endParaRPr lang="fr-BE" dirty="0"/>
          </a:p>
        </p:txBody>
      </p:sp>
      <p:sp>
        <p:nvSpPr>
          <p:cNvPr id="4" name="Slide Number Placeholder 3"/>
          <p:cNvSpPr>
            <a:spLocks noGrp="1"/>
          </p:cNvSpPr>
          <p:nvPr>
            <p:ph type="sldNum" sz="quarter" idx="10"/>
          </p:nvPr>
        </p:nvSpPr>
        <p:spPr/>
        <p:txBody>
          <a:bodyPr/>
          <a:lstStyle/>
          <a:p>
            <a:fld id="{615EB491-2DDB-4019-8202-F9DD692F69C4}" type="slidenum">
              <a:rPr lang="fr-BE" smtClean="0"/>
              <a:t>9</a:t>
            </a:fld>
            <a:endParaRPr lang="fr-BE"/>
          </a:p>
        </p:txBody>
      </p:sp>
    </p:spTree>
    <p:extLst>
      <p:ext uri="{BB962C8B-B14F-4D97-AF65-F5344CB8AC3E}">
        <p14:creationId xmlns:p14="http://schemas.microsoft.com/office/powerpoint/2010/main" val="470071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fr-BE" baseline="0" dirty="0"/>
              <a:t> 6 first </a:t>
            </a:r>
            <a:r>
              <a:rPr lang="fr-BE" baseline="0" dirty="0" err="1"/>
              <a:t>trimester</a:t>
            </a:r>
            <a:r>
              <a:rPr lang="fr-BE" baseline="0" dirty="0"/>
              <a:t> </a:t>
            </a:r>
            <a:r>
              <a:rPr lang="fr-BE" baseline="0" dirty="0" err="1"/>
              <a:t>pregnancies</a:t>
            </a:r>
            <a:r>
              <a:rPr lang="fr-BE" baseline="0" dirty="0"/>
              <a:t> </a:t>
            </a:r>
            <a:r>
              <a:rPr lang="fr-BE" baseline="0" dirty="0" err="1"/>
              <a:t>picked</a:t>
            </a:r>
            <a:r>
              <a:rPr lang="fr-BE" baseline="0" dirty="0"/>
              <a:t> up by </a:t>
            </a:r>
            <a:r>
              <a:rPr lang="fr-BE" baseline="0" dirty="0" err="1"/>
              <a:t>urinary</a:t>
            </a:r>
            <a:r>
              <a:rPr lang="fr-BE" baseline="0" dirty="0"/>
              <a:t> </a:t>
            </a:r>
            <a:r>
              <a:rPr lang="fr-BE" baseline="0" dirty="0" err="1"/>
              <a:t>testing</a:t>
            </a:r>
            <a:r>
              <a:rPr lang="fr-BE" baseline="0" dirty="0"/>
              <a:t> (2 </a:t>
            </a:r>
            <a:r>
              <a:rPr lang="fr-BE" baseline="0" dirty="0" err="1"/>
              <a:t>were</a:t>
            </a:r>
            <a:r>
              <a:rPr lang="fr-BE" baseline="0" dirty="0"/>
              <a:t> </a:t>
            </a:r>
            <a:r>
              <a:rPr lang="fr-BE" baseline="0" dirty="0" err="1"/>
              <a:t>referred</a:t>
            </a:r>
            <a:r>
              <a:rPr lang="fr-BE" baseline="0" dirty="0"/>
              <a:t> </a:t>
            </a:r>
            <a:r>
              <a:rPr lang="fr-BE" baseline="0" dirty="0" err="1"/>
              <a:t>from</a:t>
            </a:r>
            <a:r>
              <a:rPr lang="fr-BE" baseline="0" dirty="0"/>
              <a:t> </a:t>
            </a:r>
            <a:r>
              <a:rPr lang="fr-BE" baseline="0" dirty="0" err="1"/>
              <a:t>another</a:t>
            </a:r>
            <a:r>
              <a:rPr lang="fr-BE" baseline="0" dirty="0"/>
              <a:t> centre not sure if </a:t>
            </a:r>
            <a:r>
              <a:rPr lang="fr-BE" baseline="0" dirty="0" err="1"/>
              <a:t>was</a:t>
            </a:r>
            <a:r>
              <a:rPr lang="fr-BE" baseline="0" dirty="0"/>
              <a:t> routine </a:t>
            </a:r>
            <a:r>
              <a:rPr lang="fr-BE" baseline="0" dirty="0" err="1"/>
              <a:t>testing</a:t>
            </a:r>
            <a:r>
              <a:rPr lang="fr-BE" baseline="0" dirty="0"/>
              <a:t> or if patient </a:t>
            </a:r>
            <a:r>
              <a:rPr lang="fr-BE" baseline="0" dirty="0" err="1"/>
              <a:t>knew</a:t>
            </a:r>
            <a:r>
              <a:rPr lang="fr-BE" baseline="0" dirty="0"/>
              <a:t> </a:t>
            </a:r>
            <a:r>
              <a:rPr lang="fr-BE" baseline="0" dirty="0" err="1"/>
              <a:t>she</a:t>
            </a:r>
            <a:r>
              <a:rPr lang="fr-BE" baseline="0" dirty="0"/>
              <a:t> </a:t>
            </a:r>
            <a:r>
              <a:rPr lang="fr-BE" baseline="0" dirty="0" err="1"/>
              <a:t>was</a:t>
            </a:r>
            <a:r>
              <a:rPr lang="fr-BE" baseline="0" dirty="0"/>
              <a:t> </a:t>
            </a:r>
            <a:r>
              <a:rPr lang="fr-BE" baseline="0" dirty="0" err="1"/>
              <a:t>pregnant</a:t>
            </a:r>
            <a:r>
              <a:rPr lang="fr-BE" baseline="0" dirty="0"/>
              <a:t>) </a:t>
            </a:r>
            <a:endParaRPr lang="fr-BE" dirty="0"/>
          </a:p>
        </p:txBody>
      </p:sp>
      <p:sp>
        <p:nvSpPr>
          <p:cNvPr id="4" name="Slide Number Placeholder 3"/>
          <p:cNvSpPr>
            <a:spLocks noGrp="1"/>
          </p:cNvSpPr>
          <p:nvPr>
            <p:ph type="sldNum" sz="quarter" idx="10"/>
          </p:nvPr>
        </p:nvSpPr>
        <p:spPr/>
        <p:txBody>
          <a:bodyPr/>
          <a:lstStyle/>
          <a:p>
            <a:fld id="{615EB491-2DDB-4019-8202-F9DD692F69C4}" type="slidenum">
              <a:rPr lang="fr-BE" smtClean="0"/>
              <a:t>10</a:t>
            </a:fld>
            <a:endParaRPr lang="fr-BE"/>
          </a:p>
        </p:txBody>
      </p:sp>
    </p:spTree>
    <p:extLst>
      <p:ext uri="{BB962C8B-B14F-4D97-AF65-F5344CB8AC3E}">
        <p14:creationId xmlns:p14="http://schemas.microsoft.com/office/powerpoint/2010/main" val="1446231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endParaRPr lang="fr-BE"/>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2F5E5FC8-7ABD-43F1-AF10-38391FCCEC5A}" type="datetime1">
              <a:rPr lang="fr-BE" smtClean="0"/>
              <a:t>22/05/2018</a:t>
            </a:fld>
            <a:endParaRPr lang="fr-BE"/>
          </a:p>
        </p:txBody>
      </p:sp>
      <p:sp>
        <p:nvSpPr>
          <p:cNvPr id="5" name="Footer Placeholder 4"/>
          <p:cNvSpPr>
            <a:spLocks noGrp="1"/>
          </p:cNvSpPr>
          <p:nvPr>
            <p:ph type="ftr" sz="quarter" idx="11"/>
          </p:nvPr>
        </p:nvSpPr>
        <p:spPr/>
        <p:txBody>
          <a:bodyPr/>
          <a:lstStyle/>
          <a:p>
            <a:r>
              <a:rPr lang="en-US"/>
              <a:t>Severine Caluwaerts, MSF, Pregnancy and Ebola </a:t>
            </a:r>
            <a:endParaRPr lang="fr-BE"/>
          </a:p>
        </p:txBody>
      </p:sp>
      <p:sp>
        <p:nvSpPr>
          <p:cNvPr id="6" name="Slide Number Placeholder 5"/>
          <p:cNvSpPr>
            <a:spLocks noGrp="1"/>
          </p:cNvSpPr>
          <p:nvPr>
            <p:ph type="sldNum" sz="quarter" idx="12"/>
          </p:nvPr>
        </p:nvSpPr>
        <p:spPr/>
        <p:txBody>
          <a:bodyPr/>
          <a:lstStyle/>
          <a:p>
            <a:fld id="{B20ED433-02C9-4397-8014-383117768EF4}" type="slidenum">
              <a:rPr lang="fr-BE" smtClean="0"/>
              <a:t>‹#›</a:t>
            </a:fld>
            <a:endParaRPr lang="fr-BE"/>
          </a:p>
        </p:txBody>
      </p:sp>
    </p:spTree>
    <p:extLst>
      <p:ext uri="{BB962C8B-B14F-4D97-AF65-F5344CB8AC3E}">
        <p14:creationId xmlns:p14="http://schemas.microsoft.com/office/powerpoint/2010/main" val="3288170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5F4A85B3-7CB4-4328-8609-D699D81823D9}" type="datetime1">
              <a:rPr lang="fr-BE" smtClean="0"/>
              <a:t>22/05/2018</a:t>
            </a:fld>
            <a:endParaRPr lang="fr-BE"/>
          </a:p>
        </p:txBody>
      </p:sp>
      <p:sp>
        <p:nvSpPr>
          <p:cNvPr id="5" name="Footer Placeholder 4"/>
          <p:cNvSpPr>
            <a:spLocks noGrp="1"/>
          </p:cNvSpPr>
          <p:nvPr>
            <p:ph type="ftr" sz="quarter" idx="11"/>
          </p:nvPr>
        </p:nvSpPr>
        <p:spPr/>
        <p:txBody>
          <a:bodyPr/>
          <a:lstStyle/>
          <a:p>
            <a:r>
              <a:rPr lang="en-US"/>
              <a:t>Severine Caluwaerts, MSF, Pregnancy and Ebola </a:t>
            </a:r>
            <a:endParaRPr lang="fr-BE"/>
          </a:p>
        </p:txBody>
      </p:sp>
      <p:sp>
        <p:nvSpPr>
          <p:cNvPr id="6" name="Slide Number Placeholder 5"/>
          <p:cNvSpPr>
            <a:spLocks noGrp="1"/>
          </p:cNvSpPr>
          <p:nvPr>
            <p:ph type="sldNum" sz="quarter" idx="12"/>
          </p:nvPr>
        </p:nvSpPr>
        <p:spPr/>
        <p:txBody>
          <a:bodyPr/>
          <a:lstStyle/>
          <a:p>
            <a:fld id="{B20ED433-02C9-4397-8014-383117768EF4}" type="slidenum">
              <a:rPr lang="fr-BE" smtClean="0"/>
              <a:t>‹#›</a:t>
            </a:fld>
            <a:endParaRPr lang="fr-BE"/>
          </a:p>
        </p:txBody>
      </p:sp>
    </p:spTree>
    <p:extLst>
      <p:ext uri="{BB962C8B-B14F-4D97-AF65-F5344CB8AC3E}">
        <p14:creationId xmlns:p14="http://schemas.microsoft.com/office/powerpoint/2010/main" val="623030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362340-6F19-4ECE-934B-64C623DB99DE}" type="datetime1">
              <a:rPr lang="fr-BE" smtClean="0"/>
              <a:t>22/05/2018</a:t>
            </a:fld>
            <a:endParaRPr lang="fr-BE"/>
          </a:p>
        </p:txBody>
      </p:sp>
      <p:sp>
        <p:nvSpPr>
          <p:cNvPr id="5" name="Footer Placeholder 4"/>
          <p:cNvSpPr>
            <a:spLocks noGrp="1"/>
          </p:cNvSpPr>
          <p:nvPr>
            <p:ph type="ftr" sz="quarter" idx="11"/>
          </p:nvPr>
        </p:nvSpPr>
        <p:spPr/>
        <p:txBody>
          <a:bodyPr/>
          <a:lstStyle/>
          <a:p>
            <a:r>
              <a:rPr lang="en-US"/>
              <a:t>Severine Caluwaerts, MSF, Pregnancy and Ebola </a:t>
            </a:r>
            <a:endParaRPr lang="fr-BE"/>
          </a:p>
        </p:txBody>
      </p:sp>
      <p:sp>
        <p:nvSpPr>
          <p:cNvPr id="6" name="Slide Number Placeholder 5"/>
          <p:cNvSpPr>
            <a:spLocks noGrp="1"/>
          </p:cNvSpPr>
          <p:nvPr>
            <p:ph type="sldNum" sz="quarter" idx="12"/>
          </p:nvPr>
        </p:nvSpPr>
        <p:spPr/>
        <p:txBody>
          <a:bodyPr/>
          <a:lstStyle/>
          <a:p>
            <a:fld id="{B20ED433-02C9-4397-8014-383117768EF4}" type="slidenum">
              <a:rPr lang="fr-BE" smtClean="0"/>
              <a:t>‹#›</a:t>
            </a:fld>
            <a:endParaRPr lang="fr-BE"/>
          </a:p>
        </p:txBody>
      </p:sp>
    </p:spTree>
    <p:extLst>
      <p:ext uri="{BB962C8B-B14F-4D97-AF65-F5344CB8AC3E}">
        <p14:creationId xmlns:p14="http://schemas.microsoft.com/office/powerpoint/2010/main" val="2089987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F0F72671-5F82-43AE-A92E-3B70FB528CE9}" type="datetime1">
              <a:rPr lang="fr-BE" smtClean="0"/>
              <a:t>22/05/2018</a:t>
            </a:fld>
            <a:endParaRPr lang="fr-BE"/>
          </a:p>
        </p:txBody>
      </p:sp>
      <p:sp>
        <p:nvSpPr>
          <p:cNvPr id="6" name="Footer Placeholder 5"/>
          <p:cNvSpPr>
            <a:spLocks noGrp="1"/>
          </p:cNvSpPr>
          <p:nvPr>
            <p:ph type="ftr" sz="quarter" idx="11"/>
          </p:nvPr>
        </p:nvSpPr>
        <p:spPr/>
        <p:txBody>
          <a:bodyPr/>
          <a:lstStyle/>
          <a:p>
            <a:r>
              <a:rPr lang="en-US"/>
              <a:t>Severine Caluwaerts, MSF, Pregnancy and Ebola </a:t>
            </a:r>
            <a:endParaRPr lang="fr-BE"/>
          </a:p>
        </p:txBody>
      </p:sp>
      <p:sp>
        <p:nvSpPr>
          <p:cNvPr id="7" name="Slide Number Placeholder 6"/>
          <p:cNvSpPr>
            <a:spLocks noGrp="1"/>
          </p:cNvSpPr>
          <p:nvPr>
            <p:ph type="sldNum" sz="quarter" idx="12"/>
          </p:nvPr>
        </p:nvSpPr>
        <p:spPr/>
        <p:txBody>
          <a:bodyPr/>
          <a:lstStyle/>
          <a:p>
            <a:fld id="{B20ED433-02C9-4397-8014-383117768EF4}" type="slidenum">
              <a:rPr lang="fr-BE" smtClean="0"/>
              <a:t>‹#›</a:t>
            </a:fld>
            <a:endParaRPr lang="fr-BE"/>
          </a:p>
        </p:txBody>
      </p:sp>
    </p:spTree>
    <p:extLst>
      <p:ext uri="{BB962C8B-B14F-4D97-AF65-F5344CB8AC3E}">
        <p14:creationId xmlns:p14="http://schemas.microsoft.com/office/powerpoint/2010/main" val="725810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893F8D04-E24D-4086-90D8-D420E25FCABC}" type="datetime1">
              <a:rPr lang="fr-BE" smtClean="0"/>
              <a:t>22/05/2018</a:t>
            </a:fld>
            <a:endParaRPr lang="fr-BE"/>
          </a:p>
        </p:txBody>
      </p:sp>
      <p:sp>
        <p:nvSpPr>
          <p:cNvPr id="8" name="Footer Placeholder 7"/>
          <p:cNvSpPr>
            <a:spLocks noGrp="1"/>
          </p:cNvSpPr>
          <p:nvPr>
            <p:ph type="ftr" sz="quarter" idx="11"/>
          </p:nvPr>
        </p:nvSpPr>
        <p:spPr/>
        <p:txBody>
          <a:bodyPr/>
          <a:lstStyle/>
          <a:p>
            <a:r>
              <a:rPr lang="en-US"/>
              <a:t>Severine Caluwaerts, MSF, Pregnancy and Ebola </a:t>
            </a:r>
            <a:endParaRPr lang="fr-BE"/>
          </a:p>
        </p:txBody>
      </p:sp>
      <p:sp>
        <p:nvSpPr>
          <p:cNvPr id="9" name="Slide Number Placeholder 8"/>
          <p:cNvSpPr>
            <a:spLocks noGrp="1"/>
          </p:cNvSpPr>
          <p:nvPr>
            <p:ph type="sldNum" sz="quarter" idx="12"/>
          </p:nvPr>
        </p:nvSpPr>
        <p:spPr/>
        <p:txBody>
          <a:bodyPr/>
          <a:lstStyle/>
          <a:p>
            <a:fld id="{B20ED433-02C9-4397-8014-383117768EF4}" type="slidenum">
              <a:rPr lang="fr-BE" smtClean="0"/>
              <a:t>‹#›</a:t>
            </a:fld>
            <a:endParaRPr lang="fr-BE"/>
          </a:p>
        </p:txBody>
      </p:sp>
    </p:spTree>
    <p:extLst>
      <p:ext uri="{BB962C8B-B14F-4D97-AF65-F5344CB8AC3E}">
        <p14:creationId xmlns:p14="http://schemas.microsoft.com/office/powerpoint/2010/main" val="3927000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D84497EF-374C-46A7-840E-2AB14571BABA}" type="datetime1">
              <a:rPr lang="fr-BE" smtClean="0"/>
              <a:t>22/05/2018</a:t>
            </a:fld>
            <a:endParaRPr lang="fr-BE"/>
          </a:p>
        </p:txBody>
      </p:sp>
      <p:sp>
        <p:nvSpPr>
          <p:cNvPr id="4" name="Footer Placeholder 3"/>
          <p:cNvSpPr>
            <a:spLocks noGrp="1"/>
          </p:cNvSpPr>
          <p:nvPr>
            <p:ph type="ftr" sz="quarter" idx="11"/>
          </p:nvPr>
        </p:nvSpPr>
        <p:spPr/>
        <p:txBody>
          <a:bodyPr/>
          <a:lstStyle/>
          <a:p>
            <a:r>
              <a:rPr lang="en-US"/>
              <a:t>Severine Caluwaerts, MSF, Pregnancy and Ebola </a:t>
            </a:r>
            <a:endParaRPr lang="fr-BE"/>
          </a:p>
        </p:txBody>
      </p:sp>
      <p:sp>
        <p:nvSpPr>
          <p:cNvPr id="5" name="Slide Number Placeholder 4"/>
          <p:cNvSpPr>
            <a:spLocks noGrp="1"/>
          </p:cNvSpPr>
          <p:nvPr>
            <p:ph type="sldNum" sz="quarter" idx="12"/>
          </p:nvPr>
        </p:nvSpPr>
        <p:spPr/>
        <p:txBody>
          <a:bodyPr/>
          <a:lstStyle/>
          <a:p>
            <a:fld id="{B20ED433-02C9-4397-8014-383117768EF4}" type="slidenum">
              <a:rPr lang="fr-BE" smtClean="0"/>
              <a:t>‹#›</a:t>
            </a:fld>
            <a:endParaRPr lang="fr-BE"/>
          </a:p>
        </p:txBody>
      </p:sp>
    </p:spTree>
    <p:extLst>
      <p:ext uri="{BB962C8B-B14F-4D97-AF65-F5344CB8AC3E}">
        <p14:creationId xmlns:p14="http://schemas.microsoft.com/office/powerpoint/2010/main" val="555483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DFBB56-9A85-4299-A3B8-59AAC3DDEC8D}" type="datetime1">
              <a:rPr lang="fr-BE" smtClean="0"/>
              <a:t>22/05/2018</a:t>
            </a:fld>
            <a:endParaRPr lang="fr-BE"/>
          </a:p>
        </p:txBody>
      </p:sp>
      <p:sp>
        <p:nvSpPr>
          <p:cNvPr id="3" name="Footer Placeholder 2"/>
          <p:cNvSpPr>
            <a:spLocks noGrp="1"/>
          </p:cNvSpPr>
          <p:nvPr>
            <p:ph type="ftr" sz="quarter" idx="11"/>
          </p:nvPr>
        </p:nvSpPr>
        <p:spPr/>
        <p:txBody>
          <a:bodyPr/>
          <a:lstStyle/>
          <a:p>
            <a:r>
              <a:rPr lang="en-US"/>
              <a:t>Severine Caluwaerts, MSF, Pregnancy and Ebola </a:t>
            </a:r>
            <a:endParaRPr lang="fr-BE"/>
          </a:p>
        </p:txBody>
      </p:sp>
      <p:sp>
        <p:nvSpPr>
          <p:cNvPr id="4" name="Slide Number Placeholder 3"/>
          <p:cNvSpPr>
            <a:spLocks noGrp="1"/>
          </p:cNvSpPr>
          <p:nvPr>
            <p:ph type="sldNum" sz="quarter" idx="12"/>
          </p:nvPr>
        </p:nvSpPr>
        <p:spPr/>
        <p:txBody>
          <a:bodyPr/>
          <a:lstStyle/>
          <a:p>
            <a:fld id="{B20ED433-02C9-4397-8014-383117768EF4}" type="slidenum">
              <a:rPr lang="fr-BE" smtClean="0"/>
              <a:t>‹#›</a:t>
            </a:fld>
            <a:endParaRPr lang="fr-BE"/>
          </a:p>
        </p:txBody>
      </p:sp>
    </p:spTree>
    <p:extLst>
      <p:ext uri="{BB962C8B-B14F-4D97-AF65-F5344CB8AC3E}">
        <p14:creationId xmlns:p14="http://schemas.microsoft.com/office/powerpoint/2010/main" val="1511346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DF8B3C-D2FF-4B84-85FF-46119237443D}" type="datetime1">
              <a:rPr lang="fr-BE" smtClean="0"/>
              <a:t>22/05/2018</a:t>
            </a:fld>
            <a:endParaRPr lang="fr-BE"/>
          </a:p>
        </p:txBody>
      </p:sp>
      <p:sp>
        <p:nvSpPr>
          <p:cNvPr id="6" name="Footer Placeholder 5"/>
          <p:cNvSpPr>
            <a:spLocks noGrp="1"/>
          </p:cNvSpPr>
          <p:nvPr>
            <p:ph type="ftr" sz="quarter" idx="11"/>
          </p:nvPr>
        </p:nvSpPr>
        <p:spPr/>
        <p:txBody>
          <a:bodyPr/>
          <a:lstStyle/>
          <a:p>
            <a:r>
              <a:rPr lang="en-US"/>
              <a:t>Severine Caluwaerts, MSF, Pregnancy and Ebola </a:t>
            </a:r>
            <a:endParaRPr lang="fr-BE"/>
          </a:p>
        </p:txBody>
      </p:sp>
      <p:sp>
        <p:nvSpPr>
          <p:cNvPr id="7" name="Slide Number Placeholder 6"/>
          <p:cNvSpPr>
            <a:spLocks noGrp="1"/>
          </p:cNvSpPr>
          <p:nvPr>
            <p:ph type="sldNum" sz="quarter" idx="12"/>
          </p:nvPr>
        </p:nvSpPr>
        <p:spPr/>
        <p:txBody>
          <a:bodyPr/>
          <a:lstStyle/>
          <a:p>
            <a:fld id="{B20ED433-02C9-4397-8014-383117768EF4}" type="slidenum">
              <a:rPr lang="fr-BE" smtClean="0"/>
              <a:t>‹#›</a:t>
            </a:fld>
            <a:endParaRPr lang="fr-BE"/>
          </a:p>
        </p:txBody>
      </p:sp>
    </p:spTree>
    <p:extLst>
      <p:ext uri="{BB962C8B-B14F-4D97-AF65-F5344CB8AC3E}">
        <p14:creationId xmlns:p14="http://schemas.microsoft.com/office/powerpoint/2010/main" val="3917240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447150-250F-46D6-B57A-FBAF30FF92AD}" type="datetime1">
              <a:rPr lang="fr-BE" smtClean="0"/>
              <a:t>22/05/2018</a:t>
            </a:fld>
            <a:endParaRPr lang="fr-BE"/>
          </a:p>
        </p:txBody>
      </p:sp>
      <p:sp>
        <p:nvSpPr>
          <p:cNvPr id="6" name="Footer Placeholder 5"/>
          <p:cNvSpPr>
            <a:spLocks noGrp="1"/>
          </p:cNvSpPr>
          <p:nvPr>
            <p:ph type="ftr" sz="quarter" idx="11"/>
          </p:nvPr>
        </p:nvSpPr>
        <p:spPr/>
        <p:txBody>
          <a:bodyPr/>
          <a:lstStyle/>
          <a:p>
            <a:r>
              <a:rPr lang="en-US"/>
              <a:t>Severine Caluwaerts, MSF, Pregnancy and Ebola </a:t>
            </a:r>
            <a:endParaRPr lang="fr-BE"/>
          </a:p>
        </p:txBody>
      </p:sp>
      <p:sp>
        <p:nvSpPr>
          <p:cNvPr id="7" name="Slide Number Placeholder 6"/>
          <p:cNvSpPr>
            <a:spLocks noGrp="1"/>
          </p:cNvSpPr>
          <p:nvPr>
            <p:ph type="sldNum" sz="quarter" idx="12"/>
          </p:nvPr>
        </p:nvSpPr>
        <p:spPr/>
        <p:txBody>
          <a:bodyPr/>
          <a:lstStyle/>
          <a:p>
            <a:fld id="{B20ED433-02C9-4397-8014-383117768EF4}" type="slidenum">
              <a:rPr lang="fr-BE" smtClean="0"/>
              <a:t>‹#›</a:t>
            </a:fld>
            <a:endParaRPr lang="fr-BE"/>
          </a:p>
        </p:txBody>
      </p:sp>
    </p:spTree>
    <p:extLst>
      <p:ext uri="{BB962C8B-B14F-4D97-AF65-F5344CB8AC3E}">
        <p14:creationId xmlns:p14="http://schemas.microsoft.com/office/powerpoint/2010/main" val="3661911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576A5CEA-D42E-42F2-A755-0390528D9249}" type="datetime1">
              <a:rPr lang="fr-BE" smtClean="0"/>
              <a:t>22/05/2018</a:t>
            </a:fld>
            <a:endParaRPr lang="fr-BE"/>
          </a:p>
        </p:txBody>
      </p:sp>
      <p:sp>
        <p:nvSpPr>
          <p:cNvPr id="5" name="Footer Placeholder 4"/>
          <p:cNvSpPr>
            <a:spLocks noGrp="1"/>
          </p:cNvSpPr>
          <p:nvPr>
            <p:ph type="ftr" sz="quarter" idx="11"/>
          </p:nvPr>
        </p:nvSpPr>
        <p:spPr/>
        <p:txBody>
          <a:bodyPr/>
          <a:lstStyle/>
          <a:p>
            <a:r>
              <a:rPr lang="en-US"/>
              <a:t>Severine Caluwaerts, MSF, Pregnancy and Ebola </a:t>
            </a:r>
            <a:endParaRPr lang="fr-BE"/>
          </a:p>
        </p:txBody>
      </p:sp>
      <p:sp>
        <p:nvSpPr>
          <p:cNvPr id="6" name="Slide Number Placeholder 5"/>
          <p:cNvSpPr>
            <a:spLocks noGrp="1"/>
          </p:cNvSpPr>
          <p:nvPr>
            <p:ph type="sldNum" sz="quarter" idx="12"/>
          </p:nvPr>
        </p:nvSpPr>
        <p:spPr/>
        <p:txBody>
          <a:bodyPr/>
          <a:lstStyle/>
          <a:p>
            <a:fld id="{B20ED433-02C9-4397-8014-383117768EF4}" type="slidenum">
              <a:rPr lang="fr-BE" smtClean="0"/>
              <a:t>‹#›</a:t>
            </a:fld>
            <a:endParaRPr lang="fr-BE"/>
          </a:p>
        </p:txBody>
      </p:sp>
    </p:spTree>
    <p:extLst>
      <p:ext uri="{BB962C8B-B14F-4D97-AF65-F5344CB8AC3E}">
        <p14:creationId xmlns:p14="http://schemas.microsoft.com/office/powerpoint/2010/main" val="3507814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E0FD148C-7165-490B-A90A-30AC7B84BE15}" type="datetime1">
              <a:rPr lang="fr-BE" smtClean="0"/>
              <a:t>22/05/2018</a:t>
            </a:fld>
            <a:endParaRPr lang="fr-BE"/>
          </a:p>
        </p:txBody>
      </p:sp>
      <p:sp>
        <p:nvSpPr>
          <p:cNvPr id="5" name="Footer Placeholder 4"/>
          <p:cNvSpPr>
            <a:spLocks noGrp="1"/>
          </p:cNvSpPr>
          <p:nvPr>
            <p:ph type="ftr" sz="quarter" idx="11"/>
          </p:nvPr>
        </p:nvSpPr>
        <p:spPr/>
        <p:txBody>
          <a:bodyPr/>
          <a:lstStyle/>
          <a:p>
            <a:r>
              <a:rPr lang="en-US"/>
              <a:t>Severine Caluwaerts, MSF, Pregnancy and Ebola </a:t>
            </a:r>
            <a:endParaRPr lang="fr-BE"/>
          </a:p>
        </p:txBody>
      </p:sp>
      <p:sp>
        <p:nvSpPr>
          <p:cNvPr id="6" name="Slide Number Placeholder 5"/>
          <p:cNvSpPr>
            <a:spLocks noGrp="1"/>
          </p:cNvSpPr>
          <p:nvPr>
            <p:ph type="sldNum" sz="quarter" idx="12"/>
          </p:nvPr>
        </p:nvSpPr>
        <p:spPr/>
        <p:txBody>
          <a:bodyPr/>
          <a:lstStyle/>
          <a:p>
            <a:fld id="{B20ED433-02C9-4397-8014-383117768EF4}" type="slidenum">
              <a:rPr lang="fr-BE" smtClean="0"/>
              <a:t>‹#›</a:t>
            </a:fld>
            <a:endParaRPr lang="fr-BE"/>
          </a:p>
        </p:txBody>
      </p:sp>
    </p:spTree>
    <p:extLst>
      <p:ext uri="{BB962C8B-B14F-4D97-AF65-F5344CB8AC3E}">
        <p14:creationId xmlns:p14="http://schemas.microsoft.com/office/powerpoint/2010/main" val="4164696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21100B2-DC6A-4A4D-A527-32CE2D08815A}" type="datetime1">
              <a:rPr lang="fr-BE" smtClean="0"/>
              <a:t>22/05/2018</a:t>
            </a:fld>
            <a:endParaRPr lang="fr-BE"/>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Severine Caluwaerts, MSF, Pregnancy and Ebola </a:t>
            </a:r>
            <a:endParaRPr lang="fr-BE"/>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20ED433-02C9-4397-8014-383117768EF4}" type="slidenum">
              <a:rPr lang="fr-BE" smtClean="0"/>
              <a:t>‹#›</a:t>
            </a:fld>
            <a:endParaRPr lang="fr-BE"/>
          </a:p>
        </p:txBody>
      </p:sp>
    </p:spTree>
    <p:extLst>
      <p:ext uri="{BB962C8B-B14F-4D97-AF65-F5344CB8AC3E}">
        <p14:creationId xmlns:p14="http://schemas.microsoft.com/office/powerpoint/2010/main" val="1139988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707654"/>
            <a:ext cx="7772400" cy="1102519"/>
          </a:xfrm>
        </p:spPr>
        <p:txBody>
          <a:bodyPr>
            <a:normAutofit fontScale="90000"/>
          </a:bodyPr>
          <a:lstStyle/>
          <a:p>
            <a:r>
              <a:rPr lang="en-US" b="1" dirty="0"/>
              <a:t>Pregnancy and Ebola</a:t>
            </a:r>
            <a:r>
              <a:rPr lang="en-US" dirty="0"/>
              <a:t> </a:t>
            </a:r>
            <a:r>
              <a:rPr lang="en-US" b="1" dirty="0"/>
              <a:t>: </a:t>
            </a:r>
            <a:br>
              <a:rPr lang="en-US" b="1" dirty="0"/>
            </a:br>
            <a:r>
              <a:rPr lang="en-US" b="1" dirty="0"/>
              <a:t>survival of pregnant women admitted to MSF Ebola treatment </a:t>
            </a:r>
            <a:r>
              <a:rPr lang="en-US" b="1" dirty="0" err="1"/>
              <a:t>centres</a:t>
            </a:r>
            <a:r>
              <a:rPr lang="en-US" b="1" dirty="0"/>
              <a:t> in the 2014-2016 outbreak</a:t>
            </a:r>
            <a:r>
              <a:rPr lang="fr-BE" dirty="0"/>
              <a:t/>
            </a:r>
            <a:br>
              <a:rPr lang="fr-BE" dirty="0"/>
            </a:br>
            <a:endParaRPr lang="fr-BE" dirty="0"/>
          </a:p>
        </p:txBody>
      </p:sp>
      <p:sp>
        <p:nvSpPr>
          <p:cNvPr id="3" name="Subtitle 2"/>
          <p:cNvSpPr>
            <a:spLocks noGrp="1"/>
          </p:cNvSpPr>
          <p:nvPr>
            <p:ph type="subTitle" idx="1"/>
          </p:nvPr>
        </p:nvSpPr>
        <p:spPr>
          <a:xfrm>
            <a:off x="1371600" y="3435846"/>
            <a:ext cx="6368752" cy="1080120"/>
          </a:xfrm>
        </p:spPr>
        <p:txBody>
          <a:bodyPr>
            <a:normAutofit fontScale="47500" lnSpcReduction="20000"/>
          </a:bodyPr>
          <a:lstStyle/>
          <a:p>
            <a:r>
              <a:rPr lang="en-US" b="1" dirty="0"/>
              <a:t>*</a:t>
            </a:r>
            <a:r>
              <a:rPr lang="en-US" b="1" dirty="0" err="1"/>
              <a:t>Severine</a:t>
            </a:r>
            <a:r>
              <a:rPr lang="en-US" b="1" dirty="0"/>
              <a:t> </a:t>
            </a:r>
            <a:r>
              <a:rPr lang="en-US" b="1" dirty="0" err="1"/>
              <a:t>Caluwaerts</a:t>
            </a:r>
            <a:r>
              <a:rPr lang="en-US" dirty="0"/>
              <a:t> </a:t>
            </a:r>
            <a:r>
              <a:rPr lang="en-US" baseline="30000" dirty="0"/>
              <a:t>1,2</a:t>
            </a:r>
            <a:r>
              <a:rPr lang="en-US" dirty="0"/>
              <a:t>,  Michel Van Herp</a:t>
            </a:r>
            <a:r>
              <a:rPr lang="en-US" baseline="30000" dirty="0"/>
              <a:t>1</a:t>
            </a:r>
            <a:r>
              <a:rPr lang="en-US" dirty="0"/>
              <a:t>, </a:t>
            </a:r>
            <a:r>
              <a:rPr lang="en-US" dirty="0" err="1"/>
              <a:t>Julita</a:t>
            </a:r>
            <a:r>
              <a:rPr lang="en-US" dirty="0"/>
              <a:t> Gil Cuesta</a:t>
            </a:r>
            <a:r>
              <a:rPr lang="en-US" baseline="30000" dirty="0"/>
              <a:t>1</a:t>
            </a:r>
            <a:r>
              <a:rPr lang="en-US" dirty="0"/>
              <a:t>, Rosa Crestani</a:t>
            </a:r>
            <a:r>
              <a:rPr lang="en-US" baseline="30000" dirty="0"/>
              <a:t>1</a:t>
            </a:r>
            <a:r>
              <a:rPr lang="en-US" dirty="0"/>
              <a:t>, Axelle Ronsse</a:t>
            </a:r>
            <a:r>
              <a:rPr lang="en-US" baseline="30000" dirty="0"/>
              <a:t>1</a:t>
            </a:r>
            <a:r>
              <a:rPr lang="en-US" dirty="0"/>
              <a:t>, Daphne Lagrou</a:t>
            </a:r>
            <a:r>
              <a:rPr lang="en-US" baseline="30000" dirty="0"/>
              <a:t>1</a:t>
            </a:r>
            <a:r>
              <a:rPr lang="en-US" dirty="0"/>
              <a:t>, Patricia </a:t>
            </a:r>
            <a:r>
              <a:rPr lang="en-US" dirty="0" err="1"/>
              <a:t>Lledo</a:t>
            </a:r>
            <a:r>
              <a:rPr lang="en-US" dirty="0"/>
              <a:t> Weber</a:t>
            </a:r>
            <a:r>
              <a:rPr lang="en-US" baseline="30000" dirty="0"/>
              <a:t>3</a:t>
            </a:r>
            <a:r>
              <a:rPr lang="en-US" dirty="0"/>
              <a:t>, Jean-François Saint-Sauveur</a:t>
            </a:r>
            <a:r>
              <a:rPr lang="en-US" baseline="30000" dirty="0"/>
              <a:t>3</a:t>
            </a:r>
            <a:r>
              <a:rPr lang="en-US" dirty="0"/>
              <a:t>, Benjamin Black</a:t>
            </a:r>
            <a:r>
              <a:rPr lang="en-US" baseline="30000" dirty="0"/>
              <a:t>4</a:t>
            </a:r>
            <a:r>
              <a:rPr lang="en-US" dirty="0"/>
              <a:t>, </a:t>
            </a:r>
            <a:r>
              <a:rPr lang="en-US" dirty="0" err="1"/>
              <a:t>Grazia</a:t>
            </a:r>
            <a:r>
              <a:rPr lang="en-US" dirty="0"/>
              <a:t> Caleo</a:t>
            </a:r>
            <a:r>
              <a:rPr lang="en-US" baseline="30000" dirty="0"/>
              <a:t>4</a:t>
            </a:r>
            <a:r>
              <a:rPr lang="en-US" dirty="0"/>
              <a:t>, Carissa Guild</a:t>
            </a:r>
            <a:r>
              <a:rPr lang="en-US" baseline="30000" dirty="0"/>
              <a:t>5</a:t>
            </a:r>
            <a:r>
              <a:rPr lang="en-US" dirty="0"/>
              <a:t>, </a:t>
            </a:r>
            <a:r>
              <a:rPr lang="en-US" dirty="0" err="1"/>
              <a:t>Furaha</a:t>
            </a:r>
            <a:r>
              <a:rPr lang="en-US" dirty="0"/>
              <a:t> Walumpumpu</a:t>
            </a:r>
            <a:r>
              <a:rPr lang="en-US" baseline="30000" dirty="0"/>
              <a:t>6</a:t>
            </a:r>
            <a:r>
              <a:rPr lang="en-US" dirty="0"/>
              <a:t>, </a:t>
            </a:r>
            <a:r>
              <a:rPr lang="en-US" dirty="0" err="1"/>
              <a:t>Iza</a:t>
            </a:r>
            <a:r>
              <a:rPr lang="en-US" dirty="0"/>
              <a:t> Ciglenecki</a:t>
            </a:r>
            <a:r>
              <a:rPr lang="en-US" baseline="30000" dirty="0"/>
              <a:t>6</a:t>
            </a:r>
            <a:r>
              <a:rPr lang="en-US" dirty="0"/>
              <a:t>, James Sylvester Squire</a:t>
            </a:r>
            <a:r>
              <a:rPr lang="en-US" baseline="30000" dirty="0"/>
              <a:t>7</a:t>
            </a:r>
            <a:r>
              <a:rPr lang="en-US" dirty="0"/>
              <a:t>, </a:t>
            </a:r>
            <a:r>
              <a:rPr lang="en-US" dirty="0" err="1"/>
              <a:t>Mosoka</a:t>
            </a:r>
            <a:r>
              <a:rPr lang="en-US" dirty="0"/>
              <a:t> Fallah</a:t>
            </a:r>
            <a:r>
              <a:rPr lang="en-US" baseline="30000" dirty="0"/>
              <a:t>8</a:t>
            </a:r>
            <a:r>
              <a:rPr lang="en-US" dirty="0"/>
              <a:t>, </a:t>
            </a:r>
            <a:r>
              <a:rPr lang="en-US" dirty="0" err="1"/>
              <a:t>Mamadou</a:t>
            </a:r>
            <a:r>
              <a:rPr lang="en-US" dirty="0"/>
              <a:t> </a:t>
            </a:r>
            <a:r>
              <a:rPr lang="en-US" dirty="0" err="1"/>
              <a:t>Saliou</a:t>
            </a:r>
            <a:r>
              <a:rPr lang="en-US" dirty="0"/>
              <a:t> Sow</a:t>
            </a:r>
            <a:r>
              <a:rPr lang="en-US" baseline="30000" dirty="0"/>
              <a:t>9</a:t>
            </a:r>
            <a:r>
              <a:rPr lang="en-US" dirty="0"/>
              <a:t>, </a:t>
            </a:r>
            <a:r>
              <a:rPr lang="en-US" dirty="0" err="1"/>
              <a:t>Annick</a:t>
            </a:r>
            <a:r>
              <a:rPr lang="en-US" dirty="0"/>
              <a:t> Antierens</a:t>
            </a:r>
            <a:r>
              <a:rPr lang="en-US" baseline="30000" dirty="0"/>
              <a:t>1</a:t>
            </a:r>
            <a:endParaRPr lang="fr-BE" dirty="0"/>
          </a:p>
        </p:txBody>
      </p:sp>
      <p:pic>
        <p:nvPicPr>
          <p:cNvPr id="4" name="Picture 3" descr="D:\users\SCA\Desktop\msf_dual_english_rg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33558"/>
            <a:ext cx="2981906" cy="837000"/>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r>
              <a:rPr lang="en-US"/>
              <a:t>Severine Caluwaerts, MSF, Pregnancy and Ebola </a:t>
            </a:r>
            <a:endParaRPr lang="fr-BE"/>
          </a:p>
        </p:txBody>
      </p:sp>
    </p:spTree>
    <p:extLst>
      <p:ext uri="{BB962C8B-B14F-4D97-AF65-F5344CB8AC3E}">
        <p14:creationId xmlns:p14="http://schemas.microsoft.com/office/powerpoint/2010/main" val="3399257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a:t>Introduction </a:t>
            </a:r>
          </a:p>
        </p:txBody>
      </p:sp>
      <p:sp>
        <p:nvSpPr>
          <p:cNvPr id="3" name="Content Placeholder 2"/>
          <p:cNvSpPr>
            <a:spLocks noGrp="1"/>
          </p:cNvSpPr>
          <p:nvPr>
            <p:ph idx="1"/>
          </p:nvPr>
        </p:nvSpPr>
        <p:spPr>
          <a:xfrm>
            <a:off x="457200" y="1227237"/>
            <a:ext cx="8440906" cy="3394472"/>
          </a:xfrm>
        </p:spPr>
        <p:txBody>
          <a:bodyPr>
            <a:normAutofit/>
          </a:bodyPr>
          <a:lstStyle/>
          <a:p>
            <a:r>
              <a:rPr lang="en-US" sz="2800" dirty="0"/>
              <a:t>Pregnancy and Ebola: historically 90% mortality </a:t>
            </a:r>
            <a:r>
              <a:rPr lang="en-US" sz="2400" dirty="0"/>
              <a:t>(</a:t>
            </a:r>
            <a:r>
              <a:rPr lang="en-US" sz="2400" dirty="0" err="1"/>
              <a:t>Mupata</a:t>
            </a:r>
            <a:r>
              <a:rPr lang="en-US" sz="2400" dirty="0"/>
              <a:t> et al. 1999; Johnson 1978)</a:t>
            </a:r>
            <a:endParaRPr lang="en-US" sz="2800" dirty="0"/>
          </a:p>
          <a:p>
            <a:r>
              <a:rPr lang="en-US" sz="2800" dirty="0"/>
              <a:t>Fœtal/neonatal mortality: 100% </a:t>
            </a:r>
          </a:p>
          <a:p>
            <a:r>
              <a:rPr lang="en-US" sz="2800" dirty="0"/>
              <a:t>Unsure if being pregnant carries a </a:t>
            </a:r>
            <a:r>
              <a:rPr lang="en-US" sz="2800" dirty="0" smtClean="0"/>
              <a:t>worse </a:t>
            </a:r>
            <a:r>
              <a:rPr lang="en-US" sz="2800" dirty="0"/>
              <a:t>prognosis </a:t>
            </a:r>
          </a:p>
          <a:p>
            <a:pPr marL="0" indent="0">
              <a:buNone/>
            </a:pPr>
            <a:endParaRPr lang="en-US" sz="2800" dirty="0"/>
          </a:p>
        </p:txBody>
      </p:sp>
      <p:sp>
        <p:nvSpPr>
          <p:cNvPr id="4" name="Rectangle 3"/>
          <p:cNvSpPr/>
          <p:nvPr/>
        </p:nvSpPr>
        <p:spPr>
          <a:xfrm>
            <a:off x="3329608" y="3096356"/>
            <a:ext cx="5814392" cy="1292662"/>
          </a:xfrm>
          <a:prstGeom prst="rect">
            <a:avLst/>
          </a:prstGeom>
          <a:solidFill>
            <a:schemeClr val="bg1"/>
          </a:solidFill>
          <a:ln/>
        </p:spPr>
        <p:style>
          <a:lnRef idx="0">
            <a:schemeClr val="accent2"/>
          </a:lnRef>
          <a:fillRef idx="3">
            <a:schemeClr val="accent2"/>
          </a:fillRef>
          <a:effectRef idx="3">
            <a:schemeClr val="accent2"/>
          </a:effectRef>
          <a:fontRef idx="minor">
            <a:schemeClr val="lt1"/>
          </a:fontRef>
        </p:style>
        <p:txBody>
          <a:bodyPr wrap="square">
            <a:spAutoFit/>
          </a:bodyPr>
          <a:lstStyle/>
          <a:p>
            <a:r>
              <a:rPr lang="en-US" b="1" dirty="0">
                <a:solidFill>
                  <a:schemeClr val="tx1"/>
                </a:solidFill>
              </a:rPr>
              <a:t>Live neonates born to mothers with Ebola virus disease: a review of the literature</a:t>
            </a:r>
          </a:p>
          <a:p>
            <a:r>
              <a:rPr lang="en-US" sz="1400" dirty="0">
                <a:solidFill>
                  <a:schemeClr val="tx1"/>
                </a:solidFill>
              </a:rPr>
              <a:t>J M Nelson, S E </a:t>
            </a:r>
            <a:r>
              <a:rPr lang="en-US" sz="1400" dirty="0" err="1">
                <a:solidFill>
                  <a:schemeClr val="tx1"/>
                </a:solidFill>
              </a:rPr>
              <a:t>Griese</a:t>
            </a:r>
            <a:r>
              <a:rPr lang="en-US" sz="1400" dirty="0">
                <a:solidFill>
                  <a:schemeClr val="tx1"/>
                </a:solidFill>
              </a:rPr>
              <a:t>, A B Goodman, G Peacock and for the CDC 2014 Ebola Response Children’s Health Team Journal of Perinatology 36, 411-414 (June 2016) </a:t>
            </a:r>
            <a:endParaRPr lang="en-US" sz="1400" dirty="0">
              <a:solidFill>
                <a:schemeClr val="tx1"/>
              </a:solidFill>
              <a:effectLst/>
            </a:endParaRPr>
          </a:p>
        </p:txBody>
      </p:sp>
      <p:sp>
        <p:nvSpPr>
          <p:cNvPr id="6" name="Rectangle 5"/>
          <p:cNvSpPr/>
          <p:nvPr/>
        </p:nvSpPr>
        <p:spPr>
          <a:xfrm>
            <a:off x="0" y="4368468"/>
            <a:ext cx="5454352" cy="1231106"/>
          </a:xfrm>
          <a:prstGeom prst="rect">
            <a:avLst/>
          </a:prstGeom>
          <a:solidFill>
            <a:schemeClr val="bg1"/>
          </a:solidFill>
          <a:ln/>
        </p:spPr>
        <p:style>
          <a:lnRef idx="0">
            <a:schemeClr val="accent2"/>
          </a:lnRef>
          <a:fillRef idx="3">
            <a:schemeClr val="accent2"/>
          </a:fillRef>
          <a:effectRef idx="3">
            <a:schemeClr val="accent2"/>
          </a:effectRef>
          <a:fontRef idx="minor">
            <a:schemeClr val="lt1"/>
          </a:fontRef>
        </p:style>
        <p:txBody>
          <a:bodyPr wrap="square">
            <a:spAutoFit/>
          </a:bodyPr>
          <a:lstStyle/>
          <a:p>
            <a:r>
              <a:rPr lang="en-US" b="1" dirty="0">
                <a:solidFill>
                  <a:schemeClr val="tx1"/>
                </a:solidFill>
              </a:rPr>
              <a:t>Ebola </a:t>
            </a:r>
            <a:r>
              <a:rPr lang="en-US" b="1" dirty="0" err="1">
                <a:solidFill>
                  <a:schemeClr val="tx1"/>
                </a:solidFill>
              </a:rPr>
              <a:t>Hemorraghic</a:t>
            </a:r>
            <a:r>
              <a:rPr lang="en-US" b="1" dirty="0">
                <a:solidFill>
                  <a:schemeClr val="tx1"/>
                </a:solidFill>
              </a:rPr>
              <a:t> Fever and Pregnancy </a:t>
            </a:r>
          </a:p>
          <a:p>
            <a:r>
              <a:rPr lang="en-US" sz="1400" dirty="0">
                <a:solidFill>
                  <a:schemeClr val="tx1"/>
                </a:solidFill>
              </a:rPr>
              <a:t>J Infect Dis. 1999 Feb;179 </a:t>
            </a:r>
            <a:r>
              <a:rPr lang="en-US" sz="1400" dirty="0" err="1">
                <a:solidFill>
                  <a:schemeClr val="tx1"/>
                </a:solidFill>
              </a:rPr>
              <a:t>Suppl</a:t>
            </a:r>
            <a:r>
              <a:rPr lang="en-US" sz="1400" dirty="0">
                <a:solidFill>
                  <a:schemeClr val="tx1"/>
                </a:solidFill>
              </a:rPr>
              <a:t> 1:S11-2.</a:t>
            </a:r>
          </a:p>
          <a:p>
            <a:r>
              <a:rPr lang="en-US" sz="1400" dirty="0" err="1">
                <a:solidFill>
                  <a:schemeClr val="tx1"/>
                </a:solidFill>
              </a:rPr>
              <a:t>Mupapa</a:t>
            </a:r>
            <a:r>
              <a:rPr lang="en-US" sz="1400" dirty="0">
                <a:solidFill>
                  <a:schemeClr val="tx1"/>
                </a:solidFill>
              </a:rPr>
              <a:t> K, </a:t>
            </a:r>
            <a:r>
              <a:rPr lang="en-US" sz="1400" dirty="0" err="1">
                <a:solidFill>
                  <a:schemeClr val="tx1"/>
                </a:solidFill>
              </a:rPr>
              <a:t>Mukundu</a:t>
            </a:r>
            <a:r>
              <a:rPr lang="en-US" sz="1400" dirty="0">
                <a:solidFill>
                  <a:schemeClr val="tx1"/>
                </a:solidFill>
              </a:rPr>
              <a:t> W, </a:t>
            </a:r>
            <a:r>
              <a:rPr lang="en-US" sz="1400" dirty="0" err="1">
                <a:solidFill>
                  <a:schemeClr val="tx1"/>
                </a:solidFill>
              </a:rPr>
              <a:t>Bwaka</a:t>
            </a:r>
            <a:r>
              <a:rPr lang="en-US" sz="1400" dirty="0">
                <a:solidFill>
                  <a:schemeClr val="tx1"/>
                </a:solidFill>
              </a:rPr>
              <a:t> MA, </a:t>
            </a:r>
            <a:r>
              <a:rPr lang="en-US" sz="1400" dirty="0" err="1">
                <a:solidFill>
                  <a:schemeClr val="tx1"/>
                </a:solidFill>
              </a:rPr>
              <a:t>Kipasa</a:t>
            </a:r>
            <a:r>
              <a:rPr lang="en-US" sz="1400" dirty="0">
                <a:solidFill>
                  <a:schemeClr val="tx1"/>
                </a:solidFill>
              </a:rPr>
              <a:t> M, De </a:t>
            </a:r>
            <a:r>
              <a:rPr lang="en-US" sz="1400" dirty="0" err="1">
                <a:solidFill>
                  <a:schemeClr val="tx1"/>
                </a:solidFill>
              </a:rPr>
              <a:t>Roo</a:t>
            </a:r>
            <a:r>
              <a:rPr lang="en-US" sz="1400" dirty="0">
                <a:solidFill>
                  <a:schemeClr val="tx1"/>
                </a:solidFill>
              </a:rPr>
              <a:t> A, </a:t>
            </a:r>
            <a:r>
              <a:rPr lang="en-US" sz="1400" dirty="0" err="1">
                <a:solidFill>
                  <a:schemeClr val="tx1"/>
                </a:solidFill>
              </a:rPr>
              <a:t>Kuvula</a:t>
            </a:r>
            <a:r>
              <a:rPr lang="en-US" sz="1400" dirty="0">
                <a:solidFill>
                  <a:schemeClr val="tx1"/>
                </a:solidFill>
              </a:rPr>
              <a:t> K, </a:t>
            </a:r>
            <a:r>
              <a:rPr lang="en-US" sz="1400" dirty="0" err="1">
                <a:solidFill>
                  <a:schemeClr val="tx1"/>
                </a:solidFill>
              </a:rPr>
              <a:t>Kibadi</a:t>
            </a:r>
            <a:r>
              <a:rPr lang="en-US" sz="1400" dirty="0">
                <a:solidFill>
                  <a:schemeClr val="tx1"/>
                </a:solidFill>
              </a:rPr>
              <a:t> K, </a:t>
            </a:r>
            <a:r>
              <a:rPr lang="en-US" sz="1400" dirty="0" err="1">
                <a:solidFill>
                  <a:schemeClr val="tx1"/>
                </a:solidFill>
              </a:rPr>
              <a:t>Massamba</a:t>
            </a:r>
            <a:r>
              <a:rPr lang="en-US" sz="1400" dirty="0">
                <a:solidFill>
                  <a:schemeClr val="tx1"/>
                </a:solidFill>
              </a:rPr>
              <a:t> M, </a:t>
            </a:r>
            <a:r>
              <a:rPr lang="en-US" sz="1400" dirty="0" err="1">
                <a:solidFill>
                  <a:schemeClr val="tx1"/>
                </a:solidFill>
              </a:rPr>
              <a:t>Ndaberey</a:t>
            </a:r>
            <a:r>
              <a:rPr lang="en-US" sz="1400" dirty="0">
                <a:solidFill>
                  <a:schemeClr val="tx1"/>
                </a:solidFill>
              </a:rPr>
              <a:t> D, </a:t>
            </a:r>
            <a:r>
              <a:rPr lang="en-US" sz="1400" dirty="0" err="1">
                <a:solidFill>
                  <a:schemeClr val="tx1"/>
                </a:solidFill>
              </a:rPr>
              <a:t>Colebunders</a:t>
            </a:r>
            <a:r>
              <a:rPr lang="en-US" sz="1400" dirty="0">
                <a:solidFill>
                  <a:schemeClr val="tx1"/>
                </a:solidFill>
              </a:rPr>
              <a:t> R, </a:t>
            </a:r>
            <a:r>
              <a:rPr lang="en-US" sz="1400" dirty="0" err="1">
                <a:solidFill>
                  <a:schemeClr val="tx1"/>
                </a:solidFill>
              </a:rPr>
              <a:t>Muyembe-Tamfum</a:t>
            </a:r>
            <a:r>
              <a:rPr lang="en-US" sz="1400" dirty="0">
                <a:solidFill>
                  <a:schemeClr val="tx1"/>
                </a:solidFill>
              </a:rPr>
              <a:t> JJ.</a:t>
            </a:r>
            <a:endParaRPr lang="en-US" sz="1400" dirty="0">
              <a:solidFill>
                <a:schemeClr val="tx1"/>
              </a:solidFill>
              <a:effectLst/>
            </a:endParaRPr>
          </a:p>
        </p:txBody>
      </p:sp>
    </p:spTree>
    <p:extLst>
      <p:ext uri="{BB962C8B-B14F-4D97-AF65-F5344CB8AC3E}">
        <p14:creationId xmlns:p14="http://schemas.microsoft.com/office/powerpoint/2010/main" val="1571409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err="1"/>
              <a:t>Research</a:t>
            </a:r>
            <a:r>
              <a:rPr lang="fr-BE" dirty="0"/>
              <a:t> questions</a:t>
            </a:r>
          </a:p>
        </p:txBody>
      </p:sp>
      <p:sp>
        <p:nvSpPr>
          <p:cNvPr id="3" name="Content Placeholder 2"/>
          <p:cNvSpPr>
            <a:spLocks noGrp="1"/>
          </p:cNvSpPr>
          <p:nvPr>
            <p:ph idx="1"/>
          </p:nvPr>
        </p:nvSpPr>
        <p:spPr>
          <a:xfrm>
            <a:off x="457200" y="1113589"/>
            <a:ext cx="8229600" cy="3394472"/>
          </a:xfrm>
        </p:spPr>
        <p:txBody>
          <a:bodyPr>
            <a:normAutofit/>
          </a:bodyPr>
          <a:lstStyle/>
          <a:p>
            <a:r>
              <a:rPr lang="fr-BE" sz="2800" dirty="0"/>
              <a:t>1. </a:t>
            </a:r>
            <a:r>
              <a:rPr lang="fr-BE" sz="2800" dirty="0" err="1"/>
              <a:t>What</a:t>
            </a:r>
            <a:r>
              <a:rPr lang="fr-BE" sz="2800" dirty="0"/>
              <a:t> </a:t>
            </a:r>
            <a:r>
              <a:rPr lang="fr-BE" sz="2800" dirty="0" err="1"/>
              <a:t>is</a:t>
            </a:r>
            <a:r>
              <a:rPr lang="fr-BE" sz="2800" dirty="0"/>
              <a:t> the </a:t>
            </a:r>
            <a:r>
              <a:rPr lang="fr-BE" sz="2800" dirty="0" err="1"/>
              <a:t>maternal</a:t>
            </a:r>
            <a:r>
              <a:rPr lang="fr-BE" sz="2800" dirty="0"/>
              <a:t> and </a:t>
            </a:r>
            <a:r>
              <a:rPr lang="fr-BE" sz="2800" dirty="0" err="1"/>
              <a:t>neonatal</a:t>
            </a:r>
            <a:r>
              <a:rPr lang="fr-BE" sz="2800" dirty="0"/>
              <a:t> </a:t>
            </a:r>
            <a:r>
              <a:rPr lang="fr-BE" sz="2800" dirty="0" err="1"/>
              <a:t>survival</a:t>
            </a:r>
            <a:r>
              <a:rPr lang="fr-BE" sz="2800" dirty="0"/>
              <a:t> of EVD in the 2014-2016 </a:t>
            </a:r>
            <a:r>
              <a:rPr lang="fr-BE" sz="2800" dirty="0" err="1"/>
              <a:t>outbreak</a:t>
            </a:r>
            <a:r>
              <a:rPr lang="fr-BE" sz="2800" dirty="0"/>
              <a:t>? </a:t>
            </a:r>
          </a:p>
          <a:p>
            <a:r>
              <a:rPr lang="fr-BE" sz="2800" dirty="0"/>
              <a:t>2. </a:t>
            </a:r>
            <a:r>
              <a:rPr lang="fr-BE" sz="2800" dirty="0" err="1"/>
              <a:t>Does</a:t>
            </a:r>
            <a:r>
              <a:rPr lang="fr-BE" sz="2800" dirty="0"/>
              <a:t> </a:t>
            </a:r>
            <a:r>
              <a:rPr lang="fr-BE" sz="2800" dirty="0" err="1"/>
              <a:t>pregnancy</a:t>
            </a:r>
            <a:r>
              <a:rPr lang="fr-BE" sz="2800" dirty="0"/>
              <a:t> </a:t>
            </a:r>
            <a:r>
              <a:rPr lang="fr-BE" sz="2800" dirty="0" err="1"/>
              <a:t>worsen</a:t>
            </a:r>
            <a:r>
              <a:rPr lang="fr-BE" sz="2800" dirty="0"/>
              <a:t> </a:t>
            </a:r>
            <a:r>
              <a:rPr lang="fr-BE" sz="2800" dirty="0" err="1"/>
              <a:t>prognosis</a:t>
            </a:r>
            <a:r>
              <a:rPr lang="fr-BE" sz="2800" dirty="0"/>
              <a:t>? </a:t>
            </a:r>
          </a:p>
          <a:p>
            <a:r>
              <a:rPr lang="fr-BE" sz="2800" dirty="0"/>
              <a:t>3. </a:t>
            </a:r>
            <a:r>
              <a:rPr lang="fr-BE" sz="2800" dirty="0" err="1"/>
              <a:t>What</a:t>
            </a:r>
            <a:r>
              <a:rPr lang="fr-BE" sz="2800" dirty="0"/>
              <a:t> </a:t>
            </a:r>
            <a:r>
              <a:rPr lang="fr-BE" sz="2800" dirty="0" err="1"/>
              <a:t>is</a:t>
            </a:r>
            <a:r>
              <a:rPr lang="fr-BE" sz="2800" dirty="0"/>
              <a:t> the  </a:t>
            </a:r>
            <a:r>
              <a:rPr lang="fr-BE" sz="2800" dirty="0" err="1"/>
              <a:t>potential</a:t>
            </a:r>
            <a:r>
              <a:rPr lang="fr-BE" sz="2800" dirty="0"/>
              <a:t> </a:t>
            </a:r>
            <a:r>
              <a:rPr lang="fr-BE" sz="2800" dirty="0" err="1"/>
              <a:t>infectiousness</a:t>
            </a:r>
            <a:r>
              <a:rPr lang="fr-BE" sz="2800" dirty="0"/>
              <a:t> of </a:t>
            </a:r>
            <a:r>
              <a:rPr lang="fr-BE" sz="2800" dirty="0" err="1"/>
              <a:t>amniotic</a:t>
            </a:r>
            <a:r>
              <a:rPr lang="fr-BE" sz="2800" dirty="0"/>
              <a:t> </a:t>
            </a:r>
            <a:r>
              <a:rPr lang="fr-BE" sz="2800" dirty="0" err="1"/>
              <a:t>fluid</a:t>
            </a:r>
            <a:r>
              <a:rPr lang="fr-BE" sz="2800" dirty="0"/>
              <a:t>/</a:t>
            </a:r>
            <a:r>
              <a:rPr lang="fr-BE" sz="2800" dirty="0" err="1"/>
              <a:t>products</a:t>
            </a:r>
            <a:r>
              <a:rPr lang="fr-BE" sz="2800" dirty="0"/>
              <a:t> of conception(POC) </a:t>
            </a:r>
            <a:r>
              <a:rPr lang="fr-BE" sz="2800" dirty="0" err="1"/>
              <a:t>after</a:t>
            </a:r>
            <a:r>
              <a:rPr lang="fr-BE" sz="2800" dirty="0"/>
              <a:t> </a:t>
            </a:r>
            <a:r>
              <a:rPr lang="fr-BE" sz="2800" dirty="0" err="1"/>
              <a:t>birth</a:t>
            </a:r>
            <a:r>
              <a:rPr lang="fr-BE" sz="2800" dirty="0"/>
              <a:t>? </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97480" y="3579862"/>
            <a:ext cx="2522992" cy="15768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923928" y="3579862"/>
            <a:ext cx="2232248" cy="830997"/>
          </a:xfrm>
          <a:prstGeom prst="rect">
            <a:avLst/>
          </a:prstGeom>
          <a:noFill/>
        </p:spPr>
        <p:txBody>
          <a:bodyPr wrap="square" rtlCol="0">
            <a:spAutoFit/>
          </a:bodyPr>
          <a:lstStyle/>
          <a:p>
            <a:r>
              <a:rPr lang="fr-BE" sz="1600" dirty="0" err="1"/>
              <a:t>Kailahun</a:t>
            </a:r>
            <a:r>
              <a:rPr lang="fr-BE" sz="1600" dirty="0"/>
              <a:t>, 2014, Aminata </a:t>
            </a:r>
            <a:r>
              <a:rPr lang="fr-BE" sz="1600" dirty="0" err="1"/>
              <a:t>going</a:t>
            </a:r>
            <a:r>
              <a:rPr lang="fr-BE" sz="1600" dirty="0"/>
              <a:t> home</a:t>
            </a:r>
          </a:p>
          <a:p>
            <a:r>
              <a:rPr lang="fr-BE" sz="1600" dirty="0"/>
              <a:t>BBC, 2014</a:t>
            </a:r>
          </a:p>
        </p:txBody>
      </p:sp>
      <p:sp>
        <p:nvSpPr>
          <p:cNvPr id="6" name="Footer Placeholder 5"/>
          <p:cNvSpPr>
            <a:spLocks noGrp="1"/>
          </p:cNvSpPr>
          <p:nvPr>
            <p:ph type="ftr" sz="quarter" idx="11"/>
          </p:nvPr>
        </p:nvSpPr>
        <p:spPr/>
        <p:txBody>
          <a:bodyPr/>
          <a:lstStyle/>
          <a:p>
            <a:r>
              <a:rPr lang="en-US"/>
              <a:t>Severine Caluwaerts, MSF, Pregnancy and Ebola </a:t>
            </a:r>
            <a:endParaRPr lang="fr-BE"/>
          </a:p>
        </p:txBody>
      </p:sp>
    </p:spTree>
    <p:extLst>
      <p:ext uri="{BB962C8B-B14F-4D97-AF65-F5344CB8AC3E}">
        <p14:creationId xmlns:p14="http://schemas.microsoft.com/office/powerpoint/2010/main" val="3540859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dirty="0" err="1"/>
              <a:t>Methods</a:t>
            </a:r>
            <a:endParaRPr lang="fr-BE" dirty="0"/>
          </a:p>
        </p:txBody>
      </p:sp>
      <p:sp>
        <p:nvSpPr>
          <p:cNvPr id="3" name="Content Placeholder 2"/>
          <p:cNvSpPr>
            <a:spLocks noGrp="1"/>
          </p:cNvSpPr>
          <p:nvPr>
            <p:ph sz="quarter" idx="1"/>
          </p:nvPr>
        </p:nvSpPr>
        <p:spPr>
          <a:xfrm>
            <a:off x="457200" y="1200150"/>
            <a:ext cx="8291264" cy="3693858"/>
          </a:xfrm>
        </p:spPr>
        <p:txBody>
          <a:bodyPr>
            <a:normAutofit fontScale="55000" lnSpcReduction="20000"/>
          </a:bodyPr>
          <a:lstStyle/>
          <a:p>
            <a:r>
              <a:rPr lang="fr-BE" dirty="0"/>
              <a:t>All 9 </a:t>
            </a:r>
            <a:r>
              <a:rPr lang="fr-BE" dirty="0" err="1"/>
              <a:t>study</a:t>
            </a:r>
            <a:r>
              <a:rPr lang="fr-BE" dirty="0"/>
              <a:t> sites (</a:t>
            </a:r>
            <a:r>
              <a:rPr lang="fr-BE" dirty="0" err="1"/>
              <a:t>ETCs</a:t>
            </a:r>
            <a:r>
              <a:rPr lang="fr-BE" dirty="0"/>
              <a:t>) </a:t>
            </a:r>
            <a:r>
              <a:rPr lang="fr-BE" dirty="0" err="1"/>
              <a:t>reported</a:t>
            </a:r>
            <a:r>
              <a:rPr lang="fr-BE" dirty="0"/>
              <a:t> (</a:t>
            </a:r>
            <a:r>
              <a:rPr lang="fr-BE" dirty="0" err="1"/>
              <a:t>Guéckédou</a:t>
            </a:r>
            <a:r>
              <a:rPr lang="fr-BE" dirty="0"/>
              <a:t>, </a:t>
            </a:r>
            <a:r>
              <a:rPr lang="fr-BE" dirty="0" err="1"/>
              <a:t>Donka</a:t>
            </a:r>
            <a:r>
              <a:rPr lang="fr-BE" dirty="0"/>
              <a:t>/</a:t>
            </a:r>
            <a:r>
              <a:rPr lang="fr-BE" dirty="0" err="1"/>
              <a:t>Nongo</a:t>
            </a:r>
            <a:r>
              <a:rPr lang="fr-BE" dirty="0"/>
              <a:t>,  Freetown, </a:t>
            </a:r>
            <a:r>
              <a:rPr lang="fr-BE" dirty="0" err="1"/>
              <a:t>Kissy</a:t>
            </a:r>
            <a:r>
              <a:rPr lang="fr-BE" dirty="0"/>
              <a:t>, Bo, </a:t>
            </a:r>
            <a:r>
              <a:rPr lang="fr-BE" dirty="0" err="1"/>
              <a:t>Magburaka</a:t>
            </a:r>
            <a:r>
              <a:rPr lang="fr-BE" dirty="0"/>
              <a:t>, </a:t>
            </a:r>
            <a:r>
              <a:rPr lang="fr-BE" dirty="0" err="1"/>
              <a:t>Kailahun</a:t>
            </a:r>
            <a:r>
              <a:rPr lang="fr-BE" dirty="0"/>
              <a:t>, </a:t>
            </a:r>
            <a:r>
              <a:rPr lang="fr-BE" dirty="0" err="1"/>
              <a:t>Foya</a:t>
            </a:r>
            <a:r>
              <a:rPr lang="fr-BE" dirty="0"/>
              <a:t>, Monrovia) </a:t>
            </a:r>
            <a:r>
              <a:rPr lang="fr-BE" dirty="0" err="1"/>
              <a:t>between</a:t>
            </a:r>
            <a:r>
              <a:rPr lang="fr-BE" dirty="0"/>
              <a:t> </a:t>
            </a:r>
            <a:r>
              <a:rPr lang="en-US" dirty="0"/>
              <a:t>March 23</a:t>
            </a:r>
            <a:r>
              <a:rPr lang="en-US" baseline="30000" dirty="0"/>
              <a:t>rd</a:t>
            </a:r>
            <a:r>
              <a:rPr lang="en-US" dirty="0"/>
              <a:t> 2014 to October 23</a:t>
            </a:r>
            <a:r>
              <a:rPr lang="en-US" baseline="30000" dirty="0"/>
              <a:t>rd</a:t>
            </a:r>
            <a:r>
              <a:rPr lang="en-US" dirty="0"/>
              <a:t> 2015</a:t>
            </a:r>
          </a:p>
          <a:p>
            <a:pPr marL="0" indent="0">
              <a:buNone/>
            </a:pPr>
            <a:endParaRPr lang="en-US" dirty="0"/>
          </a:p>
          <a:p>
            <a:r>
              <a:rPr lang="en-US" dirty="0"/>
              <a:t>Manual retrospective patients’ file search done (search term ‘pregnancy’) after the epidemic</a:t>
            </a:r>
          </a:p>
          <a:p>
            <a:endParaRPr lang="en-US" dirty="0"/>
          </a:p>
          <a:p>
            <a:r>
              <a:rPr lang="en-US" dirty="0"/>
              <a:t>Comparison of survival in EVD confirmed pregnant women versus EVD confirmed clinically/</a:t>
            </a:r>
            <a:r>
              <a:rPr lang="en-US" dirty="0" err="1"/>
              <a:t>anamnestically</a:t>
            </a:r>
            <a:r>
              <a:rPr lang="en-US" dirty="0"/>
              <a:t> non-pregnant women of reproductive age (WRA; 15-49 years old)</a:t>
            </a:r>
          </a:p>
          <a:p>
            <a:pPr marL="0" indent="0">
              <a:buNone/>
            </a:pPr>
            <a:endParaRPr lang="en-US" dirty="0"/>
          </a:p>
          <a:p>
            <a:r>
              <a:rPr lang="en-US" dirty="0"/>
              <a:t>2014 Exemption of full ethics review (MSF ERB) and local ERBs contacted afterwards; we  also confirm that we have obtained permission to use  images from the patients included in this presentation</a:t>
            </a:r>
          </a:p>
          <a:p>
            <a:endParaRPr lang="fr-BE" dirty="0"/>
          </a:p>
        </p:txBody>
      </p:sp>
      <p:sp>
        <p:nvSpPr>
          <p:cNvPr id="4" name="Footer Placeholder 3"/>
          <p:cNvSpPr>
            <a:spLocks noGrp="1"/>
          </p:cNvSpPr>
          <p:nvPr>
            <p:ph type="ftr" sz="quarter" idx="11"/>
          </p:nvPr>
        </p:nvSpPr>
        <p:spPr/>
        <p:txBody>
          <a:bodyPr/>
          <a:lstStyle/>
          <a:p>
            <a:r>
              <a:rPr lang="en-US"/>
              <a:t>Severine Caluwaerts, MSF, Pregnancy and Ebola </a:t>
            </a:r>
            <a:endParaRPr lang="fr-BE"/>
          </a:p>
        </p:txBody>
      </p:sp>
    </p:spTree>
    <p:extLst>
      <p:ext uri="{BB962C8B-B14F-4D97-AF65-F5344CB8AC3E}">
        <p14:creationId xmlns:p14="http://schemas.microsoft.com/office/powerpoint/2010/main" val="846807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474"/>
            <a:ext cx="8229600" cy="857250"/>
          </a:xfrm>
        </p:spPr>
        <p:txBody>
          <a:bodyPr>
            <a:normAutofit fontScale="90000"/>
          </a:bodyPr>
          <a:lstStyle/>
          <a:p>
            <a:r>
              <a:rPr lang="fr-BE" dirty="0"/>
              <a:t/>
            </a:r>
            <a:br>
              <a:rPr lang="fr-BE" dirty="0"/>
            </a:br>
            <a:r>
              <a:rPr lang="fr-BE" dirty="0" err="1"/>
              <a:t>Results</a:t>
            </a:r>
            <a:r>
              <a:rPr lang="fr-BE" dirty="0"/>
              <a:t> : 2014-2016 Ebola </a:t>
            </a:r>
            <a:r>
              <a:rPr lang="fr-BE" dirty="0" err="1"/>
              <a:t>outbreak</a:t>
            </a:r>
            <a:r>
              <a:rPr lang="fr-BE" dirty="0"/>
              <a:t> in West </a:t>
            </a:r>
            <a:r>
              <a:rPr lang="fr-BE" dirty="0" err="1"/>
              <a:t>Africa</a:t>
            </a:r>
            <a:r>
              <a:rPr lang="fr-BE" dirty="0"/>
              <a:t> </a:t>
            </a:r>
          </a:p>
        </p:txBody>
      </p:sp>
      <p:pic>
        <p:nvPicPr>
          <p:cNvPr id="1027" name="Picture 3" descr="D:\users\SCA\Desktop\west-africa-distribution-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9556" y="1437624"/>
            <a:ext cx="4090916" cy="26020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93449" y="1203598"/>
            <a:ext cx="4248471" cy="4339650"/>
          </a:xfrm>
          <a:prstGeom prst="rect">
            <a:avLst/>
          </a:prstGeom>
          <a:noFill/>
        </p:spPr>
        <p:txBody>
          <a:bodyPr wrap="square" rtlCol="0">
            <a:spAutoFit/>
          </a:bodyPr>
          <a:lstStyle/>
          <a:p>
            <a:r>
              <a:rPr lang="en-US" dirty="0"/>
              <a:t>The 2014-2016 outbreak: </a:t>
            </a:r>
          </a:p>
          <a:p>
            <a:endParaRPr lang="en-US" dirty="0"/>
          </a:p>
          <a:p>
            <a:endParaRPr lang="en-US" dirty="0"/>
          </a:p>
          <a:p>
            <a:r>
              <a:rPr lang="en-US" b="1" dirty="0"/>
              <a:t>15 227 laboratory  confirmed cases</a:t>
            </a:r>
            <a:endParaRPr lang="en-US" baseline="30000" dirty="0"/>
          </a:p>
          <a:p>
            <a:endParaRPr lang="en-US" baseline="30000" dirty="0"/>
          </a:p>
          <a:p>
            <a:endParaRPr lang="en-US" baseline="30000" dirty="0"/>
          </a:p>
          <a:p>
            <a:endParaRPr lang="en-GB" dirty="0"/>
          </a:p>
          <a:p>
            <a:r>
              <a:rPr lang="en-GB" b="1" dirty="0"/>
              <a:t>MSF </a:t>
            </a:r>
            <a:r>
              <a:rPr lang="en-GB" dirty="0"/>
              <a:t>treated </a:t>
            </a:r>
            <a:r>
              <a:rPr lang="en-GB" b="1" dirty="0"/>
              <a:t>4 967</a:t>
            </a:r>
            <a:r>
              <a:rPr lang="en-GB" dirty="0"/>
              <a:t> (32%)  confirmed patients, 3959 files available for analysis (80%)</a:t>
            </a:r>
          </a:p>
          <a:p>
            <a:endParaRPr lang="en-GB" b="1" dirty="0"/>
          </a:p>
          <a:p>
            <a:r>
              <a:rPr lang="en-GB" b="1" dirty="0"/>
              <a:t>77 women were confirmed pregnant </a:t>
            </a:r>
            <a:r>
              <a:rPr lang="en-GB" dirty="0"/>
              <a:t>(clinically or pregnancy test done) </a:t>
            </a:r>
            <a:r>
              <a:rPr lang="en-GB" b="1" dirty="0"/>
              <a:t>1204 WRA clinically and </a:t>
            </a:r>
            <a:r>
              <a:rPr lang="en-GB" b="1" dirty="0" err="1"/>
              <a:t>anamnestically</a:t>
            </a:r>
            <a:r>
              <a:rPr lang="en-GB" b="1" dirty="0"/>
              <a:t> </a:t>
            </a:r>
            <a:r>
              <a:rPr lang="en-GB" b="1" dirty="0" err="1"/>
              <a:t>nonpregnant</a:t>
            </a:r>
            <a:r>
              <a:rPr lang="en-GB" b="1" dirty="0"/>
              <a:t> </a:t>
            </a:r>
            <a:r>
              <a:rPr lang="en-GB" dirty="0"/>
              <a:t>(WRA with available CT data)</a:t>
            </a:r>
          </a:p>
          <a:p>
            <a:endParaRPr lang="fr-BE" dirty="0"/>
          </a:p>
        </p:txBody>
      </p:sp>
      <p:sp>
        <p:nvSpPr>
          <p:cNvPr id="7" name="Down Arrow 6"/>
          <p:cNvSpPr/>
          <p:nvPr/>
        </p:nvSpPr>
        <p:spPr>
          <a:xfrm>
            <a:off x="2168604" y="1635646"/>
            <a:ext cx="484632" cy="4749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Down Arrow 8"/>
          <p:cNvSpPr/>
          <p:nvPr/>
        </p:nvSpPr>
        <p:spPr>
          <a:xfrm>
            <a:off x="2175369" y="2543653"/>
            <a:ext cx="484632" cy="4749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0" name="Down Arrow 9"/>
          <p:cNvSpPr/>
          <p:nvPr/>
        </p:nvSpPr>
        <p:spPr>
          <a:xfrm>
            <a:off x="2151017" y="3600488"/>
            <a:ext cx="484632" cy="4749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TextBox 4"/>
          <p:cNvSpPr txBox="1"/>
          <p:nvPr/>
        </p:nvSpPr>
        <p:spPr>
          <a:xfrm>
            <a:off x="6515484" y="3653279"/>
            <a:ext cx="1259704" cy="369332"/>
          </a:xfrm>
          <a:prstGeom prst="rect">
            <a:avLst/>
          </a:prstGeom>
          <a:noFill/>
        </p:spPr>
        <p:txBody>
          <a:bodyPr wrap="none" rtlCol="0">
            <a:spAutoFit/>
          </a:bodyPr>
          <a:lstStyle/>
          <a:p>
            <a:r>
              <a:rPr lang="fr-BE" dirty="0"/>
              <a:t>WHO, 2015</a:t>
            </a:r>
          </a:p>
        </p:txBody>
      </p:sp>
      <p:sp>
        <p:nvSpPr>
          <p:cNvPr id="6" name="Footer Placeholder 5"/>
          <p:cNvSpPr>
            <a:spLocks noGrp="1"/>
          </p:cNvSpPr>
          <p:nvPr>
            <p:ph type="ftr" sz="quarter" idx="11"/>
          </p:nvPr>
        </p:nvSpPr>
        <p:spPr>
          <a:xfrm>
            <a:off x="4427984" y="4659982"/>
            <a:ext cx="4392488" cy="483518"/>
          </a:xfrm>
        </p:spPr>
        <p:txBody>
          <a:bodyPr/>
          <a:lstStyle/>
          <a:p>
            <a:r>
              <a:rPr lang="en-US" dirty="0" err="1"/>
              <a:t>Severine</a:t>
            </a:r>
            <a:r>
              <a:rPr lang="en-US" dirty="0"/>
              <a:t> </a:t>
            </a:r>
            <a:r>
              <a:rPr lang="en-US" dirty="0" err="1"/>
              <a:t>Caluwaerts</a:t>
            </a:r>
            <a:r>
              <a:rPr lang="en-US" dirty="0"/>
              <a:t>, MSF, Pregnancy and Ebola </a:t>
            </a:r>
            <a:endParaRPr lang="fr-BE" dirty="0"/>
          </a:p>
        </p:txBody>
      </p:sp>
    </p:spTree>
    <p:extLst>
      <p:ext uri="{BB962C8B-B14F-4D97-AF65-F5344CB8AC3E}">
        <p14:creationId xmlns:p14="http://schemas.microsoft.com/office/powerpoint/2010/main" val="1678457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err="1"/>
              <a:t>Results</a:t>
            </a:r>
            <a:endParaRPr lang="fr-BE" dirty="0"/>
          </a:p>
        </p:txBody>
      </p:sp>
      <p:sp>
        <p:nvSpPr>
          <p:cNvPr id="4" name="TextBox 3"/>
          <p:cNvSpPr txBox="1"/>
          <p:nvPr/>
        </p:nvSpPr>
        <p:spPr>
          <a:xfrm>
            <a:off x="2483768" y="979226"/>
            <a:ext cx="4276114" cy="830997"/>
          </a:xfrm>
          <a:prstGeom prst="rect">
            <a:avLst/>
          </a:prstGeom>
          <a:noFill/>
        </p:spPr>
        <p:txBody>
          <a:bodyPr wrap="square" rtlCol="0">
            <a:spAutoFit/>
          </a:bodyPr>
          <a:lstStyle/>
          <a:p>
            <a:r>
              <a:rPr lang="fr-BE" sz="2400" b="1" dirty="0"/>
              <a:t>77 </a:t>
            </a:r>
            <a:r>
              <a:rPr lang="fr-BE" sz="2400" b="1" dirty="0" err="1"/>
              <a:t>clinically</a:t>
            </a:r>
            <a:r>
              <a:rPr lang="fr-BE" sz="2400" b="1" dirty="0"/>
              <a:t>/</a:t>
            </a:r>
            <a:r>
              <a:rPr lang="fr-BE" sz="2400" b="1" dirty="0" err="1"/>
              <a:t>anamnestically</a:t>
            </a:r>
            <a:r>
              <a:rPr lang="fr-BE" sz="2400" b="1" dirty="0"/>
              <a:t> </a:t>
            </a:r>
          </a:p>
          <a:p>
            <a:r>
              <a:rPr lang="fr-BE" sz="2400" b="1" dirty="0" err="1"/>
              <a:t>pregnant</a:t>
            </a:r>
            <a:r>
              <a:rPr lang="fr-BE" sz="2400" b="1" dirty="0"/>
              <a:t>  EVD + </a:t>
            </a:r>
            <a:r>
              <a:rPr lang="fr-BE" sz="2400" b="1" dirty="0" err="1"/>
              <a:t>women</a:t>
            </a:r>
            <a:endParaRPr lang="fr-BE" sz="2400" b="1" dirty="0"/>
          </a:p>
        </p:txBody>
      </p:sp>
      <p:sp>
        <p:nvSpPr>
          <p:cNvPr id="5" name="Down Arrow 4"/>
          <p:cNvSpPr/>
          <p:nvPr/>
        </p:nvSpPr>
        <p:spPr bwMode="auto">
          <a:xfrm>
            <a:off x="1457561" y="1659797"/>
            <a:ext cx="685800" cy="581501"/>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BE"/>
          </a:p>
        </p:txBody>
      </p:sp>
      <p:sp>
        <p:nvSpPr>
          <p:cNvPr id="6" name="Down Arrow 5"/>
          <p:cNvSpPr/>
          <p:nvPr/>
        </p:nvSpPr>
        <p:spPr bwMode="auto">
          <a:xfrm>
            <a:off x="6156176" y="1594155"/>
            <a:ext cx="685800" cy="581501"/>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BE"/>
          </a:p>
        </p:txBody>
      </p:sp>
      <p:sp>
        <p:nvSpPr>
          <p:cNvPr id="7" name="TextBox 6"/>
          <p:cNvSpPr txBox="1"/>
          <p:nvPr/>
        </p:nvSpPr>
        <p:spPr>
          <a:xfrm>
            <a:off x="899592" y="2301720"/>
            <a:ext cx="3816424" cy="1508105"/>
          </a:xfrm>
          <a:prstGeom prst="rect">
            <a:avLst/>
          </a:prstGeom>
          <a:noFill/>
        </p:spPr>
        <p:txBody>
          <a:bodyPr wrap="square" rtlCol="0">
            <a:spAutoFit/>
          </a:bodyPr>
          <a:lstStyle/>
          <a:p>
            <a:r>
              <a:rPr lang="fr-BE" sz="2400" b="1" dirty="0"/>
              <a:t>41 </a:t>
            </a:r>
            <a:r>
              <a:rPr lang="fr-BE" sz="2400" b="1" dirty="0" err="1"/>
              <a:t>died</a:t>
            </a:r>
            <a:r>
              <a:rPr lang="fr-BE" sz="2400" b="1" dirty="0"/>
              <a:t> (53.2%)</a:t>
            </a:r>
          </a:p>
          <a:p>
            <a:endParaRPr lang="fr-BE" sz="2000" dirty="0"/>
          </a:p>
          <a:p>
            <a:r>
              <a:rPr lang="fr-BE" sz="1600" dirty="0"/>
              <a:t>22/41 </a:t>
            </a:r>
            <a:r>
              <a:rPr lang="fr-BE" sz="1600" dirty="0" err="1"/>
              <a:t>died</a:t>
            </a:r>
            <a:r>
              <a:rPr lang="fr-BE" sz="1600" dirty="0"/>
              <a:t> </a:t>
            </a:r>
            <a:r>
              <a:rPr lang="fr-BE" sz="1600" dirty="0" err="1"/>
              <a:t>undelivered</a:t>
            </a:r>
            <a:r>
              <a:rPr lang="fr-BE" sz="1600" dirty="0"/>
              <a:t>  </a:t>
            </a:r>
          </a:p>
          <a:p>
            <a:r>
              <a:rPr lang="fr-BE" sz="1600" dirty="0"/>
              <a:t>18/41 </a:t>
            </a:r>
            <a:r>
              <a:rPr lang="fr-BE" sz="1600" dirty="0" err="1"/>
              <a:t>delivered</a:t>
            </a:r>
            <a:r>
              <a:rPr lang="fr-BE" sz="1600" dirty="0"/>
              <a:t>/</a:t>
            </a:r>
            <a:r>
              <a:rPr lang="fr-BE" sz="1600" dirty="0" err="1"/>
              <a:t>miscarried</a:t>
            </a:r>
            <a:r>
              <a:rPr lang="fr-BE" sz="1600" dirty="0"/>
              <a:t> </a:t>
            </a:r>
            <a:r>
              <a:rPr lang="fr-BE" sz="1600" dirty="0" err="1"/>
              <a:t>before</a:t>
            </a:r>
            <a:r>
              <a:rPr lang="fr-BE" sz="1600" dirty="0"/>
              <a:t> </a:t>
            </a:r>
            <a:r>
              <a:rPr lang="fr-BE" sz="1600" dirty="0" err="1"/>
              <a:t>death</a:t>
            </a:r>
            <a:endParaRPr lang="fr-BE" sz="1600" dirty="0"/>
          </a:p>
          <a:p>
            <a:r>
              <a:rPr lang="fr-BE" sz="1600" dirty="0"/>
              <a:t>1/41   </a:t>
            </a:r>
            <a:r>
              <a:rPr lang="fr-BE" sz="1600" dirty="0" err="1"/>
              <a:t>unknown</a:t>
            </a:r>
            <a:r>
              <a:rPr lang="fr-BE" sz="1600" dirty="0"/>
              <a:t> </a:t>
            </a:r>
          </a:p>
        </p:txBody>
      </p:sp>
      <p:sp>
        <p:nvSpPr>
          <p:cNvPr id="8" name="TextBox 7"/>
          <p:cNvSpPr txBox="1"/>
          <p:nvPr/>
        </p:nvSpPr>
        <p:spPr>
          <a:xfrm>
            <a:off x="5292081" y="2301721"/>
            <a:ext cx="3672407" cy="2462213"/>
          </a:xfrm>
          <a:prstGeom prst="rect">
            <a:avLst/>
          </a:prstGeom>
          <a:noFill/>
        </p:spPr>
        <p:txBody>
          <a:bodyPr wrap="square" rtlCol="0">
            <a:spAutoFit/>
          </a:bodyPr>
          <a:lstStyle/>
          <a:p>
            <a:r>
              <a:rPr lang="fr-BE" sz="2400" b="1" dirty="0"/>
              <a:t>36 </a:t>
            </a:r>
            <a:r>
              <a:rPr lang="fr-BE" sz="2400" b="1" dirty="0" err="1"/>
              <a:t>survived</a:t>
            </a:r>
            <a:r>
              <a:rPr lang="fr-BE" sz="2400" b="1" dirty="0"/>
              <a:t> (46.8%)</a:t>
            </a:r>
            <a:r>
              <a:rPr lang="en-US" sz="2400" dirty="0"/>
              <a:t> </a:t>
            </a:r>
            <a:r>
              <a:rPr lang="en-US" sz="1400" dirty="0"/>
              <a:t>(95%CI 35·3-58·5%). </a:t>
            </a:r>
            <a:endParaRPr lang="fr-BE" sz="1400" b="1" dirty="0"/>
          </a:p>
          <a:p>
            <a:endParaRPr lang="fr-BE" sz="2000" dirty="0"/>
          </a:p>
          <a:p>
            <a:r>
              <a:rPr lang="fr-BE" sz="1600" dirty="0"/>
              <a:t>23/36 </a:t>
            </a:r>
            <a:r>
              <a:rPr lang="fr-BE" sz="1600" dirty="0" err="1"/>
              <a:t>delivered</a:t>
            </a:r>
            <a:r>
              <a:rPr lang="fr-BE" sz="1600" dirty="0"/>
              <a:t>/</a:t>
            </a:r>
            <a:r>
              <a:rPr lang="fr-BE" sz="1600" dirty="0" err="1"/>
              <a:t>miscarried</a:t>
            </a:r>
            <a:r>
              <a:rPr lang="fr-BE" sz="1600" dirty="0"/>
              <a:t> </a:t>
            </a:r>
            <a:r>
              <a:rPr lang="fr-BE" sz="1600" dirty="0" err="1"/>
              <a:t>before</a:t>
            </a:r>
            <a:r>
              <a:rPr lang="fr-BE" sz="1600" dirty="0"/>
              <a:t>/</a:t>
            </a:r>
            <a:r>
              <a:rPr lang="fr-BE" sz="1600" dirty="0" err="1"/>
              <a:t>during</a:t>
            </a:r>
            <a:r>
              <a:rPr lang="fr-BE" sz="1600" dirty="0"/>
              <a:t> admission</a:t>
            </a:r>
          </a:p>
          <a:p>
            <a:r>
              <a:rPr lang="fr-BE" sz="1600" dirty="0"/>
              <a:t>8/36 inductions for IUFD</a:t>
            </a:r>
          </a:p>
          <a:p>
            <a:r>
              <a:rPr lang="fr-BE" sz="1600" dirty="0"/>
              <a:t>3/36 </a:t>
            </a:r>
            <a:r>
              <a:rPr lang="fr-BE" sz="1600" dirty="0" err="1"/>
              <a:t>terminations</a:t>
            </a:r>
            <a:r>
              <a:rPr lang="fr-BE" sz="1600" dirty="0"/>
              <a:t> of </a:t>
            </a:r>
            <a:r>
              <a:rPr lang="fr-BE" sz="1600" dirty="0" err="1"/>
              <a:t>pregnancy</a:t>
            </a:r>
            <a:r>
              <a:rPr lang="fr-BE" sz="1600" dirty="0"/>
              <a:t> in ETC</a:t>
            </a:r>
          </a:p>
          <a:p>
            <a:r>
              <a:rPr lang="fr-BE" sz="1600" dirty="0"/>
              <a:t>1/36 home </a:t>
            </a:r>
            <a:r>
              <a:rPr lang="fr-BE" sz="1600" dirty="0" err="1"/>
              <a:t>delivery</a:t>
            </a:r>
            <a:r>
              <a:rPr lang="fr-BE" sz="1600" dirty="0"/>
              <a:t> 1/36 </a:t>
            </a:r>
            <a:r>
              <a:rPr lang="fr-BE" sz="1600" dirty="0" err="1"/>
              <a:t>unknown</a:t>
            </a:r>
            <a:endParaRPr lang="fr-BE" sz="1600" dirty="0"/>
          </a:p>
          <a:p>
            <a:endParaRPr lang="fr-BE" sz="1600" dirty="0"/>
          </a:p>
        </p:txBody>
      </p:sp>
      <p:sp>
        <p:nvSpPr>
          <p:cNvPr id="3" name="TextBox 2"/>
          <p:cNvSpPr txBox="1"/>
          <p:nvPr/>
        </p:nvSpPr>
        <p:spPr>
          <a:xfrm>
            <a:off x="251520" y="4499761"/>
            <a:ext cx="9570775" cy="646331"/>
          </a:xfrm>
          <a:prstGeom prst="rect">
            <a:avLst/>
          </a:prstGeom>
          <a:noFill/>
        </p:spPr>
        <p:txBody>
          <a:bodyPr wrap="square" rtlCol="0">
            <a:spAutoFit/>
          </a:bodyPr>
          <a:lstStyle/>
          <a:p>
            <a:r>
              <a:rPr lang="en-US" dirty="0"/>
              <a:t>WRA survival in ETC:  (607/1204; survival rate of 50·4%, 95%CI 47·5-53·2%). </a:t>
            </a:r>
          </a:p>
          <a:p>
            <a:r>
              <a:rPr lang="en-US" b="1" u="sng" dirty="0"/>
              <a:t>Survival between pregnant and </a:t>
            </a:r>
            <a:r>
              <a:rPr lang="en-US" b="1" u="sng" dirty="0" err="1"/>
              <a:t>nonpregnant</a:t>
            </a:r>
            <a:r>
              <a:rPr lang="en-US" b="1" u="sng" dirty="0"/>
              <a:t> WRA was not statistically different (p=0.27)</a:t>
            </a:r>
            <a:endParaRPr lang="fr-BE" b="1" u="sng" dirty="0"/>
          </a:p>
        </p:txBody>
      </p:sp>
      <p:sp>
        <p:nvSpPr>
          <p:cNvPr id="11" name="Oval 10"/>
          <p:cNvSpPr/>
          <p:nvPr/>
        </p:nvSpPr>
        <p:spPr>
          <a:xfrm>
            <a:off x="4788024" y="4547890"/>
            <a:ext cx="648072" cy="324036"/>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6948265" y="2247714"/>
            <a:ext cx="882135" cy="432048"/>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8714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err="1"/>
              <a:t>Results</a:t>
            </a:r>
            <a:r>
              <a:rPr lang="fr-BE" dirty="0"/>
              <a:t> </a:t>
            </a:r>
          </a:p>
        </p:txBody>
      </p:sp>
      <p:sp>
        <p:nvSpPr>
          <p:cNvPr id="3" name="Content Placeholder 2"/>
          <p:cNvSpPr>
            <a:spLocks noGrp="1"/>
          </p:cNvSpPr>
          <p:nvPr>
            <p:ph idx="1"/>
          </p:nvPr>
        </p:nvSpPr>
        <p:spPr/>
        <p:txBody>
          <a:bodyPr>
            <a:normAutofit fontScale="92500" lnSpcReduction="10000"/>
          </a:bodyPr>
          <a:lstStyle/>
          <a:p>
            <a:pPr marL="0" indent="0">
              <a:buNone/>
            </a:pPr>
            <a:r>
              <a:rPr lang="fr-BE" dirty="0" err="1"/>
              <a:t>Survival</a:t>
            </a:r>
            <a:r>
              <a:rPr lang="fr-BE" dirty="0"/>
              <a:t> of </a:t>
            </a:r>
            <a:r>
              <a:rPr lang="fr-BE" dirty="0" err="1"/>
              <a:t>pregnant</a:t>
            </a:r>
            <a:r>
              <a:rPr lang="fr-BE" dirty="0"/>
              <a:t> patients </a:t>
            </a:r>
            <a:r>
              <a:rPr lang="fr-BE" dirty="0" err="1"/>
              <a:t>was</a:t>
            </a:r>
            <a:r>
              <a:rPr lang="fr-BE" dirty="0"/>
              <a:t> </a:t>
            </a:r>
            <a:r>
              <a:rPr lang="fr-BE" dirty="0" err="1"/>
              <a:t>associated</a:t>
            </a:r>
            <a:r>
              <a:rPr lang="fr-BE" dirty="0"/>
              <a:t> </a:t>
            </a:r>
            <a:r>
              <a:rPr lang="fr-BE" dirty="0" err="1"/>
              <a:t>with</a:t>
            </a:r>
            <a:r>
              <a:rPr lang="fr-BE" dirty="0"/>
              <a:t> </a:t>
            </a:r>
          </a:p>
          <a:p>
            <a:pPr marL="514350" indent="-514350">
              <a:buAutoNum type="arabicPeriod"/>
            </a:pPr>
            <a:r>
              <a:rPr lang="fr-BE" dirty="0" err="1"/>
              <a:t>Lower</a:t>
            </a:r>
            <a:r>
              <a:rPr lang="fr-BE" dirty="0"/>
              <a:t> viral </a:t>
            </a:r>
            <a:r>
              <a:rPr lang="fr-BE" dirty="0" err="1"/>
              <a:t>load</a:t>
            </a:r>
            <a:r>
              <a:rPr lang="fr-BE" dirty="0"/>
              <a:t> at admission (p &lt; 0.001), </a:t>
            </a:r>
            <a:r>
              <a:rPr lang="fr-BE" dirty="0" err="1"/>
              <a:t>similar</a:t>
            </a:r>
            <a:r>
              <a:rPr lang="fr-BE" dirty="0"/>
              <a:t> to WRA</a:t>
            </a:r>
          </a:p>
          <a:p>
            <a:pPr marL="0" indent="0">
              <a:buNone/>
            </a:pPr>
            <a:endParaRPr lang="fr-BE" dirty="0"/>
          </a:p>
          <a:p>
            <a:pPr marL="0" indent="0">
              <a:buNone/>
            </a:pPr>
            <a:r>
              <a:rPr lang="fr-BE" dirty="0"/>
              <a:t>2. </a:t>
            </a:r>
            <a:r>
              <a:rPr lang="fr-BE" dirty="0" err="1"/>
              <a:t>Pregnancy</a:t>
            </a:r>
            <a:r>
              <a:rPr lang="fr-BE" dirty="0"/>
              <a:t> </a:t>
            </a:r>
            <a:r>
              <a:rPr lang="fr-BE" dirty="0" err="1"/>
              <a:t>trimester</a:t>
            </a:r>
            <a:r>
              <a:rPr lang="fr-BE" dirty="0"/>
              <a:t> (p=0.04)</a:t>
            </a:r>
            <a:r>
              <a:rPr lang="en-US" dirty="0"/>
              <a:t>:</a:t>
            </a:r>
            <a:r>
              <a:rPr lang="fr-BE" dirty="0"/>
              <a:t> </a:t>
            </a:r>
          </a:p>
          <a:p>
            <a:pPr marL="400050" lvl="1" indent="0">
              <a:buNone/>
            </a:pPr>
            <a:r>
              <a:rPr lang="fr-BE" sz="3200" dirty="0" err="1"/>
              <a:t>higher</a:t>
            </a:r>
            <a:r>
              <a:rPr lang="fr-BE" sz="3200" dirty="0"/>
              <a:t> </a:t>
            </a:r>
            <a:r>
              <a:rPr lang="fr-BE" sz="3200" dirty="0" err="1"/>
              <a:t>survival</a:t>
            </a:r>
            <a:r>
              <a:rPr lang="fr-BE" sz="3200" dirty="0"/>
              <a:t> in first </a:t>
            </a:r>
            <a:r>
              <a:rPr lang="fr-BE" sz="3200" dirty="0" err="1"/>
              <a:t>trimester</a:t>
            </a:r>
            <a:r>
              <a:rPr lang="fr-BE" sz="3200" dirty="0"/>
              <a:t> (75%) versus </a:t>
            </a:r>
            <a:r>
              <a:rPr lang="fr-BE" sz="3200" dirty="0" err="1"/>
              <a:t>third</a:t>
            </a:r>
            <a:r>
              <a:rPr lang="fr-BE" sz="3200" dirty="0"/>
              <a:t> </a:t>
            </a:r>
            <a:r>
              <a:rPr lang="fr-BE" sz="3200" dirty="0" err="1"/>
              <a:t>trimester</a:t>
            </a:r>
            <a:r>
              <a:rPr lang="fr-BE" sz="3200" dirty="0"/>
              <a:t> (35%) </a:t>
            </a:r>
          </a:p>
        </p:txBody>
      </p:sp>
      <p:sp>
        <p:nvSpPr>
          <p:cNvPr id="4" name="Footer Placeholder 3"/>
          <p:cNvSpPr>
            <a:spLocks noGrp="1"/>
          </p:cNvSpPr>
          <p:nvPr>
            <p:ph type="ftr" sz="quarter" idx="11"/>
          </p:nvPr>
        </p:nvSpPr>
        <p:spPr/>
        <p:txBody>
          <a:bodyPr/>
          <a:lstStyle/>
          <a:p>
            <a:r>
              <a:rPr lang="en-US"/>
              <a:t>Severine Caluwaerts, MSF, Pregnancy and Ebola </a:t>
            </a:r>
            <a:endParaRPr lang="fr-BE"/>
          </a:p>
        </p:txBody>
      </p:sp>
    </p:spTree>
    <p:extLst>
      <p:ext uri="{BB962C8B-B14F-4D97-AF65-F5344CB8AC3E}">
        <p14:creationId xmlns:p14="http://schemas.microsoft.com/office/powerpoint/2010/main" val="1451999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err="1"/>
              <a:t>Results</a:t>
            </a:r>
            <a:r>
              <a:rPr lang="fr-BE" dirty="0"/>
              <a:t> </a:t>
            </a:r>
          </a:p>
        </p:txBody>
      </p:sp>
      <p:sp>
        <p:nvSpPr>
          <p:cNvPr id="3" name="Content Placeholder 2"/>
          <p:cNvSpPr>
            <a:spLocks noGrp="1"/>
          </p:cNvSpPr>
          <p:nvPr>
            <p:ph idx="1"/>
          </p:nvPr>
        </p:nvSpPr>
        <p:spPr>
          <a:xfrm>
            <a:off x="323528" y="1059582"/>
            <a:ext cx="8676456" cy="3394472"/>
          </a:xfrm>
        </p:spPr>
        <p:txBody>
          <a:bodyPr>
            <a:normAutofit/>
          </a:bodyPr>
          <a:lstStyle/>
          <a:p>
            <a:pPr marL="0" indent="0">
              <a:buNone/>
            </a:pPr>
            <a:endParaRPr lang="en-US" dirty="0"/>
          </a:p>
          <a:p>
            <a:r>
              <a:rPr lang="en-US" sz="2400" dirty="0"/>
              <a:t>RT-PCR testing on amniotic fluid/fetal cord blood, placentas/products of conception/ fetuses done in 22 deliveries/abortions : </a:t>
            </a:r>
          </a:p>
          <a:p>
            <a:pPr lvl="1"/>
            <a:r>
              <a:rPr lang="en-US" sz="2000" b="1" u="sng" dirty="0"/>
              <a:t>in 100% of cases (22/22) at least one RT-PCR was positive (RT-PCR Ct &lt; 30, ++) (0-32 days after </a:t>
            </a:r>
            <a:r>
              <a:rPr lang="en-US" sz="2000" b="1" u="sng" dirty="0" err="1"/>
              <a:t>negativation</a:t>
            </a:r>
            <a:r>
              <a:rPr lang="en-US" sz="2000" b="1" u="sng" dirty="0"/>
              <a:t> maternal blood PCR) </a:t>
            </a:r>
          </a:p>
          <a:p>
            <a:pPr marL="457200" lvl="1" indent="0">
              <a:buNone/>
            </a:pPr>
            <a:endParaRPr lang="en-US" sz="2000" b="1" u="sng" dirty="0"/>
          </a:p>
          <a:p>
            <a:r>
              <a:rPr lang="en-US" sz="2400" dirty="0"/>
              <a:t>One neonate lived 2 days, one survivor congenital EVD</a:t>
            </a:r>
          </a:p>
        </p:txBody>
      </p:sp>
      <p:pic>
        <p:nvPicPr>
          <p:cNvPr id="4" name="Picture 2" descr="D:\users\SCA\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15423"/>
            <a:ext cx="2915816" cy="13607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5688" y="3075806"/>
            <a:ext cx="6410680" cy="19805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7998719" y="953960"/>
            <a:ext cx="1161985" cy="369332"/>
          </a:xfrm>
          <a:prstGeom prst="rect">
            <a:avLst/>
          </a:prstGeom>
          <a:noFill/>
        </p:spPr>
        <p:txBody>
          <a:bodyPr wrap="none" rtlCol="0">
            <a:spAutoFit/>
          </a:bodyPr>
          <a:lstStyle/>
          <a:p>
            <a:r>
              <a:rPr lang="fr-BE" b="1" dirty="0">
                <a:solidFill>
                  <a:schemeClr val="bg1"/>
                </a:solidFill>
              </a:rPr>
              <a:t>MSF, 2015</a:t>
            </a:r>
          </a:p>
        </p:txBody>
      </p:sp>
    </p:spTree>
    <p:extLst>
      <p:ext uri="{BB962C8B-B14F-4D97-AF65-F5344CB8AC3E}">
        <p14:creationId xmlns:p14="http://schemas.microsoft.com/office/powerpoint/2010/main" val="392621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a:t>Conclusions </a:t>
            </a:r>
          </a:p>
        </p:txBody>
      </p:sp>
      <p:sp>
        <p:nvSpPr>
          <p:cNvPr id="3" name="Content Placeholder 2"/>
          <p:cNvSpPr>
            <a:spLocks noGrp="1"/>
          </p:cNvSpPr>
          <p:nvPr>
            <p:ph idx="1"/>
          </p:nvPr>
        </p:nvSpPr>
        <p:spPr>
          <a:xfrm>
            <a:off x="467544" y="1005577"/>
            <a:ext cx="8147248" cy="3751064"/>
          </a:xfrm>
        </p:spPr>
        <p:txBody>
          <a:bodyPr>
            <a:noAutofit/>
          </a:bodyPr>
          <a:lstStyle/>
          <a:p>
            <a:pPr>
              <a:spcAft>
                <a:spcPts val="600"/>
              </a:spcAft>
            </a:pPr>
            <a:r>
              <a:rPr lang="fr-BE" sz="2400" dirty="0" err="1"/>
              <a:t>Many</a:t>
            </a:r>
            <a:r>
              <a:rPr lang="fr-BE" sz="2400" dirty="0"/>
              <a:t> limitations !</a:t>
            </a:r>
          </a:p>
          <a:p>
            <a:pPr>
              <a:spcAft>
                <a:spcPts val="600"/>
              </a:spcAft>
            </a:pPr>
            <a:r>
              <a:rPr lang="fr-BE" sz="2400" dirty="0" err="1"/>
              <a:t>Largest</a:t>
            </a:r>
            <a:r>
              <a:rPr lang="fr-BE" sz="2400" dirty="0"/>
              <a:t> </a:t>
            </a:r>
            <a:r>
              <a:rPr lang="fr-BE" sz="2400" dirty="0" err="1"/>
              <a:t>series</a:t>
            </a:r>
            <a:r>
              <a:rPr lang="fr-BE" sz="2400" dirty="0"/>
              <a:t> of </a:t>
            </a:r>
            <a:r>
              <a:rPr lang="fr-BE" sz="2400" dirty="0" err="1"/>
              <a:t>confirmed</a:t>
            </a:r>
            <a:r>
              <a:rPr lang="fr-BE" sz="2400" dirty="0"/>
              <a:t> EVD+ </a:t>
            </a:r>
            <a:r>
              <a:rPr lang="fr-BE" sz="2400" dirty="0" err="1"/>
              <a:t>pregnant</a:t>
            </a:r>
            <a:r>
              <a:rPr lang="fr-BE" sz="2400" dirty="0"/>
              <a:t> patients </a:t>
            </a:r>
          </a:p>
          <a:p>
            <a:pPr>
              <a:spcAft>
                <a:spcPts val="600"/>
              </a:spcAft>
            </a:pPr>
            <a:r>
              <a:rPr lang="fr-BE" sz="2400" dirty="0"/>
              <a:t>No </a:t>
            </a:r>
            <a:r>
              <a:rPr lang="fr-BE" sz="2400" dirty="0" err="1"/>
              <a:t>statistical</a:t>
            </a:r>
            <a:r>
              <a:rPr lang="fr-BE" sz="2400" dirty="0"/>
              <a:t> </a:t>
            </a:r>
            <a:r>
              <a:rPr lang="fr-BE" sz="2400" dirty="0" err="1"/>
              <a:t>difference</a:t>
            </a:r>
            <a:r>
              <a:rPr lang="fr-BE" sz="2400" dirty="0"/>
              <a:t> in </a:t>
            </a:r>
            <a:r>
              <a:rPr lang="fr-BE" sz="2400" dirty="0" err="1"/>
              <a:t>survival</a:t>
            </a:r>
            <a:r>
              <a:rPr lang="fr-BE" sz="2400" dirty="0"/>
              <a:t> </a:t>
            </a:r>
            <a:r>
              <a:rPr lang="fr-BE" sz="2400" dirty="0" err="1"/>
              <a:t>when</a:t>
            </a:r>
            <a:r>
              <a:rPr lang="fr-BE" sz="2400" dirty="0"/>
              <a:t> </a:t>
            </a:r>
            <a:r>
              <a:rPr lang="fr-BE" sz="2400" dirty="0" err="1"/>
              <a:t>compared</a:t>
            </a:r>
            <a:r>
              <a:rPr lang="fr-BE" sz="2400" dirty="0"/>
              <a:t> </a:t>
            </a:r>
            <a:r>
              <a:rPr lang="fr-BE" sz="2400" dirty="0" err="1"/>
              <a:t>with</a:t>
            </a:r>
            <a:r>
              <a:rPr lang="fr-BE" sz="2400" dirty="0"/>
              <a:t> </a:t>
            </a:r>
            <a:r>
              <a:rPr lang="fr-BE" sz="2400" dirty="0" err="1"/>
              <a:t>nonpregnant</a:t>
            </a:r>
            <a:r>
              <a:rPr lang="fr-BE" sz="2400" dirty="0"/>
              <a:t> WRA</a:t>
            </a:r>
          </a:p>
          <a:p>
            <a:pPr>
              <a:spcAft>
                <a:spcPts val="600"/>
              </a:spcAft>
            </a:pPr>
            <a:r>
              <a:rPr lang="fr-BE" sz="2400" dirty="0" err="1"/>
              <a:t>Survival</a:t>
            </a:r>
            <a:r>
              <a:rPr lang="fr-BE" sz="2400" dirty="0"/>
              <a:t> </a:t>
            </a:r>
            <a:r>
              <a:rPr lang="fr-BE" sz="2400" dirty="0" err="1"/>
              <a:t>better</a:t>
            </a:r>
            <a:r>
              <a:rPr lang="fr-BE" sz="2400" dirty="0"/>
              <a:t> </a:t>
            </a:r>
            <a:r>
              <a:rPr lang="fr-BE" sz="2400" dirty="0" err="1"/>
              <a:t>than</a:t>
            </a:r>
            <a:r>
              <a:rPr lang="fr-BE" sz="2400" dirty="0"/>
              <a:t> </a:t>
            </a:r>
            <a:r>
              <a:rPr lang="fr-BE" sz="2400" dirty="0" err="1"/>
              <a:t>historical</a:t>
            </a:r>
            <a:r>
              <a:rPr lang="fr-BE" sz="2400" dirty="0"/>
              <a:t> data on EVD and </a:t>
            </a:r>
            <a:r>
              <a:rPr lang="fr-BE" sz="2400" dirty="0" err="1"/>
              <a:t>pregnancy</a:t>
            </a:r>
            <a:r>
              <a:rPr lang="fr-BE" sz="2400" dirty="0"/>
              <a:t> </a:t>
            </a:r>
          </a:p>
          <a:p>
            <a:pPr>
              <a:spcAft>
                <a:spcPts val="600"/>
              </a:spcAft>
            </a:pPr>
            <a:r>
              <a:rPr lang="fr-BE" sz="2400" dirty="0"/>
              <a:t>Persistent CT </a:t>
            </a:r>
            <a:r>
              <a:rPr lang="fr-BE" sz="2400" dirty="0" err="1"/>
              <a:t>positivity</a:t>
            </a:r>
            <a:r>
              <a:rPr lang="fr-BE" sz="2400" dirty="0"/>
              <a:t> of </a:t>
            </a:r>
            <a:r>
              <a:rPr lang="fr-BE" sz="2400" dirty="0" err="1"/>
              <a:t>POCs</a:t>
            </a:r>
            <a:r>
              <a:rPr lang="fr-BE" sz="2400" dirty="0"/>
              <a:t> </a:t>
            </a:r>
            <a:r>
              <a:rPr lang="fr-BE" sz="2400" dirty="0" err="1"/>
              <a:t>also</a:t>
            </a:r>
            <a:r>
              <a:rPr lang="fr-BE" sz="2400" dirty="0"/>
              <a:t> </a:t>
            </a:r>
            <a:r>
              <a:rPr lang="fr-BE" sz="2400" dirty="0" err="1"/>
              <a:t>after</a:t>
            </a:r>
            <a:r>
              <a:rPr lang="fr-BE" sz="2400" dirty="0"/>
              <a:t> convalescence of the </a:t>
            </a:r>
            <a:r>
              <a:rPr lang="fr-BE" sz="2400" dirty="0" err="1"/>
              <a:t>mother</a:t>
            </a:r>
            <a:r>
              <a:rPr lang="fr-BE" sz="2400" dirty="0"/>
              <a:t> (up till 32 </a:t>
            </a:r>
            <a:r>
              <a:rPr lang="fr-BE" sz="2400" dirty="0" err="1"/>
              <a:t>days</a:t>
            </a:r>
            <a:r>
              <a:rPr lang="fr-BE" sz="2400" dirty="0"/>
              <a:t>) </a:t>
            </a:r>
            <a:r>
              <a:rPr lang="fr-BE" sz="2400" dirty="0" err="1"/>
              <a:t>infectivity</a:t>
            </a:r>
            <a:r>
              <a:rPr lang="fr-BE" sz="2400" dirty="0"/>
              <a:t> </a:t>
            </a:r>
            <a:r>
              <a:rPr lang="fr-BE" sz="2400" dirty="0" err="1"/>
              <a:t>unknown</a:t>
            </a:r>
            <a:r>
              <a:rPr lang="fr-BE" sz="2400" dirty="0"/>
              <a:t> (no culture)</a:t>
            </a:r>
          </a:p>
          <a:p>
            <a:pPr>
              <a:spcAft>
                <a:spcPts val="600"/>
              </a:spcAft>
            </a:pPr>
            <a:r>
              <a:rPr lang="fr-BE" sz="2400" dirty="0" err="1"/>
              <a:t>Nubia</a:t>
            </a:r>
            <a:r>
              <a:rPr lang="fr-BE" sz="2400" dirty="0"/>
              <a:t>, first </a:t>
            </a:r>
            <a:r>
              <a:rPr lang="fr-BE" sz="2400" dirty="0" err="1"/>
              <a:t>documented</a:t>
            </a:r>
            <a:r>
              <a:rPr lang="fr-BE" sz="2400" dirty="0"/>
              <a:t> </a:t>
            </a:r>
            <a:r>
              <a:rPr lang="fr-BE" sz="2400" dirty="0" err="1"/>
              <a:t>survivor</a:t>
            </a:r>
            <a:r>
              <a:rPr lang="fr-BE" sz="2400" dirty="0"/>
              <a:t> of </a:t>
            </a:r>
            <a:r>
              <a:rPr lang="fr-BE" sz="2400" dirty="0" err="1"/>
              <a:t>transplacental</a:t>
            </a:r>
            <a:r>
              <a:rPr lang="fr-BE" sz="2400" dirty="0"/>
              <a:t> Ebola</a:t>
            </a:r>
          </a:p>
        </p:txBody>
      </p:sp>
      <p:sp>
        <p:nvSpPr>
          <p:cNvPr id="4" name="Footer Placeholder 3"/>
          <p:cNvSpPr>
            <a:spLocks noGrp="1"/>
          </p:cNvSpPr>
          <p:nvPr>
            <p:ph type="ftr" sz="quarter" idx="11"/>
          </p:nvPr>
        </p:nvSpPr>
        <p:spPr/>
        <p:txBody>
          <a:bodyPr/>
          <a:lstStyle/>
          <a:p>
            <a:r>
              <a:rPr lang="en-US"/>
              <a:t>Severine Caluwaerts, MSF, Pregnancy and Ebola </a:t>
            </a:r>
            <a:endParaRPr lang="fr-BE"/>
          </a:p>
        </p:txBody>
      </p:sp>
    </p:spTree>
    <p:extLst>
      <p:ext uri="{BB962C8B-B14F-4D97-AF65-F5344CB8AC3E}">
        <p14:creationId xmlns:p14="http://schemas.microsoft.com/office/powerpoint/2010/main" val="3506796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err="1"/>
              <a:t>Operational</a:t>
            </a:r>
            <a:r>
              <a:rPr lang="fr-BE" dirty="0"/>
              <a:t> </a:t>
            </a:r>
            <a:r>
              <a:rPr lang="fr-BE" dirty="0" err="1"/>
              <a:t>recommendations</a:t>
            </a:r>
            <a:r>
              <a:rPr lang="fr-BE" dirty="0"/>
              <a:t>: </a:t>
            </a:r>
          </a:p>
        </p:txBody>
      </p:sp>
      <p:sp>
        <p:nvSpPr>
          <p:cNvPr id="3" name="Content Placeholder 2"/>
          <p:cNvSpPr>
            <a:spLocks noGrp="1"/>
          </p:cNvSpPr>
          <p:nvPr>
            <p:ph idx="1"/>
          </p:nvPr>
        </p:nvSpPr>
        <p:spPr>
          <a:xfrm>
            <a:off x="467544" y="1113589"/>
            <a:ext cx="8229600" cy="3394472"/>
          </a:xfrm>
        </p:spPr>
        <p:txBody>
          <a:bodyPr>
            <a:normAutofit fontScale="70000" lnSpcReduction="20000"/>
          </a:bodyPr>
          <a:lstStyle/>
          <a:p>
            <a:pPr marL="514350" indent="-514350">
              <a:spcAft>
                <a:spcPts val="1800"/>
              </a:spcAft>
              <a:buAutoNum type="arabicPeriod"/>
            </a:pPr>
            <a:r>
              <a:rPr lang="en-US" b="1" dirty="0"/>
              <a:t>Standard pregnancy testing </a:t>
            </a:r>
            <a:r>
              <a:rPr lang="en-US" dirty="0"/>
              <a:t>at admission to ETCs for all WRA</a:t>
            </a:r>
          </a:p>
          <a:p>
            <a:pPr marL="514350" indent="-514350">
              <a:spcAft>
                <a:spcPts val="1800"/>
              </a:spcAft>
              <a:buAutoNum type="arabicPeriod"/>
            </a:pPr>
            <a:r>
              <a:rPr lang="en-US" dirty="0"/>
              <a:t>All pregnant EVD-</a:t>
            </a:r>
            <a:r>
              <a:rPr lang="en-US" b="1" dirty="0"/>
              <a:t>positive</a:t>
            </a:r>
            <a:r>
              <a:rPr lang="en-US" dirty="0"/>
              <a:t>/EVD-</a:t>
            </a:r>
            <a:r>
              <a:rPr lang="en-US" b="1" dirty="0"/>
              <a:t>convalescent</a:t>
            </a:r>
            <a:r>
              <a:rPr lang="en-US" dirty="0"/>
              <a:t> patients should </a:t>
            </a:r>
            <a:r>
              <a:rPr lang="en-US" b="1" dirty="0"/>
              <a:t>deliver inside an ETC </a:t>
            </a:r>
            <a:r>
              <a:rPr lang="en-US" dirty="0"/>
              <a:t>awaiting more research on infectivity</a:t>
            </a:r>
          </a:p>
          <a:p>
            <a:pPr marL="514350" indent="-514350">
              <a:spcAft>
                <a:spcPts val="1800"/>
              </a:spcAft>
              <a:buAutoNum type="arabicPeriod"/>
            </a:pPr>
            <a:r>
              <a:rPr lang="en-US" dirty="0"/>
              <a:t>A private </a:t>
            </a:r>
            <a:r>
              <a:rPr lang="en-US" b="1" dirty="0"/>
              <a:t>maternity space</a:t>
            </a:r>
            <a:r>
              <a:rPr lang="en-US" dirty="0"/>
              <a:t> in an ETC should be created for mother and for a potentially live neonate</a:t>
            </a:r>
          </a:p>
          <a:p>
            <a:pPr marL="514350" indent="-514350">
              <a:spcAft>
                <a:spcPts val="1800"/>
              </a:spcAft>
              <a:buAutoNum type="arabicPeriod"/>
            </a:pPr>
            <a:r>
              <a:rPr lang="en-US" dirty="0"/>
              <a:t>Management of patients with ongoing </a:t>
            </a:r>
            <a:r>
              <a:rPr lang="en-US" b="1" dirty="0"/>
              <a:t>pregnancies </a:t>
            </a:r>
            <a:r>
              <a:rPr lang="en-US" dirty="0"/>
              <a:t>in ETC remains a </a:t>
            </a:r>
            <a:r>
              <a:rPr lang="en-US" b="1" dirty="0"/>
              <a:t>challenge</a:t>
            </a:r>
            <a:r>
              <a:rPr lang="en-US" dirty="0"/>
              <a:t>: no clear guidance possible – careful discussion needed! </a:t>
            </a:r>
            <a:endParaRPr lang="fr-BE" dirty="0"/>
          </a:p>
        </p:txBody>
      </p:sp>
      <p:sp>
        <p:nvSpPr>
          <p:cNvPr id="4" name="Footer Placeholder 3"/>
          <p:cNvSpPr>
            <a:spLocks noGrp="1"/>
          </p:cNvSpPr>
          <p:nvPr>
            <p:ph type="ftr" sz="quarter" idx="11"/>
          </p:nvPr>
        </p:nvSpPr>
        <p:spPr/>
        <p:txBody>
          <a:bodyPr/>
          <a:lstStyle/>
          <a:p>
            <a:r>
              <a:rPr lang="en-US"/>
              <a:t>Severine Caluwaerts, MSF, Pregnancy and Ebola </a:t>
            </a:r>
            <a:endParaRPr lang="fr-BE"/>
          </a:p>
        </p:txBody>
      </p:sp>
    </p:spTree>
    <p:extLst>
      <p:ext uri="{BB962C8B-B14F-4D97-AF65-F5344CB8AC3E}">
        <p14:creationId xmlns:p14="http://schemas.microsoft.com/office/powerpoint/2010/main" val="3785172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BE"/>
          </a:p>
        </p:txBody>
      </p:sp>
      <p:sp>
        <p:nvSpPr>
          <p:cNvPr id="3" name="Content Placeholder 2"/>
          <p:cNvSpPr>
            <a:spLocks noGrp="1"/>
          </p:cNvSpPr>
          <p:nvPr>
            <p:ph idx="1"/>
          </p:nvPr>
        </p:nvSpPr>
        <p:spPr/>
        <p:txBody>
          <a:bodyPr/>
          <a:lstStyle/>
          <a:p>
            <a:endParaRPr lang="fr-BE"/>
          </a:p>
        </p:txBody>
      </p:sp>
      <p:pic>
        <p:nvPicPr>
          <p:cNvPr id="1026" name="Picture 2" descr="D:\users\SCA\Desktop\Picture1.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2" y="0"/>
            <a:ext cx="12241213"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804248" y="4371951"/>
            <a:ext cx="2664296" cy="369332"/>
          </a:xfrm>
          <a:prstGeom prst="rect">
            <a:avLst/>
          </a:prstGeom>
          <a:noFill/>
        </p:spPr>
        <p:txBody>
          <a:bodyPr wrap="square" rtlCol="0">
            <a:spAutoFit/>
          </a:bodyPr>
          <a:lstStyle/>
          <a:p>
            <a:r>
              <a:rPr lang="fr-BE" dirty="0"/>
              <a:t>MSF, 2016</a:t>
            </a:r>
          </a:p>
        </p:txBody>
      </p:sp>
    </p:spTree>
    <p:extLst>
      <p:ext uri="{BB962C8B-B14F-4D97-AF65-F5344CB8AC3E}">
        <p14:creationId xmlns:p14="http://schemas.microsoft.com/office/powerpoint/2010/main" val="4230933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dirty="0" err="1"/>
              <a:t>Thank</a:t>
            </a:r>
            <a:r>
              <a:rPr lang="fr-BE" dirty="0"/>
              <a:t> </a:t>
            </a:r>
            <a:r>
              <a:rPr lang="fr-BE" dirty="0" err="1"/>
              <a:t>you</a:t>
            </a:r>
            <a:r>
              <a:rPr lang="fr-BE" dirty="0"/>
              <a:t>!</a:t>
            </a:r>
          </a:p>
        </p:txBody>
      </p:sp>
      <p:sp>
        <p:nvSpPr>
          <p:cNvPr id="3" name="Content Placeholder 2"/>
          <p:cNvSpPr>
            <a:spLocks noGrp="1"/>
          </p:cNvSpPr>
          <p:nvPr>
            <p:ph sz="quarter" idx="1"/>
          </p:nvPr>
        </p:nvSpPr>
        <p:spPr/>
        <p:txBody>
          <a:bodyPr/>
          <a:lstStyle/>
          <a:p>
            <a:r>
              <a:rPr lang="fr-BE" sz="1600" dirty="0" err="1"/>
              <a:t>Everyone</a:t>
            </a:r>
            <a:r>
              <a:rPr lang="fr-BE" sz="1600" dirty="0"/>
              <a:t> </a:t>
            </a:r>
            <a:r>
              <a:rPr lang="fr-BE" sz="1600" dirty="0" err="1"/>
              <a:t>who</a:t>
            </a:r>
            <a:r>
              <a:rPr lang="fr-BE" sz="1600" dirty="0"/>
              <a:t> </a:t>
            </a:r>
            <a:r>
              <a:rPr lang="fr-BE" sz="1600" dirty="0" err="1"/>
              <a:t>reported</a:t>
            </a:r>
            <a:r>
              <a:rPr lang="fr-BE" sz="1600" dirty="0"/>
              <a:t> data and </a:t>
            </a:r>
            <a:r>
              <a:rPr lang="fr-BE" sz="1600" dirty="0" err="1"/>
              <a:t>cared</a:t>
            </a:r>
            <a:r>
              <a:rPr lang="fr-BE" sz="1600" dirty="0"/>
              <a:t> for the patients (Floribert </a:t>
            </a:r>
            <a:r>
              <a:rPr lang="fr-BE" sz="1600" dirty="0" err="1"/>
              <a:t>Lomboto</a:t>
            </a:r>
            <a:r>
              <a:rPr lang="fr-BE" sz="1600" dirty="0"/>
              <a:t> , </a:t>
            </a:r>
            <a:r>
              <a:rPr lang="fr-BE" sz="1600" dirty="0" err="1"/>
              <a:t>Furaha</a:t>
            </a:r>
            <a:r>
              <a:rPr lang="fr-BE" sz="1600" dirty="0"/>
              <a:t> </a:t>
            </a:r>
            <a:r>
              <a:rPr lang="fr-BE" sz="1600" dirty="0" err="1"/>
              <a:t>Walumpumpu</a:t>
            </a:r>
            <a:r>
              <a:rPr lang="fr-BE" sz="1600" dirty="0"/>
              <a:t>, Maya </a:t>
            </a:r>
            <a:r>
              <a:rPr lang="fr-BE" sz="1600" dirty="0" err="1"/>
              <a:t>Vergara</a:t>
            </a:r>
            <a:r>
              <a:rPr lang="fr-BE" sz="1600" dirty="0"/>
              <a:t>, Ruth </a:t>
            </a:r>
            <a:r>
              <a:rPr lang="fr-BE" sz="1600" dirty="0" err="1"/>
              <a:t>Kauffman</a:t>
            </a:r>
            <a:r>
              <a:rPr lang="fr-BE" sz="1600" dirty="0"/>
              <a:t>, Benjamin Black, Patricia </a:t>
            </a:r>
            <a:r>
              <a:rPr lang="fr-BE" sz="1600" dirty="0" err="1"/>
              <a:t>Lledo</a:t>
            </a:r>
            <a:r>
              <a:rPr lang="fr-BE" sz="1600" dirty="0"/>
              <a:t>, Nelly </a:t>
            </a:r>
            <a:r>
              <a:rPr lang="fr-BE" sz="1600" dirty="0" err="1"/>
              <a:t>Staderini</a:t>
            </a:r>
            <a:r>
              <a:rPr lang="fr-BE" sz="1600" dirty="0"/>
              <a:t>, Michel Moreau, </a:t>
            </a:r>
            <a:r>
              <a:rPr lang="fr-BE" sz="1600" dirty="0" err="1"/>
              <a:t>Modet</a:t>
            </a:r>
            <a:r>
              <a:rPr lang="fr-BE" sz="1600" dirty="0"/>
              <a:t> Camara, Maud </a:t>
            </a:r>
            <a:r>
              <a:rPr lang="fr-BE" sz="1600" dirty="0" err="1"/>
              <a:t>Santantonio</a:t>
            </a:r>
            <a:r>
              <a:rPr lang="fr-BE" sz="1600" dirty="0"/>
              <a:t>, Axelle </a:t>
            </a:r>
            <a:r>
              <a:rPr lang="fr-BE" sz="1600" dirty="0" err="1"/>
              <a:t>Ronsse</a:t>
            </a:r>
            <a:r>
              <a:rPr lang="fr-BE" sz="1600" dirty="0"/>
              <a:t>, Aicha </a:t>
            </a:r>
            <a:r>
              <a:rPr lang="fr-BE" sz="1600" dirty="0" err="1"/>
              <a:t>Taybi</a:t>
            </a:r>
            <a:r>
              <a:rPr lang="fr-BE" sz="1600" dirty="0"/>
              <a:t>, Jeff Edwards, Lucie, </a:t>
            </a:r>
            <a:r>
              <a:rPr lang="fr-BE" sz="1600" dirty="0" err="1"/>
              <a:t>Fernanda</a:t>
            </a:r>
            <a:r>
              <a:rPr lang="fr-BE" sz="1600" dirty="0"/>
              <a:t> </a:t>
            </a:r>
            <a:r>
              <a:rPr lang="fr-BE" sz="1600" dirty="0" err="1"/>
              <a:t>Baggi</a:t>
            </a:r>
            <a:r>
              <a:rPr lang="fr-BE" sz="1600" dirty="0"/>
              <a:t>, Gillian </a:t>
            </a:r>
            <a:r>
              <a:rPr lang="fr-BE" sz="1600" dirty="0" err="1"/>
              <a:t>Burkhardt</a:t>
            </a:r>
            <a:r>
              <a:rPr lang="fr-BE" sz="1600" dirty="0"/>
              <a:t>, </a:t>
            </a:r>
            <a:r>
              <a:rPr lang="fr-BE" sz="1600" dirty="0" err="1"/>
              <a:t>Elin</a:t>
            </a:r>
            <a:r>
              <a:rPr lang="fr-BE" sz="1600" dirty="0"/>
              <a:t> </a:t>
            </a:r>
            <a:r>
              <a:rPr lang="fr-BE" sz="1600" dirty="0" err="1"/>
              <a:t>Erland</a:t>
            </a:r>
            <a:r>
              <a:rPr lang="fr-BE" sz="1600" dirty="0"/>
              <a:t>, </a:t>
            </a:r>
            <a:r>
              <a:rPr lang="fr-BE" sz="1600" dirty="0" err="1"/>
              <a:t>Gert</a:t>
            </a:r>
            <a:r>
              <a:rPr lang="fr-BE" sz="1600" dirty="0"/>
              <a:t> </a:t>
            </a:r>
            <a:r>
              <a:rPr lang="fr-BE" sz="1600" dirty="0" err="1"/>
              <a:t>Verdonck</a:t>
            </a:r>
            <a:r>
              <a:rPr lang="fr-BE" sz="1600" dirty="0"/>
              <a:t> , Catherine </a:t>
            </a:r>
            <a:r>
              <a:rPr lang="fr-BE" sz="1600" dirty="0" err="1"/>
              <a:t>Juvyns</a:t>
            </a:r>
            <a:r>
              <a:rPr lang="fr-BE" sz="1600" dirty="0"/>
              <a:t> and </a:t>
            </a:r>
            <a:r>
              <a:rPr lang="fr-BE" sz="1600" dirty="0" err="1"/>
              <a:t>many</a:t>
            </a:r>
            <a:r>
              <a:rPr lang="fr-BE" sz="1600" dirty="0"/>
              <a:t> more) and the </a:t>
            </a:r>
            <a:r>
              <a:rPr lang="fr-BE" sz="1600" dirty="0" err="1"/>
              <a:t>field</a:t>
            </a:r>
            <a:r>
              <a:rPr lang="fr-BE" sz="1600" dirty="0"/>
              <a:t> teams </a:t>
            </a:r>
            <a:r>
              <a:rPr lang="fr-BE" sz="1600" dirty="0" err="1"/>
              <a:t>from</a:t>
            </a:r>
            <a:r>
              <a:rPr lang="fr-BE" sz="1600" dirty="0"/>
              <a:t> Liberia, </a:t>
            </a:r>
            <a:r>
              <a:rPr lang="fr-BE" sz="1600" dirty="0" err="1"/>
              <a:t>Guinea</a:t>
            </a:r>
            <a:r>
              <a:rPr lang="fr-BE" sz="1600" dirty="0"/>
              <a:t> and Sierra Leone</a:t>
            </a:r>
          </a:p>
          <a:p>
            <a:r>
              <a:rPr lang="fr-BE" sz="1600" dirty="0" err="1"/>
              <a:t>Luxor</a:t>
            </a:r>
            <a:r>
              <a:rPr lang="fr-BE" sz="1600" dirty="0"/>
              <a:t> </a:t>
            </a:r>
            <a:r>
              <a:rPr lang="fr-BE" sz="1600" dirty="0" err="1"/>
              <a:t>operational</a:t>
            </a:r>
            <a:r>
              <a:rPr lang="fr-BE" sz="1600" dirty="0"/>
              <a:t> </a:t>
            </a:r>
            <a:r>
              <a:rPr lang="fr-BE" sz="1600" dirty="0" err="1"/>
              <a:t>research</a:t>
            </a:r>
            <a:r>
              <a:rPr lang="fr-BE" sz="1600" dirty="0"/>
              <a:t> unit </a:t>
            </a:r>
          </a:p>
          <a:p>
            <a:r>
              <a:rPr lang="fr-BE" sz="1600" dirty="0" err="1"/>
              <a:t>MoH</a:t>
            </a:r>
            <a:r>
              <a:rPr lang="fr-BE" sz="1600" dirty="0"/>
              <a:t> of </a:t>
            </a:r>
            <a:r>
              <a:rPr lang="fr-BE" sz="1600" dirty="0" err="1"/>
              <a:t>Guinea</a:t>
            </a:r>
            <a:r>
              <a:rPr lang="fr-BE" sz="1600" dirty="0"/>
              <a:t>, Sierra Leone and Liberia</a:t>
            </a:r>
          </a:p>
          <a:p>
            <a:pPr marL="68580" indent="0">
              <a:buNone/>
            </a:pPr>
            <a:endParaRPr lang="fr-BE" dirty="0"/>
          </a:p>
        </p:txBody>
      </p:sp>
      <p:pic>
        <p:nvPicPr>
          <p:cNvPr id="3074" name="Picture 2" descr="D:\users\SCA\Desktop\B3dXPkYIYAEsOe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77048" y="2538294"/>
            <a:ext cx="3440640" cy="25200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D:\users\SCA\Desktop\imagesCA4E28P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302" y="3239733"/>
            <a:ext cx="2695575" cy="16954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rot="10800000" flipV="1">
            <a:off x="7300432" y="4812072"/>
            <a:ext cx="1228336" cy="246221"/>
          </a:xfrm>
          <a:prstGeom prst="rect">
            <a:avLst/>
          </a:prstGeom>
          <a:noFill/>
        </p:spPr>
        <p:txBody>
          <a:bodyPr wrap="square" rtlCol="0">
            <a:spAutoFit/>
          </a:bodyPr>
          <a:lstStyle/>
          <a:p>
            <a:r>
              <a:rPr lang="fr-BE" sz="1000" dirty="0"/>
              <a:t>°MSF, 2014</a:t>
            </a:r>
          </a:p>
        </p:txBody>
      </p:sp>
      <p:sp>
        <p:nvSpPr>
          <p:cNvPr id="4" name="Footer Placeholder 3"/>
          <p:cNvSpPr>
            <a:spLocks noGrp="1"/>
          </p:cNvSpPr>
          <p:nvPr>
            <p:ph type="ftr" sz="quarter" idx="11"/>
          </p:nvPr>
        </p:nvSpPr>
        <p:spPr>
          <a:xfrm>
            <a:off x="2915816" y="4812071"/>
            <a:ext cx="3103984" cy="229035"/>
          </a:xfrm>
        </p:spPr>
        <p:txBody>
          <a:bodyPr/>
          <a:lstStyle/>
          <a:p>
            <a:r>
              <a:rPr lang="en-US" dirty="0" err="1"/>
              <a:t>Severine</a:t>
            </a:r>
            <a:r>
              <a:rPr lang="en-US" dirty="0"/>
              <a:t> </a:t>
            </a:r>
            <a:r>
              <a:rPr lang="en-US" dirty="0" err="1"/>
              <a:t>Caluwaerts</a:t>
            </a:r>
            <a:r>
              <a:rPr lang="en-US" dirty="0"/>
              <a:t>, MSF, Pregnancy </a:t>
            </a:r>
          </a:p>
          <a:p>
            <a:r>
              <a:rPr lang="en-US" dirty="0"/>
              <a:t>and Ebola </a:t>
            </a:r>
            <a:endParaRPr lang="fr-BE" dirty="0"/>
          </a:p>
        </p:txBody>
      </p:sp>
    </p:spTree>
    <p:extLst>
      <p:ext uri="{BB962C8B-B14F-4D97-AF65-F5344CB8AC3E}">
        <p14:creationId xmlns:p14="http://schemas.microsoft.com/office/powerpoint/2010/main" val="10192625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DDEEA2D-161D-462F-A992-A6F1A8F51BDE}"/>
</file>

<file path=customXml/itemProps2.xml><?xml version="1.0" encoding="utf-8"?>
<ds:datastoreItem xmlns:ds="http://schemas.openxmlformats.org/officeDocument/2006/customXml" ds:itemID="{1AC04968-69C5-43C6-BB31-19E0599A5D9E}"/>
</file>

<file path=customXml/itemProps3.xml><?xml version="1.0" encoding="utf-8"?>
<ds:datastoreItem xmlns:ds="http://schemas.openxmlformats.org/officeDocument/2006/customXml" ds:itemID="{4BCFBA29-50D4-492F-9692-13405E87D8EB}"/>
</file>

<file path=docProps/app.xml><?xml version="1.0" encoding="utf-8"?>
<Properties xmlns="http://schemas.openxmlformats.org/officeDocument/2006/extended-properties" xmlns:vt="http://schemas.openxmlformats.org/officeDocument/2006/docPropsVTypes">
  <TotalTime>261</TotalTime>
  <Words>925</Words>
  <Application>Microsoft Office PowerPoint</Application>
  <PresentationFormat>On-screen Show (16:9)</PresentationFormat>
  <Paragraphs>101</Paragraphs>
  <Slides>12</Slides>
  <Notes>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Pregnancy and Ebola :  survival of pregnant women admitted to MSF Ebola treatment centres in the 2014-2016 outbreak </vt:lpstr>
      <vt:lpstr>Introduction </vt:lpstr>
      <vt:lpstr>Research questions</vt:lpstr>
      <vt:lpstr>Methods</vt:lpstr>
      <vt:lpstr> Results : 2014-2016 Ebola outbreak in West Africa </vt:lpstr>
      <vt:lpstr>Results</vt:lpstr>
      <vt:lpstr>Results </vt:lpstr>
      <vt:lpstr>Results </vt:lpstr>
      <vt:lpstr>Conclusions </vt:lpstr>
      <vt:lpstr>Operational recommendations: </vt:lpstr>
      <vt:lpstr>PowerPoint Presentation</vt:lpstr>
      <vt:lpstr>Thank you!</vt:lpstr>
    </vt:vector>
  </TitlesOfParts>
  <Company>Medecins Sans Frontieres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Pregnancy and Ebola : management and survival of pregnant women admitted to MSF Ebola treatment centres in the 2014-2016 outbreaK</dc:title>
  <dc:creator>Severine Caluwaerts</dc:creator>
  <cp:lastModifiedBy>Paula Puszet</cp:lastModifiedBy>
  <cp:revision>35</cp:revision>
  <dcterms:created xsi:type="dcterms:W3CDTF">2018-04-16T08:23:21Z</dcterms:created>
  <dcterms:modified xsi:type="dcterms:W3CDTF">2018-05-22T14:59:30Z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0x010100EF656C67CEBF1B4EA4579FD3E3AFD5F7</vt:lpwstr>
  </property>
</Properties>
</file>