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handoutMasters/handoutMaster1.xml" ContentType="application/vnd.openxmlformats-officedocument.presentationml.handoutMaster+xml"/>
  <Override PartName="/ppt/diagrams/layout2.xml" ContentType="application/vnd.openxmlformats-officedocument.drawingml.diagram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59" r:id="rId2"/>
    <p:sldId id="351" r:id="rId3"/>
    <p:sldId id="360" r:id="rId4"/>
    <p:sldId id="332" r:id="rId5"/>
    <p:sldId id="333" r:id="rId6"/>
    <p:sldId id="336" r:id="rId7"/>
    <p:sldId id="369" r:id="rId8"/>
    <p:sldId id="367" r:id="rId9"/>
    <p:sldId id="372" r:id="rId10"/>
    <p:sldId id="368" r:id="rId11"/>
    <p:sldId id="375" r:id="rId12"/>
    <p:sldId id="376" r:id="rId13"/>
    <p:sldId id="371" r:id="rId14"/>
    <p:sldId id="374" r:id="rId15"/>
    <p:sldId id="373" r:id="rId16"/>
    <p:sldId id="366" r:id="rId17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21" autoAdjust="0"/>
    <p:restoredTop sz="89445" autoAdjust="0"/>
  </p:normalViewPr>
  <p:slideViewPr>
    <p:cSldViewPr>
      <p:cViewPr varScale="1">
        <p:scale>
          <a:sx n="85" d="100"/>
          <a:sy n="85" d="100"/>
        </p:scale>
        <p:origin x="846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877D11-99F7-4F60-92A7-7ECB42B363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97ADD5-9452-47A4-8F8E-3CEA382592F4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xfrm>
          <a:off x="3084" y="130710"/>
          <a:ext cx="2092449" cy="594000"/>
        </a:xfrm>
        <a:solidFill>
          <a:srgbClr val="9BBB59"/>
        </a:solidFill>
        <a:ln w="25400" cap="flat" cmpd="sng" algn="ctr">
          <a:solidFill>
            <a:srgbClr val="9BBB59">
              <a:shade val="50000"/>
            </a:srgbClr>
          </a:solidFill>
          <a:prstDash val="solid"/>
        </a:ln>
        <a:effectLst/>
      </dgm:spPr>
      <dgm:t>
        <a:bodyPr/>
        <a:lstStyle/>
        <a:p>
          <a:r>
            <a:rPr lang="en-US" sz="2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ENTRY</a:t>
          </a:r>
        </a:p>
      </dgm:t>
    </dgm:pt>
    <dgm:pt modelId="{5A83931E-43C9-4EAB-80BB-D45A273053A6}" type="parTrans" cxnId="{9679C580-3ECA-48E3-B2C9-B53E8C593B6A}">
      <dgm:prSet/>
      <dgm:spPr/>
      <dgm:t>
        <a:bodyPr/>
        <a:lstStyle/>
        <a:p>
          <a:endParaRPr lang="en-US"/>
        </a:p>
      </dgm:t>
    </dgm:pt>
    <dgm:pt modelId="{6AF60D8E-FEFC-4A59-9B65-D25BC301B86B}" type="sibTrans" cxnId="{9679C580-3ECA-48E3-B2C9-B53E8C593B6A}">
      <dgm:prSet/>
      <dgm:spPr/>
      <dgm:t>
        <a:bodyPr/>
        <a:lstStyle/>
        <a:p>
          <a:endParaRPr lang="en-US"/>
        </a:p>
      </dgm:t>
    </dgm:pt>
    <dgm:pt modelId="{C70B9409-9950-4A73-97F0-C7E4AEBBD266}">
      <dgm:prSet phldrT="[Text]"/>
      <dgm:spPr>
        <a:xfrm>
          <a:off x="157506" y="798960"/>
          <a:ext cx="1673959" cy="3192750"/>
        </a:xfrm>
        <a:solidFill>
          <a:srgbClr val="9BBB59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Comprehensive  Screening</a:t>
          </a:r>
        </a:p>
      </dgm:t>
    </dgm:pt>
    <dgm:pt modelId="{A3A3CC51-B6F9-45D1-AA89-917BAB1CEFAA}" type="parTrans" cxnId="{BB994FB2-5E33-4022-B195-21B10EA9F1AF}">
      <dgm:prSet/>
      <dgm:spPr/>
      <dgm:t>
        <a:bodyPr/>
        <a:lstStyle/>
        <a:p>
          <a:endParaRPr lang="en-US"/>
        </a:p>
      </dgm:t>
    </dgm:pt>
    <dgm:pt modelId="{D3EFF9BC-D4BA-457E-9BE1-1DA3078E922C}" type="sibTrans" cxnId="{BB994FB2-5E33-4022-B195-21B10EA9F1AF}">
      <dgm:prSet/>
      <dgm:spPr/>
      <dgm:t>
        <a:bodyPr/>
        <a:lstStyle/>
        <a:p>
          <a:endParaRPr lang="en-US"/>
        </a:p>
      </dgm:t>
    </dgm:pt>
    <dgm:pt modelId="{6FC2D083-27F9-4184-8601-D5D4C827DC12}">
      <dgm:prSet phldrT="[Text]" custT="1"/>
      <dgm:spPr>
        <a:xfrm>
          <a:off x="1879533" y="130710"/>
          <a:ext cx="2092449" cy="594000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tx2"/>
          </a:solidFill>
          <a:prstDash val="solid"/>
        </a:ln>
        <a:effectLst/>
      </dgm:spPr>
      <dgm:t>
        <a:bodyPr/>
        <a:lstStyle/>
        <a:p>
          <a:r>
            <a:rPr lang="en-US" sz="2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STAY</a:t>
          </a:r>
        </a:p>
      </dgm:t>
    </dgm:pt>
    <dgm:pt modelId="{2A73F019-F22B-44A0-9B44-E5E94AC49F78}" type="parTrans" cxnId="{144E81F1-24BC-45D7-AF7E-B3D1C9F3D2BF}">
      <dgm:prSet/>
      <dgm:spPr/>
      <dgm:t>
        <a:bodyPr/>
        <a:lstStyle/>
        <a:p>
          <a:endParaRPr lang="en-US"/>
        </a:p>
      </dgm:t>
    </dgm:pt>
    <dgm:pt modelId="{55513EA7-2959-47E8-9580-ABA9D757D2D9}" type="sibTrans" cxnId="{144E81F1-24BC-45D7-AF7E-B3D1C9F3D2BF}">
      <dgm:prSet/>
      <dgm:spPr/>
      <dgm:t>
        <a:bodyPr/>
        <a:lstStyle/>
        <a:p>
          <a:endParaRPr lang="en-US"/>
        </a:p>
      </dgm:t>
    </dgm:pt>
    <dgm:pt modelId="{9E28F5D3-166D-43AF-9684-E5F0A84C5F3C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OPD Care</a:t>
          </a:r>
        </a:p>
      </dgm:t>
    </dgm:pt>
    <dgm:pt modelId="{C23922A6-F379-45E2-91EC-4D92CE103CAE}" type="parTrans" cxnId="{A766305E-B5A0-41CD-8502-46DCBD200C82}">
      <dgm:prSet/>
      <dgm:spPr/>
      <dgm:t>
        <a:bodyPr/>
        <a:lstStyle/>
        <a:p>
          <a:endParaRPr lang="en-US"/>
        </a:p>
      </dgm:t>
    </dgm:pt>
    <dgm:pt modelId="{5D660116-C2FD-4000-9A8D-A7D855EDDD02}" type="sibTrans" cxnId="{A766305E-B5A0-41CD-8502-46DCBD200C82}">
      <dgm:prSet/>
      <dgm:spPr/>
      <dgm:t>
        <a:bodyPr/>
        <a:lstStyle/>
        <a:p>
          <a:endParaRPr lang="en-US"/>
        </a:p>
      </dgm:t>
    </dgm:pt>
    <dgm:pt modelId="{AA9BC646-CEB8-4562-8A35-E6E4C8B5C78F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xfrm>
          <a:off x="3848066" y="130710"/>
          <a:ext cx="2092449" cy="594000"/>
        </a:xfrm>
        <a:solidFill>
          <a:srgbClr val="C0504D"/>
        </a:solidFill>
        <a:ln w="25400" cap="flat" cmpd="sng" algn="ctr">
          <a:solidFill>
            <a:srgbClr val="C0504D">
              <a:shade val="50000"/>
            </a:srgbClr>
          </a:solidFill>
          <a:prstDash val="solid"/>
        </a:ln>
        <a:effectLst/>
      </dgm:spPr>
      <dgm:t>
        <a:bodyPr/>
        <a:lstStyle/>
        <a:p>
          <a:r>
            <a:rPr lang="en-US" sz="2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EXIT</a:t>
          </a:r>
        </a:p>
      </dgm:t>
    </dgm:pt>
    <dgm:pt modelId="{43E7F101-013F-410D-A4AA-6CC1E1134474}" type="parTrans" cxnId="{EC315FE1-2782-4B3E-904F-D148D1742DFE}">
      <dgm:prSet/>
      <dgm:spPr/>
      <dgm:t>
        <a:bodyPr/>
        <a:lstStyle/>
        <a:p>
          <a:endParaRPr lang="en-US"/>
        </a:p>
      </dgm:t>
    </dgm:pt>
    <dgm:pt modelId="{069B4FFA-6991-474D-B39F-17DBD1518643}" type="sibTrans" cxnId="{EC315FE1-2782-4B3E-904F-D148D1742DFE}">
      <dgm:prSet/>
      <dgm:spPr/>
      <dgm:t>
        <a:bodyPr/>
        <a:lstStyle/>
        <a:p>
          <a:endParaRPr lang="en-US"/>
        </a:p>
      </dgm:t>
    </dgm:pt>
    <dgm:pt modelId="{0A722B8B-D816-4543-8690-9DD14334B9D2}">
      <dgm:prSet phldrT="[Text]"/>
      <dgm:spPr>
        <a:xfrm>
          <a:off x="3861994" y="798960"/>
          <a:ext cx="1858128" cy="3192750"/>
        </a:xfrm>
        <a:solidFill>
          <a:srgbClr val="C0504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Exit Screening</a:t>
          </a:r>
        </a:p>
      </dgm:t>
    </dgm:pt>
    <dgm:pt modelId="{C1B8C537-F517-488E-A0FF-EC54A111F96D}" type="parTrans" cxnId="{FC6BD523-A1B5-4858-8F5E-287E853D2A32}">
      <dgm:prSet/>
      <dgm:spPr/>
      <dgm:t>
        <a:bodyPr/>
        <a:lstStyle/>
        <a:p>
          <a:endParaRPr lang="en-US"/>
        </a:p>
      </dgm:t>
    </dgm:pt>
    <dgm:pt modelId="{53C48B69-8F44-45A4-89F6-7E6527135B47}" type="sibTrans" cxnId="{FC6BD523-A1B5-4858-8F5E-287E853D2A32}">
      <dgm:prSet/>
      <dgm:spPr/>
      <dgm:t>
        <a:bodyPr/>
        <a:lstStyle/>
        <a:p>
          <a:endParaRPr lang="en-US"/>
        </a:p>
      </dgm:t>
    </dgm:pt>
    <dgm:pt modelId="{73FDCB2D-AD8D-49E3-936B-A7E997372362}">
      <dgm:prSet phldrT="[Text]"/>
      <dgm:spPr>
        <a:xfrm>
          <a:off x="157506" y="798960"/>
          <a:ext cx="1673959" cy="3192750"/>
        </a:xfrm>
        <a:solidFill>
          <a:srgbClr val="9BBB59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HTC</a:t>
          </a:r>
        </a:p>
      </dgm:t>
    </dgm:pt>
    <dgm:pt modelId="{672E38E7-E2A3-405A-8471-6C41CE53B88C}" type="parTrans" cxnId="{4B6169D8-3C85-4125-9ECF-02AD6A9FC9F0}">
      <dgm:prSet/>
      <dgm:spPr/>
      <dgm:t>
        <a:bodyPr/>
        <a:lstStyle/>
        <a:p>
          <a:endParaRPr lang="en-US"/>
        </a:p>
      </dgm:t>
    </dgm:pt>
    <dgm:pt modelId="{604EC2EA-D9A7-4A7C-921C-6AF280020958}" type="sibTrans" cxnId="{4B6169D8-3C85-4125-9ECF-02AD6A9FC9F0}">
      <dgm:prSet/>
      <dgm:spPr/>
      <dgm:t>
        <a:bodyPr/>
        <a:lstStyle/>
        <a:p>
          <a:endParaRPr lang="en-US"/>
        </a:p>
      </dgm:t>
    </dgm:pt>
    <dgm:pt modelId="{6F4D3DD5-43DE-4F11-9605-C979127F1BB3}">
      <dgm:prSet phldrT="[Text]"/>
      <dgm:spPr>
        <a:xfrm>
          <a:off x="157506" y="798960"/>
          <a:ext cx="1673959" cy="3192750"/>
        </a:xfrm>
        <a:solidFill>
          <a:srgbClr val="9BBB59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TB  symptomatic screening and followed by MTB/RIF </a:t>
          </a:r>
          <a:r>
            <a:rPr lang="en-US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GeneXpert</a:t>
          </a: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and/or sputum microscopy</a:t>
          </a:r>
        </a:p>
      </dgm:t>
    </dgm:pt>
    <dgm:pt modelId="{3EF419F2-1FAD-45F7-A899-71F76679DDA6}" type="parTrans" cxnId="{22C3640F-C3E6-4EFD-8422-24C91C3ACB3F}">
      <dgm:prSet/>
      <dgm:spPr/>
      <dgm:t>
        <a:bodyPr/>
        <a:lstStyle/>
        <a:p>
          <a:endParaRPr lang="en-US"/>
        </a:p>
      </dgm:t>
    </dgm:pt>
    <dgm:pt modelId="{E1D1F843-37B6-4B54-BDC3-1483F7306541}" type="sibTrans" cxnId="{22C3640F-C3E6-4EFD-8422-24C91C3ACB3F}">
      <dgm:prSet/>
      <dgm:spPr/>
      <dgm:t>
        <a:bodyPr/>
        <a:lstStyle/>
        <a:p>
          <a:endParaRPr lang="en-US"/>
        </a:p>
      </dgm:t>
    </dgm:pt>
    <dgm:pt modelId="{D08B21F0-C849-49EF-84C8-03DA0F85D12E}">
      <dgm:prSet phldrT="[Text]"/>
      <dgm:spPr>
        <a:xfrm>
          <a:off x="157506" y="798960"/>
          <a:ext cx="1673959" cy="3192750"/>
        </a:xfrm>
        <a:solidFill>
          <a:srgbClr val="9BBB59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r>
            <a:rPr lang="en-US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Hep</a:t>
          </a: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B Vaccination</a:t>
          </a:r>
        </a:p>
      </dgm:t>
    </dgm:pt>
    <dgm:pt modelId="{D46DA418-C866-4F9B-A722-5C5CBAC370DC}" type="parTrans" cxnId="{4227B8C8-BB04-4F44-A470-1C5D4938B92D}">
      <dgm:prSet/>
      <dgm:spPr/>
      <dgm:t>
        <a:bodyPr/>
        <a:lstStyle/>
        <a:p>
          <a:endParaRPr lang="en-US"/>
        </a:p>
      </dgm:t>
    </dgm:pt>
    <dgm:pt modelId="{DCD44235-880D-468A-BBC1-C0BD01459E41}" type="sibTrans" cxnId="{4227B8C8-BB04-4F44-A470-1C5D4938B92D}">
      <dgm:prSet/>
      <dgm:spPr/>
      <dgm:t>
        <a:bodyPr/>
        <a:lstStyle/>
        <a:p>
          <a:endParaRPr lang="en-US"/>
        </a:p>
      </dgm:t>
    </dgm:pt>
    <dgm:pt modelId="{5357EA82-BD47-403F-AA9D-8EFB80B26DC8}">
      <dgm:prSet phldrT="[Text]"/>
      <dgm:spPr>
        <a:xfrm>
          <a:off x="157506" y="798960"/>
          <a:ext cx="1673959" cy="3192750"/>
        </a:xfrm>
        <a:solidFill>
          <a:srgbClr val="9BBB59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STI/Syphilis rapid test</a:t>
          </a:r>
          <a:endParaRPr lang="en-US" strike="sngStrike" baseline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5183895-1AD2-4E5A-BB84-0AF4A2B8C816}" type="parTrans" cxnId="{9D3A12E8-2699-44F3-ABAB-FCC022422A9A}">
      <dgm:prSet/>
      <dgm:spPr/>
      <dgm:t>
        <a:bodyPr/>
        <a:lstStyle/>
        <a:p>
          <a:endParaRPr lang="en-US"/>
        </a:p>
      </dgm:t>
    </dgm:pt>
    <dgm:pt modelId="{ECDEEFA8-B68B-4310-9A5C-1107CCDDA39A}" type="sibTrans" cxnId="{9D3A12E8-2699-44F3-ABAB-FCC022422A9A}">
      <dgm:prSet/>
      <dgm:spPr/>
      <dgm:t>
        <a:bodyPr/>
        <a:lstStyle/>
        <a:p>
          <a:endParaRPr lang="en-US"/>
        </a:p>
      </dgm:t>
    </dgm:pt>
    <dgm:pt modelId="{222E8FC2-0992-46DC-A9D0-8191FFB999B5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OIs &amp; STIs</a:t>
          </a:r>
        </a:p>
      </dgm:t>
    </dgm:pt>
    <dgm:pt modelId="{8CC3C5EC-FE42-4603-B947-5EAA65877861}" type="parTrans" cxnId="{981AFBD9-3810-4ED2-AA10-FDAA8F63CD78}">
      <dgm:prSet/>
      <dgm:spPr/>
      <dgm:t>
        <a:bodyPr/>
        <a:lstStyle/>
        <a:p>
          <a:endParaRPr lang="en-US"/>
        </a:p>
      </dgm:t>
    </dgm:pt>
    <dgm:pt modelId="{E3EEC4CD-F5C2-47FF-8D06-7CACCA3E1403}" type="sibTrans" cxnId="{981AFBD9-3810-4ED2-AA10-FDAA8F63CD78}">
      <dgm:prSet/>
      <dgm:spPr/>
      <dgm:t>
        <a:bodyPr/>
        <a:lstStyle/>
        <a:p>
          <a:endParaRPr lang="en-US"/>
        </a:p>
      </dgm:t>
    </dgm:pt>
    <dgm:pt modelId="{6CD35DC4-CC91-4EE1-8923-6400313E636B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Lab services</a:t>
          </a:r>
        </a:p>
      </dgm:t>
    </dgm:pt>
    <dgm:pt modelId="{99252BA9-CCE9-4AC7-B3B5-98B7E9B050E3}" type="parTrans" cxnId="{FCDE7A05-CD36-4497-BD1E-E789FB48585E}">
      <dgm:prSet/>
      <dgm:spPr/>
      <dgm:t>
        <a:bodyPr/>
        <a:lstStyle/>
        <a:p>
          <a:endParaRPr lang="en-US"/>
        </a:p>
      </dgm:t>
    </dgm:pt>
    <dgm:pt modelId="{074D1D85-80EF-4C0F-B588-128E845BA5E6}" type="sibTrans" cxnId="{FCDE7A05-CD36-4497-BD1E-E789FB48585E}">
      <dgm:prSet/>
      <dgm:spPr/>
      <dgm:t>
        <a:bodyPr/>
        <a:lstStyle/>
        <a:p>
          <a:endParaRPr lang="en-US"/>
        </a:p>
      </dgm:t>
    </dgm:pt>
    <dgm:pt modelId="{F65B98CD-CB17-4F8A-8EA5-70CD8A4FD060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GXP</a:t>
          </a:r>
        </a:p>
      </dgm:t>
    </dgm:pt>
    <dgm:pt modelId="{D5FE9C1A-22BD-4CB1-9368-AA2B659DA7B3}" type="parTrans" cxnId="{31653A3A-5000-4F1E-8D5E-8E1BB76B2862}">
      <dgm:prSet/>
      <dgm:spPr/>
      <dgm:t>
        <a:bodyPr/>
        <a:lstStyle/>
        <a:p>
          <a:endParaRPr lang="en-US"/>
        </a:p>
      </dgm:t>
    </dgm:pt>
    <dgm:pt modelId="{E2D612CF-C9CE-458B-B6A3-FC4C1A3DC58E}" type="sibTrans" cxnId="{31653A3A-5000-4F1E-8D5E-8E1BB76B2862}">
      <dgm:prSet/>
      <dgm:spPr/>
      <dgm:t>
        <a:bodyPr/>
        <a:lstStyle/>
        <a:p>
          <a:endParaRPr lang="en-US"/>
        </a:p>
      </dgm:t>
    </dgm:pt>
    <dgm:pt modelId="{3654785F-1327-40C4-A27C-DA7FAA730385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Microscopy</a:t>
          </a:r>
        </a:p>
      </dgm:t>
    </dgm:pt>
    <dgm:pt modelId="{76CA20BD-0C62-499C-BCCD-C9663A689D45}" type="parTrans" cxnId="{69700BFD-E868-4122-B900-297C14CC768A}">
      <dgm:prSet/>
      <dgm:spPr/>
      <dgm:t>
        <a:bodyPr/>
        <a:lstStyle/>
        <a:p>
          <a:endParaRPr lang="en-US"/>
        </a:p>
      </dgm:t>
    </dgm:pt>
    <dgm:pt modelId="{38E6AF66-4585-420A-974F-27B54CE6B3F3}" type="sibTrans" cxnId="{69700BFD-E868-4122-B900-297C14CC768A}">
      <dgm:prSet/>
      <dgm:spPr/>
      <dgm:t>
        <a:bodyPr/>
        <a:lstStyle/>
        <a:p>
          <a:endParaRPr lang="en-US"/>
        </a:p>
      </dgm:t>
    </dgm:pt>
    <dgm:pt modelId="{11E26AF2-7FDF-4C77-85BD-A2563452BC23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VL</a:t>
          </a:r>
        </a:p>
      </dgm:t>
    </dgm:pt>
    <dgm:pt modelId="{30D59711-F15F-4371-A18A-39C6202D51F3}" type="parTrans" cxnId="{CFC75DA6-16AB-4BD4-B5F9-4FF59BD9C920}">
      <dgm:prSet/>
      <dgm:spPr/>
      <dgm:t>
        <a:bodyPr/>
        <a:lstStyle/>
        <a:p>
          <a:endParaRPr lang="en-US"/>
        </a:p>
      </dgm:t>
    </dgm:pt>
    <dgm:pt modelId="{4F507454-83CC-44DD-A146-A50C2A323CF8}" type="sibTrans" cxnId="{CFC75DA6-16AB-4BD4-B5F9-4FF59BD9C920}">
      <dgm:prSet/>
      <dgm:spPr/>
      <dgm:t>
        <a:bodyPr/>
        <a:lstStyle/>
        <a:p>
          <a:endParaRPr lang="en-US"/>
        </a:p>
      </dgm:t>
    </dgm:pt>
    <dgm:pt modelId="{78B27491-8FA5-4601-9014-354943A71B04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RDT</a:t>
          </a:r>
        </a:p>
      </dgm:t>
    </dgm:pt>
    <dgm:pt modelId="{38E8A121-F436-423F-B136-3163613BB497}" type="parTrans" cxnId="{B1EFED71-F751-4853-807C-40156BFF26F6}">
      <dgm:prSet/>
      <dgm:spPr/>
      <dgm:t>
        <a:bodyPr/>
        <a:lstStyle/>
        <a:p>
          <a:endParaRPr lang="en-US"/>
        </a:p>
      </dgm:t>
    </dgm:pt>
    <dgm:pt modelId="{49DF45C6-09D8-4CA8-99C7-969372D114AB}" type="sibTrans" cxnId="{B1EFED71-F751-4853-807C-40156BFF26F6}">
      <dgm:prSet/>
      <dgm:spPr/>
      <dgm:t>
        <a:bodyPr/>
        <a:lstStyle/>
        <a:p>
          <a:endParaRPr lang="en-US"/>
        </a:p>
      </dgm:t>
    </dgm:pt>
    <dgm:pt modelId="{DD2D80BD-5309-4E11-A564-E45465A3218B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Hep</a:t>
          </a:r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B Vaccination</a:t>
          </a:r>
        </a:p>
      </dgm:t>
    </dgm:pt>
    <dgm:pt modelId="{402BCF49-EE2E-4E48-AF25-A74CCDBE6AAD}" type="parTrans" cxnId="{55D710FB-4271-40D5-8725-3398624A08FC}">
      <dgm:prSet/>
      <dgm:spPr/>
      <dgm:t>
        <a:bodyPr/>
        <a:lstStyle/>
        <a:p>
          <a:endParaRPr lang="en-US"/>
        </a:p>
      </dgm:t>
    </dgm:pt>
    <dgm:pt modelId="{CE67968F-29E4-453C-80CB-7A51050600D2}" type="sibTrans" cxnId="{55D710FB-4271-40D5-8725-3398624A08FC}">
      <dgm:prSet/>
      <dgm:spPr/>
      <dgm:t>
        <a:bodyPr/>
        <a:lstStyle/>
        <a:p>
          <a:endParaRPr lang="en-US"/>
        </a:p>
      </dgm:t>
    </dgm:pt>
    <dgm:pt modelId="{B45C977A-DCCB-4280-9BEE-939EAF5D1261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PSU/HP</a:t>
          </a:r>
        </a:p>
      </dgm:t>
    </dgm:pt>
    <dgm:pt modelId="{D979D281-185B-409C-B12D-AF6900BF7CEB}" type="parTrans" cxnId="{BCECF893-7DFB-4660-84FE-9C4A8C8410C5}">
      <dgm:prSet/>
      <dgm:spPr/>
      <dgm:t>
        <a:bodyPr/>
        <a:lstStyle/>
        <a:p>
          <a:endParaRPr lang="en-US"/>
        </a:p>
      </dgm:t>
    </dgm:pt>
    <dgm:pt modelId="{2492D3A1-CE52-4F9B-8D35-E5BD76BD483E}" type="sibTrans" cxnId="{BCECF893-7DFB-4660-84FE-9C4A8C8410C5}">
      <dgm:prSet/>
      <dgm:spPr/>
      <dgm:t>
        <a:bodyPr/>
        <a:lstStyle/>
        <a:p>
          <a:endParaRPr lang="en-US"/>
        </a:p>
      </dgm:t>
    </dgm:pt>
    <dgm:pt modelId="{1EB7E7D4-5FFE-40F4-8265-7979B20362A7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PEP</a:t>
          </a:r>
        </a:p>
      </dgm:t>
    </dgm:pt>
    <dgm:pt modelId="{AE8CF222-A14F-4C80-8782-9E1E6125ACDC}" type="parTrans" cxnId="{F101CA76-89B2-45CF-8633-A0DF0668206A}">
      <dgm:prSet/>
      <dgm:spPr/>
      <dgm:t>
        <a:bodyPr/>
        <a:lstStyle/>
        <a:p>
          <a:endParaRPr lang="en-US"/>
        </a:p>
      </dgm:t>
    </dgm:pt>
    <dgm:pt modelId="{16B55CC4-84BD-40F8-930E-9CC84E07CEDC}" type="sibTrans" cxnId="{F101CA76-89B2-45CF-8633-A0DF0668206A}">
      <dgm:prSet/>
      <dgm:spPr/>
      <dgm:t>
        <a:bodyPr/>
        <a:lstStyle/>
        <a:p>
          <a:endParaRPr lang="en-US"/>
        </a:p>
      </dgm:t>
    </dgm:pt>
    <dgm:pt modelId="{591A0834-B85C-4299-AB42-0B70515BC7CF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ART/TB Adherence</a:t>
          </a:r>
        </a:p>
      </dgm:t>
    </dgm:pt>
    <dgm:pt modelId="{9B3AB337-6540-4959-BBBE-A543EC7F528A}" type="parTrans" cxnId="{26E31D8E-84B2-419C-BCF0-1591088CA7F3}">
      <dgm:prSet/>
      <dgm:spPr/>
      <dgm:t>
        <a:bodyPr/>
        <a:lstStyle/>
        <a:p>
          <a:endParaRPr lang="en-US"/>
        </a:p>
      </dgm:t>
    </dgm:pt>
    <dgm:pt modelId="{5636CAE0-8070-4463-8DAA-FC5BF59F8EE7}" type="sibTrans" cxnId="{26E31D8E-84B2-419C-BCF0-1591088CA7F3}">
      <dgm:prSet/>
      <dgm:spPr/>
      <dgm:t>
        <a:bodyPr/>
        <a:lstStyle/>
        <a:p>
          <a:endParaRPr lang="en-US"/>
        </a:p>
      </dgm:t>
    </dgm:pt>
    <dgm:pt modelId="{BA5C56DC-E773-4921-8321-9D7132B7286F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EAC</a:t>
          </a:r>
        </a:p>
      </dgm:t>
    </dgm:pt>
    <dgm:pt modelId="{F30927E4-03A7-4BEF-A993-0E088CB34F3C}" type="parTrans" cxnId="{02060F96-7636-4DFB-91CE-DA124141F801}">
      <dgm:prSet/>
      <dgm:spPr/>
      <dgm:t>
        <a:bodyPr/>
        <a:lstStyle/>
        <a:p>
          <a:endParaRPr lang="en-US"/>
        </a:p>
      </dgm:t>
    </dgm:pt>
    <dgm:pt modelId="{AFFC5247-EFD8-463C-B563-CDEC041EB142}" type="sibTrans" cxnId="{02060F96-7636-4DFB-91CE-DA124141F801}">
      <dgm:prSet/>
      <dgm:spPr/>
      <dgm:t>
        <a:bodyPr/>
        <a:lstStyle/>
        <a:p>
          <a:endParaRPr lang="en-US"/>
        </a:p>
      </dgm:t>
    </dgm:pt>
    <dgm:pt modelId="{5347F4D7-BE61-4994-9E4B-88A4BCA000B2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Psycho-social </a:t>
          </a:r>
          <a:r>
            <a:rPr lang="en-US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care</a:t>
          </a:r>
        </a:p>
      </dgm:t>
    </dgm:pt>
    <dgm:pt modelId="{49948D6D-2905-4309-8AE6-5495782D8B75}" type="parTrans" cxnId="{F5E68D09-AB9E-4C22-AAC6-2012C9BFAAB9}">
      <dgm:prSet/>
      <dgm:spPr/>
      <dgm:t>
        <a:bodyPr/>
        <a:lstStyle/>
        <a:p>
          <a:endParaRPr lang="en-US"/>
        </a:p>
      </dgm:t>
    </dgm:pt>
    <dgm:pt modelId="{F033A600-D7BD-472B-934F-63166FD2DC11}" type="sibTrans" cxnId="{F5E68D09-AB9E-4C22-AAC6-2012C9BFAAB9}">
      <dgm:prSet/>
      <dgm:spPr/>
      <dgm:t>
        <a:bodyPr/>
        <a:lstStyle/>
        <a:p>
          <a:endParaRPr lang="en-US"/>
        </a:p>
      </dgm:t>
    </dgm:pt>
    <dgm:pt modelId="{30DF34A8-D8C3-4ECB-B961-DD80434226BA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HP/IEC</a:t>
          </a:r>
        </a:p>
      </dgm:t>
    </dgm:pt>
    <dgm:pt modelId="{9FAAF658-CACD-42B8-9D24-495CEF79F170}" type="parTrans" cxnId="{B7FFE11D-637B-4483-BE3C-3F6454E1E49B}">
      <dgm:prSet/>
      <dgm:spPr/>
      <dgm:t>
        <a:bodyPr/>
        <a:lstStyle/>
        <a:p>
          <a:endParaRPr lang="en-US"/>
        </a:p>
      </dgm:t>
    </dgm:pt>
    <dgm:pt modelId="{703F6698-357B-4BB3-887F-946EC10C3BB2}" type="sibTrans" cxnId="{B7FFE11D-637B-4483-BE3C-3F6454E1E49B}">
      <dgm:prSet/>
      <dgm:spPr/>
      <dgm:t>
        <a:bodyPr/>
        <a:lstStyle/>
        <a:p>
          <a:endParaRPr lang="en-US"/>
        </a:p>
      </dgm:t>
    </dgm:pt>
    <dgm:pt modelId="{8D8DB475-0526-447E-96E6-7C0744C567F8}">
      <dgm:prSet phldrT="[Text]"/>
      <dgm:spPr>
        <a:xfrm>
          <a:off x="3861994" y="798960"/>
          <a:ext cx="1858128" cy="3192750"/>
        </a:xfrm>
        <a:solidFill>
          <a:srgbClr val="C0504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HTC </a:t>
          </a:r>
        </a:p>
      </dgm:t>
    </dgm:pt>
    <dgm:pt modelId="{DE54F0C9-9C52-4111-A131-20F0AE640DDA}" type="parTrans" cxnId="{D2E21D7C-4481-40CD-A5D3-A26E10B2ACDC}">
      <dgm:prSet/>
      <dgm:spPr/>
      <dgm:t>
        <a:bodyPr/>
        <a:lstStyle/>
        <a:p>
          <a:endParaRPr lang="en-US"/>
        </a:p>
      </dgm:t>
    </dgm:pt>
    <dgm:pt modelId="{D6307FD7-B85C-44F6-8FCD-99C9E2A43358}" type="sibTrans" cxnId="{D2E21D7C-4481-40CD-A5D3-A26E10B2ACDC}">
      <dgm:prSet/>
      <dgm:spPr/>
      <dgm:t>
        <a:bodyPr/>
        <a:lstStyle/>
        <a:p>
          <a:endParaRPr lang="en-US"/>
        </a:p>
      </dgm:t>
    </dgm:pt>
    <dgm:pt modelId="{D1201D85-8FB3-4094-848E-A4774E796C83}">
      <dgm:prSet phldrT="[Text]"/>
      <dgm:spPr>
        <a:xfrm>
          <a:off x="3861994" y="798960"/>
          <a:ext cx="1858128" cy="3192750"/>
        </a:xfrm>
        <a:solidFill>
          <a:srgbClr val="C0504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TB symptomatic screening and followed by MTB/RIF </a:t>
          </a:r>
          <a:r>
            <a:rPr lang="en-US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GeneXpert</a:t>
          </a: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and/or sputum microscopy</a:t>
          </a:r>
        </a:p>
      </dgm:t>
    </dgm:pt>
    <dgm:pt modelId="{23162E50-EC76-4DDD-8062-62B5C1CD9B5B}" type="parTrans" cxnId="{C3E36E86-6EA8-4CFB-BA05-D9FA9031DA1C}">
      <dgm:prSet/>
      <dgm:spPr/>
      <dgm:t>
        <a:bodyPr/>
        <a:lstStyle/>
        <a:p>
          <a:endParaRPr lang="en-US"/>
        </a:p>
      </dgm:t>
    </dgm:pt>
    <dgm:pt modelId="{1F1CE88A-2A61-477B-AF57-C6C7377E1358}" type="sibTrans" cxnId="{C3E36E86-6EA8-4CFB-BA05-D9FA9031DA1C}">
      <dgm:prSet/>
      <dgm:spPr/>
      <dgm:t>
        <a:bodyPr/>
        <a:lstStyle/>
        <a:p>
          <a:endParaRPr lang="en-US"/>
        </a:p>
      </dgm:t>
    </dgm:pt>
    <dgm:pt modelId="{F0996A78-D06E-44B1-BE45-4049F0EBF4D9}">
      <dgm:prSet phldrT="[Text]"/>
      <dgm:spPr>
        <a:xfrm>
          <a:off x="3861994" y="798960"/>
          <a:ext cx="1858128" cy="3192750"/>
        </a:xfrm>
        <a:solidFill>
          <a:srgbClr val="C0504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STI/Syphilis rapid test</a:t>
          </a:r>
        </a:p>
      </dgm:t>
    </dgm:pt>
    <dgm:pt modelId="{16E6AF4A-7DB2-4564-BDC0-1B9477707FE8}" type="parTrans" cxnId="{15B54477-56C4-402B-8E90-437B134F0228}">
      <dgm:prSet/>
      <dgm:spPr/>
      <dgm:t>
        <a:bodyPr/>
        <a:lstStyle/>
        <a:p>
          <a:endParaRPr lang="en-US"/>
        </a:p>
      </dgm:t>
    </dgm:pt>
    <dgm:pt modelId="{BE7E312F-C224-4A06-B5FD-3C836E1BCA4C}" type="sibTrans" cxnId="{15B54477-56C4-402B-8E90-437B134F0228}">
      <dgm:prSet/>
      <dgm:spPr/>
      <dgm:t>
        <a:bodyPr/>
        <a:lstStyle/>
        <a:p>
          <a:endParaRPr lang="en-US"/>
        </a:p>
      </dgm:t>
    </dgm:pt>
    <dgm:pt modelId="{81E3388B-2E4E-42FC-9FF5-CEA48E76006B}">
      <dgm:prSet phldrT="[Text]"/>
      <dgm:spPr>
        <a:xfrm>
          <a:off x="3861994" y="798960"/>
          <a:ext cx="1858128" cy="3192750"/>
        </a:xfrm>
        <a:solidFill>
          <a:srgbClr val="C0504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Hep</a:t>
          </a: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B Vaccination</a:t>
          </a:r>
        </a:p>
      </dgm:t>
    </dgm:pt>
    <dgm:pt modelId="{B7D4D568-AC4A-4972-9457-0874B3E90977}" type="parTrans" cxnId="{34F69B7D-E14D-4661-8662-CA28C64F2179}">
      <dgm:prSet/>
      <dgm:spPr/>
      <dgm:t>
        <a:bodyPr/>
        <a:lstStyle/>
        <a:p>
          <a:endParaRPr lang="en-US"/>
        </a:p>
      </dgm:t>
    </dgm:pt>
    <dgm:pt modelId="{13350BF8-1653-4544-8FEC-559AE90C010F}" type="sibTrans" cxnId="{34F69B7D-E14D-4661-8662-CA28C64F2179}">
      <dgm:prSet/>
      <dgm:spPr/>
      <dgm:t>
        <a:bodyPr/>
        <a:lstStyle/>
        <a:p>
          <a:endParaRPr lang="en-US"/>
        </a:p>
      </dgm:t>
    </dgm:pt>
    <dgm:pt modelId="{D20386FC-59E7-402D-B44E-76EC62523994}">
      <dgm:prSet phldrT="[Text]"/>
      <dgm:spPr>
        <a:xfrm>
          <a:off x="3861994" y="798960"/>
          <a:ext cx="1858128" cy="3192750"/>
        </a:xfrm>
        <a:solidFill>
          <a:srgbClr val="C0504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Transfer out with adapted drug refill</a:t>
          </a:r>
        </a:p>
      </dgm:t>
    </dgm:pt>
    <dgm:pt modelId="{CC4C5AAE-5BC2-4DDA-B48A-7D47D9637022}" type="parTrans" cxnId="{2D0D8173-55A6-45D9-8638-E5ED2E815AA9}">
      <dgm:prSet/>
      <dgm:spPr/>
      <dgm:t>
        <a:bodyPr/>
        <a:lstStyle/>
        <a:p>
          <a:endParaRPr lang="en-US"/>
        </a:p>
      </dgm:t>
    </dgm:pt>
    <dgm:pt modelId="{B264DF48-BAAA-4264-841D-0121D75F7A09}" type="sibTrans" cxnId="{2D0D8173-55A6-45D9-8638-E5ED2E815AA9}">
      <dgm:prSet/>
      <dgm:spPr/>
      <dgm:t>
        <a:bodyPr/>
        <a:lstStyle/>
        <a:p>
          <a:endParaRPr lang="en-US"/>
        </a:p>
      </dgm:t>
    </dgm:pt>
    <dgm:pt modelId="{177B1FCA-2627-411C-AC97-14E2F571067B}">
      <dgm:prSet phldrT="[Text]"/>
      <dgm:spPr>
        <a:xfrm>
          <a:off x="157506" y="798960"/>
          <a:ext cx="1673959" cy="3192750"/>
        </a:xfrm>
        <a:solidFill>
          <a:srgbClr val="9BBB59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Medical Assessment</a:t>
          </a:r>
        </a:p>
      </dgm:t>
    </dgm:pt>
    <dgm:pt modelId="{CDF78FEF-76D0-4A93-BE02-87DEAD51F843}" type="parTrans" cxnId="{FAC354A5-3EC9-402D-B46F-7403C14C51F2}">
      <dgm:prSet/>
      <dgm:spPr/>
      <dgm:t>
        <a:bodyPr/>
        <a:lstStyle/>
        <a:p>
          <a:endParaRPr lang="en-US"/>
        </a:p>
      </dgm:t>
    </dgm:pt>
    <dgm:pt modelId="{6D0A14DC-2978-412D-BD89-6E5B39A30CBD}" type="sibTrans" cxnId="{FAC354A5-3EC9-402D-B46F-7403C14C51F2}">
      <dgm:prSet/>
      <dgm:spPr/>
      <dgm:t>
        <a:bodyPr/>
        <a:lstStyle/>
        <a:p>
          <a:endParaRPr lang="en-US"/>
        </a:p>
      </dgm:t>
    </dgm:pt>
    <dgm:pt modelId="{11F64196-961C-4F5F-B275-D9668854486A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T&amp;T (2016)</a:t>
          </a:r>
        </a:p>
      </dgm:t>
    </dgm:pt>
    <dgm:pt modelId="{3C5FFAB6-922D-4793-AFEC-477066A89FAF}" type="sibTrans" cxnId="{4D4A8497-22CC-4A69-ABCC-B0A3EDC66098}">
      <dgm:prSet/>
      <dgm:spPr/>
      <dgm:t>
        <a:bodyPr/>
        <a:lstStyle/>
        <a:p>
          <a:endParaRPr lang="en-US"/>
        </a:p>
      </dgm:t>
    </dgm:pt>
    <dgm:pt modelId="{2BC0AA7C-5893-47D7-B11E-463AF0F83FE2}" type="parTrans" cxnId="{4D4A8497-22CC-4A69-ABCC-B0A3EDC66098}">
      <dgm:prSet/>
      <dgm:spPr/>
      <dgm:t>
        <a:bodyPr/>
        <a:lstStyle/>
        <a:p>
          <a:endParaRPr lang="en-US"/>
        </a:p>
      </dgm:t>
    </dgm:pt>
    <dgm:pt modelId="{434B0D42-4768-4634-8919-FE2B7CE3AA89}">
      <dgm:prSet phldrT="[Text]"/>
      <dgm:spPr>
        <a:xfrm>
          <a:off x="157506" y="798960"/>
          <a:ext cx="1673959" cy="3192750"/>
        </a:xfrm>
        <a:solidFill>
          <a:srgbClr val="9BBB59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Nutritional status assessment</a:t>
          </a:r>
        </a:p>
      </dgm:t>
    </dgm:pt>
    <dgm:pt modelId="{08BCDD08-313D-4014-9608-934CDC13CC41}" type="parTrans" cxnId="{79D3EC43-46DB-4BC6-B74B-D528AF40F2FD}">
      <dgm:prSet/>
      <dgm:spPr/>
      <dgm:t>
        <a:bodyPr/>
        <a:lstStyle/>
        <a:p>
          <a:endParaRPr lang="en-US"/>
        </a:p>
      </dgm:t>
    </dgm:pt>
    <dgm:pt modelId="{E86CFC80-A1BC-4759-8634-2C276444CBCF}" type="sibTrans" cxnId="{79D3EC43-46DB-4BC6-B74B-D528AF40F2FD}">
      <dgm:prSet/>
      <dgm:spPr/>
      <dgm:t>
        <a:bodyPr/>
        <a:lstStyle/>
        <a:p>
          <a:endParaRPr lang="en-US"/>
        </a:p>
      </dgm:t>
    </dgm:pt>
    <dgm:pt modelId="{6FF5EBE0-5CDA-4A97-973D-95F9C3ED04C7}">
      <dgm:prSet phldrT="[Text]"/>
      <dgm:spPr>
        <a:xfrm>
          <a:off x="2122943" y="798960"/>
          <a:ext cx="1548110" cy="3192750"/>
        </a:xfrm>
        <a:solidFill>
          <a:srgbClr val="4F81BD">
            <a:lumMod val="20000"/>
            <a:lumOff val="80000"/>
          </a:srgbClr>
        </a:solidFill>
        <a:ln>
          <a:noFill/>
        </a:ln>
        <a:effectLst/>
      </dgm:spPr>
      <dgm:t>
        <a:bodyPr/>
        <a:lstStyle/>
        <a:p>
          <a:r>
            <a:rPr lang="en-US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Routine Screening (biannually)</a:t>
          </a:r>
        </a:p>
      </dgm:t>
    </dgm:pt>
    <dgm:pt modelId="{868D7359-21B0-4741-8837-6A65C592B47D}" type="parTrans" cxnId="{1D714665-80EB-4ABD-938F-278442AF1D19}">
      <dgm:prSet/>
      <dgm:spPr/>
      <dgm:t>
        <a:bodyPr/>
        <a:lstStyle/>
        <a:p>
          <a:endParaRPr lang="en-US"/>
        </a:p>
      </dgm:t>
    </dgm:pt>
    <dgm:pt modelId="{FF133B74-0F92-43A6-8E2E-D4FAD6B81187}" type="sibTrans" cxnId="{1D714665-80EB-4ABD-938F-278442AF1D19}">
      <dgm:prSet/>
      <dgm:spPr/>
      <dgm:t>
        <a:bodyPr/>
        <a:lstStyle/>
        <a:p>
          <a:endParaRPr lang="en-US"/>
        </a:p>
      </dgm:t>
    </dgm:pt>
    <dgm:pt modelId="{A50F0390-FA6E-4EE9-9991-09175CF009EC}" type="pres">
      <dgm:prSet presAssocID="{8F877D11-99F7-4F60-92A7-7ECB42B36352}" presName="Name0" presStyleCnt="0">
        <dgm:presLayoutVars>
          <dgm:dir/>
          <dgm:animLvl val="lvl"/>
          <dgm:resizeHandles val="exact"/>
        </dgm:presLayoutVars>
      </dgm:prSet>
      <dgm:spPr/>
    </dgm:pt>
    <dgm:pt modelId="{6A0EB6A6-5FDB-4154-88B7-98A8A70F21BC}" type="pres">
      <dgm:prSet presAssocID="{6B97ADD5-9452-47A4-8F8E-3CEA382592F4}" presName="composite" presStyleCnt="0"/>
      <dgm:spPr/>
    </dgm:pt>
    <dgm:pt modelId="{F862EC0D-CB25-4971-88D8-351C8C280E6D}" type="pres">
      <dgm:prSet presAssocID="{6B97ADD5-9452-47A4-8F8E-3CEA382592F4}" presName="parTx" presStyleLbl="node1" presStyleIdx="0" presStyleCnt="3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7810DE48-C0EF-4DC2-BA6A-3E1CA9957E0B}" type="pres">
      <dgm:prSet presAssocID="{6B97ADD5-9452-47A4-8F8E-3CEA382592F4}" presName="desTx" presStyleLbl="revTx" presStyleIdx="0" presStyleCnt="3" custLinFactNeighborX="10669">
        <dgm:presLayoutVars>
          <dgm:bulletEnabled val="1"/>
        </dgm:presLayoutVars>
      </dgm:prSet>
      <dgm:spPr>
        <a:prstGeom prst="rect">
          <a:avLst/>
        </a:prstGeom>
      </dgm:spPr>
    </dgm:pt>
    <dgm:pt modelId="{DE18E797-CDB9-42C7-B150-746647673F42}" type="pres">
      <dgm:prSet presAssocID="{6AF60D8E-FEFC-4A59-9B65-D25BC301B86B}" presName="space" presStyleCnt="0"/>
      <dgm:spPr/>
    </dgm:pt>
    <dgm:pt modelId="{6A20F4F9-7709-4B46-90A4-FC1943585C87}" type="pres">
      <dgm:prSet presAssocID="{6FC2D083-27F9-4184-8601-D5D4C827DC12}" presName="composite" presStyleCnt="0"/>
      <dgm:spPr/>
    </dgm:pt>
    <dgm:pt modelId="{63C361D9-F217-4FA7-9391-37503792602B}" type="pres">
      <dgm:prSet presAssocID="{6FC2D083-27F9-4184-8601-D5D4C827DC12}" presName="parTx" presStyleLbl="node1" presStyleIdx="1" presStyleCnt="3" custScaleX="120775" custLinFactNeighborX="2385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22E47422-8CD4-4601-B4A3-529CAFE11BA1}" type="pres">
      <dgm:prSet presAssocID="{6FC2D083-27F9-4184-8601-D5D4C827DC12}" presName="desTx" presStyleLbl="revTx" presStyleIdx="1" presStyleCnt="3" custScaleX="126619" custLinFactNeighborX="11847">
        <dgm:presLayoutVars>
          <dgm:bulletEnabled val="1"/>
        </dgm:presLayoutVars>
      </dgm:prSet>
      <dgm:spPr>
        <a:prstGeom prst="rect">
          <a:avLst/>
        </a:prstGeom>
      </dgm:spPr>
    </dgm:pt>
    <dgm:pt modelId="{A8D0B16D-046C-487B-83D6-81B9EE176C58}" type="pres">
      <dgm:prSet presAssocID="{55513EA7-2959-47E8-9580-ABA9D757D2D9}" presName="space" presStyleCnt="0"/>
      <dgm:spPr/>
    </dgm:pt>
    <dgm:pt modelId="{C32AE313-7B3F-4B2B-862D-B8E4003BE8A3}" type="pres">
      <dgm:prSet presAssocID="{AA9BC646-CEB8-4562-8A35-E6E4C8B5C78F}" presName="composite" presStyleCnt="0"/>
      <dgm:spPr/>
    </dgm:pt>
    <dgm:pt modelId="{85CB0203-73F3-4760-A9DF-7EEC580F9513}" type="pres">
      <dgm:prSet presAssocID="{AA9BC646-CEB8-4562-8A35-E6E4C8B5C78F}" presName="parTx" presStyleLbl="node1" presStyleIdx="2" presStyleCnt="3" custScaleX="100582" custLinFactNeighborX="32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63B6E853-9D75-47A4-8B2A-08FA450B3949}" type="pres">
      <dgm:prSet presAssocID="{AA9BC646-CEB8-4562-8A35-E6E4C8B5C78F}" presName="desTx" presStyleLbl="revTx" presStyleIdx="2" presStyleCnt="3" custScaleX="111002" custLinFactNeighborX="9787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9CFB4D02-05CE-4221-AC35-BEB4AE4EB072}" type="presOf" srcId="{D1201D85-8FB3-4094-848E-A4774E796C83}" destId="{63B6E853-9D75-47A4-8B2A-08FA450B3949}" srcOrd="0" destOrd="2" presId="urn:microsoft.com/office/officeart/2005/8/layout/chevron1"/>
    <dgm:cxn modelId="{FCDE7A05-CD36-4497-BD1E-E789FB48585E}" srcId="{9E28F5D3-166D-43AF-9684-E5F0A84C5F3C}" destId="{6CD35DC4-CC91-4EE1-8923-6400313E636B}" srcOrd="2" destOrd="0" parTransId="{99252BA9-CCE9-4AC7-B3B5-98B7E9B050E3}" sibTransId="{074D1D85-80EF-4C0F-B588-128E845BA5E6}"/>
    <dgm:cxn modelId="{F5E68D09-AB9E-4C22-AAC6-2012C9BFAAB9}" srcId="{B45C977A-DCCB-4280-9BEE-939EAF5D1261}" destId="{5347F4D7-BE61-4994-9E4B-88A4BCA000B2}" srcOrd="2" destOrd="0" parTransId="{49948D6D-2905-4309-8AE6-5495782D8B75}" sibTransId="{F033A600-D7BD-472B-934F-63166FD2DC11}"/>
    <dgm:cxn modelId="{22C3640F-C3E6-4EFD-8422-24C91C3ACB3F}" srcId="{C70B9409-9950-4A73-97F0-C7E4AEBBD266}" destId="{6F4D3DD5-43DE-4F11-9605-C979127F1BB3}" srcOrd="2" destOrd="0" parTransId="{3EF419F2-1FAD-45F7-A899-71F76679DDA6}" sibTransId="{E1D1F843-37B6-4B54-BDC3-1483F7306541}"/>
    <dgm:cxn modelId="{AB01DD1A-24AB-4FE2-B73E-CC5DA4A5BDE6}" type="presOf" srcId="{6B97ADD5-9452-47A4-8F8E-3CEA382592F4}" destId="{F862EC0D-CB25-4971-88D8-351C8C280E6D}" srcOrd="0" destOrd="0" presId="urn:microsoft.com/office/officeart/2005/8/layout/chevron1"/>
    <dgm:cxn modelId="{B7FFE11D-637B-4483-BE3C-3F6454E1E49B}" srcId="{B45C977A-DCCB-4280-9BEE-939EAF5D1261}" destId="{30DF34A8-D8C3-4ECB-B961-DD80434226BA}" srcOrd="3" destOrd="0" parTransId="{9FAAF658-CACD-42B8-9D24-495CEF79F170}" sibTransId="{703F6698-357B-4BB3-887F-946EC10C3BB2}"/>
    <dgm:cxn modelId="{FC6BD523-A1B5-4858-8F5E-287E853D2A32}" srcId="{AA9BC646-CEB8-4562-8A35-E6E4C8B5C78F}" destId="{0A722B8B-D816-4543-8690-9DD14334B9D2}" srcOrd="0" destOrd="0" parTransId="{C1B8C537-F517-488E-A0FF-EC54A111F96D}" sibTransId="{53C48B69-8F44-45A4-89F6-7E6527135B47}"/>
    <dgm:cxn modelId="{31653A3A-5000-4F1E-8D5E-8E1BB76B2862}" srcId="{6CD35DC4-CC91-4EE1-8923-6400313E636B}" destId="{F65B98CD-CB17-4F8A-8EA5-70CD8A4FD060}" srcOrd="0" destOrd="0" parTransId="{D5FE9C1A-22BD-4CB1-9368-AA2B659DA7B3}" sibTransId="{E2D612CF-C9CE-458B-B6A3-FC4C1A3DC58E}"/>
    <dgm:cxn modelId="{C64E7B3B-3B43-4272-A228-2345A78CD18D}" type="presOf" srcId="{81E3388B-2E4E-42FC-9FF5-CEA48E76006B}" destId="{63B6E853-9D75-47A4-8B2A-08FA450B3949}" srcOrd="0" destOrd="4" presId="urn:microsoft.com/office/officeart/2005/8/layout/chevron1"/>
    <dgm:cxn modelId="{E1F6043D-F9BB-4092-8A97-354D8D231C35}" type="presOf" srcId="{222E8FC2-0992-46DC-A9D0-8191FFB999B5}" destId="{22E47422-8CD4-4601-B4A3-529CAFE11BA1}" srcOrd="0" destOrd="2" presId="urn:microsoft.com/office/officeart/2005/8/layout/chevron1"/>
    <dgm:cxn modelId="{6C508640-5CAD-4CCA-9444-7BF201E9888A}" type="presOf" srcId="{177B1FCA-2627-411C-AC97-14E2F571067B}" destId="{7810DE48-C0EF-4DC2-BA6A-3E1CA9957E0B}" srcOrd="0" destOrd="1" presId="urn:microsoft.com/office/officeart/2005/8/layout/chevron1"/>
    <dgm:cxn modelId="{A766305E-B5A0-41CD-8502-46DCBD200C82}" srcId="{6FC2D083-27F9-4184-8601-D5D4C827DC12}" destId="{9E28F5D3-166D-43AF-9684-E5F0A84C5F3C}" srcOrd="0" destOrd="0" parTransId="{C23922A6-F379-45E2-91EC-4D92CE103CAE}" sibTransId="{5D660116-C2FD-4000-9A8D-A7D855EDDD02}"/>
    <dgm:cxn modelId="{79D3EC43-46DB-4BC6-B74B-D528AF40F2FD}" srcId="{C70B9409-9950-4A73-97F0-C7E4AEBBD266}" destId="{434B0D42-4768-4634-8919-FE2B7CE3AA89}" srcOrd="5" destOrd="0" parTransId="{08BCDD08-313D-4014-9608-934CDC13CC41}" sibTransId="{E86CFC80-A1BC-4759-8634-2C276444CBCF}"/>
    <dgm:cxn modelId="{DE1E2044-2F93-4A5C-9BFC-36CE6BBBA948}" type="presOf" srcId="{5347F4D7-BE61-4994-9E4B-88A4BCA000B2}" destId="{22E47422-8CD4-4601-B4A3-529CAFE11BA1}" srcOrd="0" destOrd="13" presId="urn:microsoft.com/office/officeart/2005/8/layout/chevron1"/>
    <dgm:cxn modelId="{1D714665-80EB-4ABD-938F-278442AF1D19}" srcId="{B45C977A-DCCB-4280-9BEE-939EAF5D1261}" destId="{6FF5EBE0-5CDA-4A97-973D-95F9C3ED04C7}" srcOrd="4" destOrd="0" parTransId="{868D7359-21B0-4741-8837-6A65C592B47D}" sibTransId="{FF133B74-0F92-43A6-8E2E-D4FAD6B81187}"/>
    <dgm:cxn modelId="{44AAE465-63F6-4A4C-A942-B2351D490747}" type="presOf" srcId="{5357EA82-BD47-403F-AA9D-8EFB80B26DC8}" destId="{7810DE48-C0EF-4DC2-BA6A-3E1CA9957E0B}" srcOrd="0" destOrd="4" presId="urn:microsoft.com/office/officeart/2005/8/layout/chevron1"/>
    <dgm:cxn modelId="{A0E84549-F401-47E4-AA08-53715689E8B3}" type="presOf" srcId="{6F4D3DD5-43DE-4F11-9605-C979127F1BB3}" destId="{7810DE48-C0EF-4DC2-BA6A-3E1CA9957E0B}" srcOrd="0" destOrd="3" presId="urn:microsoft.com/office/officeart/2005/8/layout/chevron1"/>
    <dgm:cxn modelId="{CC59FE6A-1D3C-4169-9C5E-6EFA37797097}" type="presOf" srcId="{11F64196-961C-4F5F-B275-D9668854486A}" destId="{22E47422-8CD4-4601-B4A3-529CAFE11BA1}" srcOrd="0" destOrd="1" presId="urn:microsoft.com/office/officeart/2005/8/layout/chevron1"/>
    <dgm:cxn modelId="{6D1D694B-C93A-4989-BA51-11262437EAB6}" type="presOf" srcId="{11E26AF2-7FDF-4C77-85BD-A2563452BC23}" destId="{22E47422-8CD4-4601-B4A3-529CAFE11BA1}" srcOrd="0" destOrd="6" presId="urn:microsoft.com/office/officeart/2005/8/layout/chevron1"/>
    <dgm:cxn modelId="{0EAEE56D-6A10-422B-950A-414B6D3E244D}" type="presOf" srcId="{D08B21F0-C849-49EF-84C8-03DA0F85D12E}" destId="{7810DE48-C0EF-4DC2-BA6A-3E1CA9957E0B}" srcOrd="0" destOrd="5" presId="urn:microsoft.com/office/officeart/2005/8/layout/chevron1"/>
    <dgm:cxn modelId="{B1EFED71-F751-4853-807C-40156BFF26F6}" srcId="{6CD35DC4-CC91-4EE1-8923-6400313E636B}" destId="{78B27491-8FA5-4601-9014-354943A71B04}" srcOrd="3" destOrd="0" parTransId="{38E8A121-F436-423F-B136-3163613BB497}" sibTransId="{49DF45C6-09D8-4CA8-99C7-969372D114AB}"/>
    <dgm:cxn modelId="{91521572-72E1-4877-BE52-DB56CA7B2C57}" type="presOf" srcId="{3654785F-1327-40C4-A27C-DA7FAA730385}" destId="{22E47422-8CD4-4601-B4A3-529CAFE11BA1}" srcOrd="0" destOrd="5" presId="urn:microsoft.com/office/officeart/2005/8/layout/chevron1"/>
    <dgm:cxn modelId="{8A766973-392A-4D8C-8F98-22727AA0BECE}" type="presOf" srcId="{0A722B8B-D816-4543-8690-9DD14334B9D2}" destId="{63B6E853-9D75-47A4-8B2A-08FA450B3949}" srcOrd="0" destOrd="0" presId="urn:microsoft.com/office/officeart/2005/8/layout/chevron1"/>
    <dgm:cxn modelId="{2D0D8173-55A6-45D9-8638-E5ED2E815AA9}" srcId="{AA9BC646-CEB8-4562-8A35-E6E4C8B5C78F}" destId="{D20386FC-59E7-402D-B44E-76EC62523994}" srcOrd="1" destOrd="0" parTransId="{CC4C5AAE-5BC2-4DDA-B48A-7D47D9637022}" sibTransId="{B264DF48-BAAA-4264-841D-0121D75F7A09}"/>
    <dgm:cxn modelId="{EB1C3C55-8165-47AF-B735-093695C4EF30}" type="presOf" srcId="{591A0834-B85C-4299-AB42-0B70515BC7CF}" destId="{22E47422-8CD4-4601-B4A3-529CAFE11BA1}" srcOrd="0" destOrd="11" presId="urn:microsoft.com/office/officeart/2005/8/layout/chevron1"/>
    <dgm:cxn modelId="{D6165355-BA48-490C-BE38-2CF39B44C3FE}" type="presOf" srcId="{6FC2D083-27F9-4184-8601-D5D4C827DC12}" destId="{63C361D9-F217-4FA7-9391-37503792602B}" srcOrd="0" destOrd="0" presId="urn:microsoft.com/office/officeart/2005/8/layout/chevron1"/>
    <dgm:cxn modelId="{F101CA76-89B2-45CF-8633-A0DF0668206A}" srcId="{9E28F5D3-166D-43AF-9684-E5F0A84C5F3C}" destId="{1EB7E7D4-5FFE-40F4-8265-7979B20362A7}" srcOrd="4" destOrd="0" parTransId="{AE8CF222-A14F-4C80-8782-9E1E6125ACDC}" sibTransId="{16B55CC4-84BD-40F8-930E-9CC84E07CEDC}"/>
    <dgm:cxn modelId="{15B54477-56C4-402B-8E90-437B134F0228}" srcId="{0A722B8B-D816-4543-8690-9DD14334B9D2}" destId="{F0996A78-D06E-44B1-BE45-4049F0EBF4D9}" srcOrd="2" destOrd="0" parTransId="{16E6AF4A-7DB2-4564-BDC0-1B9477707FE8}" sibTransId="{BE7E312F-C224-4A06-B5FD-3C836E1BCA4C}"/>
    <dgm:cxn modelId="{D2E21D7C-4481-40CD-A5D3-A26E10B2ACDC}" srcId="{0A722B8B-D816-4543-8690-9DD14334B9D2}" destId="{8D8DB475-0526-447E-96E6-7C0744C567F8}" srcOrd="0" destOrd="0" parTransId="{DE54F0C9-9C52-4111-A131-20F0AE640DDA}" sibTransId="{D6307FD7-B85C-44F6-8FCD-99C9E2A43358}"/>
    <dgm:cxn modelId="{34F69B7D-E14D-4661-8662-CA28C64F2179}" srcId="{0A722B8B-D816-4543-8690-9DD14334B9D2}" destId="{81E3388B-2E4E-42FC-9FF5-CEA48E76006B}" srcOrd="3" destOrd="0" parTransId="{B7D4D568-AC4A-4972-9457-0874B3E90977}" sibTransId="{13350BF8-1653-4544-8FEC-559AE90C010F}"/>
    <dgm:cxn modelId="{9679C580-3ECA-48E3-B2C9-B53E8C593B6A}" srcId="{8F877D11-99F7-4F60-92A7-7ECB42B36352}" destId="{6B97ADD5-9452-47A4-8F8E-3CEA382592F4}" srcOrd="0" destOrd="0" parTransId="{5A83931E-43C9-4EAB-80BB-D45A273053A6}" sibTransId="{6AF60D8E-FEFC-4A59-9B65-D25BC301B86B}"/>
    <dgm:cxn modelId="{C3E36E86-6EA8-4CFB-BA05-D9FA9031DA1C}" srcId="{0A722B8B-D816-4543-8690-9DD14334B9D2}" destId="{D1201D85-8FB3-4094-848E-A4774E796C83}" srcOrd="1" destOrd="0" parTransId="{23162E50-EC76-4DDD-8062-62B5C1CD9B5B}" sibTransId="{1F1CE88A-2A61-477B-AF57-C6C7377E1358}"/>
    <dgm:cxn modelId="{6F2D648D-3EEE-4159-9434-5F75CA92A7B4}" type="presOf" srcId="{AA9BC646-CEB8-4562-8A35-E6E4C8B5C78F}" destId="{85CB0203-73F3-4760-A9DF-7EEC580F9513}" srcOrd="0" destOrd="0" presId="urn:microsoft.com/office/officeart/2005/8/layout/chevron1"/>
    <dgm:cxn modelId="{26E31D8E-84B2-419C-BCF0-1591088CA7F3}" srcId="{B45C977A-DCCB-4280-9BEE-939EAF5D1261}" destId="{591A0834-B85C-4299-AB42-0B70515BC7CF}" srcOrd="0" destOrd="0" parTransId="{9B3AB337-6540-4959-BBBE-A543EC7F528A}" sibTransId="{5636CAE0-8070-4463-8DAA-FC5BF59F8EE7}"/>
    <dgm:cxn modelId="{F7149B90-B1C9-4B0E-9553-CD147A020834}" type="presOf" srcId="{B45C977A-DCCB-4280-9BEE-939EAF5D1261}" destId="{22E47422-8CD4-4601-B4A3-529CAFE11BA1}" srcOrd="0" destOrd="10" presId="urn:microsoft.com/office/officeart/2005/8/layout/chevron1"/>
    <dgm:cxn modelId="{66BBC090-3B1C-4415-99B2-7796264CA565}" type="presOf" srcId="{73FDCB2D-AD8D-49E3-936B-A7E997372362}" destId="{7810DE48-C0EF-4DC2-BA6A-3E1CA9957E0B}" srcOrd="0" destOrd="2" presId="urn:microsoft.com/office/officeart/2005/8/layout/chevron1"/>
    <dgm:cxn modelId="{BCECF893-7DFB-4660-84FE-9C4A8C8410C5}" srcId="{6FC2D083-27F9-4184-8601-D5D4C827DC12}" destId="{B45C977A-DCCB-4280-9BEE-939EAF5D1261}" srcOrd="1" destOrd="0" parTransId="{D979D281-185B-409C-B12D-AF6900BF7CEB}" sibTransId="{2492D3A1-CE52-4F9B-8D35-E5BD76BD483E}"/>
    <dgm:cxn modelId="{02060F96-7636-4DFB-91CE-DA124141F801}" srcId="{B45C977A-DCCB-4280-9BEE-939EAF5D1261}" destId="{BA5C56DC-E773-4921-8321-9D7132B7286F}" srcOrd="1" destOrd="0" parTransId="{F30927E4-03A7-4BEF-A993-0E088CB34F3C}" sibTransId="{AFFC5247-EFD8-463C-B563-CDEC041EB142}"/>
    <dgm:cxn modelId="{4D4A8497-22CC-4A69-ABCC-B0A3EDC66098}" srcId="{9E28F5D3-166D-43AF-9684-E5F0A84C5F3C}" destId="{11F64196-961C-4F5F-B275-D9668854486A}" srcOrd="0" destOrd="0" parTransId="{2BC0AA7C-5893-47D7-B11E-463AF0F83FE2}" sibTransId="{3C5FFAB6-922D-4793-AFEC-477066A89FAF}"/>
    <dgm:cxn modelId="{5E535AA1-9E1A-4215-A345-BD030781E748}" type="presOf" srcId="{30DF34A8-D8C3-4ECB-B961-DD80434226BA}" destId="{22E47422-8CD4-4601-B4A3-529CAFE11BA1}" srcOrd="0" destOrd="14" presId="urn:microsoft.com/office/officeart/2005/8/layout/chevron1"/>
    <dgm:cxn modelId="{ABBF37A3-C837-4851-8C24-4911BBE4BB1F}" type="presOf" srcId="{F65B98CD-CB17-4F8A-8EA5-70CD8A4FD060}" destId="{22E47422-8CD4-4601-B4A3-529CAFE11BA1}" srcOrd="0" destOrd="4" presId="urn:microsoft.com/office/officeart/2005/8/layout/chevron1"/>
    <dgm:cxn modelId="{FAC354A5-3EC9-402D-B46F-7403C14C51F2}" srcId="{C70B9409-9950-4A73-97F0-C7E4AEBBD266}" destId="{177B1FCA-2627-411C-AC97-14E2F571067B}" srcOrd="0" destOrd="0" parTransId="{CDF78FEF-76D0-4A93-BE02-87DEAD51F843}" sibTransId="{6D0A14DC-2978-412D-BD89-6E5B39A30CBD}"/>
    <dgm:cxn modelId="{CFC75DA6-16AB-4BD4-B5F9-4FF59BD9C920}" srcId="{6CD35DC4-CC91-4EE1-8923-6400313E636B}" destId="{11E26AF2-7FDF-4C77-85BD-A2563452BC23}" srcOrd="2" destOrd="0" parTransId="{30D59711-F15F-4371-A18A-39C6202D51F3}" sibTransId="{4F507454-83CC-44DD-A146-A50C2A323CF8}"/>
    <dgm:cxn modelId="{62C111A9-88D3-48F4-A0E4-FC6900EDF8A5}" type="presOf" srcId="{6CD35DC4-CC91-4EE1-8923-6400313E636B}" destId="{22E47422-8CD4-4601-B4A3-529CAFE11BA1}" srcOrd="0" destOrd="3" presId="urn:microsoft.com/office/officeart/2005/8/layout/chevron1"/>
    <dgm:cxn modelId="{8FC023B1-CF42-4515-A614-3162EAB5709A}" type="presOf" srcId="{D20386FC-59E7-402D-B44E-76EC62523994}" destId="{63B6E853-9D75-47A4-8B2A-08FA450B3949}" srcOrd="0" destOrd="5" presId="urn:microsoft.com/office/officeart/2005/8/layout/chevron1"/>
    <dgm:cxn modelId="{BB994FB2-5E33-4022-B195-21B10EA9F1AF}" srcId="{6B97ADD5-9452-47A4-8F8E-3CEA382592F4}" destId="{C70B9409-9950-4A73-97F0-C7E4AEBBD266}" srcOrd="0" destOrd="0" parTransId="{A3A3CC51-B6F9-45D1-AA89-917BAB1CEFAA}" sibTransId="{D3EFF9BC-D4BA-457E-9BE1-1DA3078E922C}"/>
    <dgm:cxn modelId="{101B8CBD-8DBE-41C1-BAD4-71C61B339398}" type="presOf" srcId="{6FF5EBE0-5CDA-4A97-973D-95F9C3ED04C7}" destId="{22E47422-8CD4-4601-B4A3-529CAFE11BA1}" srcOrd="0" destOrd="15" presId="urn:microsoft.com/office/officeart/2005/8/layout/chevron1"/>
    <dgm:cxn modelId="{D0E4C8C0-AFE7-446E-95F7-3083A31D92EA}" type="presOf" srcId="{BA5C56DC-E773-4921-8321-9D7132B7286F}" destId="{22E47422-8CD4-4601-B4A3-529CAFE11BA1}" srcOrd="0" destOrd="12" presId="urn:microsoft.com/office/officeart/2005/8/layout/chevron1"/>
    <dgm:cxn modelId="{EE83ABC8-766A-47D5-97B5-4EEA5EFC60D9}" type="presOf" srcId="{9E28F5D3-166D-43AF-9684-E5F0A84C5F3C}" destId="{22E47422-8CD4-4601-B4A3-529CAFE11BA1}" srcOrd="0" destOrd="0" presId="urn:microsoft.com/office/officeart/2005/8/layout/chevron1"/>
    <dgm:cxn modelId="{4227B8C8-BB04-4F44-A470-1C5D4938B92D}" srcId="{C70B9409-9950-4A73-97F0-C7E4AEBBD266}" destId="{D08B21F0-C849-49EF-84C8-03DA0F85D12E}" srcOrd="4" destOrd="0" parTransId="{D46DA418-C866-4F9B-A722-5C5CBAC370DC}" sibTransId="{DCD44235-880D-468A-BBC1-C0BD01459E41}"/>
    <dgm:cxn modelId="{FA0ADFC8-1693-497D-91C6-5B9A3CED6037}" type="presOf" srcId="{C70B9409-9950-4A73-97F0-C7E4AEBBD266}" destId="{7810DE48-C0EF-4DC2-BA6A-3E1CA9957E0B}" srcOrd="0" destOrd="0" presId="urn:microsoft.com/office/officeart/2005/8/layout/chevron1"/>
    <dgm:cxn modelId="{82DDB8D2-A95C-423E-92EB-37C2D60F6025}" type="presOf" srcId="{8D8DB475-0526-447E-96E6-7C0744C567F8}" destId="{63B6E853-9D75-47A4-8B2A-08FA450B3949}" srcOrd="0" destOrd="1" presId="urn:microsoft.com/office/officeart/2005/8/layout/chevron1"/>
    <dgm:cxn modelId="{4B6169D8-3C85-4125-9ECF-02AD6A9FC9F0}" srcId="{C70B9409-9950-4A73-97F0-C7E4AEBBD266}" destId="{73FDCB2D-AD8D-49E3-936B-A7E997372362}" srcOrd="1" destOrd="0" parTransId="{672E38E7-E2A3-405A-8471-6C41CE53B88C}" sibTransId="{604EC2EA-D9A7-4A7C-921C-6AF280020958}"/>
    <dgm:cxn modelId="{981AFBD9-3810-4ED2-AA10-FDAA8F63CD78}" srcId="{9E28F5D3-166D-43AF-9684-E5F0A84C5F3C}" destId="{222E8FC2-0992-46DC-A9D0-8191FFB999B5}" srcOrd="1" destOrd="0" parTransId="{8CC3C5EC-FE42-4603-B947-5EAA65877861}" sibTransId="{E3EEC4CD-F5C2-47FF-8D06-7CACCA3E1403}"/>
    <dgm:cxn modelId="{EC315FE1-2782-4B3E-904F-D148D1742DFE}" srcId="{8F877D11-99F7-4F60-92A7-7ECB42B36352}" destId="{AA9BC646-CEB8-4562-8A35-E6E4C8B5C78F}" srcOrd="2" destOrd="0" parTransId="{43E7F101-013F-410D-A4AA-6CC1E1134474}" sibTransId="{069B4FFA-6991-474D-B39F-17DBD1518643}"/>
    <dgm:cxn modelId="{B0252AE7-74E4-419C-9740-C5D5088A03E8}" type="presOf" srcId="{78B27491-8FA5-4601-9014-354943A71B04}" destId="{22E47422-8CD4-4601-B4A3-529CAFE11BA1}" srcOrd="0" destOrd="7" presId="urn:microsoft.com/office/officeart/2005/8/layout/chevron1"/>
    <dgm:cxn modelId="{1C8C4BE7-5447-4AED-BC02-10CCEF8F6301}" type="presOf" srcId="{DD2D80BD-5309-4E11-A564-E45465A3218B}" destId="{22E47422-8CD4-4601-B4A3-529CAFE11BA1}" srcOrd="0" destOrd="8" presId="urn:microsoft.com/office/officeart/2005/8/layout/chevron1"/>
    <dgm:cxn modelId="{9D3A12E8-2699-44F3-ABAB-FCC022422A9A}" srcId="{C70B9409-9950-4A73-97F0-C7E4AEBBD266}" destId="{5357EA82-BD47-403F-AA9D-8EFB80B26DC8}" srcOrd="3" destOrd="0" parTransId="{45183895-1AD2-4E5A-BB84-0AF4A2B8C816}" sibTransId="{ECDEEFA8-B68B-4310-9A5C-1107CCDDA39A}"/>
    <dgm:cxn modelId="{144E81F1-24BC-45D7-AF7E-B3D1C9F3D2BF}" srcId="{8F877D11-99F7-4F60-92A7-7ECB42B36352}" destId="{6FC2D083-27F9-4184-8601-D5D4C827DC12}" srcOrd="1" destOrd="0" parTransId="{2A73F019-F22B-44A0-9B44-E5E94AC49F78}" sibTransId="{55513EA7-2959-47E8-9580-ABA9D757D2D9}"/>
    <dgm:cxn modelId="{1C6AD4F1-28F3-4C56-8902-7DEEF10A5BD9}" type="presOf" srcId="{1EB7E7D4-5FFE-40F4-8265-7979B20362A7}" destId="{22E47422-8CD4-4601-B4A3-529CAFE11BA1}" srcOrd="0" destOrd="9" presId="urn:microsoft.com/office/officeart/2005/8/layout/chevron1"/>
    <dgm:cxn modelId="{EE7A44F3-B868-40A2-BE93-38AC25A5C784}" type="presOf" srcId="{8F877D11-99F7-4F60-92A7-7ECB42B36352}" destId="{A50F0390-FA6E-4EE9-9991-09175CF009EC}" srcOrd="0" destOrd="0" presId="urn:microsoft.com/office/officeart/2005/8/layout/chevron1"/>
    <dgm:cxn modelId="{B218CCFA-E517-4C53-86B6-54116533850F}" type="presOf" srcId="{434B0D42-4768-4634-8919-FE2B7CE3AA89}" destId="{7810DE48-C0EF-4DC2-BA6A-3E1CA9957E0B}" srcOrd="0" destOrd="6" presId="urn:microsoft.com/office/officeart/2005/8/layout/chevron1"/>
    <dgm:cxn modelId="{55D710FB-4271-40D5-8725-3398624A08FC}" srcId="{9E28F5D3-166D-43AF-9684-E5F0A84C5F3C}" destId="{DD2D80BD-5309-4E11-A564-E45465A3218B}" srcOrd="3" destOrd="0" parTransId="{402BCF49-EE2E-4E48-AF25-A74CCDBE6AAD}" sibTransId="{CE67968F-29E4-453C-80CB-7A51050600D2}"/>
    <dgm:cxn modelId="{69700BFD-E868-4122-B900-297C14CC768A}" srcId="{6CD35DC4-CC91-4EE1-8923-6400313E636B}" destId="{3654785F-1327-40C4-A27C-DA7FAA730385}" srcOrd="1" destOrd="0" parTransId="{76CA20BD-0C62-499C-BCCD-C9663A689D45}" sibTransId="{38E6AF66-4585-420A-974F-27B54CE6B3F3}"/>
    <dgm:cxn modelId="{55E2F1FF-ABBE-4E37-9FCE-A048669E05AE}" type="presOf" srcId="{F0996A78-D06E-44B1-BE45-4049F0EBF4D9}" destId="{63B6E853-9D75-47A4-8B2A-08FA450B3949}" srcOrd="0" destOrd="3" presId="urn:microsoft.com/office/officeart/2005/8/layout/chevron1"/>
    <dgm:cxn modelId="{46B60E60-C863-427A-9F1E-5AD15BFD410D}" type="presParOf" srcId="{A50F0390-FA6E-4EE9-9991-09175CF009EC}" destId="{6A0EB6A6-5FDB-4154-88B7-98A8A70F21BC}" srcOrd="0" destOrd="0" presId="urn:microsoft.com/office/officeart/2005/8/layout/chevron1"/>
    <dgm:cxn modelId="{3C673311-B32F-4956-B8B6-11B069280242}" type="presParOf" srcId="{6A0EB6A6-5FDB-4154-88B7-98A8A70F21BC}" destId="{F862EC0D-CB25-4971-88D8-351C8C280E6D}" srcOrd="0" destOrd="0" presId="urn:microsoft.com/office/officeart/2005/8/layout/chevron1"/>
    <dgm:cxn modelId="{3263698F-5374-4CFF-9EE6-37B84342D212}" type="presParOf" srcId="{6A0EB6A6-5FDB-4154-88B7-98A8A70F21BC}" destId="{7810DE48-C0EF-4DC2-BA6A-3E1CA9957E0B}" srcOrd="1" destOrd="0" presId="urn:microsoft.com/office/officeart/2005/8/layout/chevron1"/>
    <dgm:cxn modelId="{7AF3E3B0-F2D4-4138-9977-133B3EF418CD}" type="presParOf" srcId="{A50F0390-FA6E-4EE9-9991-09175CF009EC}" destId="{DE18E797-CDB9-42C7-B150-746647673F42}" srcOrd="1" destOrd="0" presId="urn:microsoft.com/office/officeart/2005/8/layout/chevron1"/>
    <dgm:cxn modelId="{DE267B3F-076A-479A-9CD0-CF5D08D7AC21}" type="presParOf" srcId="{A50F0390-FA6E-4EE9-9991-09175CF009EC}" destId="{6A20F4F9-7709-4B46-90A4-FC1943585C87}" srcOrd="2" destOrd="0" presId="urn:microsoft.com/office/officeart/2005/8/layout/chevron1"/>
    <dgm:cxn modelId="{378C26C7-1CC4-4A38-B7A6-9184F1EE3843}" type="presParOf" srcId="{6A20F4F9-7709-4B46-90A4-FC1943585C87}" destId="{63C361D9-F217-4FA7-9391-37503792602B}" srcOrd="0" destOrd="0" presId="urn:microsoft.com/office/officeart/2005/8/layout/chevron1"/>
    <dgm:cxn modelId="{89DEE400-1DC1-44B3-8853-F79D0950A01F}" type="presParOf" srcId="{6A20F4F9-7709-4B46-90A4-FC1943585C87}" destId="{22E47422-8CD4-4601-B4A3-529CAFE11BA1}" srcOrd="1" destOrd="0" presId="urn:microsoft.com/office/officeart/2005/8/layout/chevron1"/>
    <dgm:cxn modelId="{59ECBD16-1EB4-4083-95DA-BD65F6D40924}" type="presParOf" srcId="{A50F0390-FA6E-4EE9-9991-09175CF009EC}" destId="{A8D0B16D-046C-487B-83D6-81B9EE176C58}" srcOrd="3" destOrd="0" presId="urn:microsoft.com/office/officeart/2005/8/layout/chevron1"/>
    <dgm:cxn modelId="{5F7382EB-C026-4499-A144-EFB7CB478BBE}" type="presParOf" srcId="{A50F0390-FA6E-4EE9-9991-09175CF009EC}" destId="{C32AE313-7B3F-4B2B-862D-B8E4003BE8A3}" srcOrd="4" destOrd="0" presId="urn:microsoft.com/office/officeart/2005/8/layout/chevron1"/>
    <dgm:cxn modelId="{971EE353-7308-4ED8-BFFE-AA3906837008}" type="presParOf" srcId="{C32AE313-7B3F-4B2B-862D-B8E4003BE8A3}" destId="{85CB0203-73F3-4760-A9DF-7EEC580F9513}" srcOrd="0" destOrd="0" presId="urn:microsoft.com/office/officeart/2005/8/layout/chevron1"/>
    <dgm:cxn modelId="{8715538C-A2B1-45B8-9085-D6E117D7F635}" type="presParOf" srcId="{C32AE313-7B3F-4B2B-862D-B8E4003BE8A3}" destId="{63B6E853-9D75-47A4-8B2A-08FA450B3949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675C61-43CA-4A91-87A3-D705209B0B77}" type="doc">
      <dgm:prSet loTypeId="urn:microsoft.com/office/officeart/2005/8/layout/arrow2" loCatId="process" qsTypeId="urn:microsoft.com/office/officeart/2005/8/quickstyle/simple1" qsCatId="simple" csTypeId="urn:microsoft.com/office/officeart/2005/8/colors/accent6_2" csCatId="accent6" phldr="1"/>
      <dgm:spPr/>
    </dgm:pt>
    <dgm:pt modelId="{40651A4B-C791-4779-BBCE-69B9693C9B19}">
      <dgm:prSet phldrT="[Text]" custT="1"/>
      <dgm:spPr/>
      <dgm:t>
        <a:bodyPr/>
        <a:lstStyle/>
        <a:p>
          <a:r>
            <a:rPr lang="en-US" sz="2000" dirty="0"/>
            <a:t>2015 </a:t>
          </a:r>
        </a:p>
        <a:p>
          <a:r>
            <a:rPr lang="en-US" sz="2000" dirty="0"/>
            <a:t>+ </a:t>
          </a:r>
          <a:r>
            <a:rPr lang="en-US" sz="2000" dirty="0" err="1"/>
            <a:t>GeneXpert</a:t>
          </a:r>
          <a:endParaRPr lang="en-US" sz="2000" dirty="0"/>
        </a:p>
      </dgm:t>
    </dgm:pt>
    <dgm:pt modelId="{DE29A087-A1F3-4ED1-9D5F-279672CBFFBA}" type="parTrans" cxnId="{3BD26747-DFCB-4C6A-BCE0-A1BC626AE7A8}">
      <dgm:prSet/>
      <dgm:spPr/>
      <dgm:t>
        <a:bodyPr/>
        <a:lstStyle/>
        <a:p>
          <a:endParaRPr lang="en-US"/>
        </a:p>
      </dgm:t>
    </dgm:pt>
    <dgm:pt modelId="{282C52D2-4FF2-4E66-87C1-342E66271A50}" type="sibTrans" cxnId="{3BD26747-DFCB-4C6A-BCE0-A1BC626AE7A8}">
      <dgm:prSet/>
      <dgm:spPr/>
      <dgm:t>
        <a:bodyPr/>
        <a:lstStyle/>
        <a:p>
          <a:endParaRPr lang="en-US"/>
        </a:p>
      </dgm:t>
    </dgm:pt>
    <dgm:pt modelId="{B36558A5-B51B-4800-BDD1-6F9FCD892FB8}">
      <dgm:prSet phldrT="[Text]" custT="1"/>
      <dgm:spPr/>
      <dgm:t>
        <a:bodyPr/>
        <a:lstStyle/>
        <a:p>
          <a:r>
            <a:rPr lang="en-US" sz="2000" dirty="0"/>
            <a:t>2016</a:t>
          </a:r>
        </a:p>
        <a:p>
          <a:endParaRPr lang="en-US" sz="2000" dirty="0"/>
        </a:p>
      </dgm:t>
    </dgm:pt>
    <dgm:pt modelId="{994BBE98-8BD0-4E4A-BC0A-46A68976F6EE}" type="parTrans" cxnId="{586BEDFC-C660-449A-AF61-4FC14B4ED521}">
      <dgm:prSet/>
      <dgm:spPr/>
      <dgm:t>
        <a:bodyPr/>
        <a:lstStyle/>
        <a:p>
          <a:endParaRPr lang="en-US"/>
        </a:p>
      </dgm:t>
    </dgm:pt>
    <dgm:pt modelId="{D1FA2B22-7332-48DD-A24F-183F2C6DD755}" type="sibTrans" cxnId="{586BEDFC-C660-449A-AF61-4FC14B4ED521}">
      <dgm:prSet/>
      <dgm:spPr/>
      <dgm:t>
        <a:bodyPr/>
        <a:lstStyle/>
        <a:p>
          <a:endParaRPr lang="en-US"/>
        </a:p>
      </dgm:t>
    </dgm:pt>
    <dgm:pt modelId="{1249B9EB-4C18-4E85-934F-41A964259039}">
      <dgm:prSet phldrT="[Text]" custT="1"/>
      <dgm:spPr/>
      <dgm:t>
        <a:bodyPr/>
        <a:lstStyle/>
        <a:p>
          <a:r>
            <a:rPr lang="en-US" sz="2000" dirty="0"/>
            <a:t>2017</a:t>
          </a:r>
        </a:p>
        <a:p>
          <a:r>
            <a:rPr lang="en-US" sz="2000" dirty="0"/>
            <a:t>+ X-ray</a:t>
          </a:r>
        </a:p>
      </dgm:t>
    </dgm:pt>
    <dgm:pt modelId="{0CF33F9B-E75B-4DE2-8B81-D438933C86A9}" type="parTrans" cxnId="{39D12B71-90EF-44DC-B4AC-5AD3CB43774D}">
      <dgm:prSet/>
      <dgm:spPr/>
      <dgm:t>
        <a:bodyPr/>
        <a:lstStyle/>
        <a:p>
          <a:endParaRPr lang="en-US"/>
        </a:p>
      </dgm:t>
    </dgm:pt>
    <dgm:pt modelId="{1FE084DB-ED56-473C-9D7D-BE930045609E}" type="sibTrans" cxnId="{39D12B71-90EF-44DC-B4AC-5AD3CB43774D}">
      <dgm:prSet/>
      <dgm:spPr/>
      <dgm:t>
        <a:bodyPr/>
        <a:lstStyle/>
        <a:p>
          <a:endParaRPr lang="en-US"/>
        </a:p>
      </dgm:t>
    </dgm:pt>
    <dgm:pt modelId="{31A6D10E-07C8-4E08-B06F-DA7693730C95}">
      <dgm:prSet custT="1"/>
      <dgm:spPr/>
      <dgm:t>
        <a:bodyPr/>
        <a:lstStyle/>
        <a:p>
          <a:r>
            <a:rPr lang="en-US" sz="2000" dirty="0"/>
            <a:t>2014</a:t>
          </a:r>
        </a:p>
        <a:p>
          <a:r>
            <a:rPr lang="en-US" sz="2000" dirty="0"/>
            <a:t>Symptomatic Screening</a:t>
          </a:r>
        </a:p>
      </dgm:t>
    </dgm:pt>
    <dgm:pt modelId="{46F9C742-29B9-41DB-89F5-C127C81198B3}" type="parTrans" cxnId="{507A94CC-67C0-4639-9687-012C0E86870D}">
      <dgm:prSet/>
      <dgm:spPr/>
      <dgm:t>
        <a:bodyPr/>
        <a:lstStyle/>
        <a:p>
          <a:endParaRPr lang="en-US"/>
        </a:p>
      </dgm:t>
    </dgm:pt>
    <dgm:pt modelId="{B5C9718B-7340-4F54-947D-679F29DC9DCF}" type="sibTrans" cxnId="{507A94CC-67C0-4639-9687-012C0E86870D}">
      <dgm:prSet/>
      <dgm:spPr/>
      <dgm:t>
        <a:bodyPr/>
        <a:lstStyle/>
        <a:p>
          <a:endParaRPr lang="en-US"/>
        </a:p>
      </dgm:t>
    </dgm:pt>
    <dgm:pt modelId="{EB97E874-6689-4F96-8CE5-7D12DD99A5ED}" type="pres">
      <dgm:prSet presAssocID="{C4675C61-43CA-4A91-87A3-D705209B0B77}" presName="arrowDiagram" presStyleCnt="0">
        <dgm:presLayoutVars>
          <dgm:chMax val="5"/>
          <dgm:dir/>
          <dgm:resizeHandles val="exact"/>
        </dgm:presLayoutVars>
      </dgm:prSet>
      <dgm:spPr/>
    </dgm:pt>
    <dgm:pt modelId="{082B58FB-3AAD-4F41-835F-0BC85701E21F}" type="pres">
      <dgm:prSet presAssocID="{C4675C61-43CA-4A91-87A3-D705209B0B77}" presName="arrow" presStyleLbl="bgShp" presStyleIdx="0" presStyleCnt="1"/>
      <dgm:spPr/>
    </dgm:pt>
    <dgm:pt modelId="{B6064231-FCCB-44CB-85A2-495130FFC24C}" type="pres">
      <dgm:prSet presAssocID="{C4675C61-43CA-4A91-87A3-D705209B0B77}" presName="arrowDiagram4" presStyleCnt="0"/>
      <dgm:spPr/>
    </dgm:pt>
    <dgm:pt modelId="{AAD23506-9598-4F14-AEEE-4267820E68F0}" type="pres">
      <dgm:prSet presAssocID="{31A6D10E-07C8-4E08-B06F-DA7693730C95}" presName="bullet4a" presStyleLbl="node1" presStyleIdx="0" presStyleCnt="4"/>
      <dgm:spPr/>
    </dgm:pt>
    <dgm:pt modelId="{AA63E1CC-DDA1-4600-971A-359FD1298E79}" type="pres">
      <dgm:prSet presAssocID="{31A6D10E-07C8-4E08-B06F-DA7693730C95}" presName="textBox4a" presStyleLbl="revTx" presStyleIdx="0" presStyleCnt="4" custScaleX="290694" custLinFactX="-92665" custLinFactNeighborX="-100000" custLinFactNeighborY="-81732">
        <dgm:presLayoutVars>
          <dgm:bulletEnabled val="1"/>
        </dgm:presLayoutVars>
      </dgm:prSet>
      <dgm:spPr/>
    </dgm:pt>
    <dgm:pt modelId="{07748A6F-E041-4619-B795-661F2DDD23EF}" type="pres">
      <dgm:prSet presAssocID="{40651A4B-C791-4779-BBCE-69B9693C9B19}" presName="bullet4b" presStyleLbl="node1" presStyleIdx="1" presStyleCnt="4"/>
      <dgm:spPr/>
    </dgm:pt>
    <dgm:pt modelId="{93E0B3C9-676E-414D-A520-0888E75F2C7E}" type="pres">
      <dgm:prSet presAssocID="{40651A4B-C791-4779-BBCE-69B9693C9B19}" presName="textBox4b" presStyleLbl="revTx" presStyleIdx="1" presStyleCnt="4" custScaleX="173272" custLinFactNeighborX="45290">
        <dgm:presLayoutVars>
          <dgm:bulletEnabled val="1"/>
        </dgm:presLayoutVars>
      </dgm:prSet>
      <dgm:spPr/>
    </dgm:pt>
    <dgm:pt modelId="{EA522CE8-E196-491E-8412-AD09BAA4ED8A}" type="pres">
      <dgm:prSet presAssocID="{B36558A5-B51B-4800-BDD1-6F9FCD892FB8}" presName="bullet4c" presStyleLbl="node1" presStyleIdx="2" presStyleCnt="4"/>
      <dgm:spPr/>
    </dgm:pt>
    <dgm:pt modelId="{F79E47DC-DC32-4FB6-8466-397CE76DAA14}" type="pres">
      <dgm:prSet presAssocID="{B36558A5-B51B-4800-BDD1-6F9FCD892FB8}" presName="textBox4c" presStyleLbl="revTx" presStyleIdx="2" presStyleCnt="4">
        <dgm:presLayoutVars>
          <dgm:bulletEnabled val="1"/>
        </dgm:presLayoutVars>
      </dgm:prSet>
      <dgm:spPr/>
    </dgm:pt>
    <dgm:pt modelId="{8C3D7897-EA9F-47FB-A6F5-15DC5C407123}" type="pres">
      <dgm:prSet presAssocID="{1249B9EB-4C18-4E85-934F-41A964259039}" presName="bullet4d" presStyleLbl="node1" presStyleIdx="3" presStyleCnt="4"/>
      <dgm:spPr/>
    </dgm:pt>
    <dgm:pt modelId="{5764C925-E36F-43DE-9922-DC404C7E7FF4}" type="pres">
      <dgm:prSet presAssocID="{1249B9EB-4C18-4E85-934F-41A964259039}" presName="textBox4d" presStyleLbl="revTx" presStyleIdx="3" presStyleCnt="4" custLinFactNeighborX="20186" custLinFactNeighborY="-15214">
        <dgm:presLayoutVars>
          <dgm:bulletEnabled val="1"/>
        </dgm:presLayoutVars>
      </dgm:prSet>
      <dgm:spPr/>
    </dgm:pt>
  </dgm:ptLst>
  <dgm:cxnLst>
    <dgm:cxn modelId="{14AB4012-16CC-4618-8387-530A959DB8FC}" type="presOf" srcId="{1249B9EB-4C18-4E85-934F-41A964259039}" destId="{5764C925-E36F-43DE-9922-DC404C7E7FF4}" srcOrd="0" destOrd="0" presId="urn:microsoft.com/office/officeart/2005/8/layout/arrow2"/>
    <dgm:cxn modelId="{79751638-65FD-408B-BE81-E6E1EC61E228}" type="presOf" srcId="{40651A4B-C791-4779-BBCE-69B9693C9B19}" destId="{93E0B3C9-676E-414D-A520-0888E75F2C7E}" srcOrd="0" destOrd="0" presId="urn:microsoft.com/office/officeart/2005/8/layout/arrow2"/>
    <dgm:cxn modelId="{F39A0A40-11FF-4325-B54C-581794B9E66E}" type="presOf" srcId="{31A6D10E-07C8-4E08-B06F-DA7693730C95}" destId="{AA63E1CC-DDA1-4600-971A-359FD1298E79}" srcOrd="0" destOrd="0" presId="urn:microsoft.com/office/officeart/2005/8/layout/arrow2"/>
    <dgm:cxn modelId="{3BD26747-DFCB-4C6A-BCE0-A1BC626AE7A8}" srcId="{C4675C61-43CA-4A91-87A3-D705209B0B77}" destId="{40651A4B-C791-4779-BBCE-69B9693C9B19}" srcOrd="1" destOrd="0" parTransId="{DE29A087-A1F3-4ED1-9D5F-279672CBFFBA}" sibTransId="{282C52D2-4FF2-4E66-87C1-342E66271A50}"/>
    <dgm:cxn modelId="{39D12B71-90EF-44DC-B4AC-5AD3CB43774D}" srcId="{C4675C61-43CA-4A91-87A3-D705209B0B77}" destId="{1249B9EB-4C18-4E85-934F-41A964259039}" srcOrd="3" destOrd="0" parTransId="{0CF33F9B-E75B-4DE2-8B81-D438933C86A9}" sibTransId="{1FE084DB-ED56-473C-9D7D-BE930045609E}"/>
    <dgm:cxn modelId="{1470C496-7FF1-4138-8A4C-C54B028DF979}" type="presOf" srcId="{C4675C61-43CA-4A91-87A3-D705209B0B77}" destId="{EB97E874-6689-4F96-8CE5-7D12DD99A5ED}" srcOrd="0" destOrd="0" presId="urn:microsoft.com/office/officeart/2005/8/layout/arrow2"/>
    <dgm:cxn modelId="{D2E84D98-9586-4DA0-893C-8BE15E991FC5}" type="presOf" srcId="{B36558A5-B51B-4800-BDD1-6F9FCD892FB8}" destId="{F79E47DC-DC32-4FB6-8466-397CE76DAA14}" srcOrd="0" destOrd="0" presId="urn:microsoft.com/office/officeart/2005/8/layout/arrow2"/>
    <dgm:cxn modelId="{507A94CC-67C0-4639-9687-012C0E86870D}" srcId="{C4675C61-43CA-4A91-87A3-D705209B0B77}" destId="{31A6D10E-07C8-4E08-B06F-DA7693730C95}" srcOrd="0" destOrd="0" parTransId="{46F9C742-29B9-41DB-89F5-C127C81198B3}" sibTransId="{B5C9718B-7340-4F54-947D-679F29DC9DCF}"/>
    <dgm:cxn modelId="{586BEDFC-C660-449A-AF61-4FC14B4ED521}" srcId="{C4675C61-43CA-4A91-87A3-D705209B0B77}" destId="{B36558A5-B51B-4800-BDD1-6F9FCD892FB8}" srcOrd="2" destOrd="0" parTransId="{994BBE98-8BD0-4E4A-BC0A-46A68976F6EE}" sibTransId="{D1FA2B22-7332-48DD-A24F-183F2C6DD755}"/>
    <dgm:cxn modelId="{E53D56BA-2257-4A44-9EBD-0CA0101EDEB7}" type="presParOf" srcId="{EB97E874-6689-4F96-8CE5-7D12DD99A5ED}" destId="{082B58FB-3AAD-4F41-835F-0BC85701E21F}" srcOrd="0" destOrd="0" presId="urn:microsoft.com/office/officeart/2005/8/layout/arrow2"/>
    <dgm:cxn modelId="{6E5966BC-0EE1-4ECD-9560-21D89685175C}" type="presParOf" srcId="{EB97E874-6689-4F96-8CE5-7D12DD99A5ED}" destId="{B6064231-FCCB-44CB-85A2-495130FFC24C}" srcOrd="1" destOrd="0" presId="urn:microsoft.com/office/officeart/2005/8/layout/arrow2"/>
    <dgm:cxn modelId="{F9AB53E4-18D3-47F9-B235-A1294A031291}" type="presParOf" srcId="{B6064231-FCCB-44CB-85A2-495130FFC24C}" destId="{AAD23506-9598-4F14-AEEE-4267820E68F0}" srcOrd="0" destOrd="0" presId="urn:microsoft.com/office/officeart/2005/8/layout/arrow2"/>
    <dgm:cxn modelId="{5CF7D108-2642-4CB6-AE16-53A0B0292D32}" type="presParOf" srcId="{B6064231-FCCB-44CB-85A2-495130FFC24C}" destId="{AA63E1CC-DDA1-4600-971A-359FD1298E79}" srcOrd="1" destOrd="0" presId="urn:microsoft.com/office/officeart/2005/8/layout/arrow2"/>
    <dgm:cxn modelId="{E8073A67-7E40-41C1-AA98-4586A500FBF9}" type="presParOf" srcId="{B6064231-FCCB-44CB-85A2-495130FFC24C}" destId="{07748A6F-E041-4619-B795-661F2DDD23EF}" srcOrd="2" destOrd="0" presId="urn:microsoft.com/office/officeart/2005/8/layout/arrow2"/>
    <dgm:cxn modelId="{5F19456D-2964-4E64-BA6F-3E180E23FE40}" type="presParOf" srcId="{B6064231-FCCB-44CB-85A2-495130FFC24C}" destId="{93E0B3C9-676E-414D-A520-0888E75F2C7E}" srcOrd="3" destOrd="0" presId="urn:microsoft.com/office/officeart/2005/8/layout/arrow2"/>
    <dgm:cxn modelId="{A8A67F42-85C1-4FE3-BE81-5D168E6841D3}" type="presParOf" srcId="{B6064231-FCCB-44CB-85A2-495130FFC24C}" destId="{EA522CE8-E196-491E-8412-AD09BAA4ED8A}" srcOrd="4" destOrd="0" presId="urn:microsoft.com/office/officeart/2005/8/layout/arrow2"/>
    <dgm:cxn modelId="{51D8375A-AE24-4BB6-A2B1-CFE10567A510}" type="presParOf" srcId="{B6064231-FCCB-44CB-85A2-495130FFC24C}" destId="{F79E47DC-DC32-4FB6-8466-397CE76DAA14}" srcOrd="5" destOrd="0" presId="urn:microsoft.com/office/officeart/2005/8/layout/arrow2"/>
    <dgm:cxn modelId="{983FE89A-9740-48D8-9226-DEC319565F66}" type="presParOf" srcId="{B6064231-FCCB-44CB-85A2-495130FFC24C}" destId="{8C3D7897-EA9F-47FB-A6F5-15DC5C407123}" srcOrd="6" destOrd="0" presId="urn:microsoft.com/office/officeart/2005/8/layout/arrow2"/>
    <dgm:cxn modelId="{0801D4E0-1728-472C-B116-ADA61BC7B45C}" type="presParOf" srcId="{B6064231-FCCB-44CB-85A2-495130FFC24C}" destId="{5764C925-E36F-43DE-9922-DC404C7E7FF4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2EC0D-CB25-4971-88D8-351C8C280E6D}">
      <dsp:nvSpPr>
        <dsp:cNvPr id="0" name=""/>
        <dsp:cNvSpPr/>
      </dsp:nvSpPr>
      <dsp:spPr>
        <a:xfrm>
          <a:off x="832" y="217341"/>
          <a:ext cx="2630190" cy="594000"/>
        </a:xfrm>
        <a:prstGeom prst="chevron">
          <a:avLst/>
        </a:prstGeom>
        <a:solidFill>
          <a:srgbClr val="9BBB59"/>
        </a:solidFill>
        <a:ln w="25400" cap="flat" cmpd="sng" algn="ctr">
          <a:solidFill>
            <a:srgbClr val="9BBB59">
              <a:shade val="50000"/>
            </a:srgb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ENTRY</a:t>
          </a:r>
        </a:p>
      </dsp:txBody>
      <dsp:txXfrm>
        <a:off x="297832" y="217341"/>
        <a:ext cx="2036190" cy="594000"/>
      </dsp:txXfrm>
    </dsp:sp>
    <dsp:sp modelId="{7810DE48-C0EF-4DC2-BA6A-3E1CA9957E0B}">
      <dsp:nvSpPr>
        <dsp:cNvPr id="0" name=""/>
        <dsp:cNvSpPr/>
      </dsp:nvSpPr>
      <dsp:spPr>
        <a:xfrm>
          <a:off x="225324" y="885591"/>
          <a:ext cx="2104152" cy="3129877"/>
        </a:xfrm>
        <a:prstGeom prst="rect">
          <a:avLst/>
        </a:prstGeom>
        <a:solidFill>
          <a:srgbClr val="9BBB59">
            <a:lumMod val="40000"/>
            <a:lumOff val="60000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Comprehensive  Screening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Medical Assessment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HTC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TB  symptomatic screening and followed by MTB/RIF </a:t>
          </a:r>
          <a:r>
            <a:rPr lang="en-US" sz="11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GeneXpert</a:t>
          </a: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and/or sputum microscopy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STI/Syphilis rapid test</a:t>
          </a:r>
          <a:endParaRPr lang="en-US" sz="1100" strike="sngStrike" kern="1200" baseline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Hep</a:t>
          </a: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B Vaccination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Nutritional status assessment</a:t>
          </a:r>
        </a:p>
      </dsp:txBody>
      <dsp:txXfrm>
        <a:off x="225324" y="885591"/>
        <a:ext cx="2104152" cy="3129877"/>
      </dsp:txXfrm>
    </dsp:sp>
    <dsp:sp modelId="{63C361D9-F217-4FA7-9391-37503792602B}">
      <dsp:nvSpPr>
        <dsp:cNvPr id="0" name=""/>
        <dsp:cNvSpPr/>
      </dsp:nvSpPr>
      <dsp:spPr>
        <a:xfrm>
          <a:off x="2484594" y="217341"/>
          <a:ext cx="3176612" cy="594000"/>
        </a:xfrm>
        <a:prstGeom prst="chevron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STAY</a:t>
          </a:r>
        </a:p>
      </dsp:txBody>
      <dsp:txXfrm>
        <a:off x="2781594" y="217341"/>
        <a:ext cx="2582612" cy="594000"/>
      </dsp:txXfrm>
    </dsp:sp>
    <dsp:sp modelId="{22E47422-8CD4-4601-B4A3-529CAFE11BA1}">
      <dsp:nvSpPr>
        <dsp:cNvPr id="0" name=""/>
        <dsp:cNvSpPr/>
      </dsp:nvSpPr>
      <dsp:spPr>
        <a:xfrm>
          <a:off x="2664302" y="885591"/>
          <a:ext cx="2664256" cy="3129877"/>
        </a:xfrm>
        <a:prstGeom prst="rect">
          <a:avLst/>
        </a:prstGeom>
        <a:solidFill>
          <a:srgbClr val="4F81BD">
            <a:lumMod val="20000"/>
            <a:lumOff val="80000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OPD Care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T&amp;T (2016)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OIs &amp; STIs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Lab services</a:t>
          </a:r>
        </a:p>
        <a:p>
          <a:pPr marL="171450" lvl="3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GXP</a:t>
          </a:r>
        </a:p>
        <a:p>
          <a:pPr marL="171450" lvl="3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Microscopy</a:t>
          </a:r>
        </a:p>
        <a:p>
          <a:pPr marL="171450" lvl="3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VL</a:t>
          </a:r>
        </a:p>
        <a:p>
          <a:pPr marL="171450" lvl="3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RDT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Hep</a:t>
          </a: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B Vaccination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PSU/HP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ART/TB Adherence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EAC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Psycho-social </a:t>
          </a:r>
          <a:r>
            <a:rPr lang="en-US" sz="11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care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HP/IEC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Routine Screening (biannually)</a:t>
          </a:r>
        </a:p>
      </dsp:txBody>
      <dsp:txXfrm>
        <a:off x="2664302" y="885591"/>
        <a:ext cx="2664256" cy="3129877"/>
      </dsp:txXfrm>
    </dsp:sp>
    <dsp:sp modelId="{85CB0203-73F3-4760-A9DF-7EEC580F9513}">
      <dsp:nvSpPr>
        <dsp:cNvPr id="0" name=""/>
        <dsp:cNvSpPr/>
      </dsp:nvSpPr>
      <dsp:spPr>
        <a:xfrm>
          <a:off x="5491405" y="217341"/>
          <a:ext cx="2645498" cy="594000"/>
        </a:xfrm>
        <a:prstGeom prst="chevron">
          <a:avLst/>
        </a:prstGeom>
        <a:solidFill>
          <a:srgbClr val="C0504D"/>
        </a:solidFill>
        <a:ln w="25400" cap="flat" cmpd="sng" algn="ctr">
          <a:solidFill>
            <a:srgbClr val="C0504D">
              <a:shade val="50000"/>
            </a:srgb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EXIT</a:t>
          </a:r>
        </a:p>
      </dsp:txBody>
      <dsp:txXfrm>
        <a:off x="5788405" y="217341"/>
        <a:ext cx="2051498" cy="594000"/>
      </dsp:txXfrm>
    </dsp:sp>
    <dsp:sp modelId="{63B6E853-9D75-47A4-8B2A-08FA450B3949}">
      <dsp:nvSpPr>
        <dsp:cNvPr id="0" name=""/>
        <dsp:cNvSpPr/>
      </dsp:nvSpPr>
      <dsp:spPr>
        <a:xfrm>
          <a:off x="5588410" y="885591"/>
          <a:ext cx="2335651" cy="3129877"/>
        </a:xfrm>
        <a:prstGeom prst="rect">
          <a:avLst/>
        </a:prstGeom>
        <a:solidFill>
          <a:srgbClr val="C0504D">
            <a:lumMod val="20000"/>
            <a:lumOff val="80000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Exit Screening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HTC 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TB symptomatic screening and followed by MTB/RIF </a:t>
          </a:r>
          <a:r>
            <a:rPr lang="en-US" sz="11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GeneXpert</a:t>
          </a: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and/or sputum microscopy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STI/Syphilis rapid test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Hep</a:t>
          </a: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B Vaccination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Transfer out with adapted drug refill</a:t>
          </a:r>
        </a:p>
      </dsp:txBody>
      <dsp:txXfrm>
        <a:off x="5588410" y="885591"/>
        <a:ext cx="2335651" cy="31298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B58FB-3AAD-4F41-835F-0BC85701E21F}">
      <dsp:nvSpPr>
        <dsp:cNvPr id="0" name=""/>
        <dsp:cNvSpPr/>
      </dsp:nvSpPr>
      <dsp:spPr>
        <a:xfrm>
          <a:off x="1955160" y="0"/>
          <a:ext cx="5299788" cy="331236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23506-9598-4F14-AEEE-4267820E68F0}">
      <dsp:nvSpPr>
        <dsp:cNvPr id="0" name=""/>
        <dsp:cNvSpPr/>
      </dsp:nvSpPr>
      <dsp:spPr>
        <a:xfrm>
          <a:off x="2477190" y="2463076"/>
          <a:ext cx="121895" cy="12189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3E1CC-DDA1-4600-971A-359FD1298E79}">
      <dsp:nvSpPr>
        <dsp:cNvPr id="0" name=""/>
        <dsp:cNvSpPr/>
      </dsp:nvSpPr>
      <dsp:spPr>
        <a:xfrm>
          <a:off x="0" y="1879695"/>
          <a:ext cx="2634454" cy="78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59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2014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Symptomatic Screening</a:t>
          </a:r>
        </a:p>
      </dsp:txBody>
      <dsp:txXfrm>
        <a:off x="0" y="1879695"/>
        <a:ext cx="2634454" cy="788343"/>
      </dsp:txXfrm>
    </dsp:sp>
    <dsp:sp modelId="{07748A6F-E041-4619-B795-661F2DDD23EF}">
      <dsp:nvSpPr>
        <dsp:cNvPr id="0" name=""/>
        <dsp:cNvSpPr/>
      </dsp:nvSpPr>
      <dsp:spPr>
        <a:xfrm>
          <a:off x="3338405" y="1692620"/>
          <a:ext cx="211991" cy="21199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0B3C9-676E-414D-A520-0888E75F2C7E}">
      <dsp:nvSpPr>
        <dsp:cNvPr id="0" name=""/>
        <dsp:cNvSpPr/>
      </dsp:nvSpPr>
      <dsp:spPr>
        <a:xfrm>
          <a:off x="3540716" y="1798615"/>
          <a:ext cx="1928440" cy="151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33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2015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+ </a:t>
          </a:r>
          <a:r>
            <a:rPr lang="en-US" sz="2000" kern="1200" dirty="0" err="1"/>
            <a:t>GeneXpert</a:t>
          </a:r>
          <a:endParaRPr lang="en-US" sz="2000" kern="1200" dirty="0"/>
        </a:p>
      </dsp:txBody>
      <dsp:txXfrm>
        <a:off x="3540716" y="1798615"/>
        <a:ext cx="1928440" cy="1513752"/>
      </dsp:txXfrm>
    </dsp:sp>
    <dsp:sp modelId="{EA522CE8-E196-491E-8412-AD09BAA4ED8A}">
      <dsp:nvSpPr>
        <dsp:cNvPr id="0" name=""/>
        <dsp:cNvSpPr/>
      </dsp:nvSpPr>
      <dsp:spPr>
        <a:xfrm>
          <a:off x="4438111" y="1124880"/>
          <a:ext cx="280888" cy="28088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9E47DC-DC32-4FB6-8466-397CE76DAA14}">
      <dsp:nvSpPr>
        <dsp:cNvPr id="0" name=""/>
        <dsp:cNvSpPr/>
      </dsp:nvSpPr>
      <dsp:spPr>
        <a:xfrm>
          <a:off x="4578556" y="1265324"/>
          <a:ext cx="1112955" cy="2047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83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2016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4578556" y="1265324"/>
        <a:ext cx="1112955" cy="2047043"/>
      </dsp:txXfrm>
    </dsp:sp>
    <dsp:sp modelId="{8C3D7897-EA9F-47FB-A6F5-15DC5C407123}">
      <dsp:nvSpPr>
        <dsp:cNvPr id="0" name=""/>
        <dsp:cNvSpPr/>
      </dsp:nvSpPr>
      <dsp:spPr>
        <a:xfrm>
          <a:off x="5635864" y="749257"/>
          <a:ext cx="376285" cy="37628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64C925-E36F-43DE-9922-DC404C7E7FF4}">
      <dsp:nvSpPr>
        <dsp:cNvPr id="0" name=""/>
        <dsp:cNvSpPr/>
      </dsp:nvSpPr>
      <dsp:spPr>
        <a:xfrm>
          <a:off x="6048667" y="576072"/>
          <a:ext cx="1112955" cy="2374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386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2017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+ X-ray</a:t>
          </a:r>
        </a:p>
      </dsp:txBody>
      <dsp:txXfrm>
        <a:off x="6048667" y="576072"/>
        <a:ext cx="1112955" cy="2374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3E120-1883-483D-9C9B-0A8BAF61A0FD}" type="datetimeFigureOut">
              <a:rPr lang="en-US" smtClean="0"/>
              <a:t>5/19/2018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Reinaldo ORTUNO, MSF, Improving tuberculosis case finding in Malawian prisons: implementation of systematic screening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31D9F-7331-4052-9E4F-0E31828ED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562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B21141-E9C2-4397-8534-27F0FB0F402E}" type="datetimeFigureOut">
              <a:rPr lang="en-US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Reinaldo ORTUNO, MSF, Improving tuberculosis case finding in Malawian prisons: implementation of systematic screening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19C697A-967D-4231-9F3D-208C98F7B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79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06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Other</a:t>
            </a:r>
            <a:r>
              <a:rPr lang="en-GB" baseline="0" dirty="0"/>
              <a:t> issues</a:t>
            </a:r>
          </a:p>
          <a:p>
            <a:r>
              <a:rPr lang="en-GB" baseline="0" dirty="0"/>
              <a:t>Overcrowding of over 340% (Maula prison built for 800, housing over 2700, Chichiri built for 570, housing just shy of 2000)</a:t>
            </a:r>
          </a:p>
          <a:p>
            <a:r>
              <a:rPr lang="en-GB" baseline="0" dirty="0"/>
              <a:t>Lack of hygiene, sanitation, inadequate ventilation – communicable disease (diarrhoeal illness, fungal skin, scabies, respiratory illness, opportunistic infections in HIV). </a:t>
            </a:r>
          </a:p>
          <a:p>
            <a:r>
              <a:rPr lang="en-GB" baseline="0" dirty="0"/>
              <a:t>Inadequate nutrition: 1 meal </a:t>
            </a:r>
            <a:r>
              <a:rPr lang="en-GB" baseline="0" dirty="0" err="1"/>
              <a:t>nzima</a:t>
            </a:r>
            <a:r>
              <a:rPr lang="en-GB" baseline="0" dirty="0"/>
              <a:t> per day (maybe beans once per week). Severe malnutrition rate &gt;10% with several cases of pellagra and other nutrient deficiencies monthly. </a:t>
            </a:r>
          </a:p>
          <a:p>
            <a:r>
              <a:rPr lang="en-GB" baseline="0" dirty="0"/>
              <a:t>A mathematical modelling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dotted black line represents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sputum positive pulmonary TB prevalence in Maula Prison (0.71%). The figure demonstrates the effect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 occupancy and overcrowding on annual TB transmission, assuming a static population. In reality, the large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monthly influx of susceptible individuals and release of infected individuals means that the figures presented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lower than is actually the case.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green line represents the numbers of new TB infections per year with the current prison occupancy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370%. At this cell occupancy (228 inmates), with a sputum-positive TB prevalence of 0.71%, assuming all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noninfected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individuals are susceptible, there will be an estimated 198 new infections of susceptible individuals per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year. As occupancy declines, represented by the pink (300%), blue (200%), and red (100%) lines, the probability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infection also declines with 144, 79, and 25 new infections annually respectively. This figure illustrates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impact of decongesting cells on numbers of new TB infections in prisons per year, which may also help 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 the TB burden in the surrounding communities.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A76F5-AA80-0640-B8BE-17343871F8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07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54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on performance from annual report I did (database Feb 2018).  In </a:t>
            </a:r>
            <a:r>
              <a:rPr lang="en-US" dirty="0" err="1"/>
              <a:t>Maula</a:t>
            </a:r>
            <a:r>
              <a:rPr lang="en-US" dirty="0"/>
              <a:t> – we had lower VL coverage since 2</a:t>
            </a:r>
            <a:r>
              <a:rPr lang="en-US" baseline="30000" dirty="0"/>
              <a:t>nd</a:t>
            </a:r>
            <a:r>
              <a:rPr lang="en-US" dirty="0"/>
              <a:t> Q of 2017 vs then </a:t>
            </a:r>
            <a:r>
              <a:rPr lang="en-US" dirty="0" err="1"/>
              <a:t>Maula</a:t>
            </a:r>
            <a:r>
              <a:rPr lang="en-US" dirty="0"/>
              <a:t> did before (was there something with lab in 2017, as I recall).  All indicators for cascade – status  as of end of a period (here – as end Q4 2017). </a:t>
            </a:r>
          </a:p>
          <a:p>
            <a:r>
              <a:rPr lang="en-US" baseline="0" dirty="0"/>
              <a:t>Maula in particular.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A4A3B-5DB2-4B54-8954-8862586A86F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33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40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In 2014 MSF introduced a comprehensive screening package </a:t>
            </a:r>
          </a:p>
          <a:p>
            <a:r>
              <a:rPr lang="en-US" sz="1200" dirty="0"/>
              <a:t>Since 2015, it included symptomatic screening, followed by MTB/RIF </a:t>
            </a:r>
            <a:r>
              <a:rPr lang="en-US" sz="1200" dirty="0" err="1"/>
              <a:t>GeneXpert</a:t>
            </a:r>
            <a:r>
              <a:rPr lang="en-US" sz="1200" dirty="0"/>
              <a:t> and/or sputum microscopy.</a:t>
            </a:r>
          </a:p>
          <a:p>
            <a:r>
              <a:rPr lang="en-US" sz="1200" dirty="0"/>
              <a:t>In 2017 MSF, working with Challenge TB, carried out a mass campaign using digital X-ray as an additional screening tool.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95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FF0000"/>
                </a:solidFill>
              </a:rPr>
              <a:t>Between 2014 and 2017, TB case notification per 100 000 population increased from 921 to 4 621 in Chichiri, and from 430 to 3 346 in Maula prison (review if correct)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86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N=468 – those diagnosed in prison; transfer-ins excluded (diagnosed elsewhere but TI into a prison when already on treatment).  </a:t>
            </a:r>
          </a:p>
          <a:p>
            <a:r>
              <a:rPr lang="en-US" dirty="0"/>
              <a:t>Retreatment= relapses +retreatment.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468 TB cases seen, 63 (13.5%) had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extrapulmonary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TB, 464 (99%) were males, median age was 32 years (IQR; 26-38), 213 (46%) were TB/HIV+, and 81/386 (21%) had BMI&lt; 18.5.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86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 of developing TB was significantly associated with being HIV+ (</a:t>
            </a:r>
            <a:r>
              <a:rPr lang="en-US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aOR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=3.8, 95%CI 2.9–5.2; p&lt; .0001), BMI &lt; 18.5 (</a:t>
            </a:r>
            <a:r>
              <a:rPr lang="en-US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aOR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=2.0, 95%CI 1.4–2.8, p&lt; .0001), and being incarcerated for &gt; 1 year (</a:t>
            </a:r>
            <a:r>
              <a:rPr lang="en-US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aOR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=7.1, 95%CI 4.7–10.6; p&lt; .0001).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97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09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0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C697A-967D-4231-9F3D-208C98F7B38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85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EA9C1-567F-4FC9-9405-FF087FA1D494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Reinaldo ORTUNO, MSF, Improving tuberculosis case finding in Malawian prisons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B9E88-8203-4D91-847F-10C23268C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8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MSF SA CMYK A4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836319"/>
            <a:ext cx="1225550" cy="22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0538"/>
            <a:ext cx="9144000" cy="857250"/>
          </a:xfrm>
          <a:solidFill>
            <a:srgbClr val="FF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05577"/>
            <a:ext cx="8640960" cy="35890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DB8A6-0698-43C9-B5CC-1B7073B91CFA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Reinaldo ORTUNO, MSF, Improving tuberculosis case finding in Malawian prisons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6A7F0-60BE-443F-8280-063B108CCA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4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MSF SA CMYK A4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836319"/>
            <a:ext cx="1225550" cy="22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005577"/>
            <a:ext cx="4244280" cy="35890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5577"/>
            <a:ext cx="4244280" cy="35890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20538"/>
            <a:ext cx="9144000" cy="857250"/>
          </a:xfrm>
          <a:solidFill>
            <a:srgbClr val="FF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307C-85E9-4901-928D-09CDB16BCE88}" type="datetime1">
              <a:rPr lang="en-US" smtClean="0"/>
              <a:t>5/19/2018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Reinaldo ORTUNO, MSF, Improving tuberculosis case finding in Malawian prisons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77EF6-E720-432A-BAEB-1184DA413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7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SF SA CMYK A4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836319"/>
            <a:ext cx="1225550" cy="22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005576"/>
            <a:ext cx="424586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1545637"/>
            <a:ext cx="4245868" cy="30489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005576"/>
            <a:ext cx="424745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545637"/>
            <a:ext cx="4247455" cy="30489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-20538"/>
            <a:ext cx="9144000" cy="857250"/>
          </a:xfrm>
          <a:solidFill>
            <a:srgbClr val="FF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B5DAA-391B-458D-8A91-9E1DCDA2B024}" type="datetime1">
              <a:rPr lang="en-US" smtClean="0"/>
              <a:t>5/19/2018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Reinaldo ORTUNO, MSF, Improving tuberculosis case finding in Malawian prisons</a:t>
            </a: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6E39-17C9-416F-84AF-9CA02AA280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51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MSF SA CMYK A4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836319"/>
            <a:ext cx="1225550" cy="22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20538"/>
            <a:ext cx="9144000" cy="857250"/>
          </a:xfrm>
          <a:solidFill>
            <a:srgbClr val="FF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351F4-6900-4B68-B0D5-671817E957E0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Reinaldo ORTUNO, MSF, Improving tuberculosis case finding in Malawian prisons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5A33C-EEF7-44BF-B049-49D5260C6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9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1B0072-F6F7-4B51-839F-2B79F0330725}" type="datetime1">
              <a:rPr lang="en-US" smtClean="0"/>
              <a:t>5/19/2018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Reinaldo ORTUNO, MSF, Improving tuberculosis case finding in Malawian prisons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049F20-992E-4366-837E-DACC8DD8DA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48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5F74DD-CC1B-45DF-8966-2C4CB22B6D20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Reinaldo ORTUNO, MSF, Improving tuberculosis case finding in Malawian prisons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B9C35B-023F-4439-B9F0-5165F7C17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3" r:id="rId2"/>
    <p:sldLayoutId id="2147483684" r:id="rId3"/>
    <p:sldLayoutId id="2147483685" r:id="rId4"/>
    <p:sldLayoutId id="2147483686" r:id="rId5"/>
    <p:sldLayoutId id="2147483687" r:id="rId6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samumsf.org/en/resources/hiv/key-populations/prison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9097"/>
            <a:ext cx="9144000" cy="506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14457" y="-20538"/>
            <a:ext cx="9158457" cy="1224136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en-US" altLang="en-US" sz="3600" dirty="0"/>
              <a:t>Improving tuberculosis case finding in Malawian prisons: implementation of systematic screening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4023971"/>
            <a:ext cx="9144000" cy="114006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altLang="en-US" sz="2000" dirty="0"/>
              <a:t>A. Shigayeva</a:t>
            </a:r>
            <a:r>
              <a:rPr lang="en-US" altLang="en-US" sz="2000" baseline="30000" dirty="0"/>
              <a:t>1</a:t>
            </a:r>
            <a:r>
              <a:rPr lang="en-US" altLang="en-US" sz="2000" dirty="0"/>
              <a:t>, C. Aluda</a:t>
            </a:r>
            <a:r>
              <a:rPr lang="en-US" altLang="en-US" sz="2000" baseline="30000" dirty="0"/>
              <a:t>1</a:t>
            </a:r>
            <a:r>
              <a:rPr lang="en-US" altLang="en-US" sz="2000" dirty="0"/>
              <a:t>, D. Henderson</a:t>
            </a:r>
            <a:r>
              <a:rPr lang="en-US" altLang="en-US" sz="2000" baseline="30000" dirty="0"/>
              <a:t>1</a:t>
            </a:r>
            <a:r>
              <a:rPr lang="en-US" altLang="en-US" sz="2000" dirty="0"/>
              <a:t>, K. Chawinga</a:t>
            </a:r>
            <a:r>
              <a:rPr lang="en-US" altLang="en-US" sz="2000" baseline="30000" dirty="0"/>
              <a:t>1</a:t>
            </a:r>
            <a:r>
              <a:rPr lang="en-US" altLang="en-US" sz="2000" dirty="0"/>
              <a:t>, *</a:t>
            </a:r>
            <a:r>
              <a:rPr lang="en-US" altLang="en-US" sz="2000" b="1" u="sng" dirty="0"/>
              <a:t>R. Ortuño</a:t>
            </a:r>
            <a:r>
              <a:rPr lang="en-US" altLang="en-US" sz="2000" b="1" u="sng" baseline="30000" dirty="0"/>
              <a:t>1</a:t>
            </a:r>
            <a:r>
              <a:rPr lang="en-US" altLang="en-US" sz="2000" dirty="0"/>
              <a:t>, E. Goemaere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, P. Isaakidis</a:t>
            </a:r>
            <a:r>
              <a:rPr lang="en-US" altLang="en-US" sz="2000" baseline="30000" dirty="0"/>
              <a:t>2</a:t>
            </a:r>
          </a:p>
          <a:p>
            <a:pPr algn="l" eaLnBrk="1" hangingPunct="1"/>
            <a:r>
              <a:rPr lang="en-US" altLang="en-US" sz="1200" baseline="30000" dirty="0"/>
              <a:t>1</a:t>
            </a:r>
            <a:r>
              <a:rPr lang="en-US" altLang="en-US" sz="1200" dirty="0"/>
              <a:t>Médecins Sans </a:t>
            </a:r>
            <a:r>
              <a:rPr lang="en-US" altLang="en-US" sz="1200" dirty="0" err="1"/>
              <a:t>Frontières</a:t>
            </a:r>
            <a:r>
              <a:rPr lang="en-US" altLang="en-US" sz="1200" dirty="0"/>
              <a:t> (MSF), Blantyre, Malawi; 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MSF, Cape Town, South Africa</a:t>
            </a:r>
          </a:p>
          <a:p>
            <a:pPr algn="l" eaLnBrk="1" hangingPunct="1"/>
            <a:r>
              <a:rPr lang="en-US" altLang="en-US" sz="1200" dirty="0"/>
              <a:t>*msfocb-blantyre-medco@brussels.msf.org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4418324"/>
            <a:ext cx="2191513" cy="7557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37095" y="3819552"/>
            <a:ext cx="1243417" cy="192358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</p:spTree>
    <p:extLst>
      <p:ext uri="{BB962C8B-B14F-4D97-AF65-F5344CB8AC3E}">
        <p14:creationId xmlns:p14="http://schemas.microsoft.com/office/powerpoint/2010/main" val="63898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:\migrants\images\sleeping in prison 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2565838"/>
            <a:ext cx="4546257" cy="257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Users\msfuser\Desktop\Photographs\Professional photos\MSF149528(1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760"/>
            <a:ext cx="4540852" cy="257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206408" y="204773"/>
            <a:ext cx="4133438" cy="539107"/>
          </a:xfrm>
          <a:prstGeom prst="rect">
            <a:avLst/>
          </a:prstGeom>
          <a:solidFill>
            <a:schemeClr val="tx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hygiene, inadequate sanitation </a:t>
            </a: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diarrhoeal &amp; skin disease</a:t>
            </a:r>
            <a:endParaRPr lang="en-GB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GB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98868" y="2655728"/>
            <a:ext cx="4133438" cy="480116"/>
          </a:xfrm>
          <a:prstGeom prst="rect">
            <a:avLst/>
          </a:prstGeom>
          <a:solidFill>
            <a:schemeClr val="tx1"/>
          </a:solidFill>
        </p:spPr>
        <p:txBody>
          <a:bodyPr lIns="68579" tIns="34289" rIns="68579" bIns="34289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Overcrowding (&gt;340% capacity), poor ventilation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TB and </a:t>
            </a:r>
            <a:r>
              <a:rPr lang="en-GB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</a:t>
            </a: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infections</a:t>
            </a:r>
            <a:endParaRPr lang="en-GB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D:\Users\msfuser\Desktop\Photographs\Professional photos\5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83861" y="2565838"/>
            <a:ext cx="4660143" cy="257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450722" y="4908762"/>
            <a:ext cx="946411" cy="161581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  <p:pic>
        <p:nvPicPr>
          <p:cNvPr id="5" name="Picture 3" descr="D:\Users\msfuser\Desktop\Photographs\Professional photos\4.pn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06921" y="-1"/>
            <a:ext cx="4637080" cy="256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784592" y="2571750"/>
            <a:ext cx="4359408" cy="564094"/>
          </a:xfrm>
          <a:prstGeom prst="rect">
            <a:avLst/>
          </a:prstGeom>
          <a:solidFill>
            <a:schemeClr val="tx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Inadequate nutrition </a:t>
            </a: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malnutrition, </a:t>
            </a:r>
            <a:r>
              <a:rPr lang="en-GB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vit</a:t>
            </a: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deficiencies (e.g. pellagra, iron </a:t>
            </a:r>
            <a:r>
              <a:rPr lang="en-GB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def</a:t>
            </a:r>
            <a:endParaRPr lang="en-GB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784592" y="196955"/>
            <a:ext cx="4058679" cy="546817"/>
          </a:xfrm>
          <a:prstGeom prst="rect">
            <a:avLst/>
          </a:prstGeom>
          <a:solidFill>
            <a:schemeClr val="tx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Degrading treatment, internal dynamics</a:t>
            </a: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violence</a:t>
            </a:r>
            <a:endParaRPr lang="en-GB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6" cy="51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72008" y="4839272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53581" y="2355726"/>
            <a:ext cx="946411" cy="161581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00392" y="2355725"/>
            <a:ext cx="946411" cy="161581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00392" y="4908761"/>
            <a:ext cx="946411" cy="161581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" y="0"/>
            <a:ext cx="9144000" cy="648072"/>
          </a:xfrm>
          <a:prstGeom prst="rect">
            <a:avLst/>
          </a:prstGeom>
          <a:solidFill>
            <a:srgbClr val="FF0000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Context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5" y="941228"/>
            <a:ext cx="907205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01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0" grpId="0"/>
      <p:bldP spid="14" grpId="0" animBg="1"/>
      <p:bldP spid="22" grpId="0" animBg="1"/>
      <p:bldP spid="17" grpId="0"/>
      <p:bldP spid="18" grpId="0"/>
      <p:bldP spid="19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0537"/>
            <a:ext cx="9144000" cy="648072"/>
          </a:xfrm>
        </p:spPr>
        <p:txBody>
          <a:bodyPr/>
          <a:lstStyle/>
          <a:p>
            <a:r>
              <a:rPr lang="en-US" dirty="0"/>
              <a:t>Project setting</a:t>
            </a:r>
          </a:p>
        </p:txBody>
      </p:sp>
      <p:pic>
        <p:nvPicPr>
          <p:cNvPr id="4" name="Picture 2" descr="C:\Users\msfuser\AppData\Local\Microsoft\Windows\Temporary Internet Files\Content.Outlook\XBX4WF6E\MWI_ACT_Prison  Project_A4P_1709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" y="634735"/>
            <a:ext cx="3340082" cy="438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44016" y="4839272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pic>
        <p:nvPicPr>
          <p:cNvPr id="15" name="Picture 14" descr="D:\Users\msfuser\Desktop\Forms and stationery\MSF logos\msf_international_logo_colour_cmy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r="2141"/>
          <a:stretch/>
        </p:blipFill>
        <p:spPr bwMode="auto">
          <a:xfrm>
            <a:off x="539552" y="1301724"/>
            <a:ext cx="435255" cy="326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D:\Users\msfuser\Desktop\Forms and stationery\MSF logos\msf_international_logo_colour_cmy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r="2141"/>
          <a:stretch/>
        </p:blipFill>
        <p:spPr bwMode="auto">
          <a:xfrm>
            <a:off x="2411760" y="4542022"/>
            <a:ext cx="435255" cy="326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4139952" y="4731990"/>
            <a:ext cx="29754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/>
              <a:t>*Malawi PHIA. Ministry of Health. 2015-2016. </a:t>
            </a:r>
          </a:p>
        </p:txBody>
      </p:sp>
      <p:pic>
        <p:nvPicPr>
          <p:cNvPr id="22" name="Picture 6" descr="http://i.amz.mshcdn.com/QQgYmfQpu-yxAwY7X6SpOEyh8_s=/http%3A%2F%2Fa.amz.mshcdn.com%2Fwp-content%2Fuploads%2F2015%2F08%2FMSF-Malawi-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10580"/>
            <a:ext cx="3584050" cy="1805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3419873" y="568337"/>
            <a:ext cx="165939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100" b="1" dirty="0"/>
              <a:t>Maula Prison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96136" y="2571750"/>
            <a:ext cx="1243417" cy="192358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7108480" y="991101"/>
            <a:ext cx="1928016" cy="172466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800" dirty="0"/>
              <a:t>2770 prisoners</a:t>
            </a:r>
          </a:p>
          <a:p>
            <a:pPr marL="0" indent="0" algn="ctr">
              <a:buNone/>
            </a:pPr>
            <a:r>
              <a:rPr lang="en-GB" sz="1800" dirty="0"/>
              <a:t>HIV prevalence: </a:t>
            </a:r>
            <a:r>
              <a:rPr lang="en-GB" sz="1800" b="1" dirty="0"/>
              <a:t>14.2% </a:t>
            </a:r>
            <a:r>
              <a:rPr lang="en-GB" sz="1800" dirty="0"/>
              <a:t> </a:t>
            </a:r>
            <a:r>
              <a:rPr lang="en-GB" sz="1600" dirty="0"/>
              <a:t>(95% CI: 12.8–15.7%) </a:t>
            </a:r>
          </a:p>
          <a:p>
            <a:pPr marL="0" indent="0" algn="ctr">
              <a:buNone/>
            </a:pPr>
            <a:r>
              <a:rPr lang="en-GB" sz="1800" dirty="0"/>
              <a:t>vs.  11.8%* in Lilongwe</a:t>
            </a:r>
          </a:p>
        </p:txBody>
      </p:sp>
      <p:pic>
        <p:nvPicPr>
          <p:cNvPr id="29" name="Picture 3" descr="D:\Users\msfuser\Desktop\Photographs\Professional photos\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8" y="3100359"/>
            <a:ext cx="3656058" cy="162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3383868" y="2790713"/>
            <a:ext cx="2084927" cy="285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100" b="1" dirty="0"/>
              <a:t>Chichiri Prison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7236296" y="3075806"/>
            <a:ext cx="1800200" cy="2101335"/>
          </a:xfrm>
          <a:prstGeom prst="rect">
            <a:avLst/>
          </a:prstGeom>
          <a:noFill/>
        </p:spPr>
        <p:txBody>
          <a:bodyPr vert="horz" lIns="68579" tIns="34289" rIns="68579" bIns="34289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1800" dirty="0"/>
              <a:t>1870 prisoners HIV prevalence: </a:t>
            </a:r>
            <a:r>
              <a:rPr lang="en-GB" sz="1800" b="1" dirty="0"/>
              <a:t>22.5%</a:t>
            </a:r>
            <a:r>
              <a:rPr lang="en-GB" sz="1800" dirty="0"/>
              <a:t> </a:t>
            </a:r>
            <a:r>
              <a:rPr lang="en-GB" sz="1600" dirty="0"/>
              <a:t>(95% CI </a:t>
            </a:r>
            <a:r>
              <a:rPr lang="it-IT" sz="1600" dirty="0"/>
              <a:t>20.3–24.9%)</a:t>
            </a:r>
            <a:r>
              <a:rPr lang="en-GB" sz="1600" b="1" dirty="0"/>
              <a:t>  </a:t>
            </a:r>
            <a:r>
              <a:rPr lang="en-GB" sz="1800" dirty="0"/>
              <a:t>vs.  18.2%* in Blantyre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68511" y="6044111"/>
            <a:ext cx="1243417" cy="192358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06945" y="4559545"/>
            <a:ext cx="1243417" cy="192358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Luca Sola/MSF</a:t>
            </a:r>
          </a:p>
        </p:txBody>
      </p:sp>
    </p:spTree>
    <p:extLst>
      <p:ext uri="{BB962C8B-B14F-4D97-AF65-F5344CB8AC3E}">
        <p14:creationId xmlns:p14="http://schemas.microsoft.com/office/powerpoint/2010/main" val="43469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25" grpId="0" uiExpand="1" build="p"/>
      <p:bldP spid="30" grpId="0"/>
      <p:bldP spid="31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00"/>
            <a:ext cx="8229600" cy="742950"/>
          </a:xfrm>
        </p:spPr>
        <p:txBody>
          <a:bodyPr/>
          <a:lstStyle/>
          <a:p>
            <a:r>
              <a:rPr lang="en-US" dirty="0"/>
              <a:t>MSF Program = 3 Phase model</a:t>
            </a:r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3320899"/>
              </p:ext>
            </p:extLst>
          </p:nvPr>
        </p:nvGraphicFramePr>
        <p:xfrm>
          <a:off x="467544" y="787211"/>
          <a:ext cx="8136904" cy="4232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803998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</p:spTree>
    <p:extLst>
      <p:ext uri="{BB962C8B-B14F-4D97-AF65-F5344CB8AC3E}">
        <p14:creationId xmlns:p14="http://schemas.microsoft.com/office/powerpoint/2010/main" val="36325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HIV Cascade of care,  2014 &amp; 2017  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767264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32B660-7847-4D4D-8C2A-1C9E2331B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825" y="1267103"/>
            <a:ext cx="8642350" cy="306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69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355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ART Initiation among newly diagnosed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767264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939071"/>
            <a:ext cx="6380517" cy="379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999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This study aims to assess how TB case-finding changed between 2014 and 2017, and to determine factors associated with developing TB disease whilst in prison.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-108520" y="4803998"/>
            <a:ext cx="8964488" cy="4687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96366161"/>
              </p:ext>
            </p:extLst>
          </p:nvPr>
        </p:nvGraphicFramePr>
        <p:xfrm>
          <a:off x="107504" y="1779662"/>
          <a:ext cx="892899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797" y="1"/>
            <a:ext cx="361120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452320" y="4939181"/>
            <a:ext cx="1696616" cy="192358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</a:t>
            </a:r>
            <a:r>
              <a:rPr lang="en-GB" sz="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Arjen</a:t>
            </a: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 van de </a:t>
            </a:r>
            <a:r>
              <a:rPr lang="en-GB" sz="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Merwe</a:t>
            </a: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/MSF</a:t>
            </a:r>
          </a:p>
        </p:txBody>
      </p:sp>
    </p:spTree>
    <p:extLst>
      <p:ext uri="{BB962C8B-B14F-4D97-AF65-F5344CB8AC3E}">
        <p14:creationId xmlns:p14="http://schemas.microsoft.com/office/powerpoint/2010/main" val="44438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6" grpId="0">
        <p:bldAsOne/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This is a retrospective analysis of routinely collected data from 2014-2017.</a:t>
            </a:r>
          </a:p>
          <a:p>
            <a:r>
              <a:rPr lang="en-US" sz="2100" dirty="0"/>
              <a:t>Case notification rate was calculated for new cases (self-reported as never previously treated).</a:t>
            </a:r>
          </a:p>
          <a:p>
            <a:r>
              <a:rPr lang="en-US" sz="2100" dirty="0"/>
              <a:t>To determine the person-time at-risk, we used a sum of monthly inmate count excluding time on TB treatment for incident cases.</a:t>
            </a:r>
          </a:p>
          <a:p>
            <a:r>
              <a:rPr lang="en-US" sz="2100" dirty="0"/>
              <a:t>We used a 3 month cut-off to separate prevalent cases on entry from incident cases.</a:t>
            </a:r>
          </a:p>
          <a:p>
            <a:r>
              <a:rPr lang="en-US" sz="2100" dirty="0"/>
              <a:t>We applied multivariate logistic regression to assess factors associated with development of TB.</a:t>
            </a:r>
          </a:p>
          <a:p>
            <a:r>
              <a:rPr lang="en-US" sz="2100" dirty="0"/>
              <a:t>This analysis met the criteria of the MSF ERB for exemption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-108520" y="4803998"/>
            <a:ext cx="8964488" cy="4687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</p:spTree>
    <p:extLst>
      <p:ext uri="{BB962C8B-B14F-4D97-AF65-F5344CB8AC3E}">
        <p14:creationId xmlns:p14="http://schemas.microsoft.com/office/powerpoint/2010/main" val="11874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TB case notification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767264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70804"/>
            <a:ext cx="6768752" cy="393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68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0538"/>
            <a:ext cx="9144000" cy="720080"/>
          </a:xfrm>
        </p:spPr>
        <p:txBody>
          <a:bodyPr/>
          <a:lstStyle/>
          <a:p>
            <a:r>
              <a:rPr lang="en-US" dirty="0"/>
              <a:t>Results: Patients characteristics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767264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72008" y="771550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Between 2014-2017,  468 TB cases notified, 63 (13.5%) had extra pulmonary TB, 464 (99%) were males, median age was 32 years (IQR; 26-38), 213 (46%) were TB/HIV+, and 81/386 (21%) had BMI&lt; 18.5.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14D0C66-5FA9-4C54-B68C-354692B9D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796696"/>
              </p:ext>
            </p:extLst>
          </p:nvPr>
        </p:nvGraphicFramePr>
        <p:xfrm>
          <a:off x="406539" y="1730701"/>
          <a:ext cx="8367434" cy="295168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32008">
                  <a:extLst>
                    <a:ext uri="{9D8B030D-6E8A-4147-A177-3AD203B41FA5}">
                      <a16:colId xmlns:a16="http://schemas.microsoft.com/office/drawing/2014/main" val="1644573515"/>
                    </a:ext>
                  </a:extLst>
                </a:gridCol>
                <a:gridCol w="1172571">
                  <a:extLst>
                    <a:ext uri="{9D8B030D-6E8A-4147-A177-3AD203B41FA5}">
                      <a16:colId xmlns:a16="http://schemas.microsoft.com/office/drawing/2014/main" val="4075657429"/>
                    </a:ext>
                  </a:extLst>
                </a:gridCol>
                <a:gridCol w="1172571">
                  <a:extLst>
                    <a:ext uri="{9D8B030D-6E8A-4147-A177-3AD203B41FA5}">
                      <a16:colId xmlns:a16="http://schemas.microsoft.com/office/drawing/2014/main" val="3900150424"/>
                    </a:ext>
                  </a:extLst>
                </a:gridCol>
                <a:gridCol w="1172571">
                  <a:extLst>
                    <a:ext uri="{9D8B030D-6E8A-4147-A177-3AD203B41FA5}">
                      <a16:colId xmlns:a16="http://schemas.microsoft.com/office/drawing/2014/main" val="3368499111"/>
                    </a:ext>
                  </a:extLst>
                </a:gridCol>
                <a:gridCol w="1172571">
                  <a:extLst>
                    <a:ext uri="{9D8B030D-6E8A-4147-A177-3AD203B41FA5}">
                      <a16:colId xmlns:a16="http://schemas.microsoft.com/office/drawing/2014/main" val="2274991925"/>
                    </a:ext>
                  </a:extLst>
                </a:gridCol>
                <a:gridCol w="1337488">
                  <a:extLst>
                    <a:ext uri="{9D8B030D-6E8A-4147-A177-3AD203B41FA5}">
                      <a16:colId xmlns:a16="http://schemas.microsoft.com/office/drawing/2014/main" val="2555732802"/>
                    </a:ext>
                  </a:extLst>
                </a:gridCol>
                <a:gridCol w="1007654">
                  <a:extLst>
                    <a:ext uri="{9D8B030D-6E8A-4147-A177-3AD203B41FA5}">
                      <a16:colId xmlns:a16="http://schemas.microsoft.com/office/drawing/2014/main" val="3368269851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l" rtl="0" fontAlgn="b"/>
                      <a:r>
                        <a:rPr lang="en-CA" sz="1200" b="1" u="none" strike="noStrike" dirty="0">
                          <a:effectLst/>
                        </a:rPr>
                        <a:t> 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Total TB cases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New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Retreatment*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Rate per 100000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 EPTB (% of total ) 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TB/HIV 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613919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algn="l" rtl="0" fontAlgn="b"/>
                      <a:r>
                        <a:rPr lang="en-CA" sz="1200" b="1" u="none" strike="noStrike" dirty="0" err="1">
                          <a:effectLst/>
                        </a:rPr>
                        <a:t>Chichiri</a:t>
                      </a:r>
                      <a:r>
                        <a:rPr lang="en-CA" sz="1200" b="1" u="none" strike="noStrike" dirty="0">
                          <a:effectLst/>
                        </a:rPr>
                        <a:t> 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729346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2014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17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16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 dirty="0">
                          <a:effectLst/>
                        </a:rPr>
                        <a:t>921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8 (42%)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59960487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18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18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>
                          <a:effectLst/>
                        </a:rPr>
                        <a:t>1036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4 (18%)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11 (61%)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1325893845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54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46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8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 dirty="0">
                          <a:effectLst/>
                        </a:rPr>
                        <a:t>2416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9 (16%)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36 (67%)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4154257245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2017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109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89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20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 dirty="0">
                          <a:effectLst/>
                        </a:rPr>
                        <a:t>4621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11 (10%)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52 (48%) 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3128671563"/>
                  </a:ext>
                </a:extLst>
              </a:tr>
              <a:tr h="123941">
                <a:tc>
                  <a:txBody>
                    <a:bodyPr/>
                    <a:lstStyle/>
                    <a:p>
                      <a:pPr algn="l" rtl="0" fontAlgn="b"/>
                      <a:r>
                        <a:rPr lang="en-CA" sz="1200" b="1" u="none" strike="noStrike" dirty="0" err="1">
                          <a:effectLst/>
                        </a:rPr>
                        <a:t>Maula</a:t>
                      </a:r>
                      <a:r>
                        <a:rPr lang="en-CA" sz="1200" b="1" u="none" strike="noStrike" dirty="0">
                          <a:effectLst/>
                        </a:rPr>
                        <a:t> 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352834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2014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11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>
                          <a:effectLst/>
                        </a:rPr>
                        <a:t>430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4 (31% )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6 (43%)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799808978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58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55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>
                          <a:effectLst/>
                        </a:rPr>
                        <a:t>2149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6 (10%)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25 (42%)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2185526798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90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85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>
                          <a:effectLst/>
                        </a:rPr>
                        <a:t>3137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8 (9%)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30 (33%)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709895078"/>
                  </a:ext>
                </a:extLst>
              </a:tr>
              <a:tr h="243115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en-CA" sz="1200" u="none" strike="noStrike" dirty="0">
                          <a:effectLst/>
                        </a:rPr>
                        <a:t>2017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109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95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14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CA" sz="1200" u="none" strike="noStrike">
                          <a:effectLst/>
                        </a:rPr>
                        <a:t>3346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>
                          <a:effectLst/>
                        </a:rPr>
                        <a:t>21 (19%) 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u="none" strike="noStrike" dirty="0">
                          <a:effectLst/>
                        </a:rPr>
                        <a:t>45 (41%)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/>
                </a:tc>
                <a:extLst>
                  <a:ext uri="{0D108BD9-81ED-4DB2-BD59-A6C34878D82A}">
                    <a16:rowId xmlns:a16="http://schemas.microsoft.com/office/drawing/2014/main" val="44757722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1" u="none" strike="noStrike" dirty="0">
                          <a:effectLst/>
                        </a:rPr>
                        <a:t> ALL, 2014-2017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200" b="1" u="none" strike="noStrike" dirty="0">
                          <a:effectLst/>
                        </a:rPr>
                        <a:t>468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 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1200" b="1" u="none" strike="noStrike" dirty="0">
                          <a:effectLst/>
                        </a:rPr>
                        <a:t> 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200" b="1" u="none" strike="noStrike" dirty="0">
                          <a:effectLst/>
                        </a:rPr>
                        <a:t> 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200" b="1" u="none" strike="noStrike" dirty="0">
                          <a:effectLst/>
                        </a:rPr>
                        <a:t>63 (13.5%) 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200" b="1" u="none" strike="noStrike" dirty="0">
                          <a:effectLst/>
                        </a:rPr>
                        <a:t>213 (46%) 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7" marR="4767" marT="476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213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91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0538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Risk factors for developing TB in prison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98928"/>
            <a:ext cx="8640960" cy="358904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1800" dirty="0"/>
              <a:t>Both prisons, N incarcerations = 17.009</a:t>
            </a:r>
          </a:p>
          <a:p>
            <a:pPr>
              <a:buFontTx/>
              <a:buChar char="-"/>
            </a:pPr>
            <a:r>
              <a:rPr lang="en-US" sz="1800" dirty="0"/>
              <a:t>N TB disease after &gt;=3 months since entry into prison=376/468</a:t>
            </a:r>
          </a:p>
          <a:p>
            <a:pPr>
              <a:buFontTx/>
              <a:buChar char="-"/>
            </a:pPr>
            <a:r>
              <a:rPr lang="en-US" sz="1800" dirty="0"/>
              <a:t>Of the 468 TB cases detected, treatment was provided for all.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514717"/>
              </p:ext>
            </p:extLst>
          </p:nvPr>
        </p:nvGraphicFramePr>
        <p:xfrm>
          <a:off x="527247" y="2203467"/>
          <a:ext cx="8077201" cy="2168483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3059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4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N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Adjusted Odds Ratio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95% CI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p-value 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 HIV status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HIV negative/unknown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175" marR="9525" marT="85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13620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HIV positive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175" marR="9525" marT="85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3389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3.8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2.9 - 5.2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&lt;.0001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 BMI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BMI&gt;=18.5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17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15113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BMI &lt;18.5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17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1896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2.0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1.4 - 2.8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&lt;.0001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 Time incarcerated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&lt;12 months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17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8,731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&gt;=12 months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17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8,270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7.1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4.7 - 10.6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&lt;.0001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8573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767264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</p:spTree>
    <p:extLst>
      <p:ext uri="{BB962C8B-B14F-4D97-AF65-F5344CB8AC3E}">
        <p14:creationId xmlns:p14="http://schemas.microsoft.com/office/powerpoint/2010/main" val="314460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355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Screening and lab tests for TB 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767264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50" y="1004888"/>
            <a:ext cx="8168699" cy="358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647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Retrospective review with limitations of data at the beginning of the project in 2014/2015.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M&amp;E system improved end 2015 forward.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High turn over of prison population (dynamic population)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-108520" y="4803998"/>
            <a:ext cx="8964488" cy="4687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</p:spTree>
    <p:extLst>
      <p:ext uri="{BB962C8B-B14F-4D97-AF65-F5344CB8AC3E}">
        <p14:creationId xmlns:p14="http://schemas.microsoft.com/office/powerpoint/2010/main" val="178630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Malawi prisons remain a high risk setting for acquiring or developing TB disease.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Implementation of systematic TB screening may have significantly improved TB case finding.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This model can be replicated in similar contexts.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Preventive therapy for eligible prisoners should be considered to prevent development of TB among this high-risk population.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-108520" y="4803998"/>
            <a:ext cx="8964488" cy="4687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</p:spTree>
    <p:extLst>
      <p:ext uri="{BB962C8B-B14F-4D97-AF65-F5344CB8AC3E}">
        <p14:creationId xmlns:p14="http://schemas.microsoft.com/office/powerpoint/2010/main" val="329074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hlinkClick r:id="rId2"/>
              </a:rPr>
              <a:t>https://samumsf.org/en/resources/hiv/key-populations/prisons</a:t>
            </a:r>
            <a:endParaRPr lang="en-US" sz="2400" dirty="0">
              <a:latin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dirty="0"/>
              <a:t>Share this experience among other prisons in Malawi and/or similar projects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Continued advocacy about overcrowding, food, living conditions, etc.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“TB free prison proposal” early identification of active TB through comprehensive screening (including X-ray at entry/stay/exit) and new prevention strategies (treatment for LTBI)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-108520" y="4803998"/>
            <a:ext cx="8964488" cy="4687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398" y="-20538"/>
            <a:ext cx="3582652" cy="515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99992" y="3219822"/>
            <a:ext cx="1696616" cy="192358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</a:t>
            </a:r>
            <a:r>
              <a:rPr lang="en-GB" sz="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Arjen</a:t>
            </a: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 van de </a:t>
            </a:r>
            <a:r>
              <a:rPr lang="en-GB" sz="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Merwe</a:t>
            </a: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/MSF</a:t>
            </a:r>
          </a:p>
        </p:txBody>
      </p:sp>
    </p:spTree>
    <p:extLst>
      <p:ext uri="{BB962C8B-B14F-4D97-AF65-F5344CB8AC3E}">
        <p14:creationId xmlns:p14="http://schemas.microsoft.com/office/powerpoint/2010/main" val="32097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05577"/>
            <a:ext cx="8640960" cy="2574285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</a:rPr>
              <a:t>To all the medical and non-medical staff working in Malawian prisons</a:t>
            </a:r>
          </a:p>
          <a:p>
            <a:r>
              <a:rPr lang="en-US" sz="2400" dirty="0">
                <a:latin typeface="Calibri" panose="020F0502020204030204" pitchFamily="34" charset="0"/>
              </a:rPr>
              <a:t>To the prisoners themselves</a:t>
            </a:r>
          </a:p>
          <a:p>
            <a:r>
              <a:rPr lang="en-US" sz="2400" dirty="0">
                <a:latin typeface="Calibri" panose="020F0502020204030204" pitchFamily="34" charset="0"/>
              </a:rPr>
              <a:t>Malawian Prisons Health services</a:t>
            </a:r>
          </a:p>
          <a:p>
            <a:r>
              <a:rPr lang="en-US" sz="2400" dirty="0">
                <a:latin typeface="Calibri" panose="020F0502020204030204" pitchFamily="34" charset="0"/>
              </a:rPr>
              <a:t>MSF team in the field and HQ</a:t>
            </a:r>
          </a:p>
          <a:p>
            <a:r>
              <a:rPr lang="en-US" sz="2400" dirty="0">
                <a:latin typeface="Calibri" panose="020F0502020204030204" pitchFamily="34" charset="0"/>
              </a:rPr>
              <a:t>SAMU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08520" y="4767264"/>
            <a:ext cx="8964488" cy="468782"/>
          </a:xfrm>
        </p:spPr>
        <p:txBody>
          <a:bodyPr/>
          <a:lstStyle/>
          <a:p>
            <a:pPr>
              <a:defRPr/>
            </a:pPr>
            <a:r>
              <a:rPr lang="en-US" dirty="0"/>
              <a:t>Reinaldo ORTUNO, MSF, Improving tuberculosis case finding in Malawian prisons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62" y="1491630"/>
            <a:ext cx="415793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380312" y="4011910"/>
            <a:ext cx="1696616" cy="192358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pPr algn="ctr">
              <a:buSzPct val="25000"/>
            </a:pP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Courtesy </a:t>
            </a:r>
            <a:r>
              <a:rPr lang="en-GB" sz="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Arjen</a:t>
            </a: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 van de </a:t>
            </a:r>
            <a:r>
              <a:rPr lang="en-GB" sz="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Merwe</a:t>
            </a:r>
            <a:r>
              <a:rPr lang="en-GB" sz="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Times New Roman"/>
                <a:cs typeface="Times" panose="02020603050405020304" pitchFamily="18" charset="0"/>
                <a:sym typeface="Times New Roman"/>
              </a:rPr>
              <a:t>/MSF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3795886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dirty="0"/>
              <a:t>"We confirm that we have permission to use images from the participants / patients / individuals included in this presentation".</a:t>
            </a:r>
          </a:p>
        </p:txBody>
      </p:sp>
    </p:spTree>
    <p:extLst>
      <p:ext uri="{BB962C8B-B14F-4D97-AF65-F5344CB8AC3E}">
        <p14:creationId xmlns:p14="http://schemas.microsoft.com/office/powerpoint/2010/main" val="179943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st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05CC9A4-BF4E-40E0-A9F0-410A85D0F5B4}"/>
</file>

<file path=customXml/itemProps2.xml><?xml version="1.0" encoding="utf-8"?>
<ds:datastoreItem xmlns:ds="http://schemas.openxmlformats.org/officeDocument/2006/customXml" ds:itemID="{AB5CDADC-0944-4B2C-A39D-C53ACE282289}"/>
</file>

<file path=customXml/itemProps3.xml><?xml version="1.0" encoding="utf-8"?>
<ds:datastoreItem xmlns:ds="http://schemas.openxmlformats.org/officeDocument/2006/customXml" ds:itemID="{56932D5F-7C21-4B14-9DC1-9792087DD587}"/>
</file>

<file path=docProps/app.xml><?xml version="1.0" encoding="utf-8"?>
<Properties xmlns="http://schemas.openxmlformats.org/officeDocument/2006/extended-properties" xmlns:vt="http://schemas.openxmlformats.org/officeDocument/2006/docPropsVTypes">
  <Template>test2</Template>
  <TotalTime>2731</TotalTime>
  <Words>1783</Words>
  <Application>Microsoft Office PowerPoint</Application>
  <PresentationFormat>On-screen Show (16:9)</PresentationFormat>
  <Paragraphs>283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</vt:lpstr>
      <vt:lpstr>Times New Roman</vt:lpstr>
      <vt:lpstr>Wingdings</vt:lpstr>
      <vt:lpstr>test2</vt:lpstr>
      <vt:lpstr>Improving tuberculosis case finding in Malawian prisons: implementation of systematic screening</vt:lpstr>
      <vt:lpstr>PowerPoint Presentation</vt:lpstr>
      <vt:lpstr>Project setting</vt:lpstr>
      <vt:lpstr>MSF Program = 3 Phase model</vt:lpstr>
      <vt:lpstr>HIV Cascade of care,  2014 &amp; 2017  </vt:lpstr>
      <vt:lpstr>ART Initiation among newly diagnosed</vt:lpstr>
      <vt:lpstr>Aim</vt:lpstr>
      <vt:lpstr>Methods</vt:lpstr>
      <vt:lpstr>Results – TB case notification</vt:lpstr>
      <vt:lpstr>Results: Patients characteristics</vt:lpstr>
      <vt:lpstr>Risk factors for developing TB in prison</vt:lpstr>
      <vt:lpstr>Screening and lab tests for TB </vt:lpstr>
      <vt:lpstr>Limitations</vt:lpstr>
      <vt:lpstr>Conclusions</vt:lpstr>
      <vt:lpstr>What’s next</vt:lpstr>
      <vt:lpstr>Acknowledgements</vt:lpstr>
    </vt:vector>
  </TitlesOfParts>
  <Company>MSF OCB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Malawi HoM</dc:creator>
  <cp:lastModifiedBy>Paula Puszet</cp:lastModifiedBy>
  <cp:revision>156</cp:revision>
  <dcterms:created xsi:type="dcterms:W3CDTF">2017-10-09T17:08:35Z</dcterms:created>
  <dcterms:modified xsi:type="dcterms:W3CDTF">2018-05-19T18:58:28Z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