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diagrams/drawing2.xml" ContentType="application/vnd.ms-office.drawingml.diagramDrawing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diagrams/layout2.xml" ContentType="application/vnd.openxmlformats-officedocument.drawingml.diagramLayout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263" r:id="rId3"/>
    <p:sldId id="271" r:id="rId4"/>
    <p:sldId id="269" r:id="rId5"/>
    <p:sldId id="265" r:id="rId6"/>
    <p:sldId id="270" r:id="rId7"/>
    <p:sldId id="261" r:id="rId8"/>
    <p:sldId id="268" r:id="rId9"/>
    <p:sldId id="259" r:id="rId10"/>
    <p:sldId id="267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152" autoAdjust="0"/>
  </p:normalViewPr>
  <p:slideViewPr>
    <p:cSldViewPr>
      <p:cViewPr varScale="1">
        <p:scale>
          <a:sx n="72" d="100"/>
          <a:sy n="72" d="100"/>
        </p:scale>
        <p:origin x="1326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D1B503-05F9-4633-B167-4DEAAB0BAF44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DA8BC41-5792-4295-A6F6-B5AACE4F19C6}">
      <dgm:prSet phldrT="[Text]" custT="1"/>
      <dgm:spPr/>
      <dgm:t>
        <a:bodyPr/>
        <a:lstStyle/>
        <a:p>
          <a:pPr algn="l"/>
          <a:r>
            <a:rPr lang="en-US" sz="2000" b="1" dirty="0"/>
            <a:t>    Diagnosis </a:t>
          </a:r>
        </a:p>
      </dgm:t>
    </dgm:pt>
    <dgm:pt modelId="{19382E54-A9EF-49B3-89F0-980129E8DF26}" type="parTrans" cxnId="{D386E803-38E3-4BC3-AF9E-1DAAA7FC88B9}">
      <dgm:prSet/>
      <dgm:spPr/>
      <dgm:t>
        <a:bodyPr/>
        <a:lstStyle/>
        <a:p>
          <a:pPr algn="l"/>
          <a:endParaRPr lang="en-US"/>
        </a:p>
      </dgm:t>
    </dgm:pt>
    <dgm:pt modelId="{8764B8E7-38CE-4607-A645-484B7261F830}" type="sibTrans" cxnId="{D386E803-38E3-4BC3-AF9E-1DAAA7FC88B9}">
      <dgm:prSet/>
      <dgm:spPr/>
      <dgm:t>
        <a:bodyPr/>
        <a:lstStyle/>
        <a:p>
          <a:pPr algn="l"/>
          <a:endParaRPr lang="en-US"/>
        </a:p>
      </dgm:t>
    </dgm:pt>
    <dgm:pt modelId="{24F0990C-F245-494F-B571-91A23D700818}">
      <dgm:prSet phldrT="[Text]" custT="1"/>
      <dgm:spPr/>
      <dgm:t>
        <a:bodyPr/>
        <a:lstStyle/>
        <a:p>
          <a:pPr algn="l"/>
          <a:r>
            <a:rPr lang="en-US" sz="2000" b="1"/>
            <a:t>Clinical Management</a:t>
          </a:r>
          <a:endParaRPr lang="en-US" sz="2000" b="1" dirty="0"/>
        </a:p>
      </dgm:t>
    </dgm:pt>
    <dgm:pt modelId="{DA0C63E2-B117-448B-B945-1991ADF76330}" type="parTrans" cxnId="{0F3C99FD-1ECB-4EF1-817C-AB4DFA6FE7BF}">
      <dgm:prSet/>
      <dgm:spPr/>
      <dgm:t>
        <a:bodyPr/>
        <a:lstStyle/>
        <a:p>
          <a:pPr algn="l"/>
          <a:endParaRPr lang="en-US"/>
        </a:p>
      </dgm:t>
    </dgm:pt>
    <dgm:pt modelId="{FE1DB1F1-027C-42AD-AAC3-6AE895458104}" type="sibTrans" cxnId="{0F3C99FD-1ECB-4EF1-817C-AB4DFA6FE7BF}">
      <dgm:prSet/>
      <dgm:spPr/>
      <dgm:t>
        <a:bodyPr/>
        <a:lstStyle/>
        <a:p>
          <a:pPr algn="l"/>
          <a:endParaRPr lang="en-US"/>
        </a:p>
      </dgm:t>
    </dgm:pt>
    <dgm:pt modelId="{EA75F156-B509-4A9C-B5F5-E7811CA2F4D2}">
      <dgm:prSet phldrT="[Text]" custT="1"/>
      <dgm:spPr/>
      <dgm:t>
        <a:bodyPr/>
        <a:lstStyle/>
        <a:p>
          <a:pPr algn="l"/>
          <a:r>
            <a:rPr lang="en-US" sz="2000" b="1"/>
            <a:t>Terminal Phase</a:t>
          </a:r>
        </a:p>
        <a:p>
          <a:pPr algn="l"/>
          <a:endParaRPr lang="en-US" sz="1100" b="1" dirty="0"/>
        </a:p>
        <a:p>
          <a:pPr algn="l"/>
          <a:endParaRPr lang="en-US" sz="500" dirty="0"/>
        </a:p>
      </dgm:t>
    </dgm:pt>
    <dgm:pt modelId="{94BACCD7-6DB8-46F8-888D-CD2A7CA16050}" type="parTrans" cxnId="{3F846B26-A5FD-40FD-88E9-B93B3B72CB44}">
      <dgm:prSet/>
      <dgm:spPr/>
      <dgm:t>
        <a:bodyPr/>
        <a:lstStyle/>
        <a:p>
          <a:pPr algn="l"/>
          <a:endParaRPr lang="en-US"/>
        </a:p>
      </dgm:t>
    </dgm:pt>
    <dgm:pt modelId="{47DFDBAD-A59A-4669-BC10-519C1CDCA126}" type="sibTrans" cxnId="{3F846B26-A5FD-40FD-88E9-B93B3B72CB44}">
      <dgm:prSet/>
      <dgm:spPr/>
      <dgm:t>
        <a:bodyPr/>
        <a:lstStyle/>
        <a:p>
          <a:pPr algn="l"/>
          <a:endParaRPr lang="en-US"/>
        </a:p>
      </dgm:t>
    </dgm:pt>
    <dgm:pt modelId="{95372FFD-A127-4CF7-BB67-77E8B957BCDF}" type="pres">
      <dgm:prSet presAssocID="{5DD1B503-05F9-4633-B167-4DEAAB0BAF4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47AE8761-EC50-4700-AF35-A7D21E3A9CF8}" type="pres">
      <dgm:prSet presAssocID="{EDA8BC41-5792-4295-A6F6-B5AACE4F19C6}" presName="Accent1" presStyleCnt="0"/>
      <dgm:spPr/>
    </dgm:pt>
    <dgm:pt modelId="{0EF03932-858C-4B13-BA6C-19B122AFA08C}" type="pres">
      <dgm:prSet presAssocID="{EDA8BC41-5792-4295-A6F6-B5AACE4F19C6}" presName="Accent" presStyleLbl="node1" presStyleIdx="0" presStyleCnt="3" custScaleX="139173" custScaleY="129407" custLinFactNeighborX="-1224" custLinFactNeighborY="3323"/>
      <dgm:spPr>
        <a:solidFill>
          <a:schemeClr val="bg1">
            <a:lumMod val="50000"/>
          </a:schemeClr>
        </a:solidFill>
      </dgm:spPr>
    </dgm:pt>
    <dgm:pt modelId="{8E9BEFEB-EE70-4B98-902E-EC0DA106AB55}" type="pres">
      <dgm:prSet presAssocID="{EDA8BC41-5792-4295-A6F6-B5AACE4F19C6}" presName="Parent1" presStyleLbl="revTx" presStyleIdx="0" presStyleCnt="3" custScaleX="137698" custScaleY="181991" custLinFactNeighborX="13713" custLinFactNeighborY="-46612">
        <dgm:presLayoutVars>
          <dgm:chMax val="1"/>
          <dgm:chPref val="1"/>
          <dgm:bulletEnabled val="1"/>
        </dgm:presLayoutVars>
      </dgm:prSet>
      <dgm:spPr/>
    </dgm:pt>
    <dgm:pt modelId="{B6818B96-F988-4B13-99CB-9AE9E598B3D7}" type="pres">
      <dgm:prSet presAssocID="{24F0990C-F245-494F-B571-91A23D700818}" presName="Accent2" presStyleCnt="0"/>
      <dgm:spPr/>
    </dgm:pt>
    <dgm:pt modelId="{A7954EFF-B594-441C-A139-CF70A54061BB}" type="pres">
      <dgm:prSet presAssocID="{24F0990C-F245-494F-B571-91A23D700818}" presName="Accent" presStyleLbl="node1" presStyleIdx="1" presStyleCnt="3" custScaleX="142725" custScaleY="136356" custLinFactNeighborX="-21919" custLinFactNeighborY="4946"/>
      <dgm:spPr/>
    </dgm:pt>
    <dgm:pt modelId="{5090C496-3AD3-47F2-B2F5-F68061A7BF82}" type="pres">
      <dgm:prSet presAssocID="{24F0990C-F245-494F-B571-91A23D700818}" presName="Parent2" presStyleLbl="revTx" presStyleIdx="1" presStyleCnt="3" custScaleX="115481" custLinFactNeighborX="-50093" custLinFactNeighborY="-13069">
        <dgm:presLayoutVars>
          <dgm:chMax val="1"/>
          <dgm:chPref val="1"/>
          <dgm:bulletEnabled val="1"/>
        </dgm:presLayoutVars>
      </dgm:prSet>
      <dgm:spPr/>
    </dgm:pt>
    <dgm:pt modelId="{FF0FC4F3-2295-4DD6-B677-CC71ABAD26DD}" type="pres">
      <dgm:prSet presAssocID="{EA75F156-B509-4A9C-B5F5-E7811CA2F4D2}" presName="Accent3" presStyleCnt="0"/>
      <dgm:spPr/>
    </dgm:pt>
    <dgm:pt modelId="{AC1F7E03-CF02-471A-8F2E-8E2E4353EA29}" type="pres">
      <dgm:prSet presAssocID="{EA75F156-B509-4A9C-B5F5-E7811CA2F4D2}" presName="Accent" presStyleLbl="node1" presStyleIdx="2" presStyleCnt="3" custScaleX="138012" custScaleY="133936" custLinFactNeighborX="14761" custLinFactNeighborY="6045"/>
      <dgm:spPr/>
    </dgm:pt>
    <dgm:pt modelId="{222EEA94-CA2E-4ADC-BCB2-61B81E2BF35C}" type="pres">
      <dgm:prSet presAssocID="{EA75F156-B509-4A9C-B5F5-E7811CA2F4D2}" presName="Parent3" presStyleLbl="revTx" presStyleIdx="2" presStyleCnt="3" custScaleX="156748" custScaleY="85209" custLinFactNeighborX="34591" custLinFactNeighborY="31412">
        <dgm:presLayoutVars>
          <dgm:chMax val="1"/>
          <dgm:chPref val="1"/>
          <dgm:bulletEnabled val="1"/>
        </dgm:presLayoutVars>
      </dgm:prSet>
      <dgm:spPr/>
    </dgm:pt>
  </dgm:ptLst>
  <dgm:cxnLst>
    <dgm:cxn modelId="{D386E803-38E3-4BC3-AF9E-1DAAA7FC88B9}" srcId="{5DD1B503-05F9-4633-B167-4DEAAB0BAF44}" destId="{EDA8BC41-5792-4295-A6F6-B5AACE4F19C6}" srcOrd="0" destOrd="0" parTransId="{19382E54-A9EF-49B3-89F0-980129E8DF26}" sibTransId="{8764B8E7-38CE-4607-A645-484B7261F830}"/>
    <dgm:cxn modelId="{A303E922-2C38-4044-A29D-6E67762F6BCA}" type="presOf" srcId="{EDA8BC41-5792-4295-A6F6-B5AACE4F19C6}" destId="{8E9BEFEB-EE70-4B98-902E-EC0DA106AB55}" srcOrd="0" destOrd="0" presId="urn:microsoft.com/office/officeart/2009/layout/CircleArrowProcess"/>
    <dgm:cxn modelId="{3F846B26-A5FD-40FD-88E9-B93B3B72CB44}" srcId="{5DD1B503-05F9-4633-B167-4DEAAB0BAF44}" destId="{EA75F156-B509-4A9C-B5F5-E7811CA2F4D2}" srcOrd="2" destOrd="0" parTransId="{94BACCD7-6DB8-46F8-888D-CD2A7CA16050}" sibTransId="{47DFDBAD-A59A-4669-BC10-519C1CDCA126}"/>
    <dgm:cxn modelId="{713A929A-B1D0-4FFC-8FC3-A1F04B38BE88}" type="presOf" srcId="{24F0990C-F245-494F-B571-91A23D700818}" destId="{5090C496-3AD3-47F2-B2F5-F68061A7BF82}" srcOrd="0" destOrd="0" presId="urn:microsoft.com/office/officeart/2009/layout/CircleArrowProcess"/>
    <dgm:cxn modelId="{96203EA9-356C-4799-B50E-0D044E5B75D7}" type="presOf" srcId="{EA75F156-B509-4A9C-B5F5-E7811CA2F4D2}" destId="{222EEA94-CA2E-4ADC-BCB2-61B81E2BF35C}" srcOrd="0" destOrd="0" presId="urn:microsoft.com/office/officeart/2009/layout/CircleArrowProcess"/>
    <dgm:cxn modelId="{7C5EA5B0-DCA2-40B5-BEFD-913EACA7E9F9}" type="presOf" srcId="{5DD1B503-05F9-4633-B167-4DEAAB0BAF44}" destId="{95372FFD-A127-4CF7-BB67-77E8B957BCDF}" srcOrd="0" destOrd="0" presId="urn:microsoft.com/office/officeart/2009/layout/CircleArrowProcess"/>
    <dgm:cxn modelId="{0F3C99FD-1ECB-4EF1-817C-AB4DFA6FE7BF}" srcId="{5DD1B503-05F9-4633-B167-4DEAAB0BAF44}" destId="{24F0990C-F245-494F-B571-91A23D700818}" srcOrd="1" destOrd="0" parTransId="{DA0C63E2-B117-448B-B945-1991ADF76330}" sibTransId="{FE1DB1F1-027C-42AD-AAC3-6AE895458104}"/>
    <dgm:cxn modelId="{6FD2318B-8C00-4DFF-976A-980301B68EEB}" type="presParOf" srcId="{95372FFD-A127-4CF7-BB67-77E8B957BCDF}" destId="{47AE8761-EC50-4700-AF35-A7D21E3A9CF8}" srcOrd="0" destOrd="0" presId="urn:microsoft.com/office/officeart/2009/layout/CircleArrowProcess"/>
    <dgm:cxn modelId="{33F5BAFB-FC11-4E5B-893C-DDB4C28BD1F5}" type="presParOf" srcId="{47AE8761-EC50-4700-AF35-A7D21E3A9CF8}" destId="{0EF03932-858C-4B13-BA6C-19B122AFA08C}" srcOrd="0" destOrd="0" presId="urn:microsoft.com/office/officeart/2009/layout/CircleArrowProcess"/>
    <dgm:cxn modelId="{DFB4C50E-9606-4B30-A444-ED0A09C6A03D}" type="presParOf" srcId="{95372FFD-A127-4CF7-BB67-77E8B957BCDF}" destId="{8E9BEFEB-EE70-4B98-902E-EC0DA106AB55}" srcOrd="1" destOrd="0" presId="urn:microsoft.com/office/officeart/2009/layout/CircleArrowProcess"/>
    <dgm:cxn modelId="{28AC3061-D204-4E3E-A94E-2637AD6D32A2}" type="presParOf" srcId="{95372FFD-A127-4CF7-BB67-77E8B957BCDF}" destId="{B6818B96-F988-4B13-99CB-9AE9E598B3D7}" srcOrd="2" destOrd="0" presId="urn:microsoft.com/office/officeart/2009/layout/CircleArrowProcess"/>
    <dgm:cxn modelId="{05DA4E67-2FFD-4CAF-AD09-C1B629BE0BF7}" type="presParOf" srcId="{B6818B96-F988-4B13-99CB-9AE9E598B3D7}" destId="{A7954EFF-B594-441C-A139-CF70A54061BB}" srcOrd="0" destOrd="0" presId="urn:microsoft.com/office/officeart/2009/layout/CircleArrowProcess"/>
    <dgm:cxn modelId="{A68F6D73-1957-4C34-9CE0-E7087BEE040A}" type="presParOf" srcId="{95372FFD-A127-4CF7-BB67-77E8B957BCDF}" destId="{5090C496-3AD3-47F2-B2F5-F68061A7BF82}" srcOrd="3" destOrd="0" presId="urn:microsoft.com/office/officeart/2009/layout/CircleArrowProcess"/>
    <dgm:cxn modelId="{09E70BCF-0B86-4210-8A90-C2F6644D215C}" type="presParOf" srcId="{95372FFD-A127-4CF7-BB67-77E8B957BCDF}" destId="{FF0FC4F3-2295-4DD6-B677-CC71ABAD26DD}" srcOrd="4" destOrd="0" presId="urn:microsoft.com/office/officeart/2009/layout/CircleArrowProcess"/>
    <dgm:cxn modelId="{C2256695-6F2B-42FA-8CAD-A4EC1F55410B}" type="presParOf" srcId="{FF0FC4F3-2295-4DD6-B677-CC71ABAD26DD}" destId="{AC1F7E03-CF02-471A-8F2E-8E2E4353EA29}" srcOrd="0" destOrd="0" presId="urn:microsoft.com/office/officeart/2009/layout/CircleArrowProcess"/>
    <dgm:cxn modelId="{E7796F36-81BC-4158-8109-8671D257403A}" type="presParOf" srcId="{95372FFD-A127-4CF7-BB67-77E8B957BCDF}" destId="{222EEA94-CA2E-4ADC-BCB2-61B81E2BF35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D1B503-05F9-4633-B167-4DEAAB0BAF44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DA8BC41-5792-4295-A6F6-B5AACE4F19C6}">
      <dgm:prSet phldrT="[Text]" custT="1"/>
      <dgm:spPr/>
      <dgm:t>
        <a:bodyPr/>
        <a:lstStyle/>
        <a:p>
          <a:pPr algn="l"/>
          <a:r>
            <a:rPr lang="en-US" sz="1800" b="1" dirty="0"/>
            <a:t>    Diagnosis </a:t>
          </a:r>
        </a:p>
      </dgm:t>
    </dgm:pt>
    <dgm:pt modelId="{19382E54-A9EF-49B3-89F0-980129E8DF26}" type="parTrans" cxnId="{D386E803-38E3-4BC3-AF9E-1DAAA7FC88B9}">
      <dgm:prSet/>
      <dgm:spPr/>
      <dgm:t>
        <a:bodyPr/>
        <a:lstStyle/>
        <a:p>
          <a:pPr algn="l"/>
          <a:endParaRPr lang="en-US"/>
        </a:p>
      </dgm:t>
    </dgm:pt>
    <dgm:pt modelId="{8764B8E7-38CE-4607-A645-484B7261F830}" type="sibTrans" cxnId="{D386E803-38E3-4BC3-AF9E-1DAAA7FC88B9}">
      <dgm:prSet/>
      <dgm:spPr/>
      <dgm:t>
        <a:bodyPr/>
        <a:lstStyle/>
        <a:p>
          <a:pPr algn="l"/>
          <a:endParaRPr lang="en-US"/>
        </a:p>
      </dgm:t>
    </dgm:pt>
    <dgm:pt modelId="{24F0990C-F245-494F-B571-91A23D700818}">
      <dgm:prSet phldrT="[Text]" custT="1"/>
      <dgm:spPr/>
      <dgm:t>
        <a:bodyPr/>
        <a:lstStyle/>
        <a:p>
          <a:pPr algn="l"/>
          <a:r>
            <a:rPr lang="en-US" sz="1800" b="1" dirty="0"/>
            <a:t>Clinical Management</a:t>
          </a:r>
        </a:p>
      </dgm:t>
    </dgm:pt>
    <dgm:pt modelId="{DA0C63E2-B117-448B-B945-1991ADF76330}" type="parTrans" cxnId="{0F3C99FD-1ECB-4EF1-817C-AB4DFA6FE7BF}">
      <dgm:prSet/>
      <dgm:spPr/>
      <dgm:t>
        <a:bodyPr/>
        <a:lstStyle/>
        <a:p>
          <a:pPr algn="l"/>
          <a:endParaRPr lang="en-US"/>
        </a:p>
      </dgm:t>
    </dgm:pt>
    <dgm:pt modelId="{FE1DB1F1-027C-42AD-AAC3-6AE895458104}" type="sibTrans" cxnId="{0F3C99FD-1ECB-4EF1-817C-AB4DFA6FE7BF}">
      <dgm:prSet/>
      <dgm:spPr/>
      <dgm:t>
        <a:bodyPr/>
        <a:lstStyle/>
        <a:p>
          <a:pPr algn="l"/>
          <a:endParaRPr lang="en-US"/>
        </a:p>
      </dgm:t>
    </dgm:pt>
    <dgm:pt modelId="{EA75F156-B509-4A9C-B5F5-E7811CA2F4D2}">
      <dgm:prSet phldrT="[Text]" custT="1"/>
      <dgm:spPr/>
      <dgm:t>
        <a:bodyPr/>
        <a:lstStyle/>
        <a:p>
          <a:pPr algn="l"/>
          <a:r>
            <a:rPr lang="en-US" sz="1800" b="1" dirty="0"/>
            <a:t>Terminal Phase</a:t>
          </a:r>
        </a:p>
        <a:p>
          <a:pPr algn="l"/>
          <a:endParaRPr lang="en-US" sz="1100" b="1" dirty="0"/>
        </a:p>
        <a:p>
          <a:pPr algn="l"/>
          <a:endParaRPr lang="en-US" sz="500" dirty="0"/>
        </a:p>
      </dgm:t>
    </dgm:pt>
    <dgm:pt modelId="{94BACCD7-6DB8-46F8-888D-CD2A7CA16050}" type="parTrans" cxnId="{3F846B26-A5FD-40FD-88E9-B93B3B72CB44}">
      <dgm:prSet/>
      <dgm:spPr/>
      <dgm:t>
        <a:bodyPr/>
        <a:lstStyle/>
        <a:p>
          <a:pPr algn="l"/>
          <a:endParaRPr lang="en-US"/>
        </a:p>
      </dgm:t>
    </dgm:pt>
    <dgm:pt modelId="{47DFDBAD-A59A-4669-BC10-519C1CDCA126}" type="sibTrans" cxnId="{3F846B26-A5FD-40FD-88E9-B93B3B72CB44}">
      <dgm:prSet/>
      <dgm:spPr/>
      <dgm:t>
        <a:bodyPr/>
        <a:lstStyle/>
        <a:p>
          <a:pPr algn="l"/>
          <a:endParaRPr lang="en-US"/>
        </a:p>
      </dgm:t>
    </dgm:pt>
    <dgm:pt modelId="{95372FFD-A127-4CF7-BB67-77E8B957BCDF}" type="pres">
      <dgm:prSet presAssocID="{5DD1B503-05F9-4633-B167-4DEAAB0BAF4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47AE8761-EC50-4700-AF35-A7D21E3A9CF8}" type="pres">
      <dgm:prSet presAssocID="{EDA8BC41-5792-4295-A6F6-B5AACE4F19C6}" presName="Accent1" presStyleCnt="0"/>
      <dgm:spPr/>
    </dgm:pt>
    <dgm:pt modelId="{0EF03932-858C-4B13-BA6C-19B122AFA08C}" type="pres">
      <dgm:prSet presAssocID="{EDA8BC41-5792-4295-A6F6-B5AACE4F19C6}" presName="Accent" presStyleLbl="node1" presStyleIdx="0" presStyleCnt="3" custScaleX="125168" custScaleY="104864" custLinFactNeighborX="-1224" custLinFactNeighborY="3323"/>
      <dgm:spPr>
        <a:solidFill>
          <a:schemeClr val="bg1">
            <a:lumMod val="50000"/>
          </a:schemeClr>
        </a:solidFill>
      </dgm:spPr>
    </dgm:pt>
    <dgm:pt modelId="{8E9BEFEB-EE70-4B98-902E-EC0DA106AB55}" type="pres">
      <dgm:prSet presAssocID="{EDA8BC41-5792-4295-A6F6-B5AACE4F19C6}" presName="Parent1" presStyleLbl="revTx" presStyleIdx="0" presStyleCnt="3" custScaleX="137698" custScaleY="181991" custLinFactNeighborX="7245" custLinFactNeighborY="-95">
        <dgm:presLayoutVars>
          <dgm:chMax val="1"/>
          <dgm:chPref val="1"/>
          <dgm:bulletEnabled val="1"/>
        </dgm:presLayoutVars>
      </dgm:prSet>
      <dgm:spPr/>
    </dgm:pt>
    <dgm:pt modelId="{B6818B96-F988-4B13-99CB-9AE9E598B3D7}" type="pres">
      <dgm:prSet presAssocID="{24F0990C-F245-494F-B571-91A23D700818}" presName="Accent2" presStyleCnt="0"/>
      <dgm:spPr/>
    </dgm:pt>
    <dgm:pt modelId="{A7954EFF-B594-441C-A139-CF70A54061BB}" type="pres">
      <dgm:prSet presAssocID="{24F0990C-F245-494F-B571-91A23D700818}" presName="Accent" presStyleLbl="node1" presStyleIdx="1" presStyleCnt="3" custScaleX="142502" custScaleY="121821" custLinFactNeighborX="-24558" custLinFactNeighborY="4380"/>
      <dgm:spPr/>
    </dgm:pt>
    <dgm:pt modelId="{5090C496-3AD3-47F2-B2F5-F68061A7BF82}" type="pres">
      <dgm:prSet presAssocID="{24F0990C-F245-494F-B571-91A23D700818}" presName="Parent2" presStyleLbl="revTx" presStyleIdx="1" presStyleCnt="3" custScaleX="144057" custScaleY="143178" custLinFactNeighborX="-42740" custLinFactNeighborY="26004">
        <dgm:presLayoutVars>
          <dgm:chMax val="1"/>
          <dgm:chPref val="1"/>
          <dgm:bulletEnabled val="1"/>
        </dgm:presLayoutVars>
      </dgm:prSet>
      <dgm:spPr/>
    </dgm:pt>
    <dgm:pt modelId="{FF0FC4F3-2295-4DD6-B677-CC71ABAD26DD}" type="pres">
      <dgm:prSet presAssocID="{EA75F156-B509-4A9C-B5F5-E7811CA2F4D2}" presName="Accent3" presStyleCnt="0"/>
      <dgm:spPr/>
    </dgm:pt>
    <dgm:pt modelId="{AC1F7E03-CF02-471A-8F2E-8E2E4353EA29}" type="pres">
      <dgm:prSet presAssocID="{EA75F156-B509-4A9C-B5F5-E7811CA2F4D2}" presName="Accent" presStyleLbl="node1" presStyleIdx="2" presStyleCnt="3" custScaleX="135131" custScaleY="107343" custLinFactNeighborX="14458" custLinFactNeighborY="16880"/>
      <dgm:spPr/>
    </dgm:pt>
    <dgm:pt modelId="{222EEA94-CA2E-4ADC-BCB2-61B81E2BF35C}" type="pres">
      <dgm:prSet presAssocID="{EA75F156-B509-4A9C-B5F5-E7811CA2F4D2}" presName="Parent3" presStyleLbl="revTx" presStyleIdx="2" presStyleCnt="3" custScaleX="156748" custScaleY="85209" custLinFactNeighborX="23887" custLinFactNeighborY="60340">
        <dgm:presLayoutVars>
          <dgm:chMax val="1"/>
          <dgm:chPref val="1"/>
          <dgm:bulletEnabled val="1"/>
        </dgm:presLayoutVars>
      </dgm:prSet>
      <dgm:spPr/>
    </dgm:pt>
  </dgm:ptLst>
  <dgm:cxnLst>
    <dgm:cxn modelId="{D386E803-38E3-4BC3-AF9E-1DAAA7FC88B9}" srcId="{5DD1B503-05F9-4633-B167-4DEAAB0BAF44}" destId="{EDA8BC41-5792-4295-A6F6-B5AACE4F19C6}" srcOrd="0" destOrd="0" parTransId="{19382E54-A9EF-49B3-89F0-980129E8DF26}" sibTransId="{8764B8E7-38CE-4607-A645-484B7261F830}"/>
    <dgm:cxn modelId="{D0B7D120-F462-41CF-808B-1F042875189B}" type="presOf" srcId="{EA75F156-B509-4A9C-B5F5-E7811CA2F4D2}" destId="{222EEA94-CA2E-4ADC-BCB2-61B81E2BF35C}" srcOrd="0" destOrd="0" presId="urn:microsoft.com/office/officeart/2009/layout/CircleArrowProcess"/>
    <dgm:cxn modelId="{3F846B26-A5FD-40FD-88E9-B93B3B72CB44}" srcId="{5DD1B503-05F9-4633-B167-4DEAAB0BAF44}" destId="{EA75F156-B509-4A9C-B5F5-E7811CA2F4D2}" srcOrd="2" destOrd="0" parTransId="{94BACCD7-6DB8-46F8-888D-CD2A7CA16050}" sibTransId="{47DFDBAD-A59A-4669-BC10-519C1CDCA126}"/>
    <dgm:cxn modelId="{EC20C260-D07F-423B-8A2C-5A448F9B0721}" type="presOf" srcId="{5DD1B503-05F9-4633-B167-4DEAAB0BAF44}" destId="{95372FFD-A127-4CF7-BB67-77E8B957BCDF}" srcOrd="0" destOrd="0" presId="urn:microsoft.com/office/officeart/2009/layout/CircleArrowProcess"/>
    <dgm:cxn modelId="{7C222769-C5B5-4AF9-A747-5B1C0F6BB643}" type="presOf" srcId="{24F0990C-F245-494F-B571-91A23D700818}" destId="{5090C496-3AD3-47F2-B2F5-F68061A7BF82}" srcOrd="0" destOrd="0" presId="urn:microsoft.com/office/officeart/2009/layout/CircleArrowProcess"/>
    <dgm:cxn modelId="{B99B4CFB-A598-4600-AB2C-4E070D025F24}" type="presOf" srcId="{EDA8BC41-5792-4295-A6F6-B5AACE4F19C6}" destId="{8E9BEFEB-EE70-4B98-902E-EC0DA106AB55}" srcOrd="0" destOrd="0" presId="urn:microsoft.com/office/officeart/2009/layout/CircleArrowProcess"/>
    <dgm:cxn modelId="{0F3C99FD-1ECB-4EF1-817C-AB4DFA6FE7BF}" srcId="{5DD1B503-05F9-4633-B167-4DEAAB0BAF44}" destId="{24F0990C-F245-494F-B571-91A23D700818}" srcOrd="1" destOrd="0" parTransId="{DA0C63E2-B117-448B-B945-1991ADF76330}" sibTransId="{FE1DB1F1-027C-42AD-AAC3-6AE895458104}"/>
    <dgm:cxn modelId="{504B850D-79E3-477E-8A14-4E6C0B684D2D}" type="presParOf" srcId="{95372FFD-A127-4CF7-BB67-77E8B957BCDF}" destId="{47AE8761-EC50-4700-AF35-A7D21E3A9CF8}" srcOrd="0" destOrd="0" presId="urn:microsoft.com/office/officeart/2009/layout/CircleArrowProcess"/>
    <dgm:cxn modelId="{5F27B666-DA07-49E8-BC87-E9D41B685245}" type="presParOf" srcId="{47AE8761-EC50-4700-AF35-A7D21E3A9CF8}" destId="{0EF03932-858C-4B13-BA6C-19B122AFA08C}" srcOrd="0" destOrd="0" presId="urn:microsoft.com/office/officeart/2009/layout/CircleArrowProcess"/>
    <dgm:cxn modelId="{FF24F804-E9B5-4123-ABFE-9F726E6C7A5D}" type="presParOf" srcId="{95372FFD-A127-4CF7-BB67-77E8B957BCDF}" destId="{8E9BEFEB-EE70-4B98-902E-EC0DA106AB55}" srcOrd="1" destOrd="0" presId="urn:microsoft.com/office/officeart/2009/layout/CircleArrowProcess"/>
    <dgm:cxn modelId="{E4898CEE-3BC8-40B4-90D1-9A390D74F741}" type="presParOf" srcId="{95372FFD-A127-4CF7-BB67-77E8B957BCDF}" destId="{B6818B96-F988-4B13-99CB-9AE9E598B3D7}" srcOrd="2" destOrd="0" presId="urn:microsoft.com/office/officeart/2009/layout/CircleArrowProcess"/>
    <dgm:cxn modelId="{64870113-761B-43F1-A738-E3163DE95FEA}" type="presParOf" srcId="{B6818B96-F988-4B13-99CB-9AE9E598B3D7}" destId="{A7954EFF-B594-441C-A139-CF70A54061BB}" srcOrd="0" destOrd="0" presId="urn:microsoft.com/office/officeart/2009/layout/CircleArrowProcess"/>
    <dgm:cxn modelId="{F21B5D59-0A45-451D-AA3C-CB6E6E154686}" type="presParOf" srcId="{95372FFD-A127-4CF7-BB67-77E8B957BCDF}" destId="{5090C496-3AD3-47F2-B2F5-F68061A7BF82}" srcOrd="3" destOrd="0" presId="urn:microsoft.com/office/officeart/2009/layout/CircleArrowProcess"/>
    <dgm:cxn modelId="{F4B5BE04-3EEA-4808-92E2-15D351D3E116}" type="presParOf" srcId="{95372FFD-A127-4CF7-BB67-77E8B957BCDF}" destId="{FF0FC4F3-2295-4DD6-B677-CC71ABAD26DD}" srcOrd="4" destOrd="0" presId="urn:microsoft.com/office/officeart/2009/layout/CircleArrowProcess"/>
    <dgm:cxn modelId="{E07CC7A0-0B25-43BA-BA04-C5C3AC9B3683}" type="presParOf" srcId="{FF0FC4F3-2295-4DD6-B677-CC71ABAD26DD}" destId="{AC1F7E03-CF02-471A-8F2E-8E2E4353EA29}" srcOrd="0" destOrd="0" presId="urn:microsoft.com/office/officeart/2009/layout/CircleArrowProcess"/>
    <dgm:cxn modelId="{49D688AB-3E2B-4DC5-89E4-00CBE9C454EE}" type="presParOf" srcId="{95372FFD-A127-4CF7-BB67-77E8B957BCDF}" destId="{222EEA94-CA2E-4ADC-BCB2-61B81E2BF35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03932-858C-4B13-BA6C-19B122AFA08C}">
      <dsp:nvSpPr>
        <dsp:cNvPr id="0" name=""/>
        <dsp:cNvSpPr/>
      </dsp:nvSpPr>
      <dsp:spPr>
        <a:xfrm>
          <a:off x="1383210" y="-178550"/>
          <a:ext cx="2194918" cy="204120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9BEFEB-EE70-4B98-902E-EC0DA106AB55}">
      <dsp:nvSpPr>
        <dsp:cNvPr id="0" name=""/>
        <dsp:cNvSpPr/>
      </dsp:nvSpPr>
      <dsp:spPr>
        <a:xfrm>
          <a:off x="2015000" y="186640"/>
          <a:ext cx="1206747" cy="797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    Diagnosis </a:t>
          </a:r>
        </a:p>
      </dsp:txBody>
      <dsp:txXfrm>
        <a:off x="2015000" y="186640"/>
        <a:ext cx="1206747" cy="797268"/>
      </dsp:txXfrm>
    </dsp:sp>
    <dsp:sp modelId="{A7954EFF-B594-441C-A139-CF70A54061BB}">
      <dsp:nvSpPr>
        <dsp:cNvPr id="0" name=""/>
        <dsp:cNvSpPr/>
      </dsp:nvSpPr>
      <dsp:spPr>
        <a:xfrm>
          <a:off x="590778" y="698552"/>
          <a:ext cx="2250937" cy="215081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0C496-3AD3-47F2-B2F5-F68061A7BF82}">
      <dsp:nvSpPr>
        <dsp:cNvPr id="0" name=""/>
        <dsp:cNvSpPr/>
      </dsp:nvSpPr>
      <dsp:spPr>
        <a:xfrm>
          <a:off x="1116912" y="1424730"/>
          <a:ext cx="1012043" cy="438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Clinical Management</a:t>
          </a:r>
          <a:endParaRPr lang="en-US" sz="2000" b="1" kern="1200" dirty="0"/>
        </a:p>
      </dsp:txBody>
      <dsp:txXfrm>
        <a:off x="1116912" y="1424730"/>
        <a:ext cx="1012043" cy="438081"/>
      </dsp:txXfrm>
    </dsp:sp>
    <dsp:sp modelId="{AC1F7E03-CF02-471A-8F2E-8E2E4353EA29}">
      <dsp:nvSpPr>
        <dsp:cNvPr id="0" name=""/>
        <dsp:cNvSpPr/>
      </dsp:nvSpPr>
      <dsp:spPr>
        <a:xfrm>
          <a:off x="1766146" y="1773966"/>
          <a:ext cx="1870043" cy="181554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EEA94-CA2E-4ADC-BCB2-61B81E2BF35C}">
      <dsp:nvSpPr>
        <dsp:cNvPr id="0" name=""/>
        <dsp:cNvSpPr/>
      </dsp:nvSpPr>
      <dsp:spPr>
        <a:xfrm>
          <a:off x="2116567" y="2564852"/>
          <a:ext cx="1373696" cy="37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Terminal Phase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116567" y="2564852"/>
        <a:ext cx="1373696" cy="373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03932-858C-4B13-BA6C-19B122AFA08C}">
      <dsp:nvSpPr>
        <dsp:cNvPr id="0" name=""/>
        <dsp:cNvSpPr/>
      </dsp:nvSpPr>
      <dsp:spPr>
        <a:xfrm>
          <a:off x="1436850" y="8596"/>
          <a:ext cx="2032149" cy="170276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9BEFEB-EE70-4B98-902E-EC0DA106AB55}">
      <dsp:nvSpPr>
        <dsp:cNvPr id="0" name=""/>
        <dsp:cNvSpPr/>
      </dsp:nvSpPr>
      <dsp:spPr>
        <a:xfrm>
          <a:off x="1915196" y="395055"/>
          <a:ext cx="1242268" cy="820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    Diagnosis </a:t>
          </a:r>
        </a:p>
      </dsp:txBody>
      <dsp:txXfrm>
        <a:off x="1915196" y="395055"/>
        <a:ext cx="1242268" cy="820736"/>
      </dsp:txXfrm>
    </dsp:sp>
    <dsp:sp modelId="{A7954EFF-B594-441C-A139-CF70A54061BB}">
      <dsp:nvSpPr>
        <dsp:cNvPr id="0" name=""/>
        <dsp:cNvSpPr/>
      </dsp:nvSpPr>
      <dsp:spPr>
        <a:xfrm>
          <a:off x="466370" y="821072"/>
          <a:ext cx="2313573" cy="197811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0C496-3AD3-47F2-B2F5-F68061A7BF82}">
      <dsp:nvSpPr>
        <dsp:cNvPr id="0" name=""/>
        <dsp:cNvSpPr/>
      </dsp:nvSpPr>
      <dsp:spPr>
        <a:xfrm>
          <a:off x="986460" y="1538656"/>
          <a:ext cx="1299637" cy="645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Clinical Management</a:t>
          </a:r>
        </a:p>
      </dsp:txBody>
      <dsp:txXfrm>
        <a:off x="986460" y="1538656"/>
        <a:ext cx="1299637" cy="645698"/>
      </dsp:txXfrm>
    </dsp:sp>
    <dsp:sp modelId="{AC1F7E03-CF02-471A-8F2E-8E2E4353EA29}">
      <dsp:nvSpPr>
        <dsp:cNvPr id="0" name=""/>
        <dsp:cNvSpPr/>
      </dsp:nvSpPr>
      <dsp:spPr>
        <a:xfrm>
          <a:off x="1733236" y="2156061"/>
          <a:ext cx="1884902" cy="149789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EEA94-CA2E-4ADC-BCB2-61B81E2BF35C}">
      <dsp:nvSpPr>
        <dsp:cNvPr id="0" name=""/>
        <dsp:cNvSpPr/>
      </dsp:nvSpPr>
      <dsp:spPr>
        <a:xfrm>
          <a:off x="1981537" y="2763947"/>
          <a:ext cx="1414131" cy="384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Terminal Phase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1981537" y="2763947"/>
        <a:ext cx="1414131" cy="384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6C3BA-C06D-4E0C-B36F-B97015013890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6ACFD-1100-4904-BB5A-6EAD4E105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1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Drug-resistant TB (DR-TB) is a major source of morbidity and mortality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In South Africa, treatment is successful in only about half of those diagnosed and started on therapy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6ACFD-1100-4904-BB5A-6EAD4E105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6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  <a:p>
            <a:r>
              <a:rPr lang="en-US" i="1" dirty="0"/>
              <a:t>Traditional view / understanding</a:t>
            </a:r>
          </a:p>
          <a:p>
            <a:r>
              <a:rPr lang="en-US" i="1" dirty="0"/>
              <a:t>Palliative care only needed</a:t>
            </a:r>
            <a:r>
              <a:rPr lang="en-US" i="1" baseline="0" dirty="0"/>
              <a:t> when curative care is stopped/ ended</a:t>
            </a:r>
            <a:endParaRPr lang="en-US" i="1" dirty="0"/>
          </a:p>
          <a:p>
            <a:endParaRPr lang="en-US" i="1" dirty="0"/>
          </a:p>
          <a:p>
            <a:endParaRPr lang="en-US" dirty="0"/>
          </a:p>
          <a:p>
            <a:pPr defTabSz="897301">
              <a:defRPr/>
            </a:pPr>
            <a:r>
              <a:rPr lang="en-US" b="1" dirty="0"/>
              <a:t>Traditional versus Early Palliative </a:t>
            </a:r>
            <a:r>
              <a:rPr lang="en-US" b="1" dirty="0" err="1"/>
              <a:t>Care</a:t>
            </a:r>
            <a:r>
              <a:rPr lang="en-US" dirty="0" err="1"/>
              <a:t>In</a:t>
            </a:r>
            <a:r>
              <a:rPr lang="en-US" dirty="0"/>
              <a:t> the traditional care model, palliative care is instituted only after life-prolonging or curative treatment is no longer administered. In the integrated model, both palliative care and life-prolonging care are provided throughout the course of disease. Adapted from the Institute of Medicine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B2FFA-F0B7-455E-B005-364E4278C4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05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Definition</a:t>
            </a:r>
            <a:r>
              <a:rPr lang="en-US" baseline="0" dirty="0"/>
              <a:t> answer the question-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B2FFA-F0B7-455E-B005-364E4278C4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08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  <a:p>
            <a:r>
              <a:rPr lang="en-US" i="1" dirty="0"/>
              <a:t>Traditional view / understanding</a:t>
            </a:r>
          </a:p>
          <a:p>
            <a:endParaRPr lang="en-US" i="1" dirty="0"/>
          </a:p>
          <a:p>
            <a:r>
              <a:rPr lang="en-US" i="1" dirty="0"/>
              <a:t>I would take this part off</a:t>
            </a:r>
            <a:r>
              <a:rPr lang="en-US" i="1" baseline="0" dirty="0"/>
              <a:t> the slide and talk through it.  Too much on slide with it and it allows you to say something different to what is on the slide.  Changed format at bit.</a:t>
            </a:r>
          </a:p>
          <a:p>
            <a:endParaRPr lang="en-US" dirty="0"/>
          </a:p>
          <a:p>
            <a:r>
              <a:rPr lang="en-US" dirty="0"/>
              <a:t>Counseling Session focus</a:t>
            </a:r>
          </a:p>
          <a:p>
            <a:pPr marL="280406" indent="-280406">
              <a:buFont typeface="Arial" pitchFamily="34" charset="0"/>
              <a:buChar char="•"/>
            </a:pPr>
            <a:r>
              <a:rPr lang="en-US" dirty="0"/>
              <a:t>Comprehension of the disease progress and possible prognosis</a:t>
            </a:r>
          </a:p>
          <a:p>
            <a:endParaRPr lang="en-US" dirty="0"/>
          </a:p>
          <a:p>
            <a:pPr marL="280406" indent="-280406">
              <a:buFont typeface="Arial" pitchFamily="34" charset="0"/>
              <a:buChar char="•"/>
            </a:pPr>
            <a:r>
              <a:rPr lang="en-US" dirty="0"/>
              <a:t>Treatment options for RR-TB but also acute episodes and co-morbid conditions</a:t>
            </a:r>
          </a:p>
          <a:p>
            <a:endParaRPr lang="en-US" dirty="0"/>
          </a:p>
          <a:p>
            <a:pPr marL="280406" indent="-280406">
              <a:buFont typeface="Arial" pitchFamily="34" charset="0"/>
              <a:buChar char="•"/>
            </a:pPr>
            <a:r>
              <a:rPr lang="en-US" dirty="0"/>
              <a:t>Psychosocial support options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B2FFA-F0B7-455E-B005-364E4278C4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05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23 year old male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Fourth DR-TB treatment episode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Has a history of adherence challenges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Has a history of verbal aggression towards HCWs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Positive cultures indicated treatment regimen failure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DR-TB drug advisory and ethics committee decided - further treatment attempts must happen in hospital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Mr. N refused further treatment and clinic care. </a:t>
            </a:r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6ACFD-1100-4904-BB5A-6EAD4E105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03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Autonomy – Patient has the right to choose or refuse treatment-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The Health care team partnered</a:t>
            </a:r>
            <a:r>
              <a:rPr lang="en-US" sz="1200" baseline="0" dirty="0"/>
              <a:t> with the social work team to manage the families needs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With</a:t>
            </a:r>
            <a:r>
              <a:rPr lang="en-US" sz="1200" baseline="0" dirty="0"/>
              <a:t> limited </a:t>
            </a:r>
            <a:r>
              <a:rPr lang="en-US" sz="1200" dirty="0"/>
              <a:t>home</a:t>
            </a:r>
            <a:r>
              <a:rPr lang="en-US" sz="1200" baseline="0" dirty="0"/>
              <a:t> based care services available to DR-TB patients the MSF medical team offered the service to Mr. N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Assistance given regarding Infection control education, planning</a:t>
            </a:r>
            <a:r>
              <a:rPr lang="en-US" sz="1200" baseline="0" dirty="0"/>
              <a:t> &amp; supplies.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aseline="0" dirty="0"/>
              <a:t>Counselling support for the patient &amp; family to prevent family discord because of families lack of insight and acceptance of patient’s choice</a:t>
            </a:r>
            <a:endParaRPr lang="en-US" sz="1200" dirty="0"/>
          </a:p>
          <a:p>
            <a:r>
              <a:rPr lang="en-US" dirty="0"/>
              <a:t>Beneficence – Medical team acts in the best interest of the patient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Home</a:t>
            </a:r>
            <a:r>
              <a:rPr lang="en-US" sz="1200" baseline="0" dirty="0"/>
              <a:t> visits allowed for patient centered assessment and management of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aseline="0" dirty="0"/>
              <a:t>Patient centered approach allowed patient to consider the pros and cons of pursuing legal avenues to enforce treatment adherence were discussed with the patient and the family</a:t>
            </a:r>
            <a:endParaRPr lang="en-US" sz="1200" dirty="0"/>
          </a:p>
          <a:p>
            <a:r>
              <a:rPr lang="en-US" dirty="0"/>
              <a:t>Non-</a:t>
            </a:r>
            <a:r>
              <a:rPr lang="en-US" baseline="0" dirty="0"/>
              <a:t> maleficence – First do no harm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The patient and</a:t>
            </a:r>
            <a:r>
              <a:rPr lang="en-US" sz="1200" baseline="0" dirty="0"/>
              <a:t> the family were considered in the planning and implementation of care plans</a:t>
            </a:r>
            <a:endParaRPr lang="en-US" sz="1200" dirty="0"/>
          </a:p>
          <a:p>
            <a:r>
              <a:rPr lang="en-US" dirty="0"/>
              <a:t>Justice – Health resource need to be distributed equally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Patients past history with HCWs did not become a barrier to 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6ACFD-1100-4904-BB5A-6EAD4E105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87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E865-B2B1-4BCA-A0A0-67243CC58BB6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135A2-9A04-409D-8759-E51E636DC856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99460-D73A-4A2A-AD14-C62012A50A19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40ABD-83E3-4941-9152-9ACA522CB39E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E229-BB57-48D5-9CBB-3F43F542AA1C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C6AD2-70D7-4C64-92DA-3023FC79A728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141F-8149-4F77-AD89-1342A2868561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8782-C41C-4C23-A308-FDBDB09C6731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7CE-3188-477A-815B-4BD8AF9A0082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ABC1-EAA3-46BF-8403-BBFCFFAA3EE1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97EE7-0EDC-4977-AF85-B8867C332782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D5219-DDC4-445D-B777-E10AF57AFAB7}" type="datetime1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Leigh Snyman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42179"/>
            <a:ext cx="7924800" cy="1834334"/>
          </a:xfrm>
        </p:spPr>
        <p:txBody>
          <a:bodyPr>
            <a:normAutofit fontScale="90000"/>
          </a:bodyPr>
          <a:lstStyle/>
          <a:p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sz="4900" b="1" dirty="0"/>
              <a:t>Palliative care for patients with drug-resistant tuberculosis: case description</a:t>
            </a:r>
            <a:br>
              <a:rPr lang="en-US" sz="4900" dirty="0"/>
            </a:br>
            <a:r>
              <a:rPr lang="en-US" sz="4900" dirty="0"/>
              <a:t> </a:t>
            </a:r>
            <a:br>
              <a:rPr lang="en-US" sz="4900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8117" y="2736919"/>
            <a:ext cx="6324600" cy="11267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Cape Town South Africa</a:t>
            </a:r>
          </a:p>
          <a:p>
            <a:r>
              <a:rPr lang="en-US" dirty="0"/>
              <a:t>By Leigh </a:t>
            </a:r>
            <a:r>
              <a:rPr lang="en-US" dirty="0" err="1"/>
              <a:t>Snyman</a:t>
            </a:r>
            <a:endParaRPr lang="en-US" dirty="0"/>
          </a:p>
        </p:txBody>
      </p:sp>
      <p:pic>
        <p:nvPicPr>
          <p:cNvPr id="4" name="Picture 3" descr="\\NESTOR\Share\management folder\Pictures\Stock photography\General photos\793A106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2"/>
          <a:stretch/>
        </p:blipFill>
        <p:spPr bwMode="auto">
          <a:xfrm>
            <a:off x="0" y="3848347"/>
            <a:ext cx="9144000" cy="129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26" y="28920691"/>
            <a:ext cx="5130584" cy="263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550270" cy="823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72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Case Description</a:t>
            </a:r>
            <a:br>
              <a:rPr lang="en-US" dirty="0"/>
            </a:br>
            <a:r>
              <a:rPr lang="en-US" dirty="0"/>
              <a:t>Why focus on palliative care?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9028"/>
            <a:ext cx="8229600" cy="1584722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DR-TB is a major source of morbidity and mortality</a:t>
            </a:r>
          </a:p>
          <a:p>
            <a:pPr marL="0" lvl="1" indent="0">
              <a:buNone/>
            </a:pP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In South Africa, treatment is successful in only about half of those diagnosed and started on therapy. 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749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309" y="785099"/>
            <a:ext cx="8279691" cy="838200"/>
          </a:xfrm>
        </p:spPr>
        <p:txBody>
          <a:bodyPr>
            <a:noAutofit/>
          </a:bodyPr>
          <a:lstStyle/>
          <a:p>
            <a:r>
              <a:rPr lang="en-US" sz="2400" dirty="0"/>
              <a:t>24-month treatment outcomes based on year of treatment initiation</a:t>
            </a:r>
          </a:p>
        </p:txBody>
      </p:sp>
      <p:pic>
        <p:nvPicPr>
          <p:cNvPr id="5122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26250"/>
            <a:ext cx="6559699" cy="292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132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520" y="57150"/>
            <a:ext cx="7467600" cy="85725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Palliative Care with in DR-TB?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24558852"/>
              </p:ext>
            </p:extLst>
          </p:nvPr>
        </p:nvGraphicFramePr>
        <p:xfrm>
          <a:off x="2628900" y="1352550"/>
          <a:ext cx="45339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Left Bracket 2"/>
          <p:cNvSpPr/>
          <p:nvPr/>
        </p:nvSpPr>
        <p:spPr>
          <a:xfrm>
            <a:off x="2819400" y="1428750"/>
            <a:ext cx="723900" cy="2514600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0700" y="1943101"/>
            <a:ext cx="1905000" cy="12003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Curative/ life prolonging therapy</a:t>
            </a:r>
          </a:p>
        </p:txBody>
      </p:sp>
      <p:sp>
        <p:nvSpPr>
          <p:cNvPr id="10" name="Right Bracket 9"/>
          <p:cNvSpPr/>
          <p:nvPr/>
        </p:nvSpPr>
        <p:spPr>
          <a:xfrm>
            <a:off x="6416899" y="3143250"/>
            <a:ext cx="457200" cy="1828800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010400" y="3597101"/>
            <a:ext cx="1905000" cy="12003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Palliative management </a:t>
            </a:r>
          </a:p>
          <a:p>
            <a:endParaRPr lang="en-US" sz="24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Leigh </a:t>
            </a:r>
            <a:r>
              <a:rPr lang="en-US" dirty="0" err="1"/>
              <a:t>Snyman</a:t>
            </a: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26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23950"/>
            <a:ext cx="8305800" cy="3470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WHO Definition of Palliative Care: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Palliative care is an </a:t>
            </a:r>
            <a:r>
              <a:rPr lang="en-US" sz="2400" i="1" u="sng" dirty="0">
                <a:solidFill>
                  <a:schemeClr val="bg1">
                    <a:lumMod val="50000"/>
                  </a:schemeClr>
                </a:solidFill>
              </a:rPr>
              <a:t>approach that improves the quality of life </a:t>
            </a:r>
            <a:r>
              <a:rPr lang="en-US" sz="2400" u="sng" dirty="0">
                <a:solidFill>
                  <a:schemeClr val="bg1">
                    <a:lumMod val="50000"/>
                  </a:schemeClr>
                </a:solidFill>
              </a:rPr>
              <a:t>of </a:t>
            </a:r>
            <a:r>
              <a:rPr lang="en-US" sz="2400" i="1" u="sng" dirty="0">
                <a:solidFill>
                  <a:schemeClr val="bg1">
                    <a:lumMod val="50000"/>
                  </a:schemeClr>
                </a:solidFill>
              </a:rPr>
              <a:t>patients and their families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facing the problems associated with life-threatening illness</a:t>
            </a:r>
          </a:p>
          <a:p>
            <a:pPr marL="0" indent="0">
              <a:buNone/>
            </a:pPr>
            <a:r>
              <a:rPr lang="en-US" sz="2400" b="1" dirty="0"/>
              <a:t>Methods:</a:t>
            </a:r>
          </a:p>
          <a:p>
            <a:r>
              <a:rPr lang="en-US" sz="2400" u="sng" dirty="0">
                <a:solidFill>
                  <a:schemeClr val="bg1">
                    <a:lumMod val="50000"/>
                  </a:schemeClr>
                </a:solidFill>
              </a:rPr>
              <a:t>Prevention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US" sz="2400" u="sng" dirty="0">
                <a:solidFill>
                  <a:schemeClr val="bg1">
                    <a:lumMod val="50000"/>
                  </a:schemeClr>
                </a:solidFill>
              </a:rPr>
              <a:t>relief of suffering </a:t>
            </a: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Assessment and treatment of pain and other problems, physical, psychosocial and spiritual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0" y="4743450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WHO 2010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2599" y="57150"/>
            <a:ext cx="7254473" cy="857250"/>
          </a:xfrm>
          <a:noFill/>
          <a:ln>
            <a:noFill/>
          </a:ln>
        </p:spPr>
        <p:txBody>
          <a:bodyPr/>
          <a:lstStyle/>
          <a:p>
            <a:r>
              <a:rPr lang="en-US" altLang="en-US" dirty="0"/>
              <a:t> What is Palliative Care?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55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71450"/>
            <a:ext cx="7467600" cy="708422"/>
          </a:xfrm>
          <a:noFill/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The true place of Palliative care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81891377"/>
              </p:ext>
            </p:extLst>
          </p:nvPr>
        </p:nvGraphicFramePr>
        <p:xfrm>
          <a:off x="2057400" y="1044536"/>
          <a:ext cx="4353951" cy="3373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Left Bracket 2"/>
          <p:cNvSpPr/>
          <p:nvPr/>
        </p:nvSpPr>
        <p:spPr>
          <a:xfrm>
            <a:off x="2667000" y="1382728"/>
            <a:ext cx="533400" cy="2745827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564" y="2368892"/>
            <a:ext cx="2400300" cy="12003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Curative/ life prolonging therapy</a:t>
            </a:r>
          </a:p>
        </p:txBody>
      </p:sp>
      <p:sp>
        <p:nvSpPr>
          <p:cNvPr id="10" name="Right Bracket 9"/>
          <p:cNvSpPr/>
          <p:nvPr/>
        </p:nvSpPr>
        <p:spPr>
          <a:xfrm>
            <a:off x="5954151" y="1197522"/>
            <a:ext cx="457200" cy="3431628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53200" y="2421755"/>
            <a:ext cx="2438400" cy="12003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Palliative management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90650" y="171450"/>
            <a:ext cx="752475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SUPPORTIVE CARE </a:t>
            </a:r>
          </a:p>
        </p:txBody>
      </p:sp>
      <p:sp>
        <p:nvSpPr>
          <p:cNvPr id="8" name="Rectangle 7"/>
          <p:cNvSpPr/>
          <p:nvPr/>
        </p:nvSpPr>
        <p:spPr>
          <a:xfrm>
            <a:off x="1390650" y="136838"/>
            <a:ext cx="752475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HOLISTIC CARE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37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1844040" y="2295144"/>
            <a:ext cx="259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844040" y="1952244"/>
            <a:ext cx="0" cy="342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433316" y="1952244"/>
            <a:ext cx="0" cy="342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738121" y="1609344"/>
            <a:ext cx="384048" cy="3429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4" name="Oval 13"/>
          <p:cNvSpPr/>
          <p:nvPr/>
        </p:nvSpPr>
        <p:spPr>
          <a:xfrm>
            <a:off x="4152900" y="1600200"/>
            <a:ext cx="533400" cy="3429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77974" y="2302002"/>
            <a:ext cx="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07208" y="2295144"/>
            <a:ext cx="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568446" y="2295144"/>
            <a:ext cx="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192524" y="2295144"/>
            <a:ext cx="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991356" y="2695194"/>
            <a:ext cx="443484" cy="34975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23</a:t>
            </a:r>
          </a:p>
        </p:txBody>
      </p:sp>
      <p:sp>
        <p:nvSpPr>
          <p:cNvPr id="25" name="Oval 24"/>
          <p:cNvSpPr/>
          <p:nvPr/>
        </p:nvSpPr>
        <p:spPr>
          <a:xfrm>
            <a:off x="3313938" y="2702052"/>
            <a:ext cx="533400" cy="3429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20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866900" y="2702052"/>
            <a:ext cx="422148" cy="3429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9</a:t>
            </a:r>
          </a:p>
        </p:txBody>
      </p:sp>
      <p:sp>
        <p:nvSpPr>
          <p:cNvPr id="27" name="Oval 26"/>
          <p:cNvSpPr/>
          <p:nvPr/>
        </p:nvSpPr>
        <p:spPr>
          <a:xfrm>
            <a:off x="2584704" y="2688336"/>
            <a:ext cx="533400" cy="3429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7</a:t>
            </a:r>
          </a:p>
        </p:txBody>
      </p:sp>
      <p:sp>
        <p:nvSpPr>
          <p:cNvPr id="28" name="Text Box 38"/>
          <p:cNvSpPr txBox="1"/>
          <p:nvPr/>
        </p:nvSpPr>
        <p:spPr>
          <a:xfrm>
            <a:off x="707816" y="4090641"/>
            <a:ext cx="762000" cy="221456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ea typeface="Calibri"/>
                <a:cs typeface="Times New Roman"/>
              </a:rPr>
              <a:t>Female </a:t>
            </a:r>
          </a:p>
        </p:txBody>
      </p:sp>
      <p:sp>
        <p:nvSpPr>
          <p:cNvPr id="29" name="Oval 28"/>
          <p:cNvSpPr/>
          <p:nvPr/>
        </p:nvSpPr>
        <p:spPr>
          <a:xfrm>
            <a:off x="209818" y="4128191"/>
            <a:ext cx="381000" cy="2443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390649" y="4123350"/>
            <a:ext cx="347472" cy="23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879285" y="4145928"/>
            <a:ext cx="644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Male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32304" y="4157721"/>
            <a:ext cx="304800" cy="2494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33" name="TextBox 32"/>
          <p:cNvSpPr txBox="1"/>
          <p:nvPr/>
        </p:nvSpPr>
        <p:spPr>
          <a:xfrm>
            <a:off x="2851404" y="4157721"/>
            <a:ext cx="9525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Patient</a:t>
            </a:r>
          </a:p>
        </p:txBody>
      </p:sp>
      <p:sp>
        <p:nvSpPr>
          <p:cNvPr id="36" name="Oval 35"/>
          <p:cNvSpPr/>
          <p:nvPr/>
        </p:nvSpPr>
        <p:spPr>
          <a:xfrm>
            <a:off x="3580638" y="4158083"/>
            <a:ext cx="422148" cy="285750"/>
          </a:xfrm>
          <a:prstGeom prst="ellips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46461" y="4185139"/>
            <a:ext cx="1295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Age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976" y="115788"/>
            <a:ext cx="1508644" cy="18158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Father 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Full time employed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Mr. N and father has a conflictual relationship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9200" y="61591"/>
            <a:ext cx="1989582" cy="2062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Mother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Unemployed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Mother is concerned about infection control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Poor communication with oldest son</a:t>
            </a:r>
          </a:p>
        </p:txBody>
      </p:sp>
      <p:sp>
        <p:nvSpPr>
          <p:cNvPr id="47" name="Oval 46"/>
          <p:cNvSpPr/>
          <p:nvPr/>
        </p:nvSpPr>
        <p:spPr>
          <a:xfrm>
            <a:off x="1615325" y="622181"/>
            <a:ext cx="3236214" cy="3086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7239000" y="3888017"/>
            <a:ext cx="381000" cy="24017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>
            <a:stCxn id="13" idx="0"/>
          </p:cNvCxnSpPr>
          <p:nvPr/>
        </p:nvCxnSpPr>
        <p:spPr>
          <a:xfrm flipH="1" flipV="1">
            <a:off x="1531620" y="1023730"/>
            <a:ext cx="398525" cy="5856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4" idx="7"/>
          </p:cNvCxnSpPr>
          <p:nvPr/>
        </p:nvCxnSpPr>
        <p:spPr>
          <a:xfrm flipV="1">
            <a:off x="4608185" y="1196602"/>
            <a:ext cx="421015" cy="4538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06680" y="3680268"/>
            <a:ext cx="1631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Genogram key: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248400" y="2502027"/>
            <a:ext cx="2699005" cy="24319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Well spoken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Appear weak and timid, struggling with shortness of breath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Refused further management of DR-TB treatment and shows fair insight regarding consequences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4419600" y="3041321"/>
            <a:ext cx="1828800" cy="36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792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229600" cy="857250"/>
          </a:xfrm>
        </p:spPr>
        <p:txBody>
          <a:bodyPr/>
          <a:lstStyle/>
          <a:p>
            <a:r>
              <a:rPr lang="en-US" dirty="0"/>
              <a:t>Patients Needs assessment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8772" y="1242489"/>
            <a:ext cx="2438400" cy="11811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Physical </a:t>
            </a:r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79872" y="2366777"/>
            <a:ext cx="2514600" cy="131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Psychosocial</a:t>
            </a:r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642127" y="3484007"/>
            <a:ext cx="2514600" cy="13144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Infection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7172" y="1123950"/>
            <a:ext cx="397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Shortness of Breath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32627" y="1643248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Coughing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0163" y="1602206"/>
            <a:ext cx="971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7925" y="2207475"/>
            <a:ext cx="309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Financial</a:t>
            </a:r>
            <a:r>
              <a:rPr lang="en-US" dirty="0"/>
              <a:t> </a:t>
            </a:r>
            <a:r>
              <a:rPr lang="en-US" sz="2400" dirty="0"/>
              <a:t>concerns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6109" y="2578429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Family Dynamics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67400" y="3024002"/>
            <a:ext cx="25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Spiritual Pain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4150" y="3961965"/>
            <a:ext cx="2076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Contacts at risk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735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"/>
            <a:ext cx="8229600" cy="685800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The Four Core Ethics Principles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2895600" y="942974"/>
            <a:ext cx="5867400" cy="7905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Patient has the right to choose or refuse treatment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15920" y="1885950"/>
            <a:ext cx="5867400" cy="7810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Medical team act in the best interest of the patient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5600" y="2895600"/>
            <a:ext cx="5867400" cy="7429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First do no harm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15920" y="3790950"/>
            <a:ext cx="5867400" cy="6768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Health resources should be distributed equally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4981" y="3788534"/>
            <a:ext cx="1981200" cy="6768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Justice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2762" y="2876550"/>
            <a:ext cx="1981200" cy="762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Non Maleficence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2762" y="1919486"/>
            <a:ext cx="1981200" cy="7697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Beneficence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942975"/>
            <a:ext cx="2016762" cy="7905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Autonomy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22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688" y="666750"/>
            <a:ext cx="8229600" cy="857250"/>
          </a:xfrm>
        </p:spPr>
        <p:txBody>
          <a:bodyPr/>
          <a:lstStyle/>
          <a:p>
            <a:r>
              <a:rPr lang="en-US" dirty="0"/>
              <a:t>Conclusion/ Take away message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42175" y="165735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Palliative Care is essential with DR-TB treatment management</a:t>
            </a:r>
          </a:p>
          <a:p>
            <a:endParaRPr lang="en-US" sz="2400" dirty="0"/>
          </a:p>
          <a:p>
            <a:r>
              <a:rPr lang="en-US" sz="2400" dirty="0"/>
              <a:t>Palliative care Policies and implementation plans require: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partnerships with social and legal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home based nursing /counselling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access to palliative care medicine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5494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Leigh Snyman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546779"/>
            <a:ext cx="1100918" cy="58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69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05E04A-3914-48BE-9829-925FEC7E0AFB}"/>
</file>

<file path=customXml/itemProps2.xml><?xml version="1.0" encoding="utf-8"?>
<ds:datastoreItem xmlns:ds="http://schemas.openxmlformats.org/officeDocument/2006/customXml" ds:itemID="{F2DDDB18-A77E-4ADA-AE5A-3299A29FAE79}"/>
</file>

<file path=customXml/itemProps3.xml><?xml version="1.0" encoding="utf-8"?>
<ds:datastoreItem xmlns:ds="http://schemas.openxmlformats.org/officeDocument/2006/customXml" ds:itemID="{D9534E11-F44A-4BC0-A70F-77C9A060D483}"/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731</Words>
  <Application>Microsoft Office PowerPoint</Application>
  <PresentationFormat>On-screen Show (16:9)</PresentationFormat>
  <Paragraphs>134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   Palliative care for patients with drug-resistant tuberculosis: case description    </vt:lpstr>
      <vt:lpstr>Case Description Why focus on palliative care? </vt:lpstr>
      <vt:lpstr>24-month treatment outcomes based on year of treatment initiation</vt:lpstr>
      <vt:lpstr>Palliative Care with in DR-TB?</vt:lpstr>
      <vt:lpstr> What is Palliative Care?</vt:lpstr>
      <vt:lpstr>The true place of Palliative care</vt:lpstr>
      <vt:lpstr>PowerPoint Presentation</vt:lpstr>
      <vt:lpstr>Patients Needs assessment</vt:lpstr>
      <vt:lpstr>The Four Core Ethics Principles</vt:lpstr>
      <vt:lpstr>Conclusion/ Take away message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Palliative care for patients with drug-resistant tuberculosis: case description</dc:title>
  <dc:creator>MSFUser</dc:creator>
  <cp:lastModifiedBy>Paula Puszet</cp:lastModifiedBy>
  <cp:revision>9</cp:revision>
  <dcterms:created xsi:type="dcterms:W3CDTF">2006-08-16T00:00:00Z</dcterms:created>
  <dcterms:modified xsi:type="dcterms:W3CDTF">2018-05-15T17:17:59Z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