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A2001E"/>
    <a:srgbClr val="4C9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3"/>
    <p:restoredTop sz="94626"/>
  </p:normalViewPr>
  <p:slideViewPr>
    <p:cSldViewPr snapToGrid="0" snapToObjects="1">
      <p:cViewPr varScale="1">
        <p:scale>
          <a:sx n="68" d="100"/>
          <a:sy n="68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C55BF-97A1-487E-A012-B8FB0047C684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</dgm:pt>
    <dgm:pt modelId="{84C57CC3-C3EA-42F4-B1F5-7DEF6B5D6213}">
      <dgm:prSet phldrT="[Text]"/>
      <dgm:spPr/>
      <dgm:t>
        <a:bodyPr/>
        <a:lstStyle/>
        <a:p>
          <a:r>
            <a:rPr lang="en-US" dirty="0"/>
            <a:t>Nov 10 – 1</a:t>
          </a:r>
          <a:r>
            <a:rPr lang="en-US" baseline="30000" dirty="0"/>
            <a:t>st</a:t>
          </a:r>
          <a:r>
            <a:rPr lang="en-US" dirty="0"/>
            <a:t> case</a:t>
          </a:r>
        </a:p>
      </dgm:t>
    </dgm:pt>
    <dgm:pt modelId="{53357D57-2372-4CA9-B94C-15713511F36D}" type="parTrans" cxnId="{BE96777C-D669-4379-908E-2EC86BF927C6}">
      <dgm:prSet/>
      <dgm:spPr/>
      <dgm:t>
        <a:bodyPr/>
        <a:lstStyle/>
        <a:p>
          <a:endParaRPr lang="en-US"/>
        </a:p>
      </dgm:t>
    </dgm:pt>
    <dgm:pt modelId="{D436A892-1DDE-448B-803D-E017870C9723}" type="sibTrans" cxnId="{BE96777C-D669-4379-908E-2EC86BF927C6}">
      <dgm:prSet/>
      <dgm:spPr/>
      <dgm:t>
        <a:bodyPr/>
        <a:lstStyle/>
        <a:p>
          <a:endParaRPr lang="en-US"/>
        </a:p>
      </dgm:t>
    </dgm:pt>
    <dgm:pt modelId="{BACDA5DC-2B9A-4D6E-9BA8-73B7D10C3638}">
      <dgm:prSet phldrT="[Text]"/>
      <dgm:spPr/>
      <dgm:t>
        <a:bodyPr/>
        <a:lstStyle/>
        <a:p>
          <a:r>
            <a:rPr lang="en-US" dirty="0"/>
            <a:t>Dec 6 – LSHTM involved</a:t>
          </a:r>
        </a:p>
      </dgm:t>
    </dgm:pt>
    <dgm:pt modelId="{49B47FAC-3FC3-4943-B914-AAFF8703E86D}" type="parTrans" cxnId="{94CDBC94-537E-4FCE-A9EC-707F66FE35A9}">
      <dgm:prSet/>
      <dgm:spPr/>
      <dgm:t>
        <a:bodyPr/>
        <a:lstStyle/>
        <a:p>
          <a:endParaRPr lang="en-US"/>
        </a:p>
      </dgm:t>
    </dgm:pt>
    <dgm:pt modelId="{C5069304-7103-4ED2-8693-7212D6784778}" type="sibTrans" cxnId="{94CDBC94-537E-4FCE-A9EC-707F66FE35A9}">
      <dgm:prSet/>
      <dgm:spPr/>
      <dgm:t>
        <a:bodyPr/>
        <a:lstStyle/>
        <a:p>
          <a:endParaRPr lang="en-US"/>
        </a:p>
      </dgm:t>
    </dgm:pt>
    <dgm:pt modelId="{9909B45A-289A-42AF-9D87-D863A6E0C2A4}">
      <dgm:prSet phldrT="[Text]"/>
      <dgm:spPr/>
      <dgm:t>
        <a:bodyPr/>
        <a:lstStyle/>
        <a:p>
          <a:r>
            <a:rPr lang="en-US" dirty="0"/>
            <a:t>Dec 12 – 1</a:t>
          </a:r>
          <a:r>
            <a:rPr lang="en-US" baseline="30000" dirty="0"/>
            <a:t>st</a:t>
          </a:r>
          <a:r>
            <a:rPr lang="en-US" dirty="0"/>
            <a:t> forecast</a:t>
          </a:r>
        </a:p>
      </dgm:t>
    </dgm:pt>
    <dgm:pt modelId="{FE216317-790D-4272-8D4A-6EF99ACF97A7}" type="parTrans" cxnId="{292764CD-E7E5-47A6-94B2-E62DD2EE4D01}">
      <dgm:prSet/>
      <dgm:spPr/>
      <dgm:t>
        <a:bodyPr/>
        <a:lstStyle/>
        <a:p>
          <a:endParaRPr lang="en-US"/>
        </a:p>
      </dgm:t>
    </dgm:pt>
    <dgm:pt modelId="{8813F187-9A87-4474-B9F3-2AD3D2BBCD1A}" type="sibTrans" cxnId="{292764CD-E7E5-47A6-94B2-E62DD2EE4D01}">
      <dgm:prSet/>
      <dgm:spPr/>
      <dgm:t>
        <a:bodyPr/>
        <a:lstStyle/>
        <a:p>
          <a:endParaRPr lang="en-US"/>
        </a:p>
      </dgm:t>
    </dgm:pt>
    <dgm:pt modelId="{9905CC59-AC54-4757-8E63-E44ACEC0472B}">
      <dgm:prSet phldrT="[Text]"/>
      <dgm:spPr/>
      <dgm:t>
        <a:bodyPr/>
        <a:lstStyle/>
        <a:p>
          <a:r>
            <a:rPr lang="en-US" dirty="0"/>
            <a:t>Dec 20 – 2</a:t>
          </a:r>
          <a:r>
            <a:rPr lang="en-US" baseline="30000" dirty="0"/>
            <a:t>nd</a:t>
          </a:r>
          <a:r>
            <a:rPr lang="en-US" dirty="0"/>
            <a:t> forecast</a:t>
          </a:r>
        </a:p>
      </dgm:t>
    </dgm:pt>
    <dgm:pt modelId="{32840C51-C1FF-4139-9C0E-EF9C478DE3F7}" type="parTrans" cxnId="{23F04627-95EB-4419-84A5-E40B1CE97154}">
      <dgm:prSet/>
      <dgm:spPr/>
      <dgm:t>
        <a:bodyPr/>
        <a:lstStyle/>
        <a:p>
          <a:endParaRPr lang="en-US"/>
        </a:p>
      </dgm:t>
    </dgm:pt>
    <dgm:pt modelId="{416CD231-23BE-4B33-BEB3-BE219D689FFB}" type="sibTrans" cxnId="{23F04627-95EB-4419-84A5-E40B1CE97154}">
      <dgm:prSet/>
      <dgm:spPr/>
      <dgm:t>
        <a:bodyPr/>
        <a:lstStyle/>
        <a:p>
          <a:endParaRPr lang="en-US"/>
        </a:p>
      </dgm:t>
    </dgm:pt>
    <dgm:pt modelId="{BD0F01AD-3A25-4163-8C5E-282DE2A919AB}">
      <dgm:prSet phldrT="[Text]"/>
      <dgm:spPr/>
      <dgm:t>
        <a:bodyPr/>
        <a:lstStyle/>
        <a:p>
          <a:r>
            <a:rPr lang="en-US" dirty="0"/>
            <a:t>Dec 26 – 3</a:t>
          </a:r>
          <a:r>
            <a:rPr lang="en-US" baseline="30000" dirty="0"/>
            <a:t>rd</a:t>
          </a:r>
          <a:r>
            <a:rPr lang="en-US" dirty="0"/>
            <a:t> forecast</a:t>
          </a:r>
        </a:p>
      </dgm:t>
    </dgm:pt>
    <dgm:pt modelId="{24E44D3F-0E40-4000-9397-032F9EEAD6AA}" type="parTrans" cxnId="{24ED991C-6DA0-4F80-A95C-FDD7C759531E}">
      <dgm:prSet/>
      <dgm:spPr/>
      <dgm:t>
        <a:bodyPr/>
        <a:lstStyle/>
        <a:p>
          <a:endParaRPr lang="en-US"/>
        </a:p>
      </dgm:t>
    </dgm:pt>
    <dgm:pt modelId="{4EE838DD-7640-45B3-B9EB-92110C0C4AE6}" type="sibTrans" cxnId="{24ED991C-6DA0-4F80-A95C-FDD7C759531E}">
      <dgm:prSet/>
      <dgm:spPr/>
      <dgm:t>
        <a:bodyPr/>
        <a:lstStyle/>
        <a:p>
          <a:endParaRPr lang="en-US"/>
        </a:p>
      </dgm:t>
    </dgm:pt>
    <dgm:pt modelId="{B8814B7C-7FCD-4F70-A56A-253C476380AE}">
      <dgm:prSet phldrT="[Text]"/>
      <dgm:spPr/>
      <dgm:t>
        <a:bodyPr/>
        <a:lstStyle/>
        <a:p>
          <a:r>
            <a:rPr lang="en-US" dirty="0"/>
            <a:t>Dec 30 – 4</a:t>
          </a:r>
          <a:r>
            <a:rPr lang="en-US" baseline="30000" dirty="0"/>
            <a:t>th</a:t>
          </a:r>
          <a:r>
            <a:rPr lang="en-US" dirty="0"/>
            <a:t> forecast</a:t>
          </a:r>
        </a:p>
      </dgm:t>
    </dgm:pt>
    <dgm:pt modelId="{AEECFA0D-8268-46C8-B258-8BD583A9C036}" type="parTrans" cxnId="{724D9C70-A356-477A-A1F8-2F49F652FB5E}">
      <dgm:prSet/>
      <dgm:spPr/>
      <dgm:t>
        <a:bodyPr/>
        <a:lstStyle/>
        <a:p>
          <a:endParaRPr lang="en-US"/>
        </a:p>
      </dgm:t>
    </dgm:pt>
    <dgm:pt modelId="{AF0C4054-2773-41C3-8E0F-75516853152B}" type="sibTrans" cxnId="{724D9C70-A356-477A-A1F8-2F49F652FB5E}">
      <dgm:prSet/>
      <dgm:spPr/>
      <dgm:t>
        <a:bodyPr/>
        <a:lstStyle/>
        <a:p>
          <a:endParaRPr lang="en-US"/>
        </a:p>
      </dgm:t>
    </dgm:pt>
    <dgm:pt modelId="{B2FD91FC-0201-4387-ADCE-A77E3379B240}">
      <dgm:prSet phldrT="[Text]"/>
      <dgm:spPr/>
      <dgm:t>
        <a:bodyPr/>
        <a:lstStyle/>
        <a:p>
          <a:r>
            <a:rPr lang="en-US" dirty="0"/>
            <a:t>Jan 8 – MSF treatment </a:t>
          </a:r>
          <a:r>
            <a:rPr lang="en-US" dirty="0" err="1"/>
            <a:t>centre</a:t>
          </a:r>
          <a:r>
            <a:rPr lang="en-US" dirty="0"/>
            <a:t> handed over</a:t>
          </a:r>
        </a:p>
      </dgm:t>
    </dgm:pt>
    <dgm:pt modelId="{A5520AE6-2E73-4F07-A7C7-6B195245DD47}" type="parTrans" cxnId="{27929A0E-6195-4B7C-8CDA-D28C771DA9B0}">
      <dgm:prSet/>
      <dgm:spPr/>
      <dgm:t>
        <a:bodyPr/>
        <a:lstStyle/>
        <a:p>
          <a:endParaRPr lang="en-US"/>
        </a:p>
      </dgm:t>
    </dgm:pt>
    <dgm:pt modelId="{D8B20AF1-04AC-4563-BB8C-9BEF901D136C}" type="sibTrans" cxnId="{27929A0E-6195-4B7C-8CDA-D28C771DA9B0}">
      <dgm:prSet/>
      <dgm:spPr/>
      <dgm:t>
        <a:bodyPr/>
        <a:lstStyle/>
        <a:p>
          <a:endParaRPr lang="en-US"/>
        </a:p>
      </dgm:t>
    </dgm:pt>
    <dgm:pt modelId="{D0F4954A-41EF-42DE-90D9-9B3802EEF8E3}">
      <dgm:prSet phldrT="[Text]"/>
      <dgm:spPr/>
      <dgm:t>
        <a:bodyPr/>
        <a:lstStyle/>
        <a:p>
          <a:r>
            <a:rPr lang="en-US" dirty="0"/>
            <a:t>Dec 14 – Decision on bed capacity</a:t>
          </a:r>
        </a:p>
      </dgm:t>
    </dgm:pt>
    <dgm:pt modelId="{D9DC3B5A-E7BD-4C24-B6EC-C327CCC5C073}" type="parTrans" cxnId="{53237920-EF66-478F-910F-14D2C65298C2}">
      <dgm:prSet/>
      <dgm:spPr/>
      <dgm:t>
        <a:bodyPr/>
        <a:lstStyle/>
        <a:p>
          <a:endParaRPr lang="en-US"/>
        </a:p>
      </dgm:t>
    </dgm:pt>
    <dgm:pt modelId="{580DB054-3438-44F4-B6E9-B49DC0A75EF9}" type="sibTrans" cxnId="{53237920-EF66-478F-910F-14D2C65298C2}">
      <dgm:prSet/>
      <dgm:spPr/>
      <dgm:t>
        <a:bodyPr/>
        <a:lstStyle/>
        <a:p>
          <a:endParaRPr lang="en-US"/>
        </a:p>
      </dgm:t>
    </dgm:pt>
    <dgm:pt modelId="{68E0A90F-C7D4-4959-8CB8-F30349C48912}">
      <dgm:prSet phldrT="[Text]"/>
      <dgm:spPr/>
      <dgm:t>
        <a:bodyPr/>
        <a:lstStyle/>
        <a:p>
          <a:r>
            <a:rPr lang="en-US" dirty="0"/>
            <a:t>Early Dec – rise in cases seen</a:t>
          </a:r>
        </a:p>
      </dgm:t>
    </dgm:pt>
    <dgm:pt modelId="{5C354CF1-9F37-47E6-8F52-7C8627F7CEAB}" type="parTrans" cxnId="{D35F6921-5CF8-46AC-A648-F2752F763A39}">
      <dgm:prSet/>
      <dgm:spPr/>
      <dgm:t>
        <a:bodyPr/>
        <a:lstStyle/>
        <a:p>
          <a:endParaRPr lang="en-US"/>
        </a:p>
      </dgm:t>
    </dgm:pt>
    <dgm:pt modelId="{6F61E592-E526-4146-A926-FBCED4735CA3}" type="sibTrans" cxnId="{D35F6921-5CF8-46AC-A648-F2752F763A39}">
      <dgm:prSet/>
      <dgm:spPr/>
      <dgm:t>
        <a:bodyPr/>
        <a:lstStyle/>
        <a:p>
          <a:endParaRPr lang="en-US"/>
        </a:p>
      </dgm:t>
    </dgm:pt>
    <dgm:pt modelId="{DE0CD6CA-9172-44C1-8A3D-39665FE9E886}" type="pres">
      <dgm:prSet presAssocID="{653C55BF-97A1-487E-A012-B8FB0047C684}" presName="Name0" presStyleCnt="0">
        <dgm:presLayoutVars>
          <dgm:dir/>
          <dgm:resizeHandles val="exact"/>
        </dgm:presLayoutVars>
      </dgm:prSet>
      <dgm:spPr/>
    </dgm:pt>
    <dgm:pt modelId="{CB6DFC39-A9FA-4934-ACD1-B43F9DE92EE6}" type="pres">
      <dgm:prSet presAssocID="{653C55BF-97A1-487E-A012-B8FB0047C684}" presName="arrow" presStyleLbl="bgShp" presStyleIdx="0" presStyleCnt="1"/>
      <dgm:spPr/>
    </dgm:pt>
    <dgm:pt modelId="{018FB72A-45C2-456E-9D10-6E083BF320DC}" type="pres">
      <dgm:prSet presAssocID="{653C55BF-97A1-487E-A012-B8FB0047C684}" presName="points" presStyleCnt="0"/>
      <dgm:spPr/>
    </dgm:pt>
    <dgm:pt modelId="{67057495-5885-4E46-BDC3-CC1ADE66C26B}" type="pres">
      <dgm:prSet presAssocID="{84C57CC3-C3EA-42F4-B1F5-7DEF6B5D6213}" presName="compositeA" presStyleCnt="0"/>
      <dgm:spPr/>
    </dgm:pt>
    <dgm:pt modelId="{6DAEDA0C-792C-43AE-AEAD-04ADAFED8DCA}" type="pres">
      <dgm:prSet presAssocID="{84C57CC3-C3EA-42F4-B1F5-7DEF6B5D6213}" presName="textA" presStyleLbl="revTx" presStyleIdx="0" presStyleCnt="9">
        <dgm:presLayoutVars>
          <dgm:bulletEnabled val="1"/>
        </dgm:presLayoutVars>
      </dgm:prSet>
      <dgm:spPr/>
    </dgm:pt>
    <dgm:pt modelId="{EE68727D-9B79-4CC5-BFEC-F47DBE4F0134}" type="pres">
      <dgm:prSet presAssocID="{84C57CC3-C3EA-42F4-B1F5-7DEF6B5D6213}" presName="circleA" presStyleLbl="node1" presStyleIdx="0" presStyleCnt="9"/>
      <dgm:spPr/>
    </dgm:pt>
    <dgm:pt modelId="{BC445226-9723-4A2A-8AB1-C633A203A763}" type="pres">
      <dgm:prSet presAssocID="{84C57CC3-C3EA-42F4-B1F5-7DEF6B5D6213}" presName="spaceA" presStyleCnt="0"/>
      <dgm:spPr/>
    </dgm:pt>
    <dgm:pt modelId="{F4B7A6CA-470C-4263-BA07-8B1FC97F85C6}" type="pres">
      <dgm:prSet presAssocID="{D436A892-1DDE-448B-803D-E017870C9723}" presName="space" presStyleCnt="0"/>
      <dgm:spPr/>
    </dgm:pt>
    <dgm:pt modelId="{38FDA9A9-2D31-4D1B-9204-7DEAD4674FC7}" type="pres">
      <dgm:prSet presAssocID="{68E0A90F-C7D4-4959-8CB8-F30349C48912}" presName="compositeB" presStyleCnt="0"/>
      <dgm:spPr/>
    </dgm:pt>
    <dgm:pt modelId="{E82986B2-64F7-4D24-AE47-9B2955F18F29}" type="pres">
      <dgm:prSet presAssocID="{68E0A90F-C7D4-4959-8CB8-F30349C48912}" presName="textB" presStyleLbl="revTx" presStyleIdx="1" presStyleCnt="9">
        <dgm:presLayoutVars>
          <dgm:bulletEnabled val="1"/>
        </dgm:presLayoutVars>
      </dgm:prSet>
      <dgm:spPr/>
    </dgm:pt>
    <dgm:pt modelId="{D23F84FD-5527-41C7-9B65-A77850D79753}" type="pres">
      <dgm:prSet presAssocID="{68E0A90F-C7D4-4959-8CB8-F30349C48912}" presName="circleB" presStyleLbl="node1" presStyleIdx="1" presStyleCnt="9"/>
      <dgm:spPr/>
    </dgm:pt>
    <dgm:pt modelId="{1E064889-4721-4990-A301-9FC7D6F2BAA9}" type="pres">
      <dgm:prSet presAssocID="{68E0A90F-C7D4-4959-8CB8-F30349C48912}" presName="spaceB" presStyleCnt="0"/>
      <dgm:spPr/>
    </dgm:pt>
    <dgm:pt modelId="{6612C407-2D5D-4903-A3E4-B430FD01D0F9}" type="pres">
      <dgm:prSet presAssocID="{6F61E592-E526-4146-A926-FBCED4735CA3}" presName="space" presStyleCnt="0"/>
      <dgm:spPr/>
    </dgm:pt>
    <dgm:pt modelId="{089C7370-0FA8-428D-B01D-BF4F607B0D88}" type="pres">
      <dgm:prSet presAssocID="{BACDA5DC-2B9A-4D6E-9BA8-73B7D10C3638}" presName="compositeA" presStyleCnt="0"/>
      <dgm:spPr/>
    </dgm:pt>
    <dgm:pt modelId="{5FAC6C6C-C60A-433E-A7E9-1F0F279D14DC}" type="pres">
      <dgm:prSet presAssocID="{BACDA5DC-2B9A-4D6E-9BA8-73B7D10C3638}" presName="textA" presStyleLbl="revTx" presStyleIdx="2" presStyleCnt="9">
        <dgm:presLayoutVars>
          <dgm:bulletEnabled val="1"/>
        </dgm:presLayoutVars>
      </dgm:prSet>
      <dgm:spPr/>
    </dgm:pt>
    <dgm:pt modelId="{E446921F-1B67-4C19-A112-66DDADCE90AE}" type="pres">
      <dgm:prSet presAssocID="{BACDA5DC-2B9A-4D6E-9BA8-73B7D10C3638}" presName="circleA" presStyleLbl="node1" presStyleIdx="2" presStyleCnt="9"/>
      <dgm:spPr/>
    </dgm:pt>
    <dgm:pt modelId="{DAC45B81-AF0C-48DD-A2E2-36369A4674F7}" type="pres">
      <dgm:prSet presAssocID="{BACDA5DC-2B9A-4D6E-9BA8-73B7D10C3638}" presName="spaceA" presStyleCnt="0"/>
      <dgm:spPr/>
    </dgm:pt>
    <dgm:pt modelId="{33145CFC-E1C3-4903-86FD-657F14017F7B}" type="pres">
      <dgm:prSet presAssocID="{C5069304-7103-4ED2-8693-7212D6784778}" presName="space" presStyleCnt="0"/>
      <dgm:spPr/>
    </dgm:pt>
    <dgm:pt modelId="{FD6D6E61-AB37-4A53-AD87-3103ED3CDDE8}" type="pres">
      <dgm:prSet presAssocID="{9909B45A-289A-42AF-9D87-D863A6E0C2A4}" presName="compositeB" presStyleCnt="0"/>
      <dgm:spPr/>
    </dgm:pt>
    <dgm:pt modelId="{A64574D6-B987-4331-9C9F-4AEBE8FA8F5A}" type="pres">
      <dgm:prSet presAssocID="{9909B45A-289A-42AF-9D87-D863A6E0C2A4}" presName="textB" presStyleLbl="revTx" presStyleIdx="3" presStyleCnt="9">
        <dgm:presLayoutVars>
          <dgm:bulletEnabled val="1"/>
        </dgm:presLayoutVars>
      </dgm:prSet>
      <dgm:spPr/>
    </dgm:pt>
    <dgm:pt modelId="{5DDC0845-8AD8-4AC0-950B-173E028CCB0D}" type="pres">
      <dgm:prSet presAssocID="{9909B45A-289A-42AF-9D87-D863A6E0C2A4}" presName="circleB" presStyleLbl="node1" presStyleIdx="3" presStyleCnt="9"/>
      <dgm:spPr/>
    </dgm:pt>
    <dgm:pt modelId="{FD2CC3F6-2B94-40D1-8B00-1067CBA9F1E9}" type="pres">
      <dgm:prSet presAssocID="{9909B45A-289A-42AF-9D87-D863A6E0C2A4}" presName="spaceB" presStyleCnt="0"/>
      <dgm:spPr/>
    </dgm:pt>
    <dgm:pt modelId="{A457416F-EBEB-434F-8B4E-5580C4964452}" type="pres">
      <dgm:prSet presAssocID="{8813F187-9A87-4474-B9F3-2AD3D2BBCD1A}" presName="space" presStyleCnt="0"/>
      <dgm:spPr/>
    </dgm:pt>
    <dgm:pt modelId="{CC7B3B0A-A3CA-4FE5-B6F5-44DA1B4E6A09}" type="pres">
      <dgm:prSet presAssocID="{D0F4954A-41EF-42DE-90D9-9B3802EEF8E3}" presName="compositeA" presStyleCnt="0"/>
      <dgm:spPr/>
    </dgm:pt>
    <dgm:pt modelId="{FAB9A7F0-2BB5-43F3-9060-28D35CEA7350}" type="pres">
      <dgm:prSet presAssocID="{D0F4954A-41EF-42DE-90D9-9B3802EEF8E3}" presName="textA" presStyleLbl="revTx" presStyleIdx="4" presStyleCnt="9">
        <dgm:presLayoutVars>
          <dgm:bulletEnabled val="1"/>
        </dgm:presLayoutVars>
      </dgm:prSet>
      <dgm:spPr/>
    </dgm:pt>
    <dgm:pt modelId="{4CEEFF3F-D194-44EF-8A8D-5229881FDD28}" type="pres">
      <dgm:prSet presAssocID="{D0F4954A-41EF-42DE-90D9-9B3802EEF8E3}" presName="circleA" presStyleLbl="node1" presStyleIdx="4" presStyleCnt="9"/>
      <dgm:spPr/>
    </dgm:pt>
    <dgm:pt modelId="{3F8A5A73-7F2C-4DEF-BC4B-D02979F45C80}" type="pres">
      <dgm:prSet presAssocID="{D0F4954A-41EF-42DE-90D9-9B3802EEF8E3}" presName="spaceA" presStyleCnt="0"/>
      <dgm:spPr/>
    </dgm:pt>
    <dgm:pt modelId="{3B160DDA-4DD3-4E8A-BBF2-355EC06618BE}" type="pres">
      <dgm:prSet presAssocID="{580DB054-3438-44F4-B6E9-B49DC0A75EF9}" presName="space" presStyleCnt="0"/>
      <dgm:spPr/>
    </dgm:pt>
    <dgm:pt modelId="{419FCE99-D254-4E59-A084-AF2CA374B16B}" type="pres">
      <dgm:prSet presAssocID="{9905CC59-AC54-4757-8E63-E44ACEC0472B}" presName="compositeB" presStyleCnt="0"/>
      <dgm:spPr/>
    </dgm:pt>
    <dgm:pt modelId="{0A4A754C-B5ED-4DEC-9FEB-BF8167DA2149}" type="pres">
      <dgm:prSet presAssocID="{9905CC59-AC54-4757-8E63-E44ACEC0472B}" presName="textB" presStyleLbl="revTx" presStyleIdx="5" presStyleCnt="9">
        <dgm:presLayoutVars>
          <dgm:bulletEnabled val="1"/>
        </dgm:presLayoutVars>
      </dgm:prSet>
      <dgm:spPr/>
    </dgm:pt>
    <dgm:pt modelId="{8062DB13-2562-4CC1-980E-2A605A81C3E1}" type="pres">
      <dgm:prSet presAssocID="{9905CC59-AC54-4757-8E63-E44ACEC0472B}" presName="circleB" presStyleLbl="node1" presStyleIdx="5" presStyleCnt="9"/>
      <dgm:spPr/>
    </dgm:pt>
    <dgm:pt modelId="{D74FC820-C0DF-4DC2-89FE-C83F906F89BA}" type="pres">
      <dgm:prSet presAssocID="{9905CC59-AC54-4757-8E63-E44ACEC0472B}" presName="spaceB" presStyleCnt="0"/>
      <dgm:spPr/>
    </dgm:pt>
    <dgm:pt modelId="{52EDC2E1-4446-444C-975A-DD0B4F20FC8D}" type="pres">
      <dgm:prSet presAssocID="{416CD231-23BE-4B33-BEB3-BE219D689FFB}" presName="space" presStyleCnt="0"/>
      <dgm:spPr/>
    </dgm:pt>
    <dgm:pt modelId="{265FE02B-76F7-479F-A8F3-2BC93AFDF58C}" type="pres">
      <dgm:prSet presAssocID="{BD0F01AD-3A25-4163-8C5E-282DE2A919AB}" presName="compositeA" presStyleCnt="0"/>
      <dgm:spPr/>
    </dgm:pt>
    <dgm:pt modelId="{D8616064-55C0-42D6-8AB5-3A58FD30537D}" type="pres">
      <dgm:prSet presAssocID="{BD0F01AD-3A25-4163-8C5E-282DE2A919AB}" presName="textA" presStyleLbl="revTx" presStyleIdx="6" presStyleCnt="9">
        <dgm:presLayoutVars>
          <dgm:bulletEnabled val="1"/>
        </dgm:presLayoutVars>
      </dgm:prSet>
      <dgm:spPr/>
    </dgm:pt>
    <dgm:pt modelId="{EEB7D630-D320-4636-96EA-23717611C4EA}" type="pres">
      <dgm:prSet presAssocID="{BD0F01AD-3A25-4163-8C5E-282DE2A919AB}" presName="circleA" presStyleLbl="node1" presStyleIdx="6" presStyleCnt="9"/>
      <dgm:spPr/>
    </dgm:pt>
    <dgm:pt modelId="{25BC9C6B-64D4-42B6-8245-0CC7DC2BC5AD}" type="pres">
      <dgm:prSet presAssocID="{BD0F01AD-3A25-4163-8C5E-282DE2A919AB}" presName="spaceA" presStyleCnt="0"/>
      <dgm:spPr/>
    </dgm:pt>
    <dgm:pt modelId="{D62FD617-3A23-4E42-AE03-2BDE42BE101B}" type="pres">
      <dgm:prSet presAssocID="{4EE838DD-7640-45B3-B9EB-92110C0C4AE6}" presName="space" presStyleCnt="0"/>
      <dgm:spPr/>
    </dgm:pt>
    <dgm:pt modelId="{A84C48FA-60D8-4EC9-868D-63CFE515325D}" type="pres">
      <dgm:prSet presAssocID="{B8814B7C-7FCD-4F70-A56A-253C476380AE}" presName="compositeB" presStyleCnt="0"/>
      <dgm:spPr/>
    </dgm:pt>
    <dgm:pt modelId="{CFCDE858-A331-4B17-88B3-2F0B3FCF1391}" type="pres">
      <dgm:prSet presAssocID="{B8814B7C-7FCD-4F70-A56A-253C476380AE}" presName="textB" presStyleLbl="revTx" presStyleIdx="7" presStyleCnt="9">
        <dgm:presLayoutVars>
          <dgm:bulletEnabled val="1"/>
        </dgm:presLayoutVars>
      </dgm:prSet>
      <dgm:spPr/>
    </dgm:pt>
    <dgm:pt modelId="{52C8A0A6-8B7B-41DE-AF11-1E4E6CEAB655}" type="pres">
      <dgm:prSet presAssocID="{B8814B7C-7FCD-4F70-A56A-253C476380AE}" presName="circleB" presStyleLbl="node1" presStyleIdx="7" presStyleCnt="9"/>
      <dgm:spPr/>
    </dgm:pt>
    <dgm:pt modelId="{BCC9DABD-F8A7-4F65-8CBF-51343973EF29}" type="pres">
      <dgm:prSet presAssocID="{B8814B7C-7FCD-4F70-A56A-253C476380AE}" presName="spaceB" presStyleCnt="0"/>
      <dgm:spPr/>
    </dgm:pt>
    <dgm:pt modelId="{BF4F4A4F-B131-4D26-AED7-683AA56913DF}" type="pres">
      <dgm:prSet presAssocID="{AF0C4054-2773-41C3-8E0F-75516853152B}" presName="space" presStyleCnt="0"/>
      <dgm:spPr/>
    </dgm:pt>
    <dgm:pt modelId="{DD8BFEB0-CC6B-4515-AC11-614BB9789AF6}" type="pres">
      <dgm:prSet presAssocID="{B2FD91FC-0201-4387-ADCE-A77E3379B240}" presName="compositeA" presStyleCnt="0"/>
      <dgm:spPr/>
    </dgm:pt>
    <dgm:pt modelId="{654A9D78-6654-4676-AAB1-0D286653C4FC}" type="pres">
      <dgm:prSet presAssocID="{B2FD91FC-0201-4387-ADCE-A77E3379B240}" presName="textA" presStyleLbl="revTx" presStyleIdx="8" presStyleCnt="9">
        <dgm:presLayoutVars>
          <dgm:bulletEnabled val="1"/>
        </dgm:presLayoutVars>
      </dgm:prSet>
      <dgm:spPr/>
    </dgm:pt>
    <dgm:pt modelId="{8D407D12-E2FF-47BB-B1E2-02535E724773}" type="pres">
      <dgm:prSet presAssocID="{B2FD91FC-0201-4387-ADCE-A77E3379B240}" presName="circleA" presStyleLbl="node1" presStyleIdx="8" presStyleCnt="9"/>
      <dgm:spPr/>
    </dgm:pt>
    <dgm:pt modelId="{DC12FFF7-DF70-487E-A00E-941DDCD6A640}" type="pres">
      <dgm:prSet presAssocID="{B2FD91FC-0201-4387-ADCE-A77E3379B240}" presName="spaceA" presStyleCnt="0"/>
      <dgm:spPr/>
    </dgm:pt>
  </dgm:ptLst>
  <dgm:cxnLst>
    <dgm:cxn modelId="{A8304A0A-0E96-4382-BCDB-182A5DEE1853}" type="presOf" srcId="{653C55BF-97A1-487E-A012-B8FB0047C684}" destId="{DE0CD6CA-9172-44C1-8A3D-39665FE9E886}" srcOrd="0" destOrd="0" presId="urn:microsoft.com/office/officeart/2005/8/layout/hProcess11"/>
    <dgm:cxn modelId="{075C7F0D-FB4A-4006-82F8-078CF419EE17}" type="presOf" srcId="{9909B45A-289A-42AF-9D87-D863A6E0C2A4}" destId="{A64574D6-B987-4331-9C9F-4AEBE8FA8F5A}" srcOrd="0" destOrd="0" presId="urn:microsoft.com/office/officeart/2005/8/layout/hProcess11"/>
    <dgm:cxn modelId="{27929A0E-6195-4B7C-8CDA-D28C771DA9B0}" srcId="{653C55BF-97A1-487E-A012-B8FB0047C684}" destId="{B2FD91FC-0201-4387-ADCE-A77E3379B240}" srcOrd="8" destOrd="0" parTransId="{A5520AE6-2E73-4F07-A7C7-6B195245DD47}" sibTransId="{D8B20AF1-04AC-4563-BB8C-9BEF901D136C}"/>
    <dgm:cxn modelId="{F97FBC15-A09D-485F-A18C-37A37F3790D6}" type="presOf" srcId="{BD0F01AD-3A25-4163-8C5E-282DE2A919AB}" destId="{D8616064-55C0-42D6-8AB5-3A58FD30537D}" srcOrd="0" destOrd="0" presId="urn:microsoft.com/office/officeart/2005/8/layout/hProcess11"/>
    <dgm:cxn modelId="{24ED991C-6DA0-4F80-A95C-FDD7C759531E}" srcId="{653C55BF-97A1-487E-A012-B8FB0047C684}" destId="{BD0F01AD-3A25-4163-8C5E-282DE2A919AB}" srcOrd="6" destOrd="0" parTransId="{24E44D3F-0E40-4000-9397-032F9EEAD6AA}" sibTransId="{4EE838DD-7640-45B3-B9EB-92110C0C4AE6}"/>
    <dgm:cxn modelId="{53237920-EF66-478F-910F-14D2C65298C2}" srcId="{653C55BF-97A1-487E-A012-B8FB0047C684}" destId="{D0F4954A-41EF-42DE-90D9-9B3802EEF8E3}" srcOrd="4" destOrd="0" parTransId="{D9DC3B5A-E7BD-4C24-B6EC-C327CCC5C073}" sibTransId="{580DB054-3438-44F4-B6E9-B49DC0A75EF9}"/>
    <dgm:cxn modelId="{D35F6921-5CF8-46AC-A648-F2752F763A39}" srcId="{653C55BF-97A1-487E-A012-B8FB0047C684}" destId="{68E0A90F-C7D4-4959-8CB8-F30349C48912}" srcOrd="1" destOrd="0" parTransId="{5C354CF1-9F37-47E6-8F52-7C8627F7CEAB}" sibTransId="{6F61E592-E526-4146-A926-FBCED4735CA3}"/>
    <dgm:cxn modelId="{CEE69323-35CC-41F4-BF08-8A0C45BE2AFB}" type="presOf" srcId="{68E0A90F-C7D4-4959-8CB8-F30349C48912}" destId="{E82986B2-64F7-4D24-AE47-9B2955F18F29}" srcOrd="0" destOrd="0" presId="urn:microsoft.com/office/officeart/2005/8/layout/hProcess11"/>
    <dgm:cxn modelId="{23F04627-95EB-4419-84A5-E40B1CE97154}" srcId="{653C55BF-97A1-487E-A012-B8FB0047C684}" destId="{9905CC59-AC54-4757-8E63-E44ACEC0472B}" srcOrd="5" destOrd="0" parTransId="{32840C51-C1FF-4139-9C0E-EF9C478DE3F7}" sibTransId="{416CD231-23BE-4B33-BEB3-BE219D689FFB}"/>
    <dgm:cxn modelId="{71BD704E-548F-4962-B0B5-BBABEFD648F0}" type="presOf" srcId="{9905CC59-AC54-4757-8E63-E44ACEC0472B}" destId="{0A4A754C-B5ED-4DEC-9FEB-BF8167DA2149}" srcOrd="0" destOrd="0" presId="urn:microsoft.com/office/officeart/2005/8/layout/hProcess11"/>
    <dgm:cxn modelId="{724D9C70-A356-477A-A1F8-2F49F652FB5E}" srcId="{653C55BF-97A1-487E-A012-B8FB0047C684}" destId="{B8814B7C-7FCD-4F70-A56A-253C476380AE}" srcOrd="7" destOrd="0" parTransId="{AEECFA0D-8268-46C8-B258-8BD583A9C036}" sibTransId="{AF0C4054-2773-41C3-8E0F-75516853152B}"/>
    <dgm:cxn modelId="{6F501674-29E5-49BB-B3C9-A0807C30EF59}" type="presOf" srcId="{B8814B7C-7FCD-4F70-A56A-253C476380AE}" destId="{CFCDE858-A331-4B17-88B3-2F0B3FCF1391}" srcOrd="0" destOrd="0" presId="urn:microsoft.com/office/officeart/2005/8/layout/hProcess11"/>
    <dgm:cxn modelId="{68D93E55-BB7A-4A62-91E4-84B336DFC306}" type="presOf" srcId="{B2FD91FC-0201-4387-ADCE-A77E3379B240}" destId="{654A9D78-6654-4676-AAB1-0D286653C4FC}" srcOrd="0" destOrd="0" presId="urn:microsoft.com/office/officeart/2005/8/layout/hProcess11"/>
    <dgm:cxn modelId="{CC20705A-9048-489E-A065-43DBDB4CB987}" type="presOf" srcId="{D0F4954A-41EF-42DE-90D9-9B3802EEF8E3}" destId="{FAB9A7F0-2BB5-43F3-9060-28D35CEA7350}" srcOrd="0" destOrd="0" presId="urn:microsoft.com/office/officeart/2005/8/layout/hProcess11"/>
    <dgm:cxn modelId="{BE96777C-D669-4379-908E-2EC86BF927C6}" srcId="{653C55BF-97A1-487E-A012-B8FB0047C684}" destId="{84C57CC3-C3EA-42F4-B1F5-7DEF6B5D6213}" srcOrd="0" destOrd="0" parTransId="{53357D57-2372-4CA9-B94C-15713511F36D}" sibTransId="{D436A892-1DDE-448B-803D-E017870C9723}"/>
    <dgm:cxn modelId="{94CDBC94-537E-4FCE-A9EC-707F66FE35A9}" srcId="{653C55BF-97A1-487E-A012-B8FB0047C684}" destId="{BACDA5DC-2B9A-4D6E-9BA8-73B7D10C3638}" srcOrd="2" destOrd="0" parTransId="{49B47FAC-3FC3-4943-B914-AAFF8703E86D}" sibTransId="{C5069304-7103-4ED2-8693-7212D6784778}"/>
    <dgm:cxn modelId="{1CBFECB3-5256-4F58-8F69-30020785CF8A}" type="presOf" srcId="{BACDA5DC-2B9A-4D6E-9BA8-73B7D10C3638}" destId="{5FAC6C6C-C60A-433E-A7E9-1F0F279D14DC}" srcOrd="0" destOrd="0" presId="urn:microsoft.com/office/officeart/2005/8/layout/hProcess11"/>
    <dgm:cxn modelId="{292764CD-E7E5-47A6-94B2-E62DD2EE4D01}" srcId="{653C55BF-97A1-487E-A012-B8FB0047C684}" destId="{9909B45A-289A-42AF-9D87-D863A6E0C2A4}" srcOrd="3" destOrd="0" parTransId="{FE216317-790D-4272-8D4A-6EF99ACF97A7}" sibTransId="{8813F187-9A87-4474-B9F3-2AD3D2BBCD1A}"/>
    <dgm:cxn modelId="{722A93CE-CC05-4ED7-BAFF-4B9625BA4EE8}" type="presOf" srcId="{84C57CC3-C3EA-42F4-B1F5-7DEF6B5D6213}" destId="{6DAEDA0C-792C-43AE-AEAD-04ADAFED8DCA}" srcOrd="0" destOrd="0" presId="urn:microsoft.com/office/officeart/2005/8/layout/hProcess11"/>
    <dgm:cxn modelId="{70BEAAD3-4BFC-4510-9F84-345C79C9EF91}" type="presParOf" srcId="{DE0CD6CA-9172-44C1-8A3D-39665FE9E886}" destId="{CB6DFC39-A9FA-4934-ACD1-B43F9DE92EE6}" srcOrd="0" destOrd="0" presId="urn:microsoft.com/office/officeart/2005/8/layout/hProcess11"/>
    <dgm:cxn modelId="{C8E53458-4976-4320-B3F9-3DAF4EF95EC7}" type="presParOf" srcId="{DE0CD6CA-9172-44C1-8A3D-39665FE9E886}" destId="{018FB72A-45C2-456E-9D10-6E083BF320DC}" srcOrd="1" destOrd="0" presId="urn:microsoft.com/office/officeart/2005/8/layout/hProcess11"/>
    <dgm:cxn modelId="{1D9F50B8-11DC-4EB5-88DF-2E5CC1EE1C17}" type="presParOf" srcId="{018FB72A-45C2-456E-9D10-6E083BF320DC}" destId="{67057495-5885-4E46-BDC3-CC1ADE66C26B}" srcOrd="0" destOrd="0" presId="urn:microsoft.com/office/officeart/2005/8/layout/hProcess11"/>
    <dgm:cxn modelId="{C4A921F4-6443-4EA8-B3A2-42B0E056603B}" type="presParOf" srcId="{67057495-5885-4E46-BDC3-CC1ADE66C26B}" destId="{6DAEDA0C-792C-43AE-AEAD-04ADAFED8DCA}" srcOrd="0" destOrd="0" presId="urn:microsoft.com/office/officeart/2005/8/layout/hProcess11"/>
    <dgm:cxn modelId="{8D5D6E3C-926F-4557-A278-C414F466EC7A}" type="presParOf" srcId="{67057495-5885-4E46-BDC3-CC1ADE66C26B}" destId="{EE68727D-9B79-4CC5-BFEC-F47DBE4F0134}" srcOrd="1" destOrd="0" presId="urn:microsoft.com/office/officeart/2005/8/layout/hProcess11"/>
    <dgm:cxn modelId="{1B5EBA15-D04C-49FC-8785-C1DA35B6455C}" type="presParOf" srcId="{67057495-5885-4E46-BDC3-CC1ADE66C26B}" destId="{BC445226-9723-4A2A-8AB1-C633A203A763}" srcOrd="2" destOrd="0" presId="urn:microsoft.com/office/officeart/2005/8/layout/hProcess11"/>
    <dgm:cxn modelId="{571C235F-CACB-4D73-A20C-FA9574E7882A}" type="presParOf" srcId="{018FB72A-45C2-456E-9D10-6E083BF320DC}" destId="{F4B7A6CA-470C-4263-BA07-8B1FC97F85C6}" srcOrd="1" destOrd="0" presId="urn:microsoft.com/office/officeart/2005/8/layout/hProcess11"/>
    <dgm:cxn modelId="{CBCBBF50-5C13-42E4-8E95-6B331B37D33D}" type="presParOf" srcId="{018FB72A-45C2-456E-9D10-6E083BF320DC}" destId="{38FDA9A9-2D31-4D1B-9204-7DEAD4674FC7}" srcOrd="2" destOrd="0" presId="urn:microsoft.com/office/officeart/2005/8/layout/hProcess11"/>
    <dgm:cxn modelId="{B95CCA0A-44F3-4643-8C26-388B2BD64AC2}" type="presParOf" srcId="{38FDA9A9-2D31-4D1B-9204-7DEAD4674FC7}" destId="{E82986B2-64F7-4D24-AE47-9B2955F18F29}" srcOrd="0" destOrd="0" presId="urn:microsoft.com/office/officeart/2005/8/layout/hProcess11"/>
    <dgm:cxn modelId="{13E31589-5458-4355-A36C-9CA507ACC555}" type="presParOf" srcId="{38FDA9A9-2D31-4D1B-9204-7DEAD4674FC7}" destId="{D23F84FD-5527-41C7-9B65-A77850D79753}" srcOrd="1" destOrd="0" presId="urn:microsoft.com/office/officeart/2005/8/layout/hProcess11"/>
    <dgm:cxn modelId="{4E007B00-C602-4DB7-81C0-34FA97141F93}" type="presParOf" srcId="{38FDA9A9-2D31-4D1B-9204-7DEAD4674FC7}" destId="{1E064889-4721-4990-A301-9FC7D6F2BAA9}" srcOrd="2" destOrd="0" presId="urn:microsoft.com/office/officeart/2005/8/layout/hProcess11"/>
    <dgm:cxn modelId="{46F8D266-A355-445D-A084-C5273612D31E}" type="presParOf" srcId="{018FB72A-45C2-456E-9D10-6E083BF320DC}" destId="{6612C407-2D5D-4903-A3E4-B430FD01D0F9}" srcOrd="3" destOrd="0" presId="urn:microsoft.com/office/officeart/2005/8/layout/hProcess11"/>
    <dgm:cxn modelId="{1D2683E6-9C84-4DF8-871B-5EFC4C64A15B}" type="presParOf" srcId="{018FB72A-45C2-456E-9D10-6E083BF320DC}" destId="{089C7370-0FA8-428D-B01D-BF4F607B0D88}" srcOrd="4" destOrd="0" presId="urn:microsoft.com/office/officeart/2005/8/layout/hProcess11"/>
    <dgm:cxn modelId="{7C20B9F1-8844-40D1-B379-CDE0B7D4ACE9}" type="presParOf" srcId="{089C7370-0FA8-428D-B01D-BF4F607B0D88}" destId="{5FAC6C6C-C60A-433E-A7E9-1F0F279D14DC}" srcOrd="0" destOrd="0" presId="urn:microsoft.com/office/officeart/2005/8/layout/hProcess11"/>
    <dgm:cxn modelId="{79D0B4A2-9647-4AEA-97A1-D4E294576B81}" type="presParOf" srcId="{089C7370-0FA8-428D-B01D-BF4F607B0D88}" destId="{E446921F-1B67-4C19-A112-66DDADCE90AE}" srcOrd="1" destOrd="0" presId="urn:microsoft.com/office/officeart/2005/8/layout/hProcess11"/>
    <dgm:cxn modelId="{7EC4AC34-BABC-41CB-A4DB-E11940F41428}" type="presParOf" srcId="{089C7370-0FA8-428D-B01D-BF4F607B0D88}" destId="{DAC45B81-AF0C-48DD-A2E2-36369A4674F7}" srcOrd="2" destOrd="0" presId="urn:microsoft.com/office/officeart/2005/8/layout/hProcess11"/>
    <dgm:cxn modelId="{09881C60-9938-47B1-94D4-9ED83ADEA0F3}" type="presParOf" srcId="{018FB72A-45C2-456E-9D10-6E083BF320DC}" destId="{33145CFC-E1C3-4903-86FD-657F14017F7B}" srcOrd="5" destOrd="0" presId="urn:microsoft.com/office/officeart/2005/8/layout/hProcess11"/>
    <dgm:cxn modelId="{A13DFA55-A2A6-424C-B555-B0690AC5B9D9}" type="presParOf" srcId="{018FB72A-45C2-456E-9D10-6E083BF320DC}" destId="{FD6D6E61-AB37-4A53-AD87-3103ED3CDDE8}" srcOrd="6" destOrd="0" presId="urn:microsoft.com/office/officeart/2005/8/layout/hProcess11"/>
    <dgm:cxn modelId="{C2C9B157-0E4D-428B-9A55-E6472A33D83D}" type="presParOf" srcId="{FD6D6E61-AB37-4A53-AD87-3103ED3CDDE8}" destId="{A64574D6-B987-4331-9C9F-4AEBE8FA8F5A}" srcOrd="0" destOrd="0" presId="urn:microsoft.com/office/officeart/2005/8/layout/hProcess11"/>
    <dgm:cxn modelId="{4FF6C747-E7D4-4EAF-91F7-B029EFA1FB70}" type="presParOf" srcId="{FD6D6E61-AB37-4A53-AD87-3103ED3CDDE8}" destId="{5DDC0845-8AD8-4AC0-950B-173E028CCB0D}" srcOrd="1" destOrd="0" presId="urn:microsoft.com/office/officeart/2005/8/layout/hProcess11"/>
    <dgm:cxn modelId="{811F2352-366C-489E-9CAA-54C7CC5BA27B}" type="presParOf" srcId="{FD6D6E61-AB37-4A53-AD87-3103ED3CDDE8}" destId="{FD2CC3F6-2B94-40D1-8B00-1067CBA9F1E9}" srcOrd="2" destOrd="0" presId="urn:microsoft.com/office/officeart/2005/8/layout/hProcess11"/>
    <dgm:cxn modelId="{9F346663-5F68-4E9A-9B32-3F9283DF988B}" type="presParOf" srcId="{018FB72A-45C2-456E-9D10-6E083BF320DC}" destId="{A457416F-EBEB-434F-8B4E-5580C4964452}" srcOrd="7" destOrd="0" presId="urn:microsoft.com/office/officeart/2005/8/layout/hProcess11"/>
    <dgm:cxn modelId="{A231D666-607B-4A4F-B817-F31810AE2E6D}" type="presParOf" srcId="{018FB72A-45C2-456E-9D10-6E083BF320DC}" destId="{CC7B3B0A-A3CA-4FE5-B6F5-44DA1B4E6A09}" srcOrd="8" destOrd="0" presId="urn:microsoft.com/office/officeart/2005/8/layout/hProcess11"/>
    <dgm:cxn modelId="{1F80FBAB-CC4D-40D0-8346-C00BE5C37F84}" type="presParOf" srcId="{CC7B3B0A-A3CA-4FE5-B6F5-44DA1B4E6A09}" destId="{FAB9A7F0-2BB5-43F3-9060-28D35CEA7350}" srcOrd="0" destOrd="0" presId="urn:microsoft.com/office/officeart/2005/8/layout/hProcess11"/>
    <dgm:cxn modelId="{0CE46E3D-92F8-46CF-AF80-592A552340DB}" type="presParOf" srcId="{CC7B3B0A-A3CA-4FE5-B6F5-44DA1B4E6A09}" destId="{4CEEFF3F-D194-44EF-8A8D-5229881FDD28}" srcOrd="1" destOrd="0" presId="urn:microsoft.com/office/officeart/2005/8/layout/hProcess11"/>
    <dgm:cxn modelId="{CB41890F-0EAC-4042-BDF2-9A1F9A0E4233}" type="presParOf" srcId="{CC7B3B0A-A3CA-4FE5-B6F5-44DA1B4E6A09}" destId="{3F8A5A73-7F2C-4DEF-BC4B-D02979F45C80}" srcOrd="2" destOrd="0" presId="urn:microsoft.com/office/officeart/2005/8/layout/hProcess11"/>
    <dgm:cxn modelId="{F232C012-BCAB-48C1-BE44-AA2DA72EB964}" type="presParOf" srcId="{018FB72A-45C2-456E-9D10-6E083BF320DC}" destId="{3B160DDA-4DD3-4E8A-BBF2-355EC06618BE}" srcOrd="9" destOrd="0" presId="urn:microsoft.com/office/officeart/2005/8/layout/hProcess11"/>
    <dgm:cxn modelId="{30F19D8B-99C9-4ADC-8220-71E26F7A0CA7}" type="presParOf" srcId="{018FB72A-45C2-456E-9D10-6E083BF320DC}" destId="{419FCE99-D254-4E59-A084-AF2CA374B16B}" srcOrd="10" destOrd="0" presId="urn:microsoft.com/office/officeart/2005/8/layout/hProcess11"/>
    <dgm:cxn modelId="{6756E0AC-43F2-4E27-953C-492F88E9E09C}" type="presParOf" srcId="{419FCE99-D254-4E59-A084-AF2CA374B16B}" destId="{0A4A754C-B5ED-4DEC-9FEB-BF8167DA2149}" srcOrd="0" destOrd="0" presId="urn:microsoft.com/office/officeart/2005/8/layout/hProcess11"/>
    <dgm:cxn modelId="{B3BB8A0B-3560-48ED-97EB-4E61D75AE434}" type="presParOf" srcId="{419FCE99-D254-4E59-A084-AF2CA374B16B}" destId="{8062DB13-2562-4CC1-980E-2A605A81C3E1}" srcOrd="1" destOrd="0" presId="urn:microsoft.com/office/officeart/2005/8/layout/hProcess11"/>
    <dgm:cxn modelId="{B91C5355-92EB-4AE6-8403-97BABD7B112C}" type="presParOf" srcId="{419FCE99-D254-4E59-A084-AF2CA374B16B}" destId="{D74FC820-C0DF-4DC2-89FE-C83F906F89BA}" srcOrd="2" destOrd="0" presId="urn:microsoft.com/office/officeart/2005/8/layout/hProcess11"/>
    <dgm:cxn modelId="{B11661E7-9895-41BD-BE19-232B986A4696}" type="presParOf" srcId="{018FB72A-45C2-456E-9D10-6E083BF320DC}" destId="{52EDC2E1-4446-444C-975A-DD0B4F20FC8D}" srcOrd="11" destOrd="0" presId="urn:microsoft.com/office/officeart/2005/8/layout/hProcess11"/>
    <dgm:cxn modelId="{A45C1FBE-6E2A-4750-AFAA-570C0C21A19B}" type="presParOf" srcId="{018FB72A-45C2-456E-9D10-6E083BF320DC}" destId="{265FE02B-76F7-479F-A8F3-2BC93AFDF58C}" srcOrd="12" destOrd="0" presId="urn:microsoft.com/office/officeart/2005/8/layout/hProcess11"/>
    <dgm:cxn modelId="{D67CC66E-259B-487D-93C6-4C1455533C56}" type="presParOf" srcId="{265FE02B-76F7-479F-A8F3-2BC93AFDF58C}" destId="{D8616064-55C0-42D6-8AB5-3A58FD30537D}" srcOrd="0" destOrd="0" presId="urn:microsoft.com/office/officeart/2005/8/layout/hProcess11"/>
    <dgm:cxn modelId="{1A342DB5-3998-40C9-BF99-6099BD89BF73}" type="presParOf" srcId="{265FE02B-76F7-479F-A8F3-2BC93AFDF58C}" destId="{EEB7D630-D320-4636-96EA-23717611C4EA}" srcOrd="1" destOrd="0" presId="urn:microsoft.com/office/officeart/2005/8/layout/hProcess11"/>
    <dgm:cxn modelId="{AD745B8B-F525-49E8-A302-2D7D59DEFDBE}" type="presParOf" srcId="{265FE02B-76F7-479F-A8F3-2BC93AFDF58C}" destId="{25BC9C6B-64D4-42B6-8245-0CC7DC2BC5AD}" srcOrd="2" destOrd="0" presId="urn:microsoft.com/office/officeart/2005/8/layout/hProcess11"/>
    <dgm:cxn modelId="{D0C24779-66B9-4FF4-80E5-B3F145BB02A9}" type="presParOf" srcId="{018FB72A-45C2-456E-9D10-6E083BF320DC}" destId="{D62FD617-3A23-4E42-AE03-2BDE42BE101B}" srcOrd="13" destOrd="0" presId="urn:microsoft.com/office/officeart/2005/8/layout/hProcess11"/>
    <dgm:cxn modelId="{7A6CFD23-FD9D-495B-8477-CD99591BC5EA}" type="presParOf" srcId="{018FB72A-45C2-456E-9D10-6E083BF320DC}" destId="{A84C48FA-60D8-4EC9-868D-63CFE515325D}" srcOrd="14" destOrd="0" presId="urn:microsoft.com/office/officeart/2005/8/layout/hProcess11"/>
    <dgm:cxn modelId="{E771350C-94C6-4914-BC2A-D36E715A7E96}" type="presParOf" srcId="{A84C48FA-60D8-4EC9-868D-63CFE515325D}" destId="{CFCDE858-A331-4B17-88B3-2F0B3FCF1391}" srcOrd="0" destOrd="0" presId="urn:microsoft.com/office/officeart/2005/8/layout/hProcess11"/>
    <dgm:cxn modelId="{3DE3F492-4DA6-428D-A27A-BBD9FB945699}" type="presParOf" srcId="{A84C48FA-60D8-4EC9-868D-63CFE515325D}" destId="{52C8A0A6-8B7B-41DE-AF11-1E4E6CEAB655}" srcOrd="1" destOrd="0" presId="urn:microsoft.com/office/officeart/2005/8/layout/hProcess11"/>
    <dgm:cxn modelId="{5C7ADC02-4E8D-4780-A752-747CE0D9B4BC}" type="presParOf" srcId="{A84C48FA-60D8-4EC9-868D-63CFE515325D}" destId="{BCC9DABD-F8A7-4F65-8CBF-51343973EF29}" srcOrd="2" destOrd="0" presId="urn:microsoft.com/office/officeart/2005/8/layout/hProcess11"/>
    <dgm:cxn modelId="{0CD0A779-DC11-43E7-A085-594B19921C5E}" type="presParOf" srcId="{018FB72A-45C2-456E-9D10-6E083BF320DC}" destId="{BF4F4A4F-B131-4D26-AED7-683AA56913DF}" srcOrd="15" destOrd="0" presId="urn:microsoft.com/office/officeart/2005/8/layout/hProcess11"/>
    <dgm:cxn modelId="{815FAD6B-56E2-4BE7-B73D-03BDB59878ED}" type="presParOf" srcId="{018FB72A-45C2-456E-9D10-6E083BF320DC}" destId="{DD8BFEB0-CC6B-4515-AC11-614BB9789AF6}" srcOrd="16" destOrd="0" presId="urn:microsoft.com/office/officeart/2005/8/layout/hProcess11"/>
    <dgm:cxn modelId="{07603D60-6EBA-4124-8A57-C3B91DE9DDA4}" type="presParOf" srcId="{DD8BFEB0-CC6B-4515-AC11-614BB9789AF6}" destId="{654A9D78-6654-4676-AAB1-0D286653C4FC}" srcOrd="0" destOrd="0" presId="urn:microsoft.com/office/officeart/2005/8/layout/hProcess11"/>
    <dgm:cxn modelId="{495AF627-92DA-41AA-AEFD-F1BB31A57928}" type="presParOf" srcId="{DD8BFEB0-CC6B-4515-AC11-614BB9789AF6}" destId="{8D407D12-E2FF-47BB-B1E2-02535E724773}" srcOrd="1" destOrd="0" presId="urn:microsoft.com/office/officeart/2005/8/layout/hProcess11"/>
    <dgm:cxn modelId="{38A407CB-E801-4B59-87C5-BC84A849F9FD}" type="presParOf" srcId="{DD8BFEB0-CC6B-4515-AC11-614BB9789AF6}" destId="{DC12FFF7-DF70-487E-A00E-941DDCD6A64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DFC39-A9FA-4934-ACD1-B43F9DE92EE6}">
      <dsp:nvSpPr>
        <dsp:cNvPr id="0" name=""/>
        <dsp:cNvSpPr/>
      </dsp:nvSpPr>
      <dsp:spPr>
        <a:xfrm>
          <a:off x="0" y="1446371"/>
          <a:ext cx="10969625" cy="1928494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EDA0C-792C-43AE-AEAD-04ADAFED8DCA}">
      <dsp:nvSpPr>
        <dsp:cNvPr id="0" name=""/>
        <dsp:cNvSpPr/>
      </dsp:nvSpPr>
      <dsp:spPr>
        <a:xfrm>
          <a:off x="2771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Nov 10 – 1</a:t>
          </a:r>
          <a:r>
            <a:rPr lang="en-US" sz="1500" kern="1200" baseline="30000" dirty="0"/>
            <a:t>st</a:t>
          </a:r>
          <a:r>
            <a:rPr lang="en-US" sz="1500" kern="1200" dirty="0"/>
            <a:t> case</a:t>
          </a:r>
        </a:p>
      </dsp:txBody>
      <dsp:txXfrm>
        <a:off x="2771" y="0"/>
        <a:ext cx="1049693" cy="1928494"/>
      </dsp:txXfrm>
    </dsp:sp>
    <dsp:sp modelId="{EE68727D-9B79-4CC5-BFEC-F47DBE4F0134}">
      <dsp:nvSpPr>
        <dsp:cNvPr id="0" name=""/>
        <dsp:cNvSpPr/>
      </dsp:nvSpPr>
      <dsp:spPr>
        <a:xfrm>
          <a:off x="286556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986B2-64F7-4D24-AE47-9B2955F18F29}">
      <dsp:nvSpPr>
        <dsp:cNvPr id="0" name=""/>
        <dsp:cNvSpPr/>
      </dsp:nvSpPr>
      <dsp:spPr>
        <a:xfrm>
          <a:off x="1104950" y="2892742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Early Dec – rise in cases seen</a:t>
          </a:r>
        </a:p>
      </dsp:txBody>
      <dsp:txXfrm>
        <a:off x="1104950" y="2892742"/>
        <a:ext cx="1049693" cy="1928494"/>
      </dsp:txXfrm>
    </dsp:sp>
    <dsp:sp modelId="{D23F84FD-5527-41C7-9B65-A77850D79753}">
      <dsp:nvSpPr>
        <dsp:cNvPr id="0" name=""/>
        <dsp:cNvSpPr/>
      </dsp:nvSpPr>
      <dsp:spPr>
        <a:xfrm>
          <a:off x="1388734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C6C6C-C60A-433E-A7E9-1F0F279D14DC}">
      <dsp:nvSpPr>
        <dsp:cNvPr id="0" name=""/>
        <dsp:cNvSpPr/>
      </dsp:nvSpPr>
      <dsp:spPr>
        <a:xfrm>
          <a:off x="2207128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6 – LSHTM involved</a:t>
          </a:r>
        </a:p>
      </dsp:txBody>
      <dsp:txXfrm>
        <a:off x="2207128" y="0"/>
        <a:ext cx="1049693" cy="1928494"/>
      </dsp:txXfrm>
    </dsp:sp>
    <dsp:sp modelId="{E446921F-1B67-4C19-A112-66DDADCE90AE}">
      <dsp:nvSpPr>
        <dsp:cNvPr id="0" name=""/>
        <dsp:cNvSpPr/>
      </dsp:nvSpPr>
      <dsp:spPr>
        <a:xfrm>
          <a:off x="2490913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574D6-B987-4331-9C9F-4AEBE8FA8F5A}">
      <dsp:nvSpPr>
        <dsp:cNvPr id="0" name=""/>
        <dsp:cNvSpPr/>
      </dsp:nvSpPr>
      <dsp:spPr>
        <a:xfrm>
          <a:off x="3309306" y="2892742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12 – 1</a:t>
          </a:r>
          <a:r>
            <a:rPr lang="en-US" sz="1500" kern="1200" baseline="30000" dirty="0"/>
            <a:t>st</a:t>
          </a:r>
          <a:r>
            <a:rPr lang="en-US" sz="1500" kern="1200" dirty="0"/>
            <a:t> forecast</a:t>
          </a:r>
        </a:p>
      </dsp:txBody>
      <dsp:txXfrm>
        <a:off x="3309306" y="2892742"/>
        <a:ext cx="1049693" cy="1928494"/>
      </dsp:txXfrm>
    </dsp:sp>
    <dsp:sp modelId="{5DDC0845-8AD8-4AC0-950B-173E028CCB0D}">
      <dsp:nvSpPr>
        <dsp:cNvPr id="0" name=""/>
        <dsp:cNvSpPr/>
      </dsp:nvSpPr>
      <dsp:spPr>
        <a:xfrm>
          <a:off x="3593091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9A7F0-2BB5-43F3-9060-28D35CEA7350}">
      <dsp:nvSpPr>
        <dsp:cNvPr id="0" name=""/>
        <dsp:cNvSpPr/>
      </dsp:nvSpPr>
      <dsp:spPr>
        <a:xfrm>
          <a:off x="4411484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14 – Decision on bed capacity</a:t>
          </a:r>
        </a:p>
      </dsp:txBody>
      <dsp:txXfrm>
        <a:off x="4411484" y="0"/>
        <a:ext cx="1049693" cy="1928494"/>
      </dsp:txXfrm>
    </dsp:sp>
    <dsp:sp modelId="{4CEEFF3F-D194-44EF-8A8D-5229881FDD28}">
      <dsp:nvSpPr>
        <dsp:cNvPr id="0" name=""/>
        <dsp:cNvSpPr/>
      </dsp:nvSpPr>
      <dsp:spPr>
        <a:xfrm>
          <a:off x="4695269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A754C-B5ED-4DEC-9FEB-BF8167DA2149}">
      <dsp:nvSpPr>
        <dsp:cNvPr id="0" name=""/>
        <dsp:cNvSpPr/>
      </dsp:nvSpPr>
      <dsp:spPr>
        <a:xfrm>
          <a:off x="5513662" y="2892742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20 – 2</a:t>
          </a:r>
          <a:r>
            <a:rPr lang="en-US" sz="1500" kern="1200" baseline="30000" dirty="0"/>
            <a:t>nd</a:t>
          </a:r>
          <a:r>
            <a:rPr lang="en-US" sz="1500" kern="1200" dirty="0"/>
            <a:t> forecast</a:t>
          </a:r>
        </a:p>
      </dsp:txBody>
      <dsp:txXfrm>
        <a:off x="5513662" y="2892742"/>
        <a:ext cx="1049693" cy="1928494"/>
      </dsp:txXfrm>
    </dsp:sp>
    <dsp:sp modelId="{8062DB13-2562-4CC1-980E-2A605A81C3E1}">
      <dsp:nvSpPr>
        <dsp:cNvPr id="0" name=""/>
        <dsp:cNvSpPr/>
      </dsp:nvSpPr>
      <dsp:spPr>
        <a:xfrm>
          <a:off x="5797447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6064-55C0-42D6-8AB5-3A58FD30537D}">
      <dsp:nvSpPr>
        <dsp:cNvPr id="0" name=""/>
        <dsp:cNvSpPr/>
      </dsp:nvSpPr>
      <dsp:spPr>
        <a:xfrm>
          <a:off x="6615840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26 – 3</a:t>
          </a:r>
          <a:r>
            <a:rPr lang="en-US" sz="1500" kern="1200" baseline="30000" dirty="0"/>
            <a:t>rd</a:t>
          </a:r>
          <a:r>
            <a:rPr lang="en-US" sz="1500" kern="1200" dirty="0"/>
            <a:t> forecast</a:t>
          </a:r>
        </a:p>
      </dsp:txBody>
      <dsp:txXfrm>
        <a:off x="6615840" y="0"/>
        <a:ext cx="1049693" cy="1928494"/>
      </dsp:txXfrm>
    </dsp:sp>
    <dsp:sp modelId="{EEB7D630-D320-4636-96EA-23717611C4EA}">
      <dsp:nvSpPr>
        <dsp:cNvPr id="0" name=""/>
        <dsp:cNvSpPr/>
      </dsp:nvSpPr>
      <dsp:spPr>
        <a:xfrm>
          <a:off x="6899625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DE858-A331-4B17-88B3-2F0B3FCF1391}">
      <dsp:nvSpPr>
        <dsp:cNvPr id="0" name=""/>
        <dsp:cNvSpPr/>
      </dsp:nvSpPr>
      <dsp:spPr>
        <a:xfrm>
          <a:off x="7718018" y="2892742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Dec 30 – 4</a:t>
          </a:r>
          <a:r>
            <a:rPr lang="en-US" sz="1500" kern="1200" baseline="30000" dirty="0"/>
            <a:t>th</a:t>
          </a:r>
          <a:r>
            <a:rPr lang="en-US" sz="1500" kern="1200" dirty="0"/>
            <a:t> forecast</a:t>
          </a:r>
        </a:p>
      </dsp:txBody>
      <dsp:txXfrm>
        <a:off x="7718018" y="2892742"/>
        <a:ext cx="1049693" cy="1928494"/>
      </dsp:txXfrm>
    </dsp:sp>
    <dsp:sp modelId="{52C8A0A6-8B7B-41DE-AF11-1E4E6CEAB655}">
      <dsp:nvSpPr>
        <dsp:cNvPr id="0" name=""/>
        <dsp:cNvSpPr/>
      </dsp:nvSpPr>
      <dsp:spPr>
        <a:xfrm>
          <a:off x="8001803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A9D78-6654-4676-AAB1-0D286653C4FC}">
      <dsp:nvSpPr>
        <dsp:cNvPr id="0" name=""/>
        <dsp:cNvSpPr/>
      </dsp:nvSpPr>
      <dsp:spPr>
        <a:xfrm>
          <a:off x="8820197" y="0"/>
          <a:ext cx="1049693" cy="19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 8 – MSF treatment </a:t>
          </a:r>
          <a:r>
            <a:rPr lang="en-US" sz="1500" kern="1200" dirty="0" err="1"/>
            <a:t>centre</a:t>
          </a:r>
          <a:r>
            <a:rPr lang="en-US" sz="1500" kern="1200" dirty="0"/>
            <a:t> handed over</a:t>
          </a:r>
        </a:p>
      </dsp:txBody>
      <dsp:txXfrm>
        <a:off x="8820197" y="0"/>
        <a:ext cx="1049693" cy="1928494"/>
      </dsp:txXfrm>
    </dsp:sp>
    <dsp:sp modelId="{8D407D12-E2FF-47BB-B1E2-02535E724773}">
      <dsp:nvSpPr>
        <dsp:cNvPr id="0" name=""/>
        <dsp:cNvSpPr/>
      </dsp:nvSpPr>
      <dsp:spPr>
        <a:xfrm>
          <a:off x="9103982" y="2169556"/>
          <a:ext cx="482123" cy="482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“final” is the number of cases that</a:t>
            </a:r>
            <a:r>
              <a:rPr lang="en-GB" baseline="0" dirty="0"/>
              <a:t> occurred as of the line list from Jan 12</a:t>
            </a:r>
            <a:r>
              <a:rPr lang="en-GB" baseline="30000" dirty="0"/>
              <a:t>th</a:t>
            </a:r>
            <a:r>
              <a:rPr lang="en-GB" baseline="0" dirty="0"/>
              <a:t>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5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Beds</a:t>
            </a:r>
            <a:r>
              <a:rPr lang="en-GB" baseline="0" dirty="0"/>
              <a:t> = need for hospital beds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84627"/>
            <a:ext cx="10512425" cy="21993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38" y="5132743"/>
            <a:ext cx="2478199" cy="1187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47" y="4502562"/>
            <a:ext cx="2447549" cy="24475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42012"/>
            <a:ext cx="9480857" cy="6232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440" y="6356350"/>
            <a:ext cx="10969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MSF Scientific Days 2018 – London	Real-time analysis of the diphtheria outbreak amongst forcibly displaced Myanmar nationals in Bangladesh	Flavio Finger, Kate White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05" y="-192934"/>
            <a:ext cx="1493129" cy="14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0" y="1477818"/>
            <a:ext cx="10969943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9417061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MSF Scientific Days 2018 – London Real-time analysis of the diphtheria outbreak amongst forcibly displaced Myanmar nationals in Bangladesh Flavio Finger, Kate White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2" y="279132"/>
            <a:ext cx="9470224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MSF Scientific Days 2018 – London Real-time analysis of the diphtheria outbreak amongst forcibly displaced Myanmar nationals in Bangladesh 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1491919"/>
            <a:ext cx="6813892" cy="480728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Corbel" panose="020B05030202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2" y="1491919"/>
            <a:ext cx="4010039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Corbel" panose="020B0503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fontAlgn="t"/>
            <a:r>
              <a:rPr lang="en-US" sz="24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24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279132"/>
            <a:ext cx="10195579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MSF Scientific Days 2018 – London Real-time analysis of the diphtheria outbreak amongst forcibly displaced Myanmar nationals in Bangladesh Flavio Finger, Kate White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MSF Scientific Days 2018 - London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Real-time analysis of the diphtheria outbreak amongst forcibly displaced Myanmar nationals in Bangladesh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912B-9CAF-4089-82CC-441171B52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  <p:sldLayoutId id="214748366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96047"/>
            <a:ext cx="10512425" cy="219939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Real-time analysis of the diphtheria outbreak amongst forcibly displaced Myanmar nationals in Bangladesh</a:t>
            </a: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2665412" y="3446078"/>
            <a:ext cx="6858000" cy="9370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</a:rPr>
              <a:t>Flavio Finger and Kate White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80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95563" y="4235983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Forecast Dec 26th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268" y="3194074"/>
            <a:ext cx="2043953" cy="369332"/>
          </a:xfrm>
          <a:prstGeom prst="rect">
            <a:avLst/>
          </a:prstGeom>
          <a:ln>
            <a:solidFill>
              <a:srgbClr val="CDCD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Previous forecasts</a:t>
            </a:r>
          </a:p>
        </p:txBody>
      </p:sp>
    </p:spTree>
    <p:extLst>
      <p:ext uri="{BB962C8B-B14F-4D97-AF65-F5344CB8AC3E}">
        <p14:creationId xmlns:p14="http://schemas.microsoft.com/office/powerpoint/2010/main" val="950775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21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13492" y="4235983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Forecast Dec 30th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950" y="2818416"/>
            <a:ext cx="2043953" cy="369332"/>
          </a:xfrm>
          <a:prstGeom prst="rect">
            <a:avLst/>
          </a:prstGeom>
          <a:ln>
            <a:solidFill>
              <a:srgbClr val="CDCD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Previous forecasts</a:t>
            </a:r>
          </a:p>
        </p:txBody>
      </p:sp>
    </p:spTree>
    <p:extLst>
      <p:ext uri="{BB962C8B-B14F-4D97-AF65-F5344CB8AC3E}">
        <p14:creationId xmlns:p14="http://schemas.microsoft.com/office/powerpoint/2010/main" val="33358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30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82432" y="4507086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Final model run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1138" y="3460029"/>
            <a:ext cx="2043953" cy="369332"/>
          </a:xfrm>
          <a:prstGeom prst="rect">
            <a:avLst/>
          </a:prstGeom>
          <a:ln>
            <a:solidFill>
              <a:srgbClr val="CDCD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Previous forecasts</a:t>
            </a:r>
          </a:p>
        </p:txBody>
      </p:sp>
    </p:spTree>
    <p:extLst>
      <p:ext uri="{BB962C8B-B14F-4D97-AF65-F5344CB8AC3E}">
        <p14:creationId xmlns:p14="http://schemas.microsoft.com/office/powerpoint/2010/main" val="301411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" y="2767898"/>
            <a:ext cx="5813647" cy="3588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73374" y="1529975"/>
                <a:ext cx="5606009" cy="4821382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+mn-lt"/>
                  </a:rPr>
                  <a:t>The model was able to predict the correct scale of the outbreak starting on December 20</a:t>
                </a:r>
                <a:r>
                  <a:rPr lang="en-GB" baseline="30000" dirty="0">
                    <a:latin typeface="+mn-lt"/>
                  </a:rPr>
                  <a:t>th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+mn-lt"/>
                  </a:rPr>
                  <a:t>According to the model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400" dirty="0"/>
                  <a:t> was between 5 and 10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Around 5% cases were reported</a:t>
                </a:r>
              </a:p>
              <a:p>
                <a:pPr marL="108585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5-14 year olds sustained the epidemic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Communication between field staff and modellers is key to success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3374" y="1529975"/>
                <a:ext cx="5606009" cy="4821382"/>
              </a:xfrm>
              <a:blipFill>
                <a:blip r:embed="rId3"/>
                <a:stretch>
                  <a:fillRect l="-1522" t="-1011" r="-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49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477818"/>
            <a:ext cx="5704863" cy="4821382"/>
          </a:xfrm>
        </p:spPr>
        <p:txBody>
          <a:bodyPr/>
          <a:lstStyle/>
          <a:p>
            <a:r>
              <a:rPr lang="en-US" dirty="0"/>
              <a:t>Bed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Division between critical and/or diphtheria anti-toxin (DAT) beds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Decision to treat mild cases in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Division of bed capacity and severity between different MSF clinics</a:t>
            </a:r>
          </a:p>
          <a:p>
            <a:pPr lvl="1"/>
            <a:endParaRPr lang="en-US" sz="24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06" y="1477818"/>
            <a:ext cx="4870378" cy="3576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48520" y="4838470"/>
            <a:ext cx="1230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Anna </a:t>
            </a:r>
            <a:r>
              <a:rPr lang="en-US" sz="800" dirty="0" err="1">
                <a:solidFill>
                  <a:schemeClr val="bg1"/>
                </a:solidFill>
              </a:rPr>
              <a:t>Surinyach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66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77818"/>
            <a:ext cx="5655435" cy="4821382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/>
              <a:t>Diphtheria Antitoxin (DAT)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dirty="0"/>
              <a:t>Forecast amount needed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dirty="0"/>
              <a:t>Decisions around </a:t>
            </a:r>
            <a:r>
              <a:rPr lang="en-US" dirty="0" err="1"/>
              <a:t>prioritisation</a:t>
            </a:r>
            <a:r>
              <a:rPr lang="en-US" dirty="0"/>
              <a:t> of use and treatment protocol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0">
              <a:buNone/>
            </a:pPr>
            <a:r>
              <a:rPr lang="en-US" sz="2400" dirty="0"/>
              <a:t>Supply in General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Forecast for urgent International Medical Order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49" y="1477818"/>
            <a:ext cx="5049834" cy="3810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04767" y="5064135"/>
            <a:ext cx="10746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Photo: Sara </a:t>
            </a:r>
            <a:r>
              <a:rPr lang="en-US" sz="800" dirty="0" err="1"/>
              <a:t>Creta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3953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477818"/>
            <a:ext cx="5062311" cy="4821382"/>
          </a:xfrm>
        </p:spPr>
        <p:txBody>
          <a:bodyPr/>
          <a:lstStyle/>
          <a:p>
            <a:r>
              <a:rPr lang="en-US" dirty="0"/>
              <a:t>Staffing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dirty="0"/>
              <a:t>Employed a strategy of surge staffing for International Staff</a:t>
            </a:r>
          </a:p>
          <a:p>
            <a:pPr marL="57150" indent="-342900">
              <a:buFont typeface="Arial" panose="020B0604020202020204" pitchFamily="34" charset="0"/>
              <a:buChar char="•"/>
            </a:pPr>
            <a:r>
              <a:rPr lang="en-US" dirty="0"/>
              <a:t>Expedited recruitment of National Staff doctors and nurses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54" y="1477818"/>
            <a:ext cx="5079729" cy="38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2850" y="5040683"/>
            <a:ext cx="1394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Sara </a:t>
            </a:r>
            <a:r>
              <a:rPr lang="en-US" sz="800" dirty="0" err="1">
                <a:solidFill>
                  <a:schemeClr val="bg1"/>
                </a:solidFill>
              </a:rPr>
              <a:t>Creta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3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49345"/>
            <a:ext cx="9388669" cy="623236"/>
          </a:xfrm>
        </p:spPr>
        <p:txBody>
          <a:bodyPr/>
          <a:lstStyle/>
          <a:p>
            <a:r>
              <a:rPr lang="en-US" dirty="0"/>
              <a:t>Rohingya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77818"/>
            <a:ext cx="5766478" cy="46803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August-December 2017, more than 600,000 Rohingya had fled a Myanmar military offensive into Bangladesh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Between 10 Nov 2017 and 9 Dec 2017 440 suspected diphtheria cases were reported in the refugee settlements, 168 of which were reported on 9 Dec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MSF approached LSHTM to help forecast the expected scale of the diphtheria outbreak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MSF Scientific Days 2018 – London	Real-time analysis of the diphtheria outbreak amongst forcibly displaced Myanmar nationals in Bangladesh	Flavio Finger, Kate White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A6D05-E45B-486A-B66A-4CD1927CC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31" y="1477818"/>
            <a:ext cx="4842752" cy="36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Advocacy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477818"/>
            <a:ext cx="5247663" cy="4821382"/>
          </a:xfrm>
        </p:spPr>
        <p:txBody>
          <a:bodyPr/>
          <a:lstStyle/>
          <a:p>
            <a:r>
              <a:rPr lang="en-US" dirty="0"/>
              <a:t>External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Contributed to closer collaboration with WHO, GOARN and other 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Vaccination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 advocacy centered on a much broader age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Highlighted previous lack of vaccination in Myanmar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92" y="1477817"/>
            <a:ext cx="5095291" cy="3539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7977" y="4801398"/>
            <a:ext cx="1180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Sara </a:t>
            </a:r>
            <a:r>
              <a:rPr lang="en-US" sz="800" dirty="0" err="1">
                <a:solidFill>
                  <a:schemeClr val="bg1"/>
                </a:solidFill>
              </a:rPr>
              <a:t>Creta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42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77818"/>
            <a:ext cx="5606008" cy="3125284"/>
          </a:xfrm>
        </p:spPr>
        <p:txBody>
          <a:bodyPr/>
          <a:lstStyle/>
          <a:p>
            <a:r>
              <a:rPr lang="en-GB" dirty="0"/>
              <a:t>LSHTM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Adam Kucharski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Sebastian Funk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John Edmunds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dirty="0"/>
              <a:t>MSF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Crystal Van </a:t>
            </a:r>
            <a:r>
              <a:rPr lang="en-GB" dirty="0" err="1"/>
              <a:t>Leuwan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John Guzek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Ruby Siddiqui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MSF Scientific Days 2018 – London	Real-time analysis of the diphtheria outbreak amongst forcibly displaced Myanmar nationals in Bangladesh	Flavio Finger, Kate White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15449" y="1477818"/>
            <a:ext cx="5363934" cy="182521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Swiss National Science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Wellcome</a:t>
            </a:r>
            <a:r>
              <a:rPr lang="en-GB" dirty="0"/>
              <a:t>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Medical Research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RECAP project by the Global Challenges Research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09440" y="5532977"/>
            <a:ext cx="10969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confirm that we have obtained permission to use images from the patients included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48227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0324"/>
              </p:ext>
            </p:extLst>
          </p:nvPr>
        </p:nvGraphicFramePr>
        <p:xfrm>
          <a:off x="609600" y="1477963"/>
          <a:ext cx="10969625" cy="482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93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77818"/>
            <a:ext cx="6248560" cy="48213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Population at risk: 608’000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Incubation period: 2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Infectious period: 4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3 age groups: 0-4, 5-14, 15+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Initial susceptibility of 80% in the 5-14 year age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Lower susceptibility in the 0-4 and 15+ year age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Two separate geographical areas (</a:t>
            </a:r>
            <a:r>
              <a:rPr lang="en-GB" dirty="0" err="1"/>
              <a:t>Kutupalong</a:t>
            </a:r>
            <a:r>
              <a:rPr lang="en-GB" dirty="0"/>
              <a:t> and </a:t>
            </a:r>
            <a:r>
              <a:rPr lang="en-GB" dirty="0" err="1"/>
              <a:t>Balukhali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15% hospitalisation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AB767050-8504-4199-868B-7E69E1075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26" y="1222983"/>
            <a:ext cx="3591830" cy="50795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247529" y="2196353"/>
            <a:ext cx="1004047" cy="1004047"/>
          </a:xfrm>
          <a:prstGeom prst="ellipse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373034" y="1417276"/>
            <a:ext cx="1004047" cy="1004047"/>
          </a:xfrm>
          <a:prstGeom prst="ellipse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26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Adjusting for delayed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" y="1477818"/>
            <a:ext cx="5318872" cy="2978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6" y="2500590"/>
            <a:ext cx="5935328" cy="3798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4" y="2500590"/>
            <a:ext cx="5935329" cy="3798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6" y="2500590"/>
            <a:ext cx="5935329" cy="37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1"/>
            <a:ext cx="11993828" cy="479834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917792" y="2906032"/>
            <a:ext cx="2043953" cy="923330"/>
          </a:xfrm>
          <a:prstGeom prst="rect">
            <a:avLst/>
          </a:prstGeom>
          <a:solidFill>
            <a:schemeClr val="bg1"/>
          </a:solidFill>
          <a:ln>
            <a:solidFill>
              <a:srgbClr val="4C98C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C98C5"/>
                </a:solidFill>
              </a:rPr>
              <a:t>Decision for 100 hospital beds was made on Dec 14</a:t>
            </a:r>
            <a:r>
              <a:rPr lang="en-GB" baseline="30000" dirty="0">
                <a:solidFill>
                  <a:srgbClr val="4C98C5"/>
                </a:solidFill>
              </a:rPr>
              <a:t>th</a:t>
            </a:r>
            <a:endParaRPr lang="en-GB" dirty="0">
              <a:solidFill>
                <a:srgbClr val="4C98C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6692" y="3668667"/>
            <a:ext cx="204395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Final reported cases as of Jan 12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7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05916" y="1650973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Forecast Dec 12th</a:t>
            </a:r>
          </a:p>
        </p:txBody>
      </p:sp>
    </p:spTree>
    <p:extLst>
      <p:ext uri="{BB962C8B-B14F-4D97-AF65-F5344CB8AC3E}">
        <p14:creationId xmlns:p14="http://schemas.microsoft.com/office/powerpoint/2010/main" val="195281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49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" y="1430190"/>
            <a:ext cx="11993828" cy="47983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MSF Scientific Days 2018 – London	Real-time analysis of the diphtheria outbreak amongst forcibly displaced Myanmar nationals in Bangladesh	Flavio Finger, Kate White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28010" y="3829361"/>
            <a:ext cx="2043953" cy="369332"/>
          </a:xfrm>
          <a:prstGeom prst="rect">
            <a:avLst/>
          </a:prstGeom>
          <a:solidFill>
            <a:schemeClr val="bg1"/>
          </a:solidFill>
          <a:ln>
            <a:solidFill>
              <a:srgbClr val="A2001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A2001E"/>
                </a:solidFill>
              </a:rPr>
              <a:t>Forecast Dec 20th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9374" y="1705933"/>
            <a:ext cx="2043953" cy="369332"/>
          </a:xfrm>
          <a:prstGeom prst="rect">
            <a:avLst/>
          </a:prstGeom>
          <a:ln>
            <a:solidFill>
              <a:srgbClr val="CDCD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Forecast Dec 12th</a:t>
            </a:r>
          </a:p>
        </p:txBody>
      </p:sp>
    </p:spTree>
    <p:extLst>
      <p:ext uri="{BB962C8B-B14F-4D97-AF65-F5344CB8AC3E}">
        <p14:creationId xmlns:p14="http://schemas.microsoft.com/office/powerpoint/2010/main" val="500290206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FFFFFF"/>
      </a:lt2>
      <a:accent1>
        <a:srgbClr val="BFBFBF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56C67CEBF1B4EA4579FD3E3AFD5F7" ma:contentTypeVersion="6" ma:contentTypeDescription="Create a new document." ma:contentTypeScope="" ma:versionID="0a4da1f39be4a4643d4d8e5bc18bd4eb">
  <xsd:schema xmlns:xsd="http://www.w3.org/2001/XMLSchema" xmlns:xs="http://www.w3.org/2001/XMLSchema" xmlns:p="http://schemas.microsoft.com/office/2006/metadata/properties" xmlns:ns2="5895eead-2303-49e7-ae5e-1c41a0da3250" xmlns:ns3="e2f035dc-877f-47c5-a098-0c6fdb408b4f" targetNamespace="http://schemas.microsoft.com/office/2006/metadata/properties" ma:root="true" ma:fieldsID="fe335e4f5f8d9dface2ac2651128f73e" ns2:_="" ns3:_="">
    <xsd:import namespace="5895eead-2303-49e7-ae5e-1c41a0da3250"/>
    <xsd:import namespace="e2f035dc-877f-47c5-a098-0c6fdb408b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5eead-2303-49e7-ae5e-1c41a0da3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035dc-877f-47c5-a098-0c6fdb408b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2A67E-D358-485A-9CB0-87C6637D0E7B}"/>
</file>

<file path=customXml/itemProps2.xml><?xml version="1.0" encoding="utf-8"?>
<ds:datastoreItem xmlns:ds="http://schemas.openxmlformats.org/officeDocument/2006/customXml" ds:itemID="{79A08B9E-6D2B-498E-A6B4-FA784FF292CA}"/>
</file>

<file path=customXml/itemProps3.xml><?xml version="1.0" encoding="utf-8"?>
<ds:datastoreItem xmlns:ds="http://schemas.openxmlformats.org/officeDocument/2006/customXml" ds:itemID="{8CD733A0-97D6-4FE4-977B-E428E96D3B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629</Words>
  <Application>Microsoft Office PowerPoint</Application>
  <PresentationFormat>Custom</PresentationFormat>
  <Paragraphs>122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Constantia</vt:lpstr>
      <vt:lpstr>Corbel</vt:lpstr>
      <vt:lpstr>merriweather</vt:lpstr>
      <vt:lpstr>open sans</vt:lpstr>
      <vt:lpstr>Main_Presentation_Title_Page</vt:lpstr>
      <vt:lpstr>Real-time analysis of the diphtheria outbreak amongst forcibly displaced Myanmar nationals in Bangladesh</vt:lpstr>
      <vt:lpstr>Rohingya crisis</vt:lpstr>
      <vt:lpstr>Timeline</vt:lpstr>
      <vt:lpstr>Model assumptions</vt:lpstr>
      <vt:lpstr>Adjusting for delayed reporting</vt:lpstr>
      <vt:lpstr>Forecasting</vt:lpstr>
      <vt:lpstr>Forecasting</vt:lpstr>
      <vt:lpstr>Forecasting</vt:lpstr>
      <vt:lpstr>Forecasting</vt:lpstr>
      <vt:lpstr>Forecasting</vt:lpstr>
      <vt:lpstr>Forecasting</vt:lpstr>
      <vt:lpstr>Forecasting</vt:lpstr>
      <vt:lpstr>Forecasting</vt:lpstr>
      <vt:lpstr>Forecasting</vt:lpstr>
      <vt:lpstr>Forecasting</vt:lpstr>
      <vt:lpstr>Model conclusions</vt:lpstr>
      <vt:lpstr>Impact on Operations</vt:lpstr>
      <vt:lpstr>Impact on Operations</vt:lpstr>
      <vt:lpstr>Impact on Operations</vt:lpstr>
      <vt:lpstr>Impact on Advocacy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 of Hygiene  &amp; Tropical Medicine</dc:title>
  <dc:creator>Nick Smith</dc:creator>
  <cp:lastModifiedBy>Paula Puszet</cp:lastModifiedBy>
  <cp:revision>149</cp:revision>
  <dcterms:created xsi:type="dcterms:W3CDTF">2017-08-07T14:02:54Z</dcterms:created>
  <dcterms:modified xsi:type="dcterms:W3CDTF">2018-05-15T15:27:50Z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0x010100EF656C67CEBF1B4EA4579FD3E3AFD5F7</vt:lpwstr>
  </property>
</Properties>
</file>