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23.xml" ContentType="application/vnd.openxmlformats-officedocument.presentationml.slide+xml"/>
  <Override PartName="/ppt/slides/slide15.xml" ContentType="application/vnd.openxmlformats-officedocument.presentationml.slide+xml"/>
  <Override PartName="/ppt/slides/slide14.xml" ContentType="application/vnd.openxmlformats-officedocument.presentationml.slide+xml"/>
  <Override PartName="/ppt/slides/slide13.xml" ContentType="application/vnd.openxmlformats-officedocument.presentationml.slide+xml"/>
  <Override PartName="/ppt/slides/slide12.xml" ContentType="application/vnd.openxmlformats-officedocument.presentationml.slide+xml"/>
  <Override PartName="/ppt/slides/slide11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2.xml" ContentType="application/vnd.openxmlformats-officedocument.presentationml.slide+xml"/>
  <Override PartName="/ppt/slides/slide21.xml" ContentType="application/vnd.openxmlformats-officedocument.presentationml.slide+xml"/>
  <Override PartName="/ppt/slides/slide20.xml" ContentType="application/vnd.openxmlformats-officedocument.presentationml.slide+xml"/>
  <Override PartName="/ppt/slides/slide19.xml" ContentType="application/vnd.openxmlformats-officedocument.presentationml.slide+xml"/>
  <Override PartName="/ppt/slides/slide10.xml" ContentType="application/vnd.openxmlformats-officedocument.presentationml.slide+xml"/>
  <Override PartName="/ppt/slides/slide9.xml" ContentType="application/vnd.openxmlformats-officedocument.presentationml.slide+xml"/>
  <Override PartName="/ppt/slides/slide8.xml" ContentType="application/vnd.openxmlformats-officedocument.presentationml.slide+xml"/>
  <Override PartName="/ppt/slides/slide2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1.xml" ContentType="application/vnd.openxmlformats-officedocument.presentationml.slide+xml"/>
  <Override PartName="/ppt/slides/slide5.xml" ContentType="application/vnd.openxmlformats-officedocument.presentationml.slide+xml"/>
  <Override PartName="/ppt/slides/slide7.xml" ContentType="application/vnd.openxmlformats-officedocument.presentationml.slide+xml"/>
  <Override PartName="/ppt/slides/slide4.xml" ContentType="application/vnd.openxmlformats-officedocument.presentationml.slide+xml"/>
  <Override PartName="/ppt/slides/slide6.xml" ContentType="application/vnd.openxmlformats-officedocument.presentationml.slide+xml"/>
  <Override PartName="/ppt/notesSlides/notesSlide21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20.xml" ContentType="application/vnd.openxmlformats-officedocument.presentationml.notesSlide+xml"/>
  <Override PartName="/ppt/slideMasters/slideMaster1.xml" ContentType="application/vnd.openxmlformats-officedocument.presentationml.slideMaster+xml"/>
  <Override PartName="/ppt/notesSlides/notesSlide17.xml" ContentType="application/vnd.openxmlformats-officedocument.presentationml.notesSlide+xml"/>
  <Override PartName="/ppt/notesSlides/notesSlide16.xml" ContentType="application/vnd.openxmlformats-officedocument.presentationml.notesSlide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notesSlides/notesSlide1.xml" ContentType="application/vnd.openxmlformats-officedocument.presentationml.notesSlide+xml"/>
  <Override PartName="/ppt/slideLayouts/slideLayout8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8.xml" ContentType="application/vnd.openxmlformats-officedocument.presentationml.notesSlide+xml"/>
  <Override PartName="/ppt/commentAuthors.xml" ContentType="application/vnd.openxmlformats-officedocument.presentationml.commentAuthors+xml"/>
  <Override PartName="/ppt/handoutMasters/handoutMaster1.xml" ContentType="application/vnd.openxmlformats-officedocument.presentationml.handoutMaster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docProps/core.xml" ContentType="application/vnd.openxmlformats-package.core-properties+xml"/>
  <Override PartName="/ppt/revisionInfo.xml" ContentType="application/vnd.ms-powerpoint.revisioninfo+xml"/>
  <Override PartName="/docProps/app.xml" ContentType="application/vnd.openxmlformats-officedocument.extended-properties+xml"/>
  <Override PartName="/customXml/itemProps2.xml" ContentType="application/vnd.openxmlformats-officedocument.customXmlProperties+xml"/>
  <Override PartName="/customXml/itemProps1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bookmarkIdSeed="2">
  <p:sldMasterIdLst>
    <p:sldMasterId id="2147483648" r:id="rId1"/>
  </p:sldMasterIdLst>
  <p:notesMasterIdLst>
    <p:notesMasterId r:id="rId26"/>
  </p:notesMasterIdLst>
  <p:handoutMasterIdLst>
    <p:handoutMasterId r:id="rId27"/>
  </p:handoutMasterIdLst>
  <p:sldIdLst>
    <p:sldId id="353" r:id="rId2"/>
    <p:sldId id="401" r:id="rId3"/>
    <p:sldId id="387" r:id="rId4"/>
    <p:sldId id="385" r:id="rId5"/>
    <p:sldId id="443" r:id="rId6"/>
    <p:sldId id="427" r:id="rId7"/>
    <p:sldId id="397" r:id="rId8"/>
    <p:sldId id="389" r:id="rId9"/>
    <p:sldId id="421" r:id="rId10"/>
    <p:sldId id="406" r:id="rId11"/>
    <p:sldId id="407" r:id="rId12"/>
    <p:sldId id="434" r:id="rId13"/>
    <p:sldId id="411" r:id="rId14"/>
    <p:sldId id="416" r:id="rId15"/>
    <p:sldId id="440" r:id="rId16"/>
    <p:sldId id="436" r:id="rId17"/>
    <p:sldId id="437" r:id="rId18"/>
    <p:sldId id="430" r:id="rId19"/>
    <p:sldId id="428" r:id="rId20"/>
    <p:sldId id="432" r:id="rId21"/>
    <p:sldId id="444" r:id="rId22"/>
    <p:sldId id="439" r:id="rId23"/>
    <p:sldId id="441" r:id="rId24"/>
    <p:sldId id="370" r:id="rId25"/>
  </p:sldIdLst>
  <p:sldSz cx="9144000" cy="5143500" type="screen16x9"/>
  <p:notesSz cx="6797675" cy="9926638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Grazia Caleo" initials="GC" lastIdx="2" clrIdx="0">
    <p:extLst>
      <p:ext uri="{19B8F6BF-5375-455C-9EA6-DF929625EA0E}">
        <p15:presenceInfo xmlns:p15="http://schemas.microsoft.com/office/powerpoint/2012/main" userId="S-1-5-21-1125857482-2531742852-3256292130-3620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08420"/>
    <a:srgbClr val="1D791D"/>
    <a:srgbClr val="FF5050"/>
    <a:srgbClr val="CC3300"/>
    <a:srgbClr val="CCECFF"/>
    <a:srgbClr val="99CCFF"/>
    <a:srgbClr val="00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875" autoAdjust="0"/>
    <p:restoredTop sz="65522" autoAdjust="0"/>
  </p:normalViewPr>
  <p:slideViewPr>
    <p:cSldViewPr>
      <p:cViewPr varScale="1">
        <p:scale>
          <a:sx n="62" d="100"/>
          <a:sy n="62" d="100"/>
        </p:scale>
        <p:origin x="1530" y="72"/>
      </p:cViewPr>
      <p:guideLst>
        <p:guide orient="horz" pos="1620"/>
        <p:guide pos="2880"/>
      </p:guideLst>
    </p:cSldViewPr>
  </p:slideViewPr>
  <p:outlineViewPr>
    <p:cViewPr>
      <p:scale>
        <a:sx n="33" d="100"/>
        <a:sy n="33" d="100"/>
      </p:scale>
      <p:origin x="0" y="-2208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100" d="100"/>
        <a:sy n="100" d="100"/>
      </p:scale>
      <p:origin x="0" y="-2838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customXml" Target="../customXml/item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microsoft.com/office/2015/10/relationships/revisionInfo" Target="revisionInfo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commentAuthors" Target="commentAuthors.xml"/><Relationship Id="rId36" Type="http://schemas.openxmlformats.org/officeDocument/2006/relationships/customXml" Target="../customXml/item3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handoutMaster" Target="handoutMasters/handoutMaster1.xml"/><Relationship Id="rId30" Type="http://schemas.openxmlformats.org/officeDocument/2006/relationships/viewProps" Target="viewProps.xml"/><Relationship Id="rId35" Type="http://schemas.openxmlformats.org/officeDocument/2006/relationships/customXml" Target="../customXml/item2.xml"/><Relationship Id="rId8" Type="http://schemas.openxmlformats.org/officeDocument/2006/relationships/slide" Target="slides/slide7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E"/>
          </a:p>
        </p:txBody>
      </p:sp>
      <p:sp>
        <p:nvSpPr>
          <p:cNvPr id="3" name="2 Marcador de fecha"/>
          <p:cNvSpPr>
            <a:spLocks noGrp="1"/>
          </p:cNvSpPr>
          <p:nvPr>
            <p:ph type="dt" sz="quarter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2664681-3351-4420-A6C2-139B7A96FD1B}" type="datetimeFigureOut">
              <a:rPr lang="en-IE" smtClean="0"/>
              <a:pPr/>
              <a:t>17/05/2018</a:t>
            </a:fld>
            <a:endParaRPr lang="en-IE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2"/>
          </p:nvPr>
        </p:nvSpPr>
        <p:spPr>
          <a:xfrm>
            <a:off x="0" y="9428163"/>
            <a:ext cx="294640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E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3"/>
          </p:nvPr>
        </p:nvSpPr>
        <p:spPr>
          <a:xfrm>
            <a:off x="3849688" y="9428163"/>
            <a:ext cx="294640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12E3D4E-8B39-488D-A154-3F9AA2282AC9}" type="slidenum">
              <a:rPr lang="en-IE" smtClean="0"/>
              <a:pPr/>
              <a:t>‹#›</a:t>
            </a:fld>
            <a:endParaRPr lang="en-I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238C321-D7B0-4584-A95A-7200AA8533CE}" type="datetimeFigureOut">
              <a:rPr lang="nl-NL" smtClean="0"/>
              <a:pPr/>
              <a:t>17-5-2018</a:t>
            </a:fld>
            <a:endParaRPr lang="nl-NL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l-NL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450" y="4714875"/>
            <a:ext cx="5438775" cy="446722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l-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28163"/>
            <a:ext cx="294640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49688" y="9428163"/>
            <a:ext cx="294640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A9C1921-409C-4CAF-B344-81B19F0C9409}" type="slidenum">
              <a:rPr lang="nl-NL" smtClean="0"/>
              <a:pPr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99795861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A9C1921-409C-4CAF-B344-81B19F0C9409}" type="slidenum">
              <a:rPr lang="nl-NL" smtClean="0"/>
              <a:pPr/>
              <a:t>1</a:t>
            </a:fld>
            <a:endParaRPr lang="nl-NL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Slide Image Placeholder 1">
            <a:extLst>
              <a:ext uri="{FF2B5EF4-FFF2-40B4-BE49-F238E27FC236}">
                <a16:creationId xmlns:a16="http://schemas.microsoft.com/office/drawing/2014/main" id="{6802A164-F802-4880-A281-1ADB9F4CCF8C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411" name="Notes Placeholder 2">
            <a:extLst>
              <a:ext uri="{FF2B5EF4-FFF2-40B4-BE49-F238E27FC236}">
                <a16:creationId xmlns:a16="http://schemas.microsoft.com/office/drawing/2014/main" id="{DA0AE90D-3B11-4AEE-AA8A-DD0887E229ED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GB" altLang="en-US" dirty="0"/>
          </a:p>
        </p:txBody>
      </p:sp>
      <p:sp>
        <p:nvSpPr>
          <p:cNvPr id="17412" name="Slide Number Placeholder 3">
            <a:extLst>
              <a:ext uri="{FF2B5EF4-FFF2-40B4-BE49-F238E27FC236}">
                <a16:creationId xmlns:a16="http://schemas.microsoft.com/office/drawing/2014/main" id="{36B3D2F3-735F-43DB-9932-56C2A2C16C7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23394076-F4F9-47D4-B832-C83E2CC693F4}" type="slidenum">
              <a:rPr lang="en-GB" altLang="en-US" smtClean="0"/>
              <a:pPr/>
              <a:t>2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10386811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r>
              <a:rPr lang="en-GB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</a:t>
            </a:r>
            <a:endParaRPr lang="nl-NL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A9C1921-409C-4CAF-B344-81B19F0C9409}" type="slidenum">
              <a:rPr lang="nl-NL" smtClean="0"/>
              <a:pPr/>
              <a:t>3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28573940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None/>
              <a:tabLst/>
              <a:defRPr/>
            </a:pPr>
            <a:endParaRPr lang="en-GB" altLang="en-US" dirty="0"/>
          </a:p>
          <a:p>
            <a:pPr marL="0" indent="0">
              <a:buFont typeface="+mj-lt"/>
              <a:buNone/>
              <a:defRPr/>
            </a:pPr>
            <a:endParaRPr lang="en-GB" sz="1200" b="1" dirty="0">
              <a:solidFill>
                <a:srgbClr val="FF0000"/>
              </a:solidFill>
              <a:latin typeface="+mn-lt"/>
            </a:endParaRPr>
          </a:p>
          <a:p>
            <a:endParaRPr lang="nl-NL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A9C1921-409C-4CAF-B344-81B19F0C9409}" type="slidenum">
              <a:rPr lang="nl-NL" smtClean="0"/>
              <a:pPr/>
              <a:t>4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489853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</a:t>
            </a:r>
            <a:endParaRPr lang="nl-NL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A9C1921-409C-4CAF-B344-81B19F0C9409}" type="slidenum">
              <a:rPr lang="nl-NL" smtClean="0"/>
              <a:pPr/>
              <a:t>5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57804726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Slide Image Placeholder 1">
            <a:extLst>
              <a:ext uri="{FF2B5EF4-FFF2-40B4-BE49-F238E27FC236}">
                <a16:creationId xmlns:a16="http://schemas.microsoft.com/office/drawing/2014/main" id="{76E942E1-8EBC-4BE0-9720-7454CBB0D4F9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1507" name="Notes Placeholder 2">
            <a:extLst>
              <a:ext uri="{FF2B5EF4-FFF2-40B4-BE49-F238E27FC236}">
                <a16:creationId xmlns:a16="http://schemas.microsoft.com/office/drawing/2014/main" id="{06D488AB-4DBE-441C-835E-C2EAA833B4EC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GB" altLang="en-US" dirty="0"/>
          </a:p>
        </p:txBody>
      </p:sp>
      <p:sp>
        <p:nvSpPr>
          <p:cNvPr id="21508" name="Slide Number Placeholder 3">
            <a:extLst>
              <a:ext uri="{FF2B5EF4-FFF2-40B4-BE49-F238E27FC236}">
                <a16:creationId xmlns:a16="http://schemas.microsoft.com/office/drawing/2014/main" id="{9FA420FA-67C5-4CBF-9C36-A810C20F520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5A690DAA-A0AB-4FDA-97AF-8F6CA08437DF}" type="slidenum">
              <a:rPr lang="en-GB" altLang="en-US" smtClean="0"/>
              <a:pPr/>
              <a:t>6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14169612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A9C1921-409C-4CAF-B344-81B19F0C9409}" type="slidenum">
              <a:rPr lang="nl-NL" smtClean="0"/>
              <a:pPr/>
              <a:t>7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84385574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Notes Placeholder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endParaRPr lang="nl-NL" dirty="0"/>
              </a:p>
            </p:txBody>
          </p:sp>
        </mc:Choice>
        <mc:Fallback xmlns="">
          <p:sp>
            <p:nvSpPr>
              <p:cNvPr id="3" name="Notes Placeholder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r>
                  <a:rPr lang="nl-NL" dirty="0"/>
                  <a:t>Medical data included:</a:t>
                </a:r>
              </a:p>
              <a:p>
                <a:pPr marL="914400" lvl="1" indent="-457200">
                  <a:buClr>
                    <a:srgbClr val="FF0000"/>
                  </a:buClr>
                  <a:buFont typeface="+mj-lt"/>
                  <a:buAutoNum type="arabicPeriod"/>
                </a:pPr>
                <a:r>
                  <a:rPr lang="en-GB" sz="2800" dirty="0">
                    <a:latin typeface="+mn-lt"/>
                  </a:rPr>
                  <a:t>Demographics</a:t>
                </a:r>
              </a:p>
              <a:p>
                <a:pPr marL="914400" lvl="1" indent="-457200">
                  <a:buClr>
                    <a:srgbClr val="FF0000"/>
                  </a:buClr>
                  <a:buFont typeface="+mj-lt"/>
                  <a:buAutoNum type="arabicPeriod"/>
                </a:pPr>
                <a:r>
                  <a:rPr lang="en-GB" sz="2800" dirty="0">
                    <a:latin typeface="+mn-lt"/>
                  </a:rPr>
                  <a:t>Behaviours </a:t>
                </a:r>
              </a:p>
              <a:p>
                <a:pPr marL="914400" lvl="1" indent="-457200">
                  <a:buClr>
                    <a:srgbClr val="FF0000"/>
                  </a:buClr>
                  <a:buFont typeface="+mj-lt"/>
                  <a:buAutoNum type="arabicPeriod"/>
                </a:pPr>
                <a:r>
                  <a:rPr lang="en-GB" sz="2800" dirty="0">
                    <a:latin typeface="+mn-lt"/>
                  </a:rPr>
                  <a:t>Working hours</a:t>
                </a:r>
              </a:p>
              <a:p>
                <a:pPr marL="914400" lvl="1" indent="-457200">
                  <a:buClr>
                    <a:srgbClr val="FF0000"/>
                  </a:buClr>
                  <a:buFont typeface="+mj-lt"/>
                  <a:buAutoNum type="arabicPeriod"/>
                </a:pPr>
                <a:r>
                  <a:rPr lang="en-GB" sz="2800" dirty="0">
                    <a:latin typeface="+mn-lt"/>
                  </a:rPr>
                  <a:t>Morbidity </a:t>
                </a:r>
              </a:p>
              <a:p>
                <a:pPr marL="914400" lvl="1" indent="-457200">
                  <a:buClr>
                    <a:srgbClr val="FF0000"/>
                  </a:buClr>
                  <a:buFont typeface="+mj-lt"/>
                  <a:buAutoNum type="arabicPeriod"/>
                </a:pPr>
                <a:r>
                  <a:rPr lang="en-GB" sz="2800" dirty="0">
                    <a:latin typeface="+mn-lt"/>
                  </a:rPr>
                  <a:t>BMI </a:t>
                </a:r>
                <a:r>
                  <a:rPr lang="en-GB" sz="2800" i="0">
                    <a:latin typeface="Cambria Math" panose="02040503050406030204" pitchFamily="18" charset="0"/>
                  </a:rPr>
                  <a:t>=(</a:t>
                </a:r>
                <a:r>
                  <a:rPr lang="en-GB" sz="2800" b="0" i="0">
                    <a:latin typeface="Cambria Math" panose="02040503050406030204" pitchFamily="18" charset="0"/>
                  </a:rPr>
                  <a:t>𝑤𝑒𝑖𝑔ℎ𝑡 𝑖𝑛 𝑘𝑔)/〖ℎ𝑒𝑖𝑔ℎ𝑡 𝑖𝑛 𝑚𝑒𝑡𝑒𝑟𝑠〗^2 </a:t>
                </a:r>
                <a:endParaRPr lang="en-GB" sz="2800" dirty="0">
                  <a:latin typeface="+mn-lt"/>
                </a:endParaRPr>
              </a:p>
              <a:p>
                <a:r>
                  <a:rPr lang="en-GB" sz="2800" dirty="0">
                    <a:latin typeface="+mn-lt"/>
                  </a:rPr>
                  <a:t> </a:t>
                </a:r>
              </a:p>
              <a:p>
                <a:endParaRPr lang="nl-NL" dirty="0"/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A9C1921-409C-4CAF-B344-81B19F0C9409}" type="slidenum">
              <a:rPr lang="nl-NL" smtClean="0"/>
              <a:pPr/>
              <a:t>8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23437252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A9C1921-409C-4CAF-B344-81B19F0C9409}" type="slidenum">
              <a:rPr lang="nl-NL" smtClean="0"/>
              <a:pPr/>
              <a:t>9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33669274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A9C1921-409C-4CAF-B344-81B19F0C9409}" type="slidenum">
              <a:rPr lang="nl-NL" smtClean="0"/>
              <a:pPr/>
              <a:t>10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74237267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 sz="1200" b="1" dirty="0">
              <a:solidFill>
                <a:srgbClr val="FF0000"/>
              </a:solidFill>
              <a:latin typeface="+mn-lt"/>
            </a:endParaRPr>
          </a:p>
          <a:p>
            <a:endParaRPr lang="nl-NL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A9C1921-409C-4CAF-B344-81B19F0C9409}" type="slidenum">
              <a:rPr lang="nl-NL" smtClean="0"/>
              <a:pPr/>
              <a:t>11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22201855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nl-NL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A9C1921-409C-4CAF-B344-81B19F0C9409}" type="slidenum">
              <a:rPr lang="nl-NL" smtClean="0"/>
              <a:pPr/>
              <a:t>12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9076719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eaLnBrk="0" hangingPunct="0">
              <a:defRPr/>
            </a:pPr>
            <a:endParaRPr lang="nl-NL" dirty="0"/>
          </a:p>
          <a:p>
            <a:endParaRPr lang="nl-NL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A9C1921-409C-4CAF-B344-81B19F0C9409}" type="slidenum">
              <a:rPr lang="nl-NL" smtClean="0"/>
              <a:pPr/>
              <a:t>13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81708794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A9C1921-409C-4CAF-B344-81B19F0C9409}" type="slidenum">
              <a:rPr lang="nl-NL" smtClean="0"/>
              <a:pPr/>
              <a:t>14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83213423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A9C1921-409C-4CAF-B344-81B19F0C9409}" type="slidenum">
              <a:rPr lang="nl-NL" smtClean="0"/>
              <a:pPr/>
              <a:t>15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463040239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buFont typeface="Arial" panose="020B0604020202020204" pitchFamily="34" charset="0"/>
              <a:buNone/>
              <a:defRPr/>
            </a:pPr>
            <a:endParaRPr lang="nl-NL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A9C1921-409C-4CAF-B344-81B19F0C9409}" type="slidenum">
              <a:rPr lang="nl-NL" smtClean="0"/>
              <a:pPr/>
              <a:t>16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283476982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A9C1921-409C-4CAF-B344-81B19F0C9409}" type="slidenum">
              <a:rPr lang="nl-NL" smtClean="0"/>
              <a:pPr/>
              <a:t>17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910770225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A9C1921-409C-4CAF-B344-81B19F0C9409}" type="slidenum">
              <a:rPr lang="nl-NL" smtClean="0"/>
              <a:pPr/>
              <a:t>18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471930609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lvl="0"/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</a:t>
            </a:r>
          </a:p>
          <a:p>
            <a:endParaRPr lang="en-GB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nl-NL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A9C1921-409C-4CAF-B344-81B19F0C9409}" type="slidenum">
              <a:rPr lang="nl-NL" smtClean="0"/>
              <a:pPr/>
              <a:t>19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579225402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A9C1921-409C-4CAF-B344-81B19F0C9409}" type="slidenum">
              <a:rPr lang="nl-NL" smtClean="0"/>
              <a:pPr/>
              <a:t>20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011986026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endParaRPr lang="nl-NL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A9C1921-409C-4CAF-B344-81B19F0C9409}" type="slidenum">
              <a:rPr lang="nl-NL" smtClean="0"/>
              <a:pPr/>
              <a:t>21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32909504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A9C1921-409C-4CAF-B344-81B19F0C9409}" type="slidenum">
              <a:rPr lang="nl-NL" smtClean="0"/>
              <a:pPr/>
              <a:t>22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297777189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A9C1921-409C-4CAF-B344-81B19F0C9409}" type="slidenum">
              <a:rPr lang="nl-NL" smtClean="0"/>
              <a:pPr/>
              <a:t>23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634470144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IE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A9C1921-409C-4CAF-B344-81B19F0C9409}" type="slidenum">
              <a:rPr lang="nl-NL" smtClean="0"/>
              <a:pPr/>
              <a:t>24</a:t>
            </a:fld>
            <a:endParaRPr lang="nl-NL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>
            <a:spLocks noChangeArrowheads="1"/>
          </p:cNvSpPr>
          <p:nvPr userDrawn="1"/>
        </p:nvSpPr>
        <p:spPr bwMode="auto">
          <a:xfrm rot="19614740">
            <a:off x="652463" y="1682750"/>
            <a:ext cx="7129462" cy="1322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defRPr/>
            </a:pPr>
            <a:r>
              <a:rPr lang="en-GB" altLang="en-US" sz="8000">
                <a:solidFill>
                  <a:srgbClr val="CCECFF"/>
                </a:solidFill>
              </a:rPr>
              <a:t>WATERMARK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  <a:endParaRPr lang="en-GB" dirty="0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B26E3AF-7AF7-4553-B4D6-7413325C30DD}" type="datetime1">
              <a:rPr lang="en-GB" smtClean="0"/>
              <a:t>17/05/2018</a:t>
            </a:fld>
            <a:endParaRPr lang="en-GB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GB"/>
              <a:t> Mitchell Sangma MSF-OCA, Morbidity and occupational risks among factory workers </a:t>
            </a:r>
            <a:endParaRPr lang="en-GB" dirty="0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D1B8045-6849-4BA9-9054-5855E2C9F822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334783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833ADCA-C22C-4CD1-94C7-50C520B87F60}" type="datetime1">
              <a:rPr lang="en-GB" smtClean="0"/>
              <a:t>17/05/2018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GB"/>
              <a:t> Mitchell Sangma MSF-OCA, Morbidity and occupational risks among factory workers </a:t>
            </a:r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5791440-A183-45B7-BFE0-CF1B1AD25736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0840987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1FBD58A-DDE2-49F6-9A4D-C8B73BECBD56}" type="datetime1">
              <a:rPr lang="en-GB" smtClean="0"/>
              <a:t>17/05/2018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GB"/>
              <a:t> Mitchell Sangma MSF-OCA, Morbidity and occupational risks among factory workers </a:t>
            </a:r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9EF08FA-3087-460C-BEB3-FB013EE60786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4322989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AC5F1A0-DE19-4780-ADB3-909A8EFDF55A}" type="datetime1">
              <a:rPr lang="en-GB" smtClean="0"/>
              <a:t>17/05/2018</a:t>
            </a:fld>
            <a:endParaRPr lang="en-GB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GB"/>
              <a:t> Mitchell Sangma MSF-OCA, Morbidity and occupational risks among factory workers 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623C86D-4D5E-4D93-8BDC-EACF14AC1AA7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4992771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D9E3272-9C7B-402B-82DD-867BAE5330C1}" type="datetime1">
              <a:rPr lang="en-GB" smtClean="0"/>
              <a:t>17/05/2018</a:t>
            </a:fld>
            <a:endParaRPr lang="en-GB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GB"/>
              <a:t> Mitchell Sangma MSF-OCA, Morbidity and occupational risks among factory workers </a:t>
            </a: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B9BCE8C-29FA-42C3-99C6-16A0F7C861B7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0484015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4E5D0C4-72CB-4D7F-9E2B-CD1A1FA8D941}" type="datetime1">
              <a:rPr lang="en-GB" smtClean="0"/>
              <a:t>17/05/2018</a:t>
            </a:fld>
            <a:endParaRPr lang="en-GB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GB"/>
              <a:t> Mitchell Sangma MSF-OCA, Morbidity and occupational risks among factory workers 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99AF919-ECEB-4D39-A0E1-F77A3A18C992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2020610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9D0BD29-9FC5-4331-AFEE-233955BC2E74}" type="datetime1">
              <a:rPr lang="en-GB" smtClean="0"/>
              <a:t>17/05/2018</a:t>
            </a:fld>
            <a:endParaRPr lang="en-GB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GB"/>
              <a:t> Mitchell Sangma MSF-OCA, Morbidity and occupational risks among factory workers </a:t>
            </a: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7E0F90E-C755-4E7C-8F4F-6BD7A66A2A5E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979903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5F80723-9DFC-4F83-826F-E3A002B2CF53}" type="datetime1">
              <a:rPr lang="en-GB" smtClean="0"/>
              <a:t>17/05/2018</a:t>
            </a:fld>
            <a:endParaRPr lang="en-GB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GB"/>
              <a:t> Mitchell Sangma MSF-OCA, Morbidity and occupational risks among factory workers 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87BB0B3-5634-4C63-AFA0-EA999E762962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7469579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GB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A0C57CC-14D8-4419-B6D1-FE4DCBB6B5FC}" type="datetime1">
              <a:rPr lang="en-GB" smtClean="0"/>
              <a:t>17/05/2018</a:t>
            </a:fld>
            <a:endParaRPr lang="en-GB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GB"/>
              <a:t> Mitchell Sangma MSF-OCA, Morbidity and occupational risks among factory workers 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849CDB6-A1DD-4425-A498-1427DEE8557B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6171989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D6D38E8-CEE3-4D99-B79C-61E17E85672D}" type="datetime1">
              <a:rPr lang="en-GB" smtClean="0"/>
              <a:t>17/05/2018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GB"/>
              <a:t> Mitchell Sangma MSF-OCA, Morbidity and occupational risks among factory workers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46D20DD-99AF-4203-A7CE-33E04533F8E8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5376817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BA1EB06-2AE9-4FDD-8FA6-A1B214843220}" type="datetime1">
              <a:rPr lang="en-GB" smtClean="0"/>
              <a:t>17/05/2018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GB"/>
              <a:t> Mitchell Sangma MSF-OCA, Morbidity and occupational risks among factory workers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2EC2E5B-0D2F-4C72-A859-51DF7C776211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2269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06375"/>
            <a:ext cx="8229600" cy="857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  <a:endParaRPr lang="en-GB" altLang="en-US"/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200150"/>
            <a:ext cx="8229600" cy="3394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  <a:endParaRPr lang="en-GB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37E20E20-1537-4352-8412-171D04FAC61C}" type="datetime1">
              <a:rPr lang="en-GB" smtClean="0"/>
              <a:t>17/05/2018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r>
              <a:rPr lang="en-GB"/>
              <a:t> Mitchell Sangma MSF-OCA, Morbidity and occupational risks among factory workers </a:t>
            </a:r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B95CFB71-D8E0-4E2D-BE3C-CE9637B658FD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3" r:id="rId1"/>
    <p:sldLayoutId id="2147483673" r:id="rId2"/>
    <p:sldLayoutId id="2147483674" r:id="rId3"/>
    <p:sldLayoutId id="2147483675" r:id="rId4"/>
    <p:sldLayoutId id="2147483676" r:id="rId5"/>
    <p:sldLayoutId id="2147483677" r:id="rId6"/>
    <p:sldLayoutId id="2147483678" r:id="rId7"/>
    <p:sldLayoutId id="2147483679" r:id="rId8"/>
    <p:sldLayoutId id="2147483680" r:id="rId9"/>
    <p:sldLayoutId id="2147483681" r:id="rId10"/>
    <p:sldLayoutId id="2147483682" r:id="rId11"/>
  </p:sldLayoutIdLst>
  <p:hf hd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3.jpe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8"/>
          <p:cNvSpPr txBox="1">
            <a:spLocks/>
          </p:cNvSpPr>
          <p:nvPr/>
        </p:nvSpPr>
        <p:spPr>
          <a:xfrm>
            <a:off x="1" y="1694784"/>
            <a:ext cx="9036495" cy="1872208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IE" sz="40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8" name="object 2"/>
          <p:cNvSpPr/>
          <p:nvPr/>
        </p:nvSpPr>
        <p:spPr>
          <a:xfrm>
            <a:off x="51729" y="118276"/>
            <a:ext cx="864096" cy="375535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>
            <a:defPPr>
              <a:defRPr lang="nl-NL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dirty="0"/>
          </a:p>
        </p:txBody>
      </p:sp>
      <p:pic>
        <p:nvPicPr>
          <p:cNvPr id="9" name="Shape 111"/>
          <p:cNvPicPr preferRelativeResize="0"/>
          <p:nvPr/>
        </p:nvPicPr>
        <p:blipFill rotWithShape="1">
          <a:blip r:embed="rId4" cstate="print">
            <a:alphaModFix/>
          </a:blip>
          <a:srcRect/>
          <a:stretch/>
        </p:blipFill>
        <p:spPr>
          <a:xfrm>
            <a:off x="8049752" y="0"/>
            <a:ext cx="1046623" cy="703710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7CCD27C9-C99B-442E-B99A-287B1712C4F5}"/>
              </a:ext>
            </a:extLst>
          </p:cNvPr>
          <p:cNvSpPr/>
          <p:nvPr/>
        </p:nvSpPr>
        <p:spPr>
          <a:xfrm>
            <a:off x="291672" y="419732"/>
            <a:ext cx="8378355" cy="15844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6510" marR="125095" algn="ctr">
              <a:lnSpc>
                <a:spcPct val="101000"/>
              </a:lnSpc>
              <a:spcAft>
                <a:spcPts val="0"/>
              </a:spcAft>
            </a:pPr>
            <a:r>
              <a:rPr lang="en-US" sz="3200" b="1" dirty="0">
                <a:solidFill>
                  <a:srgbClr val="FF0000"/>
                </a:solidFill>
                <a:latin typeface="Calibri" panose="020F0502020204030204" pitchFamily="34" charset="0"/>
                <a:ea typeface="Arial" panose="020B0604020202020204" pitchFamily="34" charset="0"/>
                <a:cs typeface="Calibri" panose="020F0502020204030204" pitchFamily="34" charset="0"/>
              </a:rPr>
              <a:t>Morbidity and occupational risks among factory workers in an urban slum, Dhaka, Bangladesh: a retrospective analysis</a:t>
            </a:r>
            <a:endParaRPr lang="en-GB" sz="2800" dirty="0">
              <a:solidFill>
                <a:srgbClr val="FF0000"/>
              </a:solidFill>
              <a:effectLst/>
              <a:latin typeface="Calibri" panose="020F0502020204030204" pitchFamily="34" charset="0"/>
              <a:ea typeface="Arial" panose="020B0604020202020204" pitchFamily="34" charset="0"/>
              <a:cs typeface="Calibri" panose="020F0502020204030204" pitchFamily="34" charset="0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D8210A9E-C6F0-431E-92C0-9870DC415E7C}"/>
              </a:ext>
            </a:extLst>
          </p:cNvPr>
          <p:cNvSpPr txBox="1"/>
          <p:nvPr/>
        </p:nvSpPr>
        <p:spPr>
          <a:xfrm>
            <a:off x="3636885" y="2499742"/>
            <a:ext cx="5616625" cy="19455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6510" marR="125095">
              <a:lnSpc>
                <a:spcPct val="101000"/>
              </a:lnSpc>
              <a:spcAft>
                <a:spcPts val="0"/>
              </a:spcAft>
            </a:pPr>
            <a:r>
              <a:rPr lang="en-GB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Sofiul</a:t>
            </a:r>
            <a:r>
              <a:rPr lang="en-GB" sz="2400" dirty="0">
                <a:latin typeface="Calibri" panose="020F0502020204030204" pitchFamily="34" charset="0"/>
                <a:cs typeface="Calibri" panose="020F0502020204030204" pitchFamily="34" charset="0"/>
              </a:rPr>
              <a:t> Islam, Martins </a:t>
            </a:r>
            <a:r>
              <a:rPr lang="en-GB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Dada</a:t>
            </a:r>
            <a:r>
              <a:rPr lang="en-GB" sz="2400" dirty="0">
                <a:latin typeface="Calibri" panose="020F0502020204030204" pitchFamily="34" charset="0"/>
                <a:cs typeface="Calibri" panose="020F0502020204030204" pitchFamily="34" charset="0"/>
              </a:rPr>
              <a:t>, Gudrun </a:t>
            </a:r>
            <a:r>
              <a:rPr lang="en-GB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Freidl</a:t>
            </a:r>
            <a:r>
              <a:rPr lang="en-GB" sz="2400" dirty="0">
                <a:latin typeface="Calibri" panose="020F0502020204030204" pitchFamily="34" charset="0"/>
                <a:cs typeface="Calibri" panose="020F0502020204030204" pitchFamily="34" charset="0"/>
              </a:rPr>
              <a:t>, Lois O'Connor, </a:t>
            </a:r>
            <a:r>
              <a:rPr lang="en-GB" sz="2400" b="1" dirty="0">
                <a:latin typeface="Calibri" panose="020F0502020204030204" pitchFamily="34" charset="0"/>
                <a:cs typeface="Calibri" panose="020F0502020204030204" pitchFamily="34" charset="0"/>
              </a:rPr>
              <a:t>Mitchell </a:t>
            </a:r>
            <a:r>
              <a:rPr lang="en-GB" sz="2400" b="1" dirty="0" err="1">
                <a:latin typeface="Calibri" panose="020F0502020204030204" pitchFamily="34" charset="0"/>
                <a:cs typeface="Calibri" panose="020F0502020204030204" pitchFamily="34" charset="0"/>
              </a:rPr>
              <a:t>Sangma</a:t>
            </a:r>
            <a:r>
              <a:rPr lang="en-GB" sz="2400" dirty="0"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</a:p>
          <a:p>
            <a:pPr marL="16510" marR="125095">
              <a:lnSpc>
                <a:spcPct val="101000"/>
              </a:lnSpc>
              <a:spcAft>
                <a:spcPts val="0"/>
              </a:spcAft>
            </a:pPr>
            <a:r>
              <a:rPr lang="en-GB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Rashed</a:t>
            </a:r>
            <a:r>
              <a:rPr lang="en-GB" sz="2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Mahfuzullah</a:t>
            </a:r>
            <a:r>
              <a:rPr lang="en-GB" sz="2400" dirty="0">
                <a:latin typeface="Calibri" panose="020F0502020204030204" pitchFamily="34" charset="0"/>
                <a:cs typeface="Calibri" panose="020F0502020204030204" pitchFamily="34" charset="0"/>
              </a:rPr>
              <a:t>, Mahmud Imran </a:t>
            </a:r>
            <a:r>
              <a:rPr lang="en-GB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Talukder</a:t>
            </a:r>
            <a:r>
              <a:rPr lang="en-GB" sz="2400" dirty="0"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GB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Akke</a:t>
            </a:r>
            <a:r>
              <a:rPr lang="en-GB" sz="2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Boere</a:t>
            </a:r>
            <a:r>
              <a:rPr lang="en-GB" sz="2400" dirty="0">
                <a:latin typeface="Calibri" panose="020F0502020204030204" pitchFamily="34" charset="0"/>
                <a:cs typeface="Calibri" panose="020F0502020204030204" pitchFamily="34" charset="0"/>
              </a:rPr>
              <a:t>, Gary W. Bangs, Patrick Almeida, Kostas </a:t>
            </a:r>
            <a:r>
              <a:rPr lang="en-GB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Danis</a:t>
            </a:r>
            <a:r>
              <a:rPr lang="en-GB" sz="2400" dirty="0"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GB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Grazia</a:t>
            </a:r>
            <a:r>
              <a:rPr lang="en-GB" sz="2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Caleo</a:t>
            </a:r>
            <a:endParaRPr lang="en-GB" sz="24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7B6E57F6-C006-450C-8E1C-1CEFEE093476}"/>
              </a:ext>
            </a:extLst>
          </p:cNvPr>
          <p:cNvGrpSpPr/>
          <p:nvPr/>
        </p:nvGrpSpPr>
        <p:grpSpPr>
          <a:xfrm>
            <a:off x="108493" y="2062461"/>
            <a:ext cx="3559552" cy="3064202"/>
            <a:chOff x="108493" y="2062461"/>
            <a:chExt cx="3559552" cy="3064202"/>
          </a:xfrm>
        </p:grpSpPr>
        <p:pic>
          <p:nvPicPr>
            <p:cNvPr id="11" name="Picture 10">
              <a:extLst>
                <a:ext uri="{FF2B5EF4-FFF2-40B4-BE49-F238E27FC236}">
                  <a16:creationId xmlns:a16="http://schemas.microsoft.com/office/drawing/2014/main" id="{412C8846-2FE4-4B73-A51F-ED9FA07AEF1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931" t="7189" r="-398" b="13331"/>
            <a:stretch/>
          </p:blipFill>
          <p:spPr>
            <a:xfrm>
              <a:off x="108493" y="2062461"/>
              <a:ext cx="3528392" cy="2820157"/>
            </a:xfrm>
            <a:prstGeom prst="rect">
              <a:avLst/>
            </a:prstGeom>
            <a:effectLst>
              <a:outerShdw blurRad="50800" dist="50800" dir="5400000" algn="ctr" rotWithShape="0">
                <a:srgbClr val="000000">
                  <a:alpha val="34000"/>
                </a:srgbClr>
              </a:outerShdw>
            </a:effectLst>
          </p:spPr>
        </p:pic>
        <p:sp>
          <p:nvSpPr>
            <p:cNvPr id="3" name="TextBox 2">
              <a:extLst>
                <a:ext uri="{FF2B5EF4-FFF2-40B4-BE49-F238E27FC236}">
                  <a16:creationId xmlns:a16="http://schemas.microsoft.com/office/drawing/2014/main" id="{16B61171-F11C-4D77-A075-5AA200101F63}"/>
                </a:ext>
              </a:extLst>
            </p:cNvPr>
            <p:cNvSpPr txBox="1"/>
            <p:nvPr/>
          </p:nvSpPr>
          <p:spPr>
            <a:xfrm>
              <a:off x="2677325" y="4849664"/>
              <a:ext cx="990720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1200" dirty="0">
                  <a:solidFill>
                    <a:srgbClr val="131313"/>
                  </a:solidFill>
                  <a:latin typeface="+mj-lt"/>
                </a:rPr>
                <a:t>© </a:t>
              </a:r>
              <a:r>
                <a:rPr lang="en-GB" sz="1200" dirty="0" err="1">
                  <a:latin typeface="+mj-lt"/>
                </a:rPr>
                <a:t>BrianScott</a:t>
              </a:r>
              <a:endParaRPr lang="en-GB" sz="1200" dirty="0">
                <a:latin typeface="+mj-lt"/>
              </a:endParaRPr>
            </a:p>
          </p:txBody>
        </p:sp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itle 1">
            <a:extLst>
              <a:ext uri="{FF2B5EF4-FFF2-40B4-BE49-F238E27FC236}">
                <a16:creationId xmlns:a16="http://schemas.microsoft.com/office/drawing/2014/main" id="{555B4249-62BE-4BC9-BD2D-F0D076FE55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5536" y="206375"/>
            <a:ext cx="8291264" cy="857250"/>
          </a:xfrm>
        </p:spPr>
        <p:txBody>
          <a:bodyPr/>
          <a:lstStyle/>
          <a:p>
            <a:r>
              <a:rPr lang="en-GB" altLang="en-US" b="1" dirty="0">
                <a:solidFill>
                  <a:srgbClr val="FF0000"/>
                </a:solidFill>
              </a:rPr>
              <a:t>What is Occupational Health (OH)?</a:t>
            </a:r>
          </a:p>
        </p:txBody>
      </p:sp>
      <p:sp>
        <p:nvSpPr>
          <p:cNvPr id="16387" name="Content Placeholder 2">
            <a:extLst>
              <a:ext uri="{FF2B5EF4-FFF2-40B4-BE49-F238E27FC236}">
                <a16:creationId xmlns:a16="http://schemas.microsoft.com/office/drawing/2014/main" id="{C1C0A8D2-1779-4743-A5BF-29E3DE38F1D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42429" y="1563638"/>
            <a:ext cx="6859141" cy="1674019"/>
          </a:xfrm>
        </p:spPr>
        <p:txBody>
          <a:bodyPr/>
          <a:lstStyle/>
          <a:p>
            <a:pPr marL="0" indent="0" algn="ctr">
              <a:buNone/>
            </a:pPr>
            <a:r>
              <a:rPr lang="en-GB" altLang="en-US" dirty="0"/>
              <a:t>“Branch of medicine which deals with the </a:t>
            </a:r>
            <a:r>
              <a:rPr lang="en-GB" altLang="en-US" dirty="0">
                <a:solidFill>
                  <a:srgbClr val="FF0000"/>
                </a:solidFill>
              </a:rPr>
              <a:t>maintenance of health in the workplace</a:t>
            </a:r>
            <a:r>
              <a:rPr lang="en-GB" altLang="en-US" dirty="0"/>
              <a:t>, including the </a:t>
            </a:r>
            <a:r>
              <a:rPr lang="en-GB" altLang="en-US" dirty="0">
                <a:solidFill>
                  <a:srgbClr val="FF0000"/>
                </a:solidFill>
              </a:rPr>
              <a:t>prevention</a:t>
            </a:r>
            <a:r>
              <a:rPr lang="en-GB" altLang="en-US" dirty="0"/>
              <a:t> and </a:t>
            </a:r>
            <a:r>
              <a:rPr lang="en-GB" altLang="en-US" dirty="0">
                <a:solidFill>
                  <a:srgbClr val="FF0000"/>
                </a:solidFill>
              </a:rPr>
              <a:t>treatment</a:t>
            </a:r>
            <a:r>
              <a:rPr lang="en-GB" altLang="en-US" dirty="0"/>
              <a:t> of diseases and injuries”</a:t>
            </a:r>
          </a:p>
          <a:p>
            <a:pPr marL="0" indent="0">
              <a:buNone/>
            </a:pPr>
            <a:endParaRPr lang="en-GB" altLang="en-US" sz="2100" dirty="0"/>
          </a:p>
        </p:txBody>
      </p:sp>
      <p:sp>
        <p:nvSpPr>
          <p:cNvPr id="4" name="object 2">
            <a:extLst>
              <a:ext uri="{FF2B5EF4-FFF2-40B4-BE49-F238E27FC236}">
                <a16:creationId xmlns:a16="http://schemas.microsoft.com/office/drawing/2014/main" id="{C54F9615-DC32-41E0-A751-2554A01A4B91}"/>
              </a:ext>
            </a:extLst>
          </p:cNvPr>
          <p:cNvSpPr/>
          <p:nvPr/>
        </p:nvSpPr>
        <p:spPr>
          <a:xfrm>
            <a:off x="34220" y="4876006"/>
            <a:ext cx="649348" cy="25639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>
            <a:defPPr>
              <a:defRPr lang="nl-NL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dirty="0"/>
          </a:p>
        </p:txBody>
      </p:sp>
      <p:sp>
        <p:nvSpPr>
          <p:cNvPr id="5" name="6 Marcador de pie de página">
            <a:extLst>
              <a:ext uri="{FF2B5EF4-FFF2-40B4-BE49-F238E27FC236}">
                <a16:creationId xmlns:a16="http://schemas.microsoft.com/office/drawing/2014/main" id="{8C2636C7-DA1F-4DC0-8291-7225DE21EF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707904" y="4767263"/>
            <a:ext cx="5436096" cy="376237"/>
          </a:xfrm>
        </p:spPr>
        <p:txBody>
          <a:bodyPr/>
          <a:lstStyle/>
          <a:p>
            <a:pPr>
              <a:defRPr/>
            </a:pPr>
            <a:r>
              <a:rPr lang="en-US" dirty="0"/>
              <a:t> Mitchell </a:t>
            </a:r>
            <a:r>
              <a:rPr lang="en-US" dirty="0" err="1"/>
              <a:t>Sangma</a:t>
            </a:r>
            <a:r>
              <a:rPr lang="en-US" dirty="0"/>
              <a:t> MSF-OCA, </a:t>
            </a:r>
            <a:r>
              <a:rPr lang="en-GB" dirty="0"/>
              <a:t>Morbidity and occupational risks among factory workers 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7C649FC3-5401-4884-8B97-FFDD2CD14276}"/>
              </a:ext>
            </a:extLst>
          </p:cNvPr>
          <p:cNvSpPr txBox="1"/>
          <p:nvPr/>
        </p:nvSpPr>
        <p:spPr>
          <a:xfrm>
            <a:off x="676444" y="4955381"/>
            <a:ext cx="2791149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800" dirty="0">
                <a:latin typeface="+mn-lt"/>
              </a:rPr>
              <a:t>Source: McGraw-Hill Dictionary of Scientific &amp; Technical Terms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6EE112AA-D10B-4F6D-8A3A-0EBABB941D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5791440-A183-45B7-BFE0-CF1B1AD25736}" type="slidenum">
              <a:rPr lang="en-GB" smtClean="0"/>
              <a:pPr>
                <a:defRPr/>
              </a:pPr>
              <a:t>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1110359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565" y="125425"/>
            <a:ext cx="8990656" cy="528636"/>
          </a:xfrm>
        </p:spPr>
        <p:txBody>
          <a:bodyPr/>
          <a:lstStyle/>
          <a:p>
            <a:pPr marL="16510" marR="125095">
              <a:lnSpc>
                <a:spcPct val="101000"/>
              </a:lnSpc>
              <a:spcAft>
                <a:spcPts val="0"/>
              </a:spcAft>
            </a:pPr>
            <a:r>
              <a:rPr lang="en-GB" altLang="en-US" b="1" dirty="0" err="1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Kamrangirchar</a:t>
            </a:r>
            <a:r>
              <a:rPr lang="en-GB" altLang="en-US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slum</a:t>
            </a:r>
            <a:r>
              <a:rPr lang="en-GB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Bangladesh </a:t>
            </a:r>
            <a:endParaRPr lang="en-IE" b="1" dirty="0">
              <a:solidFill>
                <a:srgbClr val="FF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76239" y="825620"/>
            <a:ext cx="3646339" cy="41319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en-GB" sz="2400" dirty="0">
                <a:latin typeface="+mj-lt"/>
              </a:rPr>
              <a:t>- Most crowded slum in Dhaka: 400,000 inhabitants in 3.68 km²</a:t>
            </a:r>
          </a:p>
          <a:p>
            <a:pPr>
              <a:defRPr/>
            </a:pPr>
            <a:endParaRPr lang="en-GB" sz="1050" dirty="0">
              <a:latin typeface="+mj-lt"/>
            </a:endParaRPr>
          </a:p>
          <a:p>
            <a:pPr>
              <a:defRPr/>
            </a:pPr>
            <a:r>
              <a:rPr lang="en-GB" sz="2400" dirty="0">
                <a:latin typeface="+mj-lt"/>
              </a:rPr>
              <a:t>- Unknown number of small-scale factories:</a:t>
            </a:r>
          </a:p>
          <a:p>
            <a:pPr>
              <a:defRPr/>
            </a:pPr>
            <a:r>
              <a:rPr lang="en-GB" sz="2400" dirty="0">
                <a:latin typeface="+mj-lt"/>
              </a:rPr>
              <a:t>aluminium, lead, plastic, garment, metal</a:t>
            </a:r>
          </a:p>
          <a:p>
            <a:pPr>
              <a:defRPr/>
            </a:pPr>
            <a:endParaRPr lang="en-GB" sz="1200" dirty="0">
              <a:latin typeface="+mj-lt"/>
            </a:endParaRPr>
          </a:p>
          <a:p>
            <a:pPr>
              <a:defRPr/>
            </a:pPr>
            <a:r>
              <a:rPr lang="en-GB" sz="2400" dirty="0">
                <a:latin typeface="+mj-lt"/>
              </a:rPr>
              <a:t>- Until 2017 tanneries located in neighbouring </a:t>
            </a:r>
            <a:r>
              <a:rPr lang="en-US" sz="2400" dirty="0" err="1">
                <a:latin typeface="+mj-lt"/>
              </a:rPr>
              <a:t>Hazaribagh</a:t>
            </a:r>
            <a:endParaRPr lang="en-GB" dirty="0"/>
          </a:p>
        </p:txBody>
      </p:sp>
      <p:sp>
        <p:nvSpPr>
          <p:cNvPr id="15" name="TextBox 14"/>
          <p:cNvSpPr txBox="1"/>
          <p:nvPr/>
        </p:nvSpPr>
        <p:spPr>
          <a:xfrm>
            <a:off x="6541625" y="4459486"/>
            <a:ext cx="260962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E" sz="1400" b="1" dirty="0">
                <a:latin typeface="+mj-lt"/>
              </a:rPr>
              <a:t>Figure 1: </a:t>
            </a:r>
            <a:r>
              <a:rPr lang="en-GB" altLang="en-US" sz="1400" b="1" dirty="0" err="1">
                <a:solidFill>
                  <a:srgbClr val="FF0000"/>
                </a:solidFill>
              </a:rPr>
              <a:t>Kamrangirchar</a:t>
            </a:r>
            <a:r>
              <a:rPr lang="en-GB" altLang="en-US" sz="1400" b="1" dirty="0">
                <a:solidFill>
                  <a:srgbClr val="FF0000"/>
                </a:solidFill>
              </a:rPr>
              <a:t> slum</a:t>
            </a:r>
            <a:endParaRPr lang="en-GB" sz="1400" b="1" dirty="0">
              <a:latin typeface="+mj-lt"/>
            </a:endParaRPr>
          </a:p>
        </p:txBody>
      </p:sp>
      <p:sp>
        <p:nvSpPr>
          <p:cNvPr id="19" name="object 2"/>
          <p:cNvSpPr/>
          <p:nvPr/>
        </p:nvSpPr>
        <p:spPr>
          <a:xfrm>
            <a:off x="34220" y="4876006"/>
            <a:ext cx="649348" cy="25639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>
            <a:defPPr>
              <a:defRPr lang="nl-NL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dirty="0"/>
          </a:p>
        </p:txBody>
      </p:sp>
      <p:sp>
        <p:nvSpPr>
          <p:cNvPr id="11" name="6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3707904" y="4767263"/>
            <a:ext cx="5436096" cy="376237"/>
          </a:xfrm>
        </p:spPr>
        <p:txBody>
          <a:bodyPr/>
          <a:lstStyle/>
          <a:p>
            <a:pPr>
              <a:defRPr/>
            </a:pPr>
            <a:r>
              <a:rPr lang="en-US" dirty="0"/>
              <a:t> Mitchell </a:t>
            </a:r>
            <a:r>
              <a:rPr lang="en-US" dirty="0" err="1"/>
              <a:t>Sangma</a:t>
            </a:r>
            <a:r>
              <a:rPr lang="en-US" dirty="0"/>
              <a:t> MSF-OCA, </a:t>
            </a:r>
            <a:r>
              <a:rPr lang="en-GB" dirty="0"/>
              <a:t>Morbidity and occupational risks among factory workers 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C1CEB9F2-6EFC-4D56-9F47-8D48B9700EA5}"/>
              </a:ext>
            </a:extLst>
          </p:cNvPr>
          <p:cNvGrpSpPr/>
          <p:nvPr/>
        </p:nvGrpSpPr>
        <p:grpSpPr>
          <a:xfrm>
            <a:off x="3852582" y="930870"/>
            <a:ext cx="5268580" cy="3501058"/>
            <a:chOff x="3852582" y="930870"/>
            <a:chExt cx="5268580" cy="3501058"/>
          </a:xfrm>
        </p:grpSpPr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E873D96D-BEDA-4756-9898-54A75E5B47C5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852582" y="930870"/>
              <a:ext cx="5199639" cy="3466426"/>
            </a:xfrm>
            <a:prstGeom prst="rect">
              <a:avLst/>
            </a:prstGeom>
          </p:spPr>
        </p:pic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1C1DD3FA-BC6B-4D31-A231-6910FED52B1B}"/>
                </a:ext>
              </a:extLst>
            </p:cNvPr>
            <p:cNvSpPr/>
            <p:nvPr/>
          </p:nvSpPr>
          <p:spPr>
            <a:xfrm>
              <a:off x="7990724" y="4154929"/>
              <a:ext cx="1130438" cy="27699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GB" sz="1200" b="1" i="1" dirty="0">
                  <a:latin typeface="+mn-lt"/>
                </a:rPr>
                <a:t>© </a:t>
              </a:r>
              <a:r>
                <a:rPr lang="en-GB" sz="1200" dirty="0" err="1">
                  <a:latin typeface="+mn-lt"/>
                </a:rPr>
                <a:t>HanaConnor</a:t>
              </a:r>
              <a:endParaRPr lang="en-GB" sz="1200" dirty="0">
                <a:latin typeface="+mn-lt"/>
              </a:endParaRPr>
            </a:p>
          </p:txBody>
        </p:sp>
      </p:grp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3C1B93E-4758-4E72-8B79-9CC8EB947B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5791440-A183-45B7-BFE0-CF1B1AD25736}" type="slidenum">
              <a:rPr lang="en-GB" smtClean="0"/>
              <a:pPr>
                <a:defRPr/>
              </a:pPr>
              <a:t>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102775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07" y="123478"/>
            <a:ext cx="8990656" cy="528636"/>
          </a:xfrm>
        </p:spPr>
        <p:txBody>
          <a:bodyPr/>
          <a:lstStyle/>
          <a:p>
            <a:pPr marL="16510" marR="125095">
              <a:lnSpc>
                <a:spcPct val="101000"/>
              </a:lnSpc>
              <a:spcAft>
                <a:spcPts val="0"/>
              </a:spcAft>
            </a:pPr>
            <a:r>
              <a:rPr lang="en-GB" altLang="en-US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MSF in </a:t>
            </a:r>
            <a:r>
              <a:rPr lang="en-GB" altLang="en-US" b="1" dirty="0" err="1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Kamrangirchar</a:t>
            </a:r>
            <a:r>
              <a:rPr lang="en-GB" altLang="en-US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slum</a:t>
            </a:r>
            <a:endParaRPr lang="en-IE" b="1" dirty="0">
              <a:solidFill>
                <a:srgbClr val="FF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6541625" y="4459486"/>
            <a:ext cx="141699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E" sz="1400" b="1" dirty="0">
                <a:latin typeface="+mj-lt"/>
              </a:rPr>
              <a:t>Figure 2: </a:t>
            </a:r>
            <a:r>
              <a:rPr lang="en-GB" sz="1400" b="1" dirty="0">
                <a:solidFill>
                  <a:srgbClr val="FF0000"/>
                </a:solidFill>
                <a:latin typeface="+mj-lt"/>
              </a:rPr>
              <a:t>C</a:t>
            </a:r>
            <a:r>
              <a:rPr lang="en-GB" altLang="en-US" sz="1400" b="1" dirty="0">
                <a:solidFill>
                  <a:srgbClr val="FF0000"/>
                </a:solidFill>
              </a:rPr>
              <a:t>linics</a:t>
            </a:r>
            <a:endParaRPr lang="en-GB" sz="1400" b="1" dirty="0">
              <a:latin typeface="+mj-lt"/>
            </a:endParaRPr>
          </a:p>
        </p:txBody>
      </p:sp>
      <p:sp>
        <p:nvSpPr>
          <p:cNvPr id="19" name="object 2"/>
          <p:cNvSpPr/>
          <p:nvPr/>
        </p:nvSpPr>
        <p:spPr>
          <a:xfrm>
            <a:off x="34220" y="4876006"/>
            <a:ext cx="649348" cy="25639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>
            <a:defPPr>
              <a:defRPr lang="nl-NL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dirty="0"/>
          </a:p>
        </p:txBody>
      </p:sp>
      <p:sp>
        <p:nvSpPr>
          <p:cNvPr id="11" name="6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3707904" y="4767263"/>
            <a:ext cx="5436096" cy="376237"/>
          </a:xfrm>
        </p:spPr>
        <p:txBody>
          <a:bodyPr/>
          <a:lstStyle/>
          <a:p>
            <a:pPr>
              <a:defRPr/>
            </a:pPr>
            <a:r>
              <a:rPr lang="en-US" dirty="0"/>
              <a:t> Mitchell </a:t>
            </a:r>
            <a:r>
              <a:rPr lang="en-US" dirty="0" err="1"/>
              <a:t>Sangma</a:t>
            </a:r>
            <a:r>
              <a:rPr lang="en-US" dirty="0"/>
              <a:t> MSF-OCA, </a:t>
            </a:r>
            <a:r>
              <a:rPr lang="en-GB" dirty="0"/>
              <a:t>Morbidity and occupational risks among factory workers 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8143B61B-8658-4544-873C-E18DD6808164}"/>
              </a:ext>
            </a:extLst>
          </p:cNvPr>
          <p:cNvSpPr txBox="1"/>
          <p:nvPr/>
        </p:nvSpPr>
        <p:spPr>
          <a:xfrm>
            <a:off x="-53407" y="889939"/>
            <a:ext cx="5493749" cy="48013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indent="0">
              <a:buFont typeface="Arial" panose="020B0604020202020204" pitchFamily="34" charset="0"/>
              <a:buNone/>
              <a:defRPr/>
            </a:pPr>
            <a:r>
              <a:rPr lang="en-GB" sz="2400" dirty="0">
                <a:latin typeface="+mn-lt"/>
              </a:rPr>
              <a:t>Since 2014 MSF provides 3 main services:</a:t>
            </a:r>
          </a:p>
          <a:p>
            <a:pPr marL="0" indent="0">
              <a:buFont typeface="Arial" panose="020B0604020202020204" pitchFamily="34" charset="0"/>
              <a:buNone/>
              <a:defRPr/>
            </a:pPr>
            <a:endParaRPr lang="en-GB" sz="2400" dirty="0">
              <a:latin typeface="+mn-lt"/>
            </a:endParaRPr>
          </a:p>
          <a:p>
            <a:pPr marL="457200" indent="-457200">
              <a:buFont typeface="+mj-lt"/>
              <a:buAutoNum type="arabicPeriod"/>
              <a:defRPr/>
            </a:pPr>
            <a:r>
              <a:rPr lang="en-AU" sz="2400" dirty="0">
                <a:latin typeface="+mn-lt"/>
              </a:rPr>
              <a:t>Sexual and reproductive health </a:t>
            </a:r>
          </a:p>
          <a:p>
            <a:pPr marL="457200" indent="-457200">
              <a:buFont typeface="+mj-lt"/>
              <a:buAutoNum type="arabicPeriod"/>
              <a:defRPr/>
            </a:pPr>
            <a:endParaRPr lang="en-AU" sz="2400" dirty="0">
              <a:latin typeface="+mn-lt"/>
            </a:endParaRPr>
          </a:p>
          <a:p>
            <a:pPr marL="457200" indent="-457200">
              <a:buFont typeface="+mj-lt"/>
              <a:buAutoNum type="arabicPeriod"/>
              <a:defRPr/>
            </a:pPr>
            <a:r>
              <a:rPr lang="en-AU" sz="2400" dirty="0">
                <a:latin typeface="+mn-lt"/>
              </a:rPr>
              <a:t>Sexual/intimate partner violence </a:t>
            </a:r>
          </a:p>
          <a:p>
            <a:pPr marL="457200" indent="-457200">
              <a:buFont typeface="+mj-lt"/>
              <a:buAutoNum type="arabicPeriod"/>
              <a:defRPr/>
            </a:pPr>
            <a:endParaRPr lang="en-GB" sz="2400" dirty="0">
              <a:latin typeface="+mn-lt"/>
            </a:endParaRPr>
          </a:p>
          <a:p>
            <a:pPr marL="457200" indent="-457200">
              <a:buFont typeface="+mj-lt"/>
              <a:buAutoNum type="arabicPeriod"/>
              <a:defRPr/>
            </a:pPr>
            <a:r>
              <a:rPr lang="en-GB" sz="2400" b="1" dirty="0">
                <a:solidFill>
                  <a:srgbClr val="FF0000"/>
                </a:solidFill>
                <a:latin typeface="+mn-lt"/>
              </a:rPr>
              <a:t>Occupational health:</a:t>
            </a:r>
          </a:p>
          <a:p>
            <a:pPr>
              <a:defRPr/>
            </a:pPr>
            <a:r>
              <a:rPr lang="en-GB" sz="2400" b="1" dirty="0">
                <a:solidFill>
                  <a:srgbClr val="FF0000"/>
                </a:solidFill>
                <a:latin typeface="+mn-lt"/>
              </a:rPr>
              <a:t>        </a:t>
            </a:r>
            <a:r>
              <a:rPr lang="en-GB" sz="2400" dirty="0">
                <a:latin typeface="+mn-lt"/>
              </a:rPr>
              <a:t>- OH illness/injury care</a:t>
            </a:r>
          </a:p>
          <a:p>
            <a:pPr>
              <a:defRPr/>
            </a:pPr>
            <a:r>
              <a:rPr lang="en-GB" sz="2400" dirty="0">
                <a:latin typeface="+mn-lt"/>
              </a:rPr>
              <a:t>        - Tetanus vaccination</a:t>
            </a:r>
          </a:p>
          <a:p>
            <a:pPr>
              <a:defRPr/>
            </a:pPr>
            <a:r>
              <a:rPr lang="en-GB" sz="2400" dirty="0">
                <a:latin typeface="+mn-lt"/>
              </a:rPr>
              <a:t>        - Health promotion </a:t>
            </a:r>
          </a:p>
          <a:p>
            <a:pPr>
              <a:defRPr/>
            </a:pPr>
            <a:r>
              <a:rPr lang="en-GB" sz="2400" dirty="0">
                <a:latin typeface="+mn-lt"/>
              </a:rPr>
              <a:t>        - Assess work hazards</a:t>
            </a:r>
          </a:p>
          <a:p>
            <a:pPr>
              <a:defRPr/>
            </a:pPr>
            <a:endParaRPr lang="en-GB" sz="2400" b="1" dirty="0">
              <a:solidFill>
                <a:srgbClr val="FF0000"/>
              </a:solidFill>
              <a:latin typeface="+mn-lt"/>
            </a:endParaRPr>
          </a:p>
          <a:p>
            <a:endParaRPr lang="en-GB" dirty="0"/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1291D7FF-086E-4F48-8EE1-1E0417223488}"/>
              </a:ext>
            </a:extLst>
          </p:cNvPr>
          <p:cNvGrpSpPr/>
          <p:nvPr/>
        </p:nvGrpSpPr>
        <p:grpSpPr>
          <a:xfrm>
            <a:off x="5175442" y="1815973"/>
            <a:ext cx="3936054" cy="2797401"/>
            <a:chOff x="5175442" y="1815973"/>
            <a:chExt cx="3936054" cy="2797401"/>
          </a:xfrm>
        </p:grpSpPr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E06FA32B-2A26-4B65-9EF4-F9BC87970A7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175442" y="1815973"/>
              <a:ext cx="3821621" cy="2547747"/>
            </a:xfrm>
            <a:prstGeom prst="rect">
              <a:avLst/>
            </a:prstGeom>
          </p:spPr>
        </p:pic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4BB98D91-E031-4986-9E07-6D477EAE0F80}"/>
                </a:ext>
              </a:extLst>
            </p:cNvPr>
            <p:cNvSpPr/>
            <p:nvPr/>
          </p:nvSpPr>
          <p:spPr>
            <a:xfrm>
              <a:off x="7958616" y="4336375"/>
              <a:ext cx="1152880" cy="27699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GB" sz="1200" i="1" dirty="0">
                  <a:latin typeface="+mn-lt"/>
                </a:rPr>
                <a:t>© </a:t>
              </a:r>
              <a:r>
                <a:rPr lang="en-GB" sz="1200" dirty="0" err="1">
                  <a:latin typeface="+mn-lt"/>
                </a:rPr>
                <a:t>HanaConnor</a:t>
              </a:r>
              <a:endParaRPr lang="en-GB" sz="1200" dirty="0">
                <a:latin typeface="+mn-lt"/>
              </a:endParaRPr>
            </a:p>
          </p:txBody>
        </p:sp>
      </p:grp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A0A25F0-22AB-47FA-8123-29CF93684D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5791440-A183-45B7-BFE0-CF1B1AD25736}" type="slidenum">
              <a:rPr lang="en-GB" smtClean="0"/>
              <a:pPr>
                <a:defRPr/>
              </a:pPr>
              <a:t>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1441213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07" y="123478"/>
            <a:ext cx="8990656" cy="528636"/>
          </a:xfrm>
        </p:spPr>
        <p:txBody>
          <a:bodyPr/>
          <a:lstStyle/>
          <a:p>
            <a:pPr marL="16510" marR="125095">
              <a:lnSpc>
                <a:spcPct val="101000"/>
              </a:lnSpc>
              <a:spcAft>
                <a:spcPts val="0"/>
              </a:spcAft>
            </a:pPr>
            <a:r>
              <a:rPr lang="en-GB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Reasons for OH interventions</a:t>
            </a:r>
            <a:endParaRPr lang="en-IE" b="1" dirty="0">
              <a:solidFill>
                <a:srgbClr val="FF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9" name="object 2"/>
          <p:cNvSpPr/>
          <p:nvPr/>
        </p:nvSpPr>
        <p:spPr>
          <a:xfrm>
            <a:off x="34220" y="4876006"/>
            <a:ext cx="649348" cy="25639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>
            <a:defPPr>
              <a:defRPr lang="nl-NL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dirty="0"/>
          </a:p>
        </p:txBody>
      </p:sp>
      <p:sp>
        <p:nvSpPr>
          <p:cNvPr id="11" name="6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3707904" y="4767263"/>
            <a:ext cx="5436096" cy="376237"/>
          </a:xfrm>
        </p:spPr>
        <p:txBody>
          <a:bodyPr/>
          <a:lstStyle/>
          <a:p>
            <a:pPr>
              <a:defRPr/>
            </a:pPr>
            <a:r>
              <a:rPr lang="en-US" dirty="0"/>
              <a:t> Mitchell </a:t>
            </a:r>
            <a:r>
              <a:rPr lang="en-US" dirty="0" err="1"/>
              <a:t>Sangma</a:t>
            </a:r>
            <a:r>
              <a:rPr lang="en-US" dirty="0"/>
              <a:t> MSF-OCA, </a:t>
            </a:r>
            <a:r>
              <a:rPr lang="en-GB" dirty="0"/>
              <a:t>Morbidity and occupational risks among factory workers 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0C9A6014-6552-4FAC-A696-BD8DBA5A49F5}"/>
              </a:ext>
            </a:extLst>
          </p:cNvPr>
          <p:cNvSpPr txBox="1"/>
          <p:nvPr/>
        </p:nvSpPr>
        <p:spPr>
          <a:xfrm>
            <a:off x="-324544" y="875252"/>
            <a:ext cx="6264696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00050" lvl="1" indent="0">
              <a:buNone/>
              <a:defRPr/>
            </a:pPr>
            <a:r>
              <a:rPr lang="en-GB" sz="2400" dirty="0">
                <a:latin typeface="+mn-lt"/>
              </a:rPr>
              <a:t>In 2012-13 four major incidents in Bangladesh resulted in </a:t>
            </a:r>
            <a:r>
              <a:rPr lang="en-GB" sz="2400" dirty="0">
                <a:solidFill>
                  <a:srgbClr val="FF0000"/>
                </a:solidFill>
                <a:latin typeface="+mn-lt"/>
              </a:rPr>
              <a:t>1,261 deaths </a:t>
            </a:r>
            <a:r>
              <a:rPr lang="en-GB" sz="2400" dirty="0">
                <a:latin typeface="+mn-lt"/>
              </a:rPr>
              <a:t>(Rana Plaza)</a:t>
            </a:r>
          </a:p>
          <a:p>
            <a:pPr marL="400050" lvl="1" indent="0">
              <a:buNone/>
              <a:defRPr/>
            </a:pPr>
            <a:endParaRPr lang="en-GB" sz="2400" dirty="0">
              <a:latin typeface="+mn-lt"/>
            </a:endParaRPr>
          </a:p>
          <a:p>
            <a:pPr marL="400050" lvl="1" indent="0">
              <a:buNone/>
              <a:defRPr/>
            </a:pPr>
            <a:r>
              <a:rPr lang="en-GB" sz="2400" dirty="0">
                <a:latin typeface="+mn-lt"/>
              </a:rPr>
              <a:t>Between 2013-15 MSF surveys showed:</a:t>
            </a:r>
          </a:p>
          <a:p>
            <a:pPr marL="400050" lvl="1" indent="0">
              <a:buNone/>
              <a:defRPr/>
            </a:pPr>
            <a:endParaRPr lang="en-GB" sz="2400" dirty="0">
              <a:latin typeface="+mn-lt"/>
            </a:endParaRPr>
          </a:p>
          <a:p>
            <a:pPr marL="857250" lvl="2">
              <a:defRPr/>
            </a:pPr>
            <a:r>
              <a:rPr lang="en-GB" sz="2400" dirty="0">
                <a:solidFill>
                  <a:srgbClr val="FF0000"/>
                </a:solidFill>
                <a:latin typeface="+mn-lt"/>
              </a:rPr>
              <a:t>-</a:t>
            </a:r>
            <a:r>
              <a:rPr lang="en-GB" sz="2400" dirty="0">
                <a:latin typeface="+mn-lt"/>
              </a:rPr>
              <a:t>Marginalised working populations</a:t>
            </a:r>
          </a:p>
          <a:p>
            <a:pPr marL="857250" lvl="2">
              <a:defRPr/>
            </a:pPr>
            <a:r>
              <a:rPr lang="en-GB" sz="2400" dirty="0">
                <a:solidFill>
                  <a:srgbClr val="FF0000"/>
                </a:solidFill>
                <a:latin typeface="+mn-lt"/>
              </a:rPr>
              <a:t>-</a:t>
            </a:r>
            <a:r>
              <a:rPr lang="en-GB" sz="2400" dirty="0">
                <a:latin typeface="+mn-lt"/>
              </a:rPr>
              <a:t>Poor access to care </a:t>
            </a:r>
          </a:p>
          <a:p>
            <a:pPr marL="857250" lvl="2">
              <a:defRPr/>
            </a:pPr>
            <a:r>
              <a:rPr lang="en-GB" sz="2400" dirty="0">
                <a:solidFill>
                  <a:srgbClr val="FF0000"/>
                </a:solidFill>
                <a:latin typeface="+mn-lt"/>
              </a:rPr>
              <a:t>-</a:t>
            </a:r>
            <a:r>
              <a:rPr lang="en-GB" sz="2400" dirty="0">
                <a:latin typeface="+mn-lt"/>
              </a:rPr>
              <a:t>High injury rate and diseases</a:t>
            </a:r>
          </a:p>
          <a:p>
            <a:pPr marL="857250" lvl="2">
              <a:defRPr/>
            </a:pPr>
            <a:r>
              <a:rPr lang="en-GB" sz="2400" dirty="0">
                <a:solidFill>
                  <a:srgbClr val="FF0000"/>
                </a:solidFill>
                <a:latin typeface="+mn-lt"/>
              </a:rPr>
              <a:t>-</a:t>
            </a:r>
            <a:r>
              <a:rPr lang="en-GB" sz="2400" dirty="0">
                <a:latin typeface="+mn-lt"/>
              </a:rPr>
              <a:t>Lack of tetanus vaccination</a:t>
            </a:r>
          </a:p>
          <a:p>
            <a:pPr marL="857250" lvl="2">
              <a:defRPr/>
            </a:pPr>
            <a:r>
              <a:rPr lang="en-GB" sz="2400" dirty="0">
                <a:solidFill>
                  <a:srgbClr val="FF0000"/>
                </a:solidFill>
                <a:latin typeface="+mn-lt"/>
              </a:rPr>
              <a:t>-</a:t>
            </a:r>
            <a:r>
              <a:rPr lang="en-GB" sz="2400" dirty="0">
                <a:latin typeface="+mn-lt"/>
              </a:rPr>
              <a:t>Safety service very limited</a:t>
            </a:r>
          </a:p>
          <a:p>
            <a:pPr marL="400050" lvl="1" indent="0">
              <a:buNone/>
              <a:defRPr/>
            </a:pPr>
            <a:endParaRPr lang="en-GB" sz="2400" dirty="0">
              <a:latin typeface="+mn-lt"/>
            </a:endParaRP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7450954F-F598-4400-91AE-63B78B5FE8C7}"/>
              </a:ext>
            </a:extLst>
          </p:cNvPr>
          <p:cNvSpPr/>
          <p:nvPr/>
        </p:nvSpPr>
        <p:spPr>
          <a:xfrm>
            <a:off x="8030816" y="3950810"/>
            <a:ext cx="990720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1200" dirty="0">
                <a:latin typeface="+mn-lt"/>
              </a:rPr>
              <a:t>© </a:t>
            </a:r>
            <a:r>
              <a:rPr lang="en-GB" sz="1200" dirty="0" err="1">
                <a:latin typeface="+mn-lt"/>
              </a:rPr>
              <a:t>BrianScott</a:t>
            </a:r>
            <a:endParaRPr lang="en-GB" sz="1200" dirty="0">
              <a:latin typeface="+mn-lt"/>
            </a:endParaRPr>
          </a:p>
        </p:txBody>
      </p:sp>
      <p:pic>
        <p:nvPicPr>
          <p:cNvPr id="25" name="Picture 24">
            <a:extLst>
              <a:ext uri="{FF2B5EF4-FFF2-40B4-BE49-F238E27FC236}">
                <a16:creationId xmlns:a16="http://schemas.microsoft.com/office/drawing/2014/main" id="{68FCC986-4CC0-4189-9191-A03976E0CDAD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20071" y="1354070"/>
            <a:ext cx="3768353" cy="2596740"/>
          </a:xfrm>
          <a:prstGeom prst="rect">
            <a:avLst/>
          </a:prstGeom>
        </p:spPr>
      </p:pic>
      <p:sp>
        <p:nvSpPr>
          <p:cNvPr id="26" name="Slide Number Placeholder 25">
            <a:extLst>
              <a:ext uri="{FF2B5EF4-FFF2-40B4-BE49-F238E27FC236}">
                <a16:creationId xmlns:a16="http://schemas.microsoft.com/office/drawing/2014/main" id="{C704C7FD-9ACF-4890-A33A-B9315EA932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5791440-A183-45B7-BFE0-CF1B1AD25736}" type="slidenum">
              <a:rPr lang="en-GB" smtClean="0"/>
              <a:pPr>
                <a:defRPr/>
              </a:pPr>
              <a:t>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4003747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3" name="Title 1">
            <a:extLst>
              <a:ext uri="{FF2B5EF4-FFF2-40B4-BE49-F238E27FC236}">
                <a16:creationId xmlns:a16="http://schemas.microsoft.com/office/drawing/2014/main" id="{A2242E56-EFA2-4428-A71F-5C7B85BCB2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85900" y="-9525"/>
            <a:ext cx="6172200" cy="857250"/>
          </a:xfrm>
        </p:spPr>
        <p:txBody>
          <a:bodyPr/>
          <a:lstStyle/>
          <a:p>
            <a:r>
              <a:rPr lang="en-GB" altLang="en-US" b="1" dirty="0">
                <a:solidFill>
                  <a:srgbClr val="FF0000"/>
                </a:solidFill>
              </a:rPr>
              <a:t>Objectives</a:t>
            </a:r>
          </a:p>
        </p:txBody>
      </p:sp>
      <p:sp>
        <p:nvSpPr>
          <p:cNvPr id="9" name="6 Marcador de pie de página">
            <a:extLst>
              <a:ext uri="{FF2B5EF4-FFF2-40B4-BE49-F238E27FC236}">
                <a16:creationId xmlns:a16="http://schemas.microsoft.com/office/drawing/2014/main" id="{541C837A-FE6A-43A9-A76B-AB02052D8F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707904" y="4767263"/>
            <a:ext cx="5436096" cy="376237"/>
          </a:xfrm>
        </p:spPr>
        <p:txBody>
          <a:bodyPr/>
          <a:lstStyle/>
          <a:p>
            <a:pPr>
              <a:defRPr/>
            </a:pPr>
            <a:r>
              <a:rPr lang="en-US" dirty="0"/>
              <a:t> Mitchell </a:t>
            </a:r>
            <a:r>
              <a:rPr lang="en-US" dirty="0" err="1"/>
              <a:t>Sangma</a:t>
            </a:r>
            <a:r>
              <a:rPr lang="en-US" dirty="0"/>
              <a:t> MSF-OCA, </a:t>
            </a:r>
            <a:r>
              <a:rPr lang="en-GB" dirty="0"/>
              <a:t>Morbidity and occupational risks among factory workers </a:t>
            </a:r>
          </a:p>
        </p:txBody>
      </p:sp>
      <p:sp>
        <p:nvSpPr>
          <p:cNvPr id="17" name="object 2">
            <a:extLst>
              <a:ext uri="{FF2B5EF4-FFF2-40B4-BE49-F238E27FC236}">
                <a16:creationId xmlns:a16="http://schemas.microsoft.com/office/drawing/2014/main" id="{AB5B7E51-A99D-4B30-ADB4-23FF9AE63082}"/>
              </a:ext>
            </a:extLst>
          </p:cNvPr>
          <p:cNvSpPr/>
          <p:nvPr/>
        </p:nvSpPr>
        <p:spPr>
          <a:xfrm>
            <a:off x="34220" y="4876006"/>
            <a:ext cx="649348" cy="25639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>
            <a:defPPr>
              <a:defRPr lang="nl-NL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dirty="0"/>
          </a:p>
        </p:txBody>
      </p:sp>
      <p:sp>
        <p:nvSpPr>
          <p:cNvPr id="14" name="5 Marcador de contenido">
            <a:extLst>
              <a:ext uri="{FF2B5EF4-FFF2-40B4-BE49-F238E27FC236}">
                <a16:creationId xmlns:a16="http://schemas.microsoft.com/office/drawing/2014/main" id="{45B9AE98-9853-4EC6-9575-1EBF2E9EB11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11365" y="1185180"/>
            <a:ext cx="8521878" cy="3394075"/>
          </a:xfrm>
        </p:spPr>
        <p:txBody>
          <a:bodyPr/>
          <a:lstStyle/>
          <a:p>
            <a:pPr>
              <a:buClr>
                <a:srgbClr val="FF0000"/>
              </a:buClr>
              <a:buFont typeface="Wingdings" panose="05000000000000000000" pitchFamily="2" charset="2"/>
              <a:buChar char="à"/>
            </a:pPr>
            <a:r>
              <a:rPr lang="en-GB" dirty="0"/>
              <a:t>To assess hazards inside the factories with whom MSF has agreed consent</a:t>
            </a:r>
          </a:p>
          <a:p>
            <a:pPr marL="0" indent="0">
              <a:buClr>
                <a:srgbClr val="FF0000"/>
              </a:buClr>
              <a:buNone/>
            </a:pPr>
            <a:endParaRPr lang="en-GB" dirty="0"/>
          </a:p>
          <a:p>
            <a:pPr>
              <a:buClr>
                <a:srgbClr val="FF0000"/>
              </a:buClr>
              <a:buFont typeface="Wingdings" panose="05000000000000000000" pitchFamily="2" charset="2"/>
              <a:buChar char="à"/>
            </a:pPr>
            <a:r>
              <a:rPr lang="en-GB" dirty="0"/>
              <a:t>To describe the morbidities for adult (≥ 18 years) and minor (&lt; 18 years) workers consulted at MSF OH clinics</a:t>
            </a:r>
          </a:p>
          <a:p>
            <a:pPr marL="0" indent="0">
              <a:buClr>
                <a:srgbClr val="FF0000"/>
              </a:buClr>
              <a:buNone/>
            </a:pPr>
            <a:endParaRPr lang="en-GB" dirty="0"/>
          </a:p>
          <a:p>
            <a:pPr marL="0" indent="0">
              <a:buClr>
                <a:srgbClr val="FF0000"/>
              </a:buClr>
              <a:buNone/>
            </a:pPr>
            <a:r>
              <a:rPr lang="en-GB" dirty="0"/>
              <a:t> </a:t>
            </a:r>
            <a:endParaRPr lang="en-IE" dirty="0"/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97E07329-5087-4887-8874-EFFF4274FD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5791440-A183-45B7-BFE0-CF1B1AD25736}" type="slidenum">
              <a:rPr lang="en-GB" smtClean="0"/>
              <a:pPr>
                <a:defRPr/>
              </a:pPr>
              <a:t>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6732498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0"/>
            <a:ext cx="8280920" cy="724122"/>
          </a:xfrm>
        </p:spPr>
        <p:txBody>
          <a:bodyPr/>
          <a:lstStyle/>
          <a:p>
            <a:r>
              <a:rPr lang="en-GB" b="1" dirty="0">
                <a:solidFill>
                  <a:srgbClr val="FF0000"/>
                </a:solidFill>
                <a:latin typeface="+mn-lt"/>
              </a:rPr>
              <a:t>Methods </a:t>
            </a:r>
            <a:r>
              <a:rPr lang="en-GB" b="1" dirty="0">
                <a:solidFill>
                  <a:srgbClr val="FF0000"/>
                </a:solidFill>
              </a:rPr>
              <a:t>1/2</a:t>
            </a:r>
            <a:endParaRPr lang="en-IE" b="1" dirty="0">
              <a:solidFill>
                <a:srgbClr val="FF0000"/>
              </a:solidFill>
              <a:latin typeface="+mn-lt"/>
            </a:endParaRPr>
          </a:p>
        </p:txBody>
      </p:sp>
      <p:sp>
        <p:nvSpPr>
          <p:cNvPr id="4" name="object 2"/>
          <p:cNvSpPr/>
          <p:nvPr/>
        </p:nvSpPr>
        <p:spPr>
          <a:xfrm>
            <a:off x="107505" y="4659982"/>
            <a:ext cx="936104" cy="370334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>
            <a:defPPr>
              <a:defRPr lang="nl-NL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dirty="0"/>
          </a:p>
        </p:txBody>
      </p:sp>
      <p:sp>
        <p:nvSpPr>
          <p:cNvPr id="7" name="TextBox 6"/>
          <p:cNvSpPr txBox="1"/>
          <p:nvPr/>
        </p:nvSpPr>
        <p:spPr>
          <a:xfrm>
            <a:off x="251520" y="627534"/>
            <a:ext cx="9001000" cy="52322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eaLnBrk="0" hangingPunct="0">
              <a:defRPr/>
            </a:pPr>
            <a:r>
              <a:rPr lang="en-GB" sz="2400" b="1" dirty="0">
                <a:solidFill>
                  <a:srgbClr val="FF0000"/>
                </a:solidFill>
                <a:latin typeface="+mn-lt"/>
              </a:rPr>
              <a:t>Factory hazard assessment, conducted in 2017 by industrial hygienist and outreach team </a:t>
            </a:r>
            <a:endParaRPr lang="en-GB" sz="2400" dirty="0">
              <a:latin typeface="+mn-lt"/>
            </a:endParaRPr>
          </a:p>
          <a:p>
            <a:pPr eaLnBrk="0" hangingPunct="0">
              <a:defRPr/>
            </a:pPr>
            <a:r>
              <a:rPr lang="en-US" sz="2400" dirty="0">
                <a:latin typeface="+mn-lt"/>
              </a:rPr>
              <a:t>Check list to </a:t>
            </a:r>
            <a:r>
              <a:rPr lang="en-GB" sz="2400" dirty="0">
                <a:latin typeface="+mn-lt"/>
              </a:rPr>
              <a:t>assess hazards:</a:t>
            </a:r>
          </a:p>
          <a:p>
            <a:pPr eaLnBrk="0" hangingPunct="0">
              <a:defRPr/>
            </a:pPr>
            <a:endParaRPr lang="en-GB" sz="1000" dirty="0">
              <a:highlight>
                <a:srgbClr val="FFFF00"/>
              </a:highlight>
              <a:latin typeface="+mn-lt"/>
            </a:endParaRPr>
          </a:p>
          <a:p>
            <a:pPr eaLnBrk="0" hangingPunct="0">
              <a:buClr>
                <a:srgbClr val="FF0000"/>
              </a:buClr>
              <a:buSzPct val="80000"/>
              <a:defRPr/>
            </a:pPr>
            <a:r>
              <a:rPr lang="en-GB" sz="2400" dirty="0">
                <a:solidFill>
                  <a:srgbClr val="FF0000"/>
                </a:solidFill>
                <a:latin typeface="+mn-lt"/>
              </a:rPr>
              <a:t>1.</a:t>
            </a:r>
            <a:r>
              <a:rPr lang="en-GB" sz="2400" dirty="0">
                <a:latin typeface="+mn-lt"/>
              </a:rPr>
              <a:t> General physical safety </a:t>
            </a:r>
          </a:p>
          <a:p>
            <a:pPr eaLnBrk="0" hangingPunct="0">
              <a:buClr>
                <a:srgbClr val="FF0000"/>
              </a:buClr>
              <a:buSzPct val="80000"/>
              <a:defRPr/>
            </a:pPr>
            <a:r>
              <a:rPr lang="en-GB" sz="2400" dirty="0">
                <a:latin typeface="+mn-lt"/>
              </a:rPr>
              <a:t>           -e.g. safe drinking water</a:t>
            </a:r>
          </a:p>
          <a:p>
            <a:pPr>
              <a:buClr>
                <a:srgbClr val="FF0000"/>
              </a:buClr>
              <a:buSzPct val="80000"/>
            </a:pPr>
            <a:r>
              <a:rPr lang="en-GB" sz="2400" dirty="0">
                <a:solidFill>
                  <a:srgbClr val="FF0000"/>
                </a:solidFill>
                <a:latin typeface="+mn-lt"/>
              </a:rPr>
              <a:t>2. </a:t>
            </a:r>
            <a:r>
              <a:rPr lang="en-GB" sz="2400" dirty="0">
                <a:latin typeface="+mn-lt"/>
              </a:rPr>
              <a:t>Control measures </a:t>
            </a:r>
          </a:p>
          <a:p>
            <a:pPr>
              <a:buClr>
                <a:srgbClr val="FF0000"/>
              </a:buClr>
              <a:buSzPct val="80000"/>
            </a:pPr>
            <a:r>
              <a:rPr lang="en-GB" sz="2400" dirty="0">
                <a:latin typeface="+mn-lt"/>
              </a:rPr>
              <a:t>          -e.g. chemicals stored in closed labelled containers</a:t>
            </a:r>
          </a:p>
          <a:p>
            <a:pPr>
              <a:buClr>
                <a:srgbClr val="FF0000"/>
              </a:buClr>
              <a:buSzPct val="80000"/>
            </a:pPr>
            <a:r>
              <a:rPr lang="en-GB" sz="2400" dirty="0">
                <a:solidFill>
                  <a:srgbClr val="FF0000"/>
                </a:solidFill>
                <a:latin typeface="+mn-lt"/>
              </a:rPr>
              <a:t>3. </a:t>
            </a:r>
            <a:r>
              <a:rPr lang="en-GB" sz="2400" dirty="0">
                <a:latin typeface="+mn-lt"/>
              </a:rPr>
              <a:t>Protective equipment </a:t>
            </a:r>
          </a:p>
          <a:p>
            <a:pPr>
              <a:buClr>
                <a:srgbClr val="FF0000"/>
              </a:buClr>
              <a:buSzPct val="80000"/>
            </a:pPr>
            <a:r>
              <a:rPr lang="en-GB" sz="2400" dirty="0">
                <a:latin typeface="+mn-lt"/>
              </a:rPr>
              <a:t>         -e.g. hand protection</a:t>
            </a:r>
          </a:p>
          <a:p>
            <a:pPr>
              <a:buClr>
                <a:srgbClr val="FF0000"/>
              </a:buClr>
              <a:buSzPct val="80000"/>
            </a:pPr>
            <a:r>
              <a:rPr lang="en-GB" sz="2400" dirty="0">
                <a:solidFill>
                  <a:srgbClr val="FF0000"/>
                </a:solidFill>
                <a:latin typeface="+mn-lt"/>
              </a:rPr>
              <a:t>4. </a:t>
            </a:r>
            <a:r>
              <a:rPr lang="en-GB" sz="2400" dirty="0">
                <a:latin typeface="+mn-lt"/>
              </a:rPr>
              <a:t>Ergonomics </a:t>
            </a:r>
          </a:p>
          <a:p>
            <a:pPr>
              <a:buClr>
                <a:srgbClr val="FF0000"/>
              </a:buClr>
              <a:buSzPct val="80000"/>
            </a:pPr>
            <a:r>
              <a:rPr lang="en-GB" sz="2400" dirty="0">
                <a:latin typeface="+mn-lt"/>
              </a:rPr>
              <a:t>         -e.g. workers holding the same position for prolonged time</a:t>
            </a:r>
          </a:p>
          <a:p>
            <a:pPr>
              <a:buClr>
                <a:srgbClr val="FF0000"/>
              </a:buClr>
              <a:buSzPct val="80000"/>
            </a:pPr>
            <a:r>
              <a:rPr lang="en-GB" sz="2400" dirty="0">
                <a:latin typeface="+mn-lt"/>
              </a:rPr>
              <a:t> </a:t>
            </a:r>
          </a:p>
          <a:p>
            <a:pPr eaLnBrk="0" hangingPunct="0">
              <a:buClr>
                <a:srgbClr val="FF0000"/>
              </a:buClr>
              <a:buSzPct val="80000"/>
              <a:defRPr/>
            </a:pPr>
            <a:endParaRPr lang="en-GB" dirty="0">
              <a:latin typeface="+mn-lt"/>
            </a:endParaRPr>
          </a:p>
          <a:p>
            <a:pPr marL="285750" indent="-285750" eaLnBrk="0" hangingPunct="0">
              <a:buFontTx/>
              <a:buChar char="-"/>
              <a:defRPr/>
            </a:pPr>
            <a:endParaRPr lang="en-GB" dirty="0"/>
          </a:p>
        </p:txBody>
      </p:sp>
      <p:sp>
        <p:nvSpPr>
          <p:cNvPr id="8" name="6 Marcador de pie de página">
            <a:extLst>
              <a:ext uri="{FF2B5EF4-FFF2-40B4-BE49-F238E27FC236}">
                <a16:creationId xmlns:a16="http://schemas.microsoft.com/office/drawing/2014/main" id="{F2403A43-9D29-4CF0-9979-136BE61654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707904" y="4767263"/>
            <a:ext cx="5436096" cy="376237"/>
          </a:xfrm>
        </p:spPr>
        <p:txBody>
          <a:bodyPr/>
          <a:lstStyle/>
          <a:p>
            <a:pPr>
              <a:defRPr/>
            </a:pPr>
            <a:r>
              <a:rPr lang="en-US" dirty="0"/>
              <a:t> Mitchell </a:t>
            </a:r>
            <a:r>
              <a:rPr lang="en-US" dirty="0" err="1"/>
              <a:t>Sangma</a:t>
            </a:r>
            <a:r>
              <a:rPr lang="en-US" dirty="0"/>
              <a:t> MSF-OCA, </a:t>
            </a:r>
            <a:r>
              <a:rPr lang="en-GB" dirty="0"/>
              <a:t>Morbidity and occupational risks among factory workers 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0755E877-F63D-4FED-8FC6-3AF3C6A652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5791440-A183-45B7-BFE0-CF1B1AD25736}" type="slidenum">
              <a:rPr lang="en-GB" smtClean="0"/>
              <a:pPr>
                <a:defRPr/>
              </a:pPr>
              <a:t>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8201859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0"/>
            <a:ext cx="8280920" cy="724122"/>
          </a:xfrm>
        </p:spPr>
        <p:txBody>
          <a:bodyPr/>
          <a:lstStyle/>
          <a:p>
            <a:r>
              <a:rPr lang="en-GB" b="1" dirty="0">
                <a:solidFill>
                  <a:srgbClr val="FF0000"/>
                </a:solidFill>
                <a:latin typeface="+mn-lt"/>
              </a:rPr>
              <a:t>Methods 2/2</a:t>
            </a:r>
            <a:endParaRPr lang="en-IE" b="1" dirty="0">
              <a:solidFill>
                <a:srgbClr val="FF0000"/>
              </a:solidFill>
              <a:latin typeface="+mn-lt"/>
            </a:endParaRPr>
          </a:p>
        </p:txBody>
      </p:sp>
      <p:sp>
        <p:nvSpPr>
          <p:cNvPr id="4" name="object 2"/>
          <p:cNvSpPr/>
          <p:nvPr/>
        </p:nvSpPr>
        <p:spPr>
          <a:xfrm>
            <a:off x="107505" y="4659982"/>
            <a:ext cx="936104" cy="370334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>
            <a:defPPr>
              <a:defRPr lang="nl-NL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/>
              <p:cNvSpPr txBox="1"/>
              <p:nvPr/>
            </p:nvSpPr>
            <p:spPr>
              <a:xfrm>
                <a:off x="323528" y="699542"/>
                <a:ext cx="8568952" cy="516942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eaLnBrk="0" hangingPunct="0">
                  <a:defRPr/>
                </a:pPr>
                <a:r>
                  <a:rPr lang="en-US" sz="2400" b="1" dirty="0">
                    <a:solidFill>
                      <a:srgbClr val="FF0000"/>
                    </a:solidFill>
                    <a:latin typeface="+mn-lt"/>
                  </a:rPr>
                  <a:t>Retrospective analysis of medical records from MSF OH clinics between 2014 and 2016</a:t>
                </a:r>
                <a:endParaRPr lang="en-GB" sz="2800" dirty="0">
                  <a:solidFill>
                    <a:srgbClr val="FF0000"/>
                  </a:solidFill>
                  <a:latin typeface="+mn-lt"/>
                </a:endParaRPr>
              </a:p>
              <a:p>
                <a:pPr eaLnBrk="0" hangingPunct="0">
                  <a:defRPr/>
                </a:pPr>
                <a:r>
                  <a:rPr lang="en-GB" sz="2800" dirty="0">
                    <a:latin typeface="+mn-lt"/>
                  </a:rPr>
                  <a:t>Individual worker records on: </a:t>
                </a:r>
              </a:p>
              <a:p>
                <a:pPr eaLnBrk="0" hangingPunct="0">
                  <a:defRPr/>
                </a:pPr>
                <a:endParaRPr lang="en-GB" sz="2400" dirty="0">
                  <a:solidFill>
                    <a:srgbClr val="FF0000"/>
                  </a:solidFill>
                  <a:latin typeface="+mn-lt"/>
                </a:endParaRPr>
              </a:p>
              <a:p>
                <a:pPr marL="914400" lvl="1" indent="-457200">
                  <a:buClr>
                    <a:srgbClr val="FF0000"/>
                  </a:buClr>
                  <a:buFont typeface="+mj-lt"/>
                  <a:buAutoNum type="arabicPeriod"/>
                </a:pPr>
                <a:r>
                  <a:rPr lang="en-GB" sz="2800" dirty="0">
                    <a:latin typeface="+mn-lt"/>
                  </a:rPr>
                  <a:t>Demographics</a:t>
                </a:r>
              </a:p>
              <a:p>
                <a:pPr marL="914400" lvl="1" indent="-457200">
                  <a:buClr>
                    <a:srgbClr val="FF0000"/>
                  </a:buClr>
                  <a:buFont typeface="+mj-lt"/>
                  <a:buAutoNum type="arabicPeriod"/>
                </a:pPr>
                <a:r>
                  <a:rPr lang="en-GB" sz="2800" dirty="0">
                    <a:latin typeface="+mn-lt"/>
                  </a:rPr>
                  <a:t>Behaviours </a:t>
                </a:r>
              </a:p>
              <a:p>
                <a:pPr marL="914400" lvl="1" indent="-457200">
                  <a:buClr>
                    <a:srgbClr val="FF0000"/>
                  </a:buClr>
                  <a:buFont typeface="+mj-lt"/>
                  <a:buAutoNum type="arabicPeriod"/>
                </a:pPr>
                <a:r>
                  <a:rPr lang="en-GB" sz="2800" dirty="0">
                    <a:latin typeface="+mn-lt"/>
                  </a:rPr>
                  <a:t>Working hours</a:t>
                </a:r>
              </a:p>
              <a:p>
                <a:pPr marL="914400" lvl="1" indent="-457200">
                  <a:buClr>
                    <a:srgbClr val="FF0000"/>
                  </a:buClr>
                  <a:buFont typeface="+mj-lt"/>
                  <a:buAutoNum type="arabicPeriod"/>
                </a:pPr>
                <a:r>
                  <a:rPr lang="en-GB" sz="2800" dirty="0">
                    <a:latin typeface="+mn-lt"/>
                  </a:rPr>
                  <a:t>Morbidity </a:t>
                </a:r>
              </a:p>
              <a:p>
                <a:pPr marL="914400" lvl="1" indent="-457200">
                  <a:buClr>
                    <a:srgbClr val="FF0000"/>
                  </a:buClr>
                  <a:buFont typeface="+mj-lt"/>
                  <a:buAutoNum type="arabicPeriod"/>
                </a:pPr>
                <a:r>
                  <a:rPr lang="en-GB" sz="2800" dirty="0">
                    <a:latin typeface="+mn-lt"/>
                  </a:rPr>
                  <a:t>BMI </a:t>
                </a:r>
                <a14:m>
                  <m:oMath xmlns:m="http://schemas.openxmlformats.org/officeDocument/2006/math">
                    <m:r>
                      <a:rPr lang="en-GB" sz="280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GB" sz="280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2800" b="0" i="1" smtClean="0">
                            <a:latin typeface="Cambria Math" panose="02040503050406030204" pitchFamily="18" charset="0"/>
                          </a:rPr>
                          <m:t>𝑤𝑒𝑖𝑔h𝑡</m:t>
                        </m:r>
                        <m:r>
                          <a:rPr lang="en-GB" sz="2800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GB" sz="2800" b="0" i="1" smtClean="0">
                            <a:latin typeface="Cambria Math" panose="02040503050406030204" pitchFamily="18" charset="0"/>
                          </a:rPr>
                          <m:t>𝑖𝑛</m:t>
                        </m:r>
                        <m:r>
                          <a:rPr lang="en-GB" sz="2800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GB" sz="2800" b="0" i="1" smtClean="0">
                            <a:latin typeface="Cambria Math" panose="02040503050406030204" pitchFamily="18" charset="0"/>
                          </a:rPr>
                          <m:t>𝑘𝑔</m:t>
                        </m:r>
                      </m:num>
                      <m:den>
                        <m:sSup>
                          <m:sSupPr>
                            <m:ctrlPr>
                              <a:rPr lang="en-GB" sz="280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GB" sz="2800" b="0" i="1" smtClean="0">
                                <a:latin typeface="Cambria Math" panose="02040503050406030204" pitchFamily="18" charset="0"/>
                              </a:rPr>
                              <m:t>h𝑒𝑖𝑔h𝑡</m:t>
                            </m:r>
                            <m:r>
                              <a:rPr lang="en-GB" sz="2800" b="0" i="1" smtClean="0">
                                <a:latin typeface="Cambria Math" panose="02040503050406030204" pitchFamily="18" charset="0"/>
                              </a:rPr>
                              <m:t> </m:t>
                            </m:r>
                            <m:r>
                              <a:rPr lang="en-GB" sz="2800" b="0" i="1" smtClean="0">
                                <a:latin typeface="Cambria Math" panose="02040503050406030204" pitchFamily="18" charset="0"/>
                              </a:rPr>
                              <m:t>𝑖𝑛</m:t>
                            </m:r>
                            <m:r>
                              <a:rPr lang="en-GB" sz="2800" b="0" i="1" smtClean="0">
                                <a:latin typeface="Cambria Math" panose="02040503050406030204" pitchFamily="18" charset="0"/>
                              </a:rPr>
                              <m:t> </m:t>
                            </m:r>
                            <m:r>
                              <a:rPr lang="en-GB" sz="2800" b="0" i="1" smtClean="0">
                                <a:latin typeface="Cambria Math" panose="02040503050406030204" pitchFamily="18" charset="0"/>
                              </a:rPr>
                              <m:t>𝑚𝑒𝑡𝑒𝑟𝑠</m:t>
                            </m:r>
                          </m:e>
                          <m:sup>
                            <m:r>
                              <a:rPr lang="en-GB" sz="2800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den>
                    </m:f>
                  </m:oMath>
                </a14:m>
                <a:endParaRPr lang="en-GB" sz="2800" dirty="0">
                  <a:latin typeface="+mn-lt"/>
                </a:endParaRPr>
              </a:p>
              <a:p>
                <a:r>
                  <a:rPr lang="en-GB" sz="2800" dirty="0">
                    <a:latin typeface="+mn-lt"/>
                  </a:rPr>
                  <a:t> </a:t>
                </a:r>
              </a:p>
              <a:p>
                <a:pPr eaLnBrk="0" hangingPunct="0">
                  <a:defRPr/>
                </a:pPr>
                <a:endParaRPr lang="en-GB" sz="2400" dirty="0">
                  <a:latin typeface="+mj-lt"/>
                </a:endParaRPr>
              </a:p>
              <a:p>
                <a:endParaRPr lang="en-GB" dirty="0"/>
              </a:p>
            </p:txBody>
          </p:sp>
        </mc:Choice>
        <mc:Fallback xmlns="">
          <p:sp>
            <p:nvSpPr>
              <p:cNvPr id="7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3528" y="699542"/>
                <a:ext cx="8568952" cy="5169428"/>
              </a:xfrm>
              <a:prstGeom prst="rect">
                <a:avLst/>
              </a:prstGeom>
              <a:blipFill>
                <a:blip r:embed="rId4"/>
                <a:stretch>
                  <a:fillRect l="-1422" t="-94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6 Marcador de pie de página">
            <a:extLst>
              <a:ext uri="{FF2B5EF4-FFF2-40B4-BE49-F238E27FC236}">
                <a16:creationId xmlns:a16="http://schemas.microsoft.com/office/drawing/2014/main" id="{9A26C278-0EA3-4417-A994-4AA56697A5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707904" y="4767263"/>
            <a:ext cx="5436096" cy="376237"/>
          </a:xfrm>
        </p:spPr>
        <p:txBody>
          <a:bodyPr/>
          <a:lstStyle/>
          <a:p>
            <a:pPr>
              <a:defRPr/>
            </a:pPr>
            <a:r>
              <a:rPr lang="en-US" dirty="0"/>
              <a:t> Mitchell </a:t>
            </a:r>
            <a:r>
              <a:rPr lang="en-US" dirty="0" err="1"/>
              <a:t>Sangma</a:t>
            </a:r>
            <a:r>
              <a:rPr lang="en-US" dirty="0"/>
              <a:t> MSF-OCA, </a:t>
            </a:r>
            <a:r>
              <a:rPr lang="en-GB" dirty="0"/>
              <a:t>Morbidity and occupational risks among factory workers 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3B033B43-7162-40B1-8A4A-DDE039C21C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5791440-A183-45B7-BFE0-CF1B1AD25736}" type="slidenum">
              <a:rPr lang="en-GB" smtClean="0"/>
              <a:pPr>
                <a:defRPr/>
              </a:pPr>
              <a:t>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6484542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0"/>
            <a:ext cx="8280920" cy="724122"/>
          </a:xfrm>
        </p:spPr>
        <p:txBody>
          <a:bodyPr/>
          <a:lstStyle/>
          <a:p>
            <a:r>
              <a:rPr lang="en-GB" b="1" dirty="0">
                <a:solidFill>
                  <a:srgbClr val="FF0000"/>
                </a:solidFill>
                <a:latin typeface="+mn-lt"/>
              </a:rPr>
              <a:t>Results </a:t>
            </a:r>
            <a:endParaRPr lang="en-IE" b="1" dirty="0">
              <a:solidFill>
                <a:srgbClr val="FF0000"/>
              </a:solidFill>
              <a:latin typeface="+mn-lt"/>
            </a:endParaRPr>
          </a:p>
        </p:txBody>
      </p:sp>
      <p:sp>
        <p:nvSpPr>
          <p:cNvPr id="4" name="object 2"/>
          <p:cNvSpPr/>
          <p:nvPr/>
        </p:nvSpPr>
        <p:spPr>
          <a:xfrm>
            <a:off x="107505" y="4659982"/>
            <a:ext cx="936104" cy="370334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>
            <a:defPPr>
              <a:defRPr lang="nl-NL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dirty="0"/>
          </a:p>
        </p:txBody>
      </p:sp>
      <p:sp>
        <p:nvSpPr>
          <p:cNvPr id="7" name="TextBox 6"/>
          <p:cNvSpPr txBox="1"/>
          <p:nvPr/>
        </p:nvSpPr>
        <p:spPr>
          <a:xfrm>
            <a:off x="251520" y="1734734"/>
            <a:ext cx="3456384" cy="24929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eaLnBrk="0" hangingPunct="0">
              <a:defRPr/>
            </a:pPr>
            <a:r>
              <a:rPr lang="en-GB" sz="4000" b="1" dirty="0">
                <a:latin typeface="+mn-lt"/>
              </a:rPr>
              <a:t>Factory Hazard Assessment</a:t>
            </a:r>
          </a:p>
          <a:p>
            <a:pPr eaLnBrk="0" hangingPunct="0">
              <a:defRPr/>
            </a:pPr>
            <a:endParaRPr lang="en-GB" sz="4000" b="1" dirty="0">
              <a:latin typeface="+mn-lt"/>
            </a:endParaRPr>
          </a:p>
          <a:p>
            <a:pPr eaLnBrk="0" hangingPunct="0">
              <a:buClr>
                <a:srgbClr val="FF0000"/>
              </a:buClr>
              <a:buSzPct val="80000"/>
              <a:defRPr/>
            </a:pPr>
            <a:endParaRPr lang="en-GB" dirty="0">
              <a:latin typeface="+mn-lt"/>
            </a:endParaRPr>
          </a:p>
          <a:p>
            <a:pPr marL="285750" indent="-285750" eaLnBrk="0" hangingPunct="0">
              <a:buFontTx/>
              <a:buChar char="-"/>
              <a:defRPr/>
            </a:pPr>
            <a:endParaRPr lang="en-GB" dirty="0"/>
          </a:p>
        </p:txBody>
      </p:sp>
      <p:sp>
        <p:nvSpPr>
          <p:cNvPr id="8" name="6 Marcador de pie de página">
            <a:extLst>
              <a:ext uri="{FF2B5EF4-FFF2-40B4-BE49-F238E27FC236}">
                <a16:creationId xmlns:a16="http://schemas.microsoft.com/office/drawing/2014/main" id="{F2403A43-9D29-4CF0-9979-136BE61654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707904" y="4767263"/>
            <a:ext cx="5436096" cy="376237"/>
          </a:xfrm>
        </p:spPr>
        <p:txBody>
          <a:bodyPr/>
          <a:lstStyle/>
          <a:p>
            <a:pPr>
              <a:defRPr/>
            </a:pPr>
            <a:r>
              <a:rPr lang="en-US" dirty="0"/>
              <a:t> Mitchell </a:t>
            </a:r>
            <a:r>
              <a:rPr lang="en-US" dirty="0" err="1"/>
              <a:t>Sangma</a:t>
            </a:r>
            <a:r>
              <a:rPr lang="en-US" dirty="0"/>
              <a:t> MSF-OCA, </a:t>
            </a:r>
            <a:r>
              <a:rPr lang="en-GB" dirty="0"/>
              <a:t>Morbidity and occupational risks among factory workers </a:t>
            </a: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A78077FC-923C-45D7-BBA8-F51BDA5FB8D0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35896" y="955771"/>
            <a:ext cx="5369763" cy="3579842"/>
          </a:xfrm>
          <a:prstGeom prst="rect">
            <a:avLst/>
          </a:prstGeom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3B372227-4AE4-4228-B7AC-D53DD3EEDEE4}"/>
              </a:ext>
            </a:extLst>
          </p:cNvPr>
          <p:cNvSpPr/>
          <p:nvPr/>
        </p:nvSpPr>
        <p:spPr>
          <a:xfrm>
            <a:off x="7875221" y="4515966"/>
            <a:ext cx="1130438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1200" dirty="0">
                <a:latin typeface="+mn-lt"/>
              </a:rPr>
              <a:t>© </a:t>
            </a:r>
            <a:r>
              <a:rPr lang="en-GB" sz="1200" dirty="0" err="1">
                <a:latin typeface="+mn-lt"/>
              </a:rPr>
              <a:t>HanaConnor</a:t>
            </a:r>
            <a:endParaRPr lang="en-GB" sz="1200" dirty="0">
              <a:latin typeface="+mn-lt"/>
            </a:endParaRP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9BC61969-2507-4232-8017-8033DA165E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5791440-A183-45B7-BFE0-CF1B1AD25736}" type="slidenum">
              <a:rPr lang="en-GB" smtClean="0"/>
              <a:pPr>
                <a:defRPr/>
              </a:pPr>
              <a:t>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5027600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0"/>
            <a:ext cx="8280920" cy="724122"/>
          </a:xfrm>
        </p:spPr>
        <p:txBody>
          <a:bodyPr/>
          <a:lstStyle/>
          <a:p>
            <a:r>
              <a:rPr lang="en-GB" b="1" dirty="0">
                <a:solidFill>
                  <a:srgbClr val="FF0000"/>
                </a:solidFill>
                <a:latin typeface="+mn-lt"/>
              </a:rPr>
              <a:t>Results </a:t>
            </a:r>
            <a:endParaRPr lang="en-IE" b="1" dirty="0">
              <a:solidFill>
                <a:srgbClr val="FF0000"/>
              </a:solidFill>
              <a:latin typeface="+mn-lt"/>
            </a:endParaRPr>
          </a:p>
        </p:txBody>
      </p:sp>
      <p:sp>
        <p:nvSpPr>
          <p:cNvPr id="4" name="object 2"/>
          <p:cNvSpPr/>
          <p:nvPr/>
        </p:nvSpPr>
        <p:spPr>
          <a:xfrm>
            <a:off x="107505" y="4659982"/>
            <a:ext cx="936104" cy="370334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>
            <a:defPPr>
              <a:defRPr lang="nl-NL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dirty="0"/>
          </a:p>
        </p:txBody>
      </p:sp>
      <p:sp>
        <p:nvSpPr>
          <p:cNvPr id="7" name="TextBox 6"/>
          <p:cNvSpPr txBox="1"/>
          <p:nvPr/>
        </p:nvSpPr>
        <p:spPr>
          <a:xfrm>
            <a:off x="179512" y="652276"/>
            <a:ext cx="8712968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eaLnBrk="0" hangingPunct="0">
              <a:defRPr/>
            </a:pPr>
            <a:r>
              <a:rPr lang="en-GB" sz="2400" b="1" dirty="0">
                <a:solidFill>
                  <a:srgbClr val="FF0000"/>
                </a:solidFill>
                <a:latin typeface="+mn-lt"/>
              </a:rPr>
              <a:t>Factory hazard assessment </a:t>
            </a:r>
          </a:p>
          <a:p>
            <a:pPr eaLnBrk="0" hangingPunct="0">
              <a:defRPr/>
            </a:pPr>
            <a:endParaRPr lang="en-GB" b="1" dirty="0">
              <a:solidFill>
                <a:srgbClr val="FF0000"/>
              </a:solidFill>
              <a:latin typeface="+mn-lt"/>
            </a:endParaRPr>
          </a:p>
          <a:p>
            <a:pPr eaLnBrk="0" hangingPunct="0">
              <a:defRPr/>
            </a:pPr>
            <a:r>
              <a:rPr lang="en-GB" sz="2400" dirty="0">
                <a:latin typeface="+mn-lt"/>
              </a:rPr>
              <a:t>98% (151/153) factories participated</a:t>
            </a:r>
          </a:p>
          <a:p>
            <a:pPr eaLnBrk="0" hangingPunct="0">
              <a:defRPr/>
            </a:pPr>
            <a:r>
              <a:rPr lang="en-GB" sz="2400" dirty="0">
                <a:latin typeface="+mn-lt"/>
              </a:rPr>
              <a:t>Representing working condition of 5,084 workers </a:t>
            </a:r>
          </a:p>
          <a:p>
            <a:pPr eaLnBrk="0" hangingPunct="0">
              <a:defRPr/>
            </a:pPr>
            <a:endParaRPr lang="en-GB" sz="2400" dirty="0">
              <a:latin typeface="+mn-lt"/>
            </a:endParaRPr>
          </a:p>
          <a:p>
            <a:pPr>
              <a:buClr>
                <a:srgbClr val="FF0000"/>
              </a:buClr>
              <a:buSzPct val="80000"/>
            </a:pPr>
            <a:r>
              <a:rPr lang="en-GB" sz="2400" dirty="0">
                <a:latin typeface="+mn-lt"/>
              </a:rPr>
              <a:t> </a:t>
            </a:r>
          </a:p>
          <a:p>
            <a:pPr eaLnBrk="0" hangingPunct="0">
              <a:buClr>
                <a:srgbClr val="FF0000"/>
              </a:buClr>
              <a:buSzPct val="80000"/>
              <a:defRPr/>
            </a:pPr>
            <a:endParaRPr lang="en-GB" dirty="0">
              <a:latin typeface="+mn-lt"/>
            </a:endParaRPr>
          </a:p>
          <a:p>
            <a:pPr marL="285750" indent="-285750" eaLnBrk="0" hangingPunct="0">
              <a:buFontTx/>
              <a:buChar char="-"/>
              <a:defRPr/>
            </a:pPr>
            <a:endParaRPr lang="en-GB" dirty="0"/>
          </a:p>
        </p:txBody>
      </p:sp>
      <p:sp>
        <p:nvSpPr>
          <p:cNvPr id="8" name="6 Marcador de pie de página">
            <a:extLst>
              <a:ext uri="{FF2B5EF4-FFF2-40B4-BE49-F238E27FC236}">
                <a16:creationId xmlns:a16="http://schemas.microsoft.com/office/drawing/2014/main" id="{F2403A43-9D29-4CF0-9979-136BE61654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707904" y="4767263"/>
            <a:ext cx="5436096" cy="376237"/>
          </a:xfrm>
        </p:spPr>
        <p:txBody>
          <a:bodyPr/>
          <a:lstStyle/>
          <a:p>
            <a:pPr>
              <a:defRPr/>
            </a:pPr>
            <a:r>
              <a:rPr lang="en-US" dirty="0"/>
              <a:t> Mitchell </a:t>
            </a:r>
            <a:r>
              <a:rPr lang="en-US" dirty="0" err="1"/>
              <a:t>Sangma</a:t>
            </a:r>
            <a:r>
              <a:rPr lang="en-US" dirty="0"/>
              <a:t> MSF-OCA, </a:t>
            </a:r>
            <a:r>
              <a:rPr lang="en-GB" dirty="0"/>
              <a:t>Morbidity and occupational risks among factory workers </a:t>
            </a:r>
          </a:p>
        </p:txBody>
      </p:sp>
      <p:graphicFrame>
        <p:nvGraphicFramePr>
          <p:cNvPr id="9" name="Table 8">
            <a:extLst>
              <a:ext uri="{FF2B5EF4-FFF2-40B4-BE49-F238E27FC236}">
                <a16:creationId xmlns:a16="http://schemas.microsoft.com/office/drawing/2014/main" id="{C3E36A49-5490-4176-8473-946423B60C9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68549384"/>
              </p:ext>
            </p:extLst>
          </p:nvPr>
        </p:nvGraphicFramePr>
        <p:xfrm>
          <a:off x="827584" y="2129604"/>
          <a:ext cx="7344817" cy="2758407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884115">
                  <a:extLst>
                    <a:ext uri="{9D8B030D-6E8A-4147-A177-3AD203B41FA5}">
                      <a16:colId xmlns:a16="http://schemas.microsoft.com/office/drawing/2014/main" val="2642525547"/>
                    </a:ext>
                  </a:extLst>
                </a:gridCol>
                <a:gridCol w="963653">
                  <a:extLst>
                    <a:ext uri="{9D8B030D-6E8A-4147-A177-3AD203B41FA5}">
                      <a16:colId xmlns:a16="http://schemas.microsoft.com/office/drawing/2014/main" val="4144118904"/>
                    </a:ext>
                  </a:extLst>
                </a:gridCol>
                <a:gridCol w="1609573">
                  <a:extLst>
                    <a:ext uri="{9D8B030D-6E8A-4147-A177-3AD203B41FA5}">
                      <a16:colId xmlns:a16="http://schemas.microsoft.com/office/drawing/2014/main" val="158923870"/>
                    </a:ext>
                  </a:extLst>
                </a:gridCol>
                <a:gridCol w="2887476">
                  <a:extLst>
                    <a:ext uri="{9D8B030D-6E8A-4147-A177-3AD203B41FA5}">
                      <a16:colId xmlns:a16="http://schemas.microsoft.com/office/drawing/2014/main" val="2362679000"/>
                    </a:ext>
                  </a:extLst>
                </a:gridCol>
              </a:tblGrid>
              <a:tr h="320007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GB" sz="2000" dirty="0">
                          <a:effectLst/>
                        </a:rPr>
                        <a:t> </a:t>
                      </a:r>
                      <a:endParaRPr lang="en-GB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gridSpan="2"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GB" sz="2000" dirty="0">
                          <a:effectLst/>
                        </a:rPr>
                        <a:t>Factories</a:t>
                      </a:r>
                      <a:endParaRPr lang="en-GB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GB" sz="2000" dirty="0">
                          <a:effectLst/>
                        </a:rPr>
                        <a:t>Average # of total workers per factory type</a:t>
                      </a:r>
                      <a:endParaRPr lang="en-GB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956247025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GB" sz="2000">
                          <a:effectLst/>
                        </a:rPr>
                        <a:t>Factory type</a:t>
                      </a:r>
                      <a:endParaRPr lang="en-GB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GB" sz="2000" dirty="0">
                          <a:effectLst/>
                        </a:rPr>
                        <a:t>#</a:t>
                      </a:r>
                      <a:endParaRPr lang="en-GB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GB" sz="2000" dirty="0">
                          <a:effectLst/>
                        </a:rPr>
                        <a:t>%</a:t>
                      </a:r>
                      <a:endParaRPr lang="en-GB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06311466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GB" sz="2000">
                          <a:effectLst/>
                        </a:rPr>
                        <a:t>Metal</a:t>
                      </a:r>
                      <a:endParaRPr lang="en-GB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GB" sz="2000" dirty="0">
                          <a:effectLst/>
                        </a:rPr>
                        <a:t>34</a:t>
                      </a:r>
                      <a:endParaRPr lang="en-GB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GB" sz="2000" dirty="0">
                          <a:effectLst/>
                        </a:rPr>
                        <a:t>22.5</a:t>
                      </a:r>
                      <a:endParaRPr lang="en-GB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GB" sz="2000" dirty="0">
                          <a:effectLst/>
                        </a:rPr>
                        <a:t>18</a:t>
                      </a:r>
                      <a:endParaRPr lang="en-GB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576952230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GB" sz="2000">
                          <a:effectLst/>
                        </a:rPr>
                        <a:t>Plastic</a:t>
                      </a:r>
                      <a:endParaRPr lang="en-GB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GB" sz="2000">
                          <a:effectLst/>
                        </a:rPr>
                        <a:t>36</a:t>
                      </a:r>
                      <a:endParaRPr lang="en-GB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GB" sz="2000" dirty="0">
                          <a:effectLst/>
                        </a:rPr>
                        <a:t>23.8</a:t>
                      </a:r>
                      <a:endParaRPr lang="en-GB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GB" sz="2000" dirty="0">
                          <a:effectLst/>
                        </a:rPr>
                        <a:t>32</a:t>
                      </a:r>
                      <a:endParaRPr lang="en-GB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682524058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GB" sz="2000">
                          <a:effectLst/>
                        </a:rPr>
                        <a:t>Garments</a:t>
                      </a:r>
                      <a:endParaRPr lang="en-GB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GB" sz="2000">
                          <a:effectLst/>
                        </a:rPr>
                        <a:t>38</a:t>
                      </a:r>
                      <a:endParaRPr lang="en-GB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GB" sz="2000" dirty="0">
                          <a:effectLst/>
                        </a:rPr>
                        <a:t>25.2</a:t>
                      </a:r>
                      <a:endParaRPr lang="en-GB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GB" sz="2000" dirty="0">
                          <a:effectLst/>
                        </a:rPr>
                        <a:t>25</a:t>
                      </a:r>
                      <a:endParaRPr lang="en-GB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708600511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GB" sz="2000">
                          <a:effectLst/>
                        </a:rPr>
                        <a:t>Leather</a:t>
                      </a:r>
                      <a:endParaRPr lang="en-GB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GB" sz="2000">
                          <a:effectLst/>
                        </a:rPr>
                        <a:t>2</a:t>
                      </a:r>
                      <a:endParaRPr lang="en-GB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GB" sz="2000" dirty="0">
                          <a:effectLst/>
                        </a:rPr>
                        <a:t>1.3</a:t>
                      </a:r>
                      <a:endParaRPr lang="en-GB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GB" sz="2000" dirty="0">
                          <a:effectLst/>
                        </a:rPr>
                        <a:t>190</a:t>
                      </a:r>
                      <a:endParaRPr lang="en-GB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609125390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GB" sz="2000">
                          <a:effectLst/>
                        </a:rPr>
                        <a:t>Tannery</a:t>
                      </a:r>
                      <a:endParaRPr lang="en-GB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GB" sz="2000">
                          <a:effectLst/>
                        </a:rPr>
                        <a:t>39</a:t>
                      </a:r>
                      <a:endParaRPr lang="en-GB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GB" sz="2000">
                          <a:effectLst/>
                        </a:rPr>
                        <a:t>25.8</a:t>
                      </a:r>
                      <a:endParaRPr lang="en-GB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GB" sz="2000" dirty="0">
                          <a:effectLst/>
                        </a:rPr>
                        <a:t>50</a:t>
                      </a:r>
                      <a:endParaRPr lang="en-GB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984591351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Glue</a:t>
                      </a:r>
                      <a:endParaRPr lang="en-GB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GB" sz="2000">
                          <a:effectLst/>
                        </a:rPr>
                        <a:t>2</a:t>
                      </a:r>
                      <a:endParaRPr lang="en-GB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GB" sz="2000">
                          <a:effectLst/>
                        </a:rPr>
                        <a:t>1.3</a:t>
                      </a:r>
                      <a:endParaRPr lang="en-GB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GB" sz="2000" dirty="0">
                          <a:effectLst/>
                        </a:rPr>
                        <a:t>25</a:t>
                      </a:r>
                      <a:endParaRPr lang="en-GB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446750284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GB" sz="2000">
                          <a:effectLst/>
                        </a:rPr>
                        <a:t>TOTAL</a:t>
                      </a:r>
                      <a:endParaRPr lang="en-GB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GB" sz="2000">
                          <a:effectLst/>
                        </a:rPr>
                        <a:t>151</a:t>
                      </a:r>
                      <a:endParaRPr lang="en-GB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GB" sz="2000">
                          <a:effectLst/>
                        </a:rPr>
                        <a:t>100.0</a:t>
                      </a:r>
                      <a:endParaRPr lang="en-GB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GB" sz="2000" dirty="0">
                          <a:effectLst/>
                        </a:rPr>
                        <a:t> </a:t>
                      </a:r>
                      <a:endParaRPr lang="en-GB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960225614"/>
                  </a:ext>
                </a:extLst>
              </a:tr>
            </a:tbl>
          </a:graphicData>
        </a:graphic>
      </p:graphicFrame>
      <p:grpSp>
        <p:nvGrpSpPr>
          <p:cNvPr id="13" name="Group 12">
            <a:extLst>
              <a:ext uri="{FF2B5EF4-FFF2-40B4-BE49-F238E27FC236}">
                <a16:creationId xmlns:a16="http://schemas.microsoft.com/office/drawing/2014/main" id="{063F1641-B628-40CD-BD69-4248E5AEFABE}"/>
              </a:ext>
            </a:extLst>
          </p:cNvPr>
          <p:cNvGrpSpPr/>
          <p:nvPr/>
        </p:nvGrpSpPr>
        <p:grpSpPr>
          <a:xfrm>
            <a:off x="6425952" y="162024"/>
            <a:ext cx="2596650" cy="1953821"/>
            <a:chOff x="6425952" y="162024"/>
            <a:chExt cx="2596650" cy="1953821"/>
          </a:xfrm>
        </p:grpSpPr>
        <p:pic>
          <p:nvPicPr>
            <p:cNvPr id="11" name="Picture 2" descr="https://media.msf.org/Docs/MSF/Media/TR1/4/f/b/9/MSF13363.jpg?d0">
              <a:extLst>
                <a:ext uri="{FF2B5EF4-FFF2-40B4-BE49-F238E27FC236}">
                  <a16:creationId xmlns:a16="http://schemas.microsoft.com/office/drawing/2014/main" id="{06607EB5-B685-45F1-A198-FAC49125D71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425952" y="162024"/>
              <a:ext cx="2596650" cy="172683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6D7DC1BF-EC03-4288-8D70-8F1045B673C7}"/>
                </a:ext>
              </a:extLst>
            </p:cNvPr>
            <p:cNvSpPr/>
            <p:nvPr/>
          </p:nvSpPr>
          <p:spPr>
            <a:xfrm>
              <a:off x="7919853" y="1838846"/>
              <a:ext cx="972574" cy="27699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GB" sz="1200" dirty="0">
                  <a:solidFill>
                    <a:srgbClr val="131313"/>
                  </a:solidFill>
                  <a:latin typeface="+mn-lt"/>
                </a:rPr>
                <a:t>©Julie Remy</a:t>
              </a:r>
              <a:endParaRPr lang="en-GB" sz="1200" dirty="0">
                <a:latin typeface="+mn-lt"/>
              </a:endParaRPr>
            </a:p>
          </p:txBody>
        </p:sp>
      </p:grp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E8EFAF76-69E0-475E-89FF-D694AA9AC3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5791440-A183-45B7-BFE0-CF1B1AD25736}" type="slidenum">
              <a:rPr lang="en-GB" smtClean="0"/>
              <a:pPr>
                <a:defRPr/>
              </a:pPr>
              <a:t>10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9171693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0"/>
            <a:ext cx="8280920" cy="724122"/>
          </a:xfrm>
        </p:spPr>
        <p:txBody>
          <a:bodyPr/>
          <a:lstStyle/>
          <a:p>
            <a:r>
              <a:rPr lang="en-GB" b="1" dirty="0">
                <a:solidFill>
                  <a:srgbClr val="FF0000"/>
                </a:solidFill>
                <a:latin typeface="+mn-lt"/>
              </a:rPr>
              <a:t>Results </a:t>
            </a:r>
            <a:endParaRPr lang="en-IE" b="1" dirty="0">
              <a:solidFill>
                <a:srgbClr val="FF0000"/>
              </a:solidFill>
              <a:latin typeface="+mn-lt"/>
            </a:endParaRPr>
          </a:p>
        </p:txBody>
      </p:sp>
      <p:sp>
        <p:nvSpPr>
          <p:cNvPr id="4" name="object 2"/>
          <p:cNvSpPr/>
          <p:nvPr/>
        </p:nvSpPr>
        <p:spPr>
          <a:xfrm>
            <a:off x="107505" y="4659982"/>
            <a:ext cx="936104" cy="370334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>
            <a:defPPr>
              <a:defRPr lang="nl-NL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dirty="0"/>
          </a:p>
        </p:txBody>
      </p:sp>
      <p:sp>
        <p:nvSpPr>
          <p:cNvPr id="7" name="TextBox 6"/>
          <p:cNvSpPr txBox="1"/>
          <p:nvPr/>
        </p:nvSpPr>
        <p:spPr>
          <a:xfrm>
            <a:off x="190617" y="724122"/>
            <a:ext cx="3877327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eaLnBrk="0" hangingPunct="0">
              <a:defRPr/>
            </a:pPr>
            <a:endParaRPr lang="en-GB" sz="2400" b="1" dirty="0">
              <a:solidFill>
                <a:srgbClr val="FF0000"/>
              </a:solidFill>
              <a:latin typeface="+mn-lt"/>
            </a:endParaRPr>
          </a:p>
          <a:p>
            <a:pPr eaLnBrk="0" hangingPunct="0">
              <a:defRPr/>
            </a:pPr>
            <a:endParaRPr lang="en-GB" sz="2400" b="1" dirty="0">
              <a:solidFill>
                <a:srgbClr val="FF0000"/>
              </a:solidFill>
              <a:latin typeface="+mn-lt"/>
            </a:endParaRPr>
          </a:p>
          <a:p>
            <a:pPr eaLnBrk="0" hangingPunct="0">
              <a:defRPr/>
            </a:pPr>
            <a:endParaRPr lang="en-GB" sz="2400" dirty="0">
              <a:latin typeface="+mn-lt"/>
            </a:endParaRPr>
          </a:p>
          <a:p>
            <a:pPr>
              <a:buClr>
                <a:srgbClr val="FF0000"/>
              </a:buClr>
              <a:buSzPct val="80000"/>
            </a:pPr>
            <a:r>
              <a:rPr lang="en-GB" sz="2400" dirty="0">
                <a:latin typeface="+mn-lt"/>
              </a:rPr>
              <a:t> </a:t>
            </a:r>
          </a:p>
          <a:p>
            <a:pPr eaLnBrk="0" hangingPunct="0">
              <a:buClr>
                <a:srgbClr val="FF0000"/>
              </a:buClr>
              <a:buSzPct val="80000"/>
              <a:defRPr/>
            </a:pPr>
            <a:r>
              <a:rPr lang="en-GB" sz="2400" dirty="0">
                <a:latin typeface="+mn-lt"/>
              </a:rPr>
              <a:t>&lt; 10% of factories provide safe drinking water for workers</a:t>
            </a:r>
          </a:p>
          <a:p>
            <a:pPr eaLnBrk="0" hangingPunct="0">
              <a:buClr>
                <a:srgbClr val="FF0000"/>
              </a:buClr>
              <a:buSzPct val="80000"/>
              <a:defRPr/>
            </a:pPr>
            <a:endParaRPr lang="en-GB" sz="2400" dirty="0">
              <a:latin typeface="+mn-lt"/>
            </a:endParaRPr>
          </a:p>
          <a:p>
            <a:pPr eaLnBrk="0" hangingPunct="0">
              <a:buClr>
                <a:srgbClr val="FF0000"/>
              </a:buClr>
              <a:buSzPct val="80000"/>
              <a:defRPr/>
            </a:pPr>
            <a:r>
              <a:rPr lang="en-GB" sz="2400" dirty="0">
                <a:latin typeface="+mn-lt"/>
              </a:rPr>
              <a:t>78% did not have soap </a:t>
            </a:r>
          </a:p>
        </p:txBody>
      </p:sp>
      <p:sp>
        <p:nvSpPr>
          <p:cNvPr id="8" name="6 Marcador de pie de página">
            <a:extLst>
              <a:ext uri="{FF2B5EF4-FFF2-40B4-BE49-F238E27FC236}">
                <a16:creationId xmlns:a16="http://schemas.microsoft.com/office/drawing/2014/main" id="{F2403A43-9D29-4CF0-9979-136BE61654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707904" y="4767263"/>
            <a:ext cx="5436096" cy="376237"/>
          </a:xfrm>
        </p:spPr>
        <p:txBody>
          <a:bodyPr/>
          <a:lstStyle/>
          <a:p>
            <a:pPr>
              <a:defRPr/>
            </a:pPr>
            <a:r>
              <a:rPr lang="en-US" dirty="0"/>
              <a:t> Mitchell </a:t>
            </a:r>
            <a:r>
              <a:rPr lang="en-US" dirty="0" err="1"/>
              <a:t>Sangma</a:t>
            </a:r>
            <a:r>
              <a:rPr lang="en-US" dirty="0"/>
              <a:t> MSF-OCA, </a:t>
            </a:r>
            <a:r>
              <a:rPr lang="en-GB" dirty="0"/>
              <a:t>Morbidity and occupational risks among factory workers 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82E4E462-B78E-45D3-B299-2080DF1E549E}"/>
              </a:ext>
            </a:extLst>
          </p:cNvPr>
          <p:cNvSpPr/>
          <p:nvPr/>
        </p:nvSpPr>
        <p:spPr>
          <a:xfrm>
            <a:off x="190617" y="606463"/>
            <a:ext cx="4572000" cy="461665"/>
          </a:xfrm>
          <a:prstGeom prst="rect">
            <a:avLst/>
          </a:prstGeom>
        </p:spPr>
        <p:txBody>
          <a:bodyPr>
            <a:spAutoFit/>
          </a:bodyPr>
          <a:lstStyle/>
          <a:p>
            <a:pPr eaLnBrk="0" hangingPunct="0">
              <a:defRPr/>
            </a:pPr>
            <a:r>
              <a:rPr lang="en-GB" sz="2400" b="1" dirty="0">
                <a:solidFill>
                  <a:srgbClr val="FF0000"/>
                </a:solidFill>
                <a:latin typeface="+mn-lt"/>
              </a:rPr>
              <a:t>General physical safety </a:t>
            </a: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F58B748E-AF67-4755-985A-B26FCAE91BAB}"/>
              </a:ext>
            </a:extLst>
          </p:cNvPr>
          <p:cNvGrpSpPr/>
          <p:nvPr/>
        </p:nvGrpSpPr>
        <p:grpSpPr>
          <a:xfrm>
            <a:off x="4555046" y="1331439"/>
            <a:ext cx="4602972" cy="3145835"/>
            <a:chOff x="4555046" y="1331439"/>
            <a:chExt cx="4602972" cy="3145835"/>
          </a:xfrm>
        </p:grpSpPr>
        <p:pic>
          <p:nvPicPr>
            <p:cNvPr id="11" name="Picture 4" descr="https://media.msf.org/Docs/MSF/Media/TR1/c/f/1/7/MSF111232.jpg?d0">
              <a:extLst>
                <a:ext uri="{FF2B5EF4-FFF2-40B4-BE49-F238E27FC236}">
                  <a16:creationId xmlns:a16="http://schemas.microsoft.com/office/drawing/2014/main" id="{3FC87F50-39EE-4777-A01B-F53F44DA7271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1486" t="48999" r="22712" b="-3633"/>
            <a:stretch/>
          </p:blipFill>
          <p:spPr bwMode="auto">
            <a:xfrm>
              <a:off x="4555046" y="1331439"/>
              <a:ext cx="4413754" cy="304051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E678D1D2-7687-4DBF-A0D5-BA03BB75E1D6}"/>
                </a:ext>
              </a:extLst>
            </p:cNvPr>
            <p:cNvSpPr/>
            <p:nvPr/>
          </p:nvSpPr>
          <p:spPr>
            <a:xfrm>
              <a:off x="7843171" y="4200275"/>
              <a:ext cx="1314847" cy="27699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GB" sz="1200" dirty="0">
                  <a:latin typeface="+mn-lt"/>
                </a:rPr>
                <a:t>© Stanley Greene</a:t>
              </a:r>
            </a:p>
          </p:txBody>
        </p:sp>
      </p:grp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FFA5E18-44E6-4BB2-95A3-965FFE9CE2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5791440-A183-45B7-BFE0-CF1B1AD25736}" type="slidenum">
              <a:rPr lang="en-GB" smtClean="0"/>
              <a:pPr>
                <a:defRPr/>
              </a:pPr>
              <a:t>11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9580632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0"/>
            <a:ext cx="8280920" cy="724122"/>
          </a:xfrm>
        </p:spPr>
        <p:txBody>
          <a:bodyPr/>
          <a:lstStyle/>
          <a:p>
            <a:r>
              <a:rPr lang="en-GB" b="1" dirty="0">
                <a:solidFill>
                  <a:srgbClr val="FF0000"/>
                </a:solidFill>
                <a:latin typeface="+mn-lt"/>
              </a:rPr>
              <a:t>Results </a:t>
            </a:r>
            <a:endParaRPr lang="en-IE" b="1" dirty="0">
              <a:solidFill>
                <a:srgbClr val="FF0000"/>
              </a:solidFill>
              <a:latin typeface="+mn-lt"/>
            </a:endParaRPr>
          </a:p>
        </p:txBody>
      </p:sp>
      <p:sp>
        <p:nvSpPr>
          <p:cNvPr id="4" name="object 2"/>
          <p:cNvSpPr/>
          <p:nvPr/>
        </p:nvSpPr>
        <p:spPr>
          <a:xfrm>
            <a:off x="107505" y="4659982"/>
            <a:ext cx="936104" cy="370334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>
            <a:defPPr>
              <a:defRPr lang="nl-NL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dirty="0"/>
          </a:p>
        </p:txBody>
      </p:sp>
      <p:sp>
        <p:nvSpPr>
          <p:cNvPr id="7" name="TextBox 6"/>
          <p:cNvSpPr txBox="1"/>
          <p:nvPr/>
        </p:nvSpPr>
        <p:spPr>
          <a:xfrm>
            <a:off x="190617" y="724122"/>
            <a:ext cx="3877327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eaLnBrk="0" hangingPunct="0">
              <a:defRPr/>
            </a:pPr>
            <a:endParaRPr lang="en-GB" sz="2400" b="1" dirty="0">
              <a:solidFill>
                <a:srgbClr val="FF0000"/>
              </a:solidFill>
              <a:latin typeface="+mn-lt"/>
            </a:endParaRPr>
          </a:p>
          <a:p>
            <a:pPr eaLnBrk="0" hangingPunct="0">
              <a:defRPr/>
            </a:pPr>
            <a:endParaRPr lang="en-GB" sz="2400" b="1" dirty="0">
              <a:solidFill>
                <a:srgbClr val="FF0000"/>
              </a:solidFill>
              <a:latin typeface="+mn-lt"/>
            </a:endParaRPr>
          </a:p>
          <a:p>
            <a:pPr eaLnBrk="0" hangingPunct="0">
              <a:defRPr/>
            </a:pPr>
            <a:endParaRPr lang="en-GB" sz="2400" dirty="0">
              <a:latin typeface="+mn-lt"/>
            </a:endParaRPr>
          </a:p>
          <a:p>
            <a:pPr>
              <a:buClr>
                <a:srgbClr val="FF0000"/>
              </a:buClr>
              <a:buSzPct val="80000"/>
            </a:pPr>
            <a:r>
              <a:rPr lang="en-GB" sz="2400" dirty="0">
                <a:latin typeface="+mn-lt"/>
              </a:rPr>
              <a:t> </a:t>
            </a:r>
            <a:endParaRPr lang="en-GB" sz="2800" dirty="0">
              <a:latin typeface="+mn-lt"/>
            </a:endParaRPr>
          </a:p>
          <a:p>
            <a:pPr eaLnBrk="0" hangingPunct="0">
              <a:defRPr/>
            </a:pPr>
            <a:r>
              <a:rPr lang="en-US" sz="2400" dirty="0">
                <a:latin typeface="+mn-lt"/>
                <a:cs typeface="+mn-cs"/>
              </a:rPr>
              <a:t>94% failed to label and store chemicals safely</a:t>
            </a:r>
          </a:p>
          <a:p>
            <a:pPr marL="285750" indent="-285750" eaLnBrk="0" hangingPunct="0">
              <a:buFontTx/>
              <a:buChar char="-"/>
              <a:defRPr/>
            </a:pPr>
            <a:endParaRPr lang="en-US" sz="2400" dirty="0">
              <a:latin typeface="+mn-lt"/>
              <a:cs typeface="+mn-cs"/>
            </a:endParaRPr>
          </a:p>
          <a:p>
            <a:pPr eaLnBrk="0" hangingPunct="0">
              <a:defRPr/>
            </a:pPr>
            <a:r>
              <a:rPr lang="en-GB" sz="2400" dirty="0">
                <a:latin typeface="+mn-lt"/>
              </a:rPr>
              <a:t>95% had moving machine parts uncovered</a:t>
            </a:r>
          </a:p>
        </p:txBody>
      </p:sp>
      <p:sp>
        <p:nvSpPr>
          <p:cNvPr id="8" name="6 Marcador de pie de página">
            <a:extLst>
              <a:ext uri="{FF2B5EF4-FFF2-40B4-BE49-F238E27FC236}">
                <a16:creationId xmlns:a16="http://schemas.microsoft.com/office/drawing/2014/main" id="{F2403A43-9D29-4CF0-9979-136BE61654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707904" y="4767263"/>
            <a:ext cx="5436096" cy="376237"/>
          </a:xfrm>
        </p:spPr>
        <p:txBody>
          <a:bodyPr/>
          <a:lstStyle/>
          <a:p>
            <a:pPr>
              <a:defRPr/>
            </a:pPr>
            <a:r>
              <a:rPr lang="en-US" dirty="0"/>
              <a:t> Mitchell </a:t>
            </a:r>
            <a:r>
              <a:rPr lang="en-US" dirty="0" err="1"/>
              <a:t>Sangma</a:t>
            </a:r>
            <a:r>
              <a:rPr lang="en-US" dirty="0"/>
              <a:t> MSF-OCA, </a:t>
            </a:r>
            <a:r>
              <a:rPr lang="en-GB" dirty="0"/>
              <a:t>Morbidity and occupational risks among factory workers 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82E4E462-B78E-45D3-B299-2080DF1E549E}"/>
              </a:ext>
            </a:extLst>
          </p:cNvPr>
          <p:cNvSpPr/>
          <p:nvPr/>
        </p:nvSpPr>
        <p:spPr>
          <a:xfrm>
            <a:off x="190617" y="606463"/>
            <a:ext cx="4572000" cy="461665"/>
          </a:xfrm>
          <a:prstGeom prst="rect">
            <a:avLst/>
          </a:prstGeom>
        </p:spPr>
        <p:txBody>
          <a:bodyPr>
            <a:spAutoFit/>
          </a:bodyPr>
          <a:lstStyle/>
          <a:p>
            <a:pPr eaLnBrk="0" hangingPunct="0">
              <a:defRPr/>
            </a:pPr>
            <a:r>
              <a:rPr lang="en-GB" sz="2400" b="1" dirty="0">
                <a:solidFill>
                  <a:srgbClr val="FF0000"/>
                </a:solidFill>
                <a:latin typeface="+mn-lt"/>
              </a:rPr>
              <a:t>Control measures </a:t>
            </a: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F78C8D18-88F6-4DDC-B57A-2A9F6FBC5B6D}"/>
              </a:ext>
            </a:extLst>
          </p:cNvPr>
          <p:cNvGrpSpPr/>
          <p:nvPr/>
        </p:nvGrpSpPr>
        <p:grpSpPr>
          <a:xfrm>
            <a:off x="4457224" y="1309872"/>
            <a:ext cx="4557582" cy="3904108"/>
            <a:chOff x="4457224" y="1309872"/>
            <a:chExt cx="4557582" cy="3904108"/>
          </a:xfrm>
        </p:grpSpPr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D4FE30C7-2826-4170-9867-5C159A4F96D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630" t="32" r="11962" b="5428"/>
            <a:stretch/>
          </p:blipFill>
          <p:spPr>
            <a:xfrm>
              <a:off x="4457224" y="1309872"/>
              <a:ext cx="4464496" cy="3384376"/>
            </a:xfrm>
            <a:prstGeom prst="rect">
              <a:avLst/>
            </a:prstGeom>
          </p:spPr>
        </p:pic>
        <p:sp>
          <p:nvSpPr>
            <p:cNvPr id="3" name="TextBox 2">
              <a:extLst>
                <a:ext uri="{FF2B5EF4-FFF2-40B4-BE49-F238E27FC236}">
                  <a16:creationId xmlns:a16="http://schemas.microsoft.com/office/drawing/2014/main" id="{76C80C2C-D014-4D42-97C8-63CA14CF83D4}"/>
                </a:ext>
              </a:extLst>
            </p:cNvPr>
            <p:cNvSpPr txBox="1"/>
            <p:nvPr/>
          </p:nvSpPr>
          <p:spPr>
            <a:xfrm>
              <a:off x="7884368" y="4659982"/>
              <a:ext cx="1130438" cy="55399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1200" dirty="0">
                  <a:latin typeface="+mn-lt"/>
                </a:rPr>
                <a:t>©</a:t>
              </a:r>
              <a:r>
                <a:rPr lang="en-GB" sz="1200" b="1" i="1" dirty="0">
                  <a:latin typeface="+mn-lt"/>
                </a:rPr>
                <a:t> </a:t>
              </a:r>
              <a:r>
                <a:rPr lang="en-GB" sz="1200" dirty="0" err="1">
                  <a:latin typeface="+mn-lt"/>
                </a:rPr>
                <a:t>HanaConnor</a:t>
              </a:r>
              <a:endParaRPr lang="en-GB" sz="1200" dirty="0">
                <a:latin typeface="+mn-lt"/>
              </a:endParaRPr>
            </a:p>
            <a:p>
              <a:endParaRPr lang="en-GB" dirty="0"/>
            </a:p>
          </p:txBody>
        </p:sp>
      </p:grpSp>
      <p:sp>
        <p:nvSpPr>
          <p:cNvPr id="11" name="Slide Number Placeholder 10">
            <a:extLst>
              <a:ext uri="{FF2B5EF4-FFF2-40B4-BE49-F238E27FC236}">
                <a16:creationId xmlns:a16="http://schemas.microsoft.com/office/drawing/2014/main" id="{D58D8815-EF9F-4B83-BD14-D67BC819AE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5791440-A183-45B7-BFE0-CF1B1AD25736}" type="slidenum">
              <a:rPr lang="en-GB" smtClean="0"/>
              <a:pPr>
                <a:defRPr/>
              </a:pPr>
              <a:t>12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9991380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0"/>
            <a:ext cx="8280920" cy="724122"/>
          </a:xfrm>
        </p:spPr>
        <p:txBody>
          <a:bodyPr/>
          <a:lstStyle/>
          <a:p>
            <a:r>
              <a:rPr lang="en-GB" b="1" dirty="0">
                <a:solidFill>
                  <a:srgbClr val="FF0000"/>
                </a:solidFill>
                <a:latin typeface="+mn-lt"/>
              </a:rPr>
              <a:t>Results </a:t>
            </a:r>
            <a:endParaRPr lang="en-IE" b="1" dirty="0">
              <a:solidFill>
                <a:srgbClr val="FF0000"/>
              </a:solidFill>
              <a:latin typeface="+mn-lt"/>
            </a:endParaRPr>
          </a:p>
        </p:txBody>
      </p:sp>
      <p:sp>
        <p:nvSpPr>
          <p:cNvPr id="4" name="object 2"/>
          <p:cNvSpPr/>
          <p:nvPr/>
        </p:nvSpPr>
        <p:spPr>
          <a:xfrm>
            <a:off x="107505" y="4659982"/>
            <a:ext cx="936104" cy="370334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>
            <a:defPPr>
              <a:defRPr lang="nl-NL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dirty="0"/>
          </a:p>
        </p:txBody>
      </p:sp>
      <p:sp>
        <p:nvSpPr>
          <p:cNvPr id="8" name="6 Marcador de pie de página">
            <a:extLst>
              <a:ext uri="{FF2B5EF4-FFF2-40B4-BE49-F238E27FC236}">
                <a16:creationId xmlns:a16="http://schemas.microsoft.com/office/drawing/2014/main" id="{F2403A43-9D29-4CF0-9979-136BE61654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707904" y="4767263"/>
            <a:ext cx="5436096" cy="376237"/>
          </a:xfrm>
        </p:spPr>
        <p:txBody>
          <a:bodyPr/>
          <a:lstStyle/>
          <a:p>
            <a:pPr>
              <a:defRPr/>
            </a:pPr>
            <a:r>
              <a:rPr lang="en-US" dirty="0"/>
              <a:t> Mitchell </a:t>
            </a:r>
            <a:r>
              <a:rPr lang="en-US" dirty="0" err="1"/>
              <a:t>Sangma</a:t>
            </a:r>
            <a:r>
              <a:rPr lang="en-US" dirty="0"/>
              <a:t> MSF-OCA, </a:t>
            </a:r>
            <a:r>
              <a:rPr lang="en-GB" dirty="0"/>
              <a:t>Morbidity and occupational risks among factory workers 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82E4E462-B78E-45D3-B299-2080DF1E549E}"/>
              </a:ext>
            </a:extLst>
          </p:cNvPr>
          <p:cNvSpPr/>
          <p:nvPr/>
        </p:nvSpPr>
        <p:spPr>
          <a:xfrm>
            <a:off x="190617" y="606463"/>
            <a:ext cx="4572000" cy="830997"/>
          </a:xfrm>
          <a:prstGeom prst="rect">
            <a:avLst/>
          </a:prstGeom>
        </p:spPr>
        <p:txBody>
          <a:bodyPr>
            <a:spAutoFit/>
          </a:bodyPr>
          <a:lstStyle/>
          <a:p>
            <a:pPr eaLnBrk="0" hangingPunct="0">
              <a:defRPr/>
            </a:pPr>
            <a:r>
              <a:rPr lang="en-GB" sz="2400" b="1" dirty="0">
                <a:solidFill>
                  <a:srgbClr val="FF0000"/>
                </a:solidFill>
                <a:latin typeface="+mj-lt"/>
              </a:rPr>
              <a:t>Protective equipment</a:t>
            </a:r>
          </a:p>
          <a:p>
            <a:pPr eaLnBrk="0" hangingPunct="0">
              <a:defRPr/>
            </a:pPr>
            <a:endParaRPr lang="en-GB" sz="2400" dirty="0">
              <a:latin typeface="+mn-lt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8FB8844-A3D5-4C2E-A4BB-BD17450AD5F1}"/>
              </a:ext>
            </a:extLst>
          </p:cNvPr>
          <p:cNvSpPr txBox="1"/>
          <p:nvPr/>
        </p:nvSpPr>
        <p:spPr>
          <a:xfrm>
            <a:off x="107505" y="1611049"/>
            <a:ext cx="4021343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>
                <a:latin typeface="+mj-lt"/>
              </a:rPr>
              <a:t>Almost none (&lt;1%) had adequate personal protective equipment in place</a:t>
            </a:r>
          </a:p>
          <a:p>
            <a:endParaRPr lang="en-GB" sz="2400" dirty="0">
              <a:latin typeface="+mj-lt"/>
            </a:endParaRPr>
          </a:p>
          <a:p>
            <a:r>
              <a:rPr lang="en-GB" sz="2400" dirty="0">
                <a:latin typeface="+mj-lt"/>
              </a:rPr>
              <a:t>No eye, ear, dust protection observed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CF985970-005D-4727-B44F-95A71D903A62}"/>
              </a:ext>
            </a:extLst>
          </p:cNvPr>
          <p:cNvGrpSpPr/>
          <p:nvPr/>
        </p:nvGrpSpPr>
        <p:grpSpPr>
          <a:xfrm>
            <a:off x="4427984" y="1035524"/>
            <a:ext cx="4586822" cy="4050093"/>
            <a:chOff x="4427984" y="1035524"/>
            <a:chExt cx="4586822" cy="4050093"/>
          </a:xfrm>
        </p:grpSpPr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839D21DA-A276-411D-AB5C-DEF0D191087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856" t="12610" r="16400" b="3800"/>
            <a:stretch/>
          </p:blipFill>
          <p:spPr>
            <a:xfrm>
              <a:off x="4427984" y="1035524"/>
              <a:ext cx="4464496" cy="3496096"/>
            </a:xfrm>
            <a:prstGeom prst="rect">
              <a:avLst/>
            </a:prstGeom>
          </p:spPr>
        </p:pic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99E4A025-8C39-4D9D-9BB8-F723CCAC0DDD}"/>
                </a:ext>
              </a:extLst>
            </p:cNvPr>
            <p:cNvSpPr txBox="1"/>
            <p:nvPr/>
          </p:nvSpPr>
          <p:spPr>
            <a:xfrm>
              <a:off x="7884368" y="4531619"/>
              <a:ext cx="1130438" cy="55399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1200" dirty="0">
                  <a:latin typeface="+mn-lt"/>
                </a:rPr>
                <a:t>©</a:t>
              </a:r>
              <a:r>
                <a:rPr lang="en-GB" sz="1200" b="1" i="1" dirty="0">
                  <a:latin typeface="+mn-lt"/>
                </a:rPr>
                <a:t> </a:t>
              </a:r>
              <a:r>
                <a:rPr lang="en-GB" sz="1200" dirty="0" err="1">
                  <a:latin typeface="+mn-lt"/>
                </a:rPr>
                <a:t>HanaConnor</a:t>
              </a:r>
              <a:endParaRPr lang="en-GB" sz="1200" dirty="0">
                <a:latin typeface="+mn-lt"/>
              </a:endParaRPr>
            </a:p>
            <a:p>
              <a:endParaRPr lang="en-GB" dirty="0"/>
            </a:p>
          </p:txBody>
        </p:sp>
      </p:grp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1F119A4-3C24-48ED-B731-389AD3FF88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5791440-A183-45B7-BFE0-CF1B1AD25736}" type="slidenum">
              <a:rPr lang="en-GB" smtClean="0"/>
              <a:pPr>
                <a:defRPr/>
              </a:pPr>
              <a:t>13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2223789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0"/>
            <a:ext cx="8280920" cy="724122"/>
          </a:xfrm>
        </p:spPr>
        <p:txBody>
          <a:bodyPr/>
          <a:lstStyle/>
          <a:p>
            <a:r>
              <a:rPr lang="en-GB" b="1" dirty="0">
                <a:solidFill>
                  <a:srgbClr val="FF0000"/>
                </a:solidFill>
                <a:latin typeface="+mn-lt"/>
              </a:rPr>
              <a:t>Results </a:t>
            </a:r>
            <a:endParaRPr lang="en-IE" b="1" dirty="0">
              <a:solidFill>
                <a:srgbClr val="FF0000"/>
              </a:solidFill>
              <a:latin typeface="+mn-lt"/>
            </a:endParaRPr>
          </a:p>
        </p:txBody>
      </p:sp>
      <p:sp>
        <p:nvSpPr>
          <p:cNvPr id="4" name="object 2"/>
          <p:cNvSpPr/>
          <p:nvPr/>
        </p:nvSpPr>
        <p:spPr>
          <a:xfrm>
            <a:off x="107505" y="4659982"/>
            <a:ext cx="936104" cy="370334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>
            <a:defPPr>
              <a:defRPr lang="nl-NL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dirty="0"/>
          </a:p>
        </p:txBody>
      </p:sp>
      <p:sp>
        <p:nvSpPr>
          <p:cNvPr id="8" name="6 Marcador de pie de página">
            <a:extLst>
              <a:ext uri="{FF2B5EF4-FFF2-40B4-BE49-F238E27FC236}">
                <a16:creationId xmlns:a16="http://schemas.microsoft.com/office/drawing/2014/main" id="{F2403A43-9D29-4CF0-9979-136BE61654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707904" y="4767263"/>
            <a:ext cx="5436096" cy="376237"/>
          </a:xfrm>
        </p:spPr>
        <p:txBody>
          <a:bodyPr/>
          <a:lstStyle/>
          <a:p>
            <a:pPr>
              <a:defRPr/>
            </a:pPr>
            <a:r>
              <a:rPr lang="en-US" dirty="0"/>
              <a:t> Mitchell </a:t>
            </a:r>
            <a:r>
              <a:rPr lang="en-US" dirty="0" err="1"/>
              <a:t>Sangma</a:t>
            </a:r>
            <a:r>
              <a:rPr lang="en-US" dirty="0"/>
              <a:t> MSF-OCA, </a:t>
            </a:r>
            <a:r>
              <a:rPr lang="en-GB" dirty="0"/>
              <a:t>Morbidity and occupational risks among factory workers 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82E4E462-B78E-45D3-B299-2080DF1E549E}"/>
              </a:ext>
            </a:extLst>
          </p:cNvPr>
          <p:cNvSpPr/>
          <p:nvPr/>
        </p:nvSpPr>
        <p:spPr>
          <a:xfrm>
            <a:off x="190617" y="606463"/>
            <a:ext cx="4572000" cy="830997"/>
          </a:xfrm>
          <a:prstGeom prst="rect">
            <a:avLst/>
          </a:prstGeom>
        </p:spPr>
        <p:txBody>
          <a:bodyPr>
            <a:spAutoFit/>
          </a:bodyPr>
          <a:lstStyle/>
          <a:p>
            <a:pPr eaLnBrk="0" hangingPunct="0">
              <a:defRPr/>
            </a:pPr>
            <a:r>
              <a:rPr lang="en-GB" sz="2400" b="1" dirty="0">
                <a:solidFill>
                  <a:srgbClr val="FF0000"/>
                </a:solidFill>
                <a:latin typeface="+mj-lt"/>
              </a:rPr>
              <a:t>Ergonomics</a:t>
            </a:r>
            <a:r>
              <a:rPr lang="en-GB" sz="2400" dirty="0">
                <a:latin typeface="+mj-lt"/>
              </a:rPr>
              <a:t> </a:t>
            </a:r>
          </a:p>
          <a:p>
            <a:pPr eaLnBrk="0" hangingPunct="0">
              <a:defRPr/>
            </a:pPr>
            <a:endParaRPr lang="en-GB" sz="2400" dirty="0">
              <a:latin typeface="+mn-lt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573B0E34-B045-421C-91F3-AF641D732353}"/>
              </a:ext>
            </a:extLst>
          </p:cNvPr>
          <p:cNvSpPr/>
          <p:nvPr/>
        </p:nvSpPr>
        <p:spPr>
          <a:xfrm>
            <a:off x="107505" y="1717367"/>
            <a:ext cx="4572000" cy="2677656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sz="2400" dirty="0">
                <a:latin typeface="+mn-lt"/>
              </a:rPr>
              <a:t>66% of the metal, plastic and garment factories did not provide an ergonomic working environment</a:t>
            </a:r>
          </a:p>
          <a:p>
            <a:endParaRPr lang="en-US" sz="2400" dirty="0">
              <a:latin typeface="+mn-lt"/>
            </a:endParaRPr>
          </a:p>
          <a:p>
            <a:r>
              <a:rPr lang="en-US" sz="2400" dirty="0">
                <a:latin typeface="+mn-lt"/>
              </a:rPr>
              <a:t>78% of workers </a:t>
            </a:r>
            <a:r>
              <a:rPr lang="en-GB" sz="2400" dirty="0">
                <a:latin typeface="+mn-lt"/>
              </a:rPr>
              <a:t>performed task above shoulder level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AB871FBE-FD16-4DF5-9AF1-D646AABA598F}"/>
              </a:ext>
            </a:extLst>
          </p:cNvPr>
          <p:cNvGrpSpPr/>
          <p:nvPr/>
        </p:nvGrpSpPr>
        <p:grpSpPr>
          <a:xfrm>
            <a:off x="4427983" y="1084911"/>
            <a:ext cx="4591121" cy="3736214"/>
            <a:chOff x="4427983" y="1084911"/>
            <a:chExt cx="4591121" cy="3736214"/>
          </a:xfrm>
        </p:grpSpPr>
        <p:pic>
          <p:nvPicPr>
            <p:cNvPr id="11" name="Picture 10">
              <a:extLst>
                <a:ext uri="{FF2B5EF4-FFF2-40B4-BE49-F238E27FC236}">
                  <a16:creationId xmlns:a16="http://schemas.microsoft.com/office/drawing/2014/main" id="{9E66A85D-E4A1-484C-B50B-70B67E7D630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862"/>
            <a:stretch/>
          </p:blipFill>
          <p:spPr>
            <a:xfrm>
              <a:off x="4427983" y="1084911"/>
              <a:ext cx="4509037" cy="3459215"/>
            </a:xfrm>
            <a:prstGeom prst="rect">
              <a:avLst/>
            </a:prstGeom>
          </p:spPr>
        </p:pic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8F3B327F-563F-490F-9A96-3DEDBE2A40D1}"/>
                </a:ext>
              </a:extLst>
            </p:cNvPr>
            <p:cNvSpPr/>
            <p:nvPr/>
          </p:nvSpPr>
          <p:spPr>
            <a:xfrm>
              <a:off x="8028384" y="4544126"/>
              <a:ext cx="990720" cy="27699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GB" sz="1200" dirty="0">
                  <a:latin typeface="+mn-lt"/>
                </a:rPr>
                <a:t>© </a:t>
              </a:r>
              <a:r>
                <a:rPr lang="en-GB" sz="1200" dirty="0" err="1">
                  <a:latin typeface="+mn-lt"/>
                </a:rPr>
                <a:t>BrianScott</a:t>
              </a:r>
              <a:endParaRPr lang="en-GB" sz="1200" dirty="0">
                <a:latin typeface="+mn-lt"/>
              </a:endParaRPr>
            </a:p>
          </p:txBody>
        </p:sp>
      </p:grp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805ADA7E-A8E4-4D9C-AD83-48E5913A64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5791440-A183-45B7-BFE0-CF1B1AD25736}" type="slidenum">
              <a:rPr lang="en-GB" smtClean="0"/>
              <a:pPr>
                <a:defRPr/>
              </a:pPr>
              <a:t>14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5334445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0"/>
            <a:ext cx="8280920" cy="724122"/>
          </a:xfrm>
        </p:spPr>
        <p:txBody>
          <a:bodyPr/>
          <a:lstStyle/>
          <a:p>
            <a:r>
              <a:rPr lang="en-GB" b="1" dirty="0">
                <a:solidFill>
                  <a:srgbClr val="FF0000"/>
                </a:solidFill>
                <a:latin typeface="+mn-lt"/>
              </a:rPr>
              <a:t>Results </a:t>
            </a:r>
            <a:endParaRPr lang="en-IE" b="1" dirty="0">
              <a:solidFill>
                <a:srgbClr val="FF0000"/>
              </a:solidFill>
              <a:latin typeface="+mn-lt"/>
            </a:endParaRPr>
          </a:p>
        </p:txBody>
      </p:sp>
      <p:sp>
        <p:nvSpPr>
          <p:cNvPr id="4" name="object 2"/>
          <p:cNvSpPr/>
          <p:nvPr/>
        </p:nvSpPr>
        <p:spPr>
          <a:xfrm>
            <a:off x="107505" y="4659982"/>
            <a:ext cx="936104" cy="370334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>
            <a:defPPr>
              <a:defRPr lang="nl-NL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dirty="0"/>
          </a:p>
        </p:txBody>
      </p:sp>
      <p:sp>
        <p:nvSpPr>
          <p:cNvPr id="7" name="TextBox 6"/>
          <p:cNvSpPr txBox="1"/>
          <p:nvPr/>
        </p:nvSpPr>
        <p:spPr>
          <a:xfrm>
            <a:off x="251520" y="1734734"/>
            <a:ext cx="3456384" cy="24929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eaLnBrk="0" hangingPunct="0">
              <a:defRPr/>
            </a:pPr>
            <a:r>
              <a:rPr lang="en-GB" sz="4000" b="1" dirty="0"/>
              <a:t>Medical records</a:t>
            </a:r>
          </a:p>
          <a:p>
            <a:pPr eaLnBrk="0" hangingPunct="0">
              <a:defRPr/>
            </a:pPr>
            <a:endParaRPr lang="en-GB" sz="4000" b="1" dirty="0">
              <a:latin typeface="+mn-lt"/>
            </a:endParaRPr>
          </a:p>
          <a:p>
            <a:pPr eaLnBrk="0" hangingPunct="0">
              <a:buClr>
                <a:srgbClr val="FF0000"/>
              </a:buClr>
              <a:buSzPct val="80000"/>
              <a:defRPr/>
            </a:pPr>
            <a:endParaRPr lang="en-GB" dirty="0">
              <a:latin typeface="+mn-lt"/>
            </a:endParaRPr>
          </a:p>
          <a:p>
            <a:pPr marL="285750" indent="-285750" eaLnBrk="0" hangingPunct="0">
              <a:buFontTx/>
              <a:buChar char="-"/>
              <a:defRPr/>
            </a:pPr>
            <a:endParaRPr lang="en-GB" dirty="0"/>
          </a:p>
        </p:txBody>
      </p:sp>
      <p:sp>
        <p:nvSpPr>
          <p:cNvPr id="8" name="6 Marcador de pie de página">
            <a:extLst>
              <a:ext uri="{FF2B5EF4-FFF2-40B4-BE49-F238E27FC236}">
                <a16:creationId xmlns:a16="http://schemas.microsoft.com/office/drawing/2014/main" id="{F2403A43-9D29-4CF0-9979-136BE61654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707904" y="4767263"/>
            <a:ext cx="5436096" cy="376237"/>
          </a:xfrm>
        </p:spPr>
        <p:txBody>
          <a:bodyPr/>
          <a:lstStyle/>
          <a:p>
            <a:pPr>
              <a:defRPr/>
            </a:pPr>
            <a:r>
              <a:rPr lang="en-US" dirty="0"/>
              <a:t> Mitchell </a:t>
            </a:r>
            <a:r>
              <a:rPr lang="en-US" dirty="0" err="1"/>
              <a:t>Sangma</a:t>
            </a:r>
            <a:r>
              <a:rPr lang="en-US" dirty="0"/>
              <a:t> MSF-OCA, </a:t>
            </a:r>
            <a:r>
              <a:rPr lang="en-GB" dirty="0"/>
              <a:t>Morbidity and occupational risks among factory workers 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3B372227-4AE4-4228-B7AC-D53DD3EEDEE4}"/>
              </a:ext>
            </a:extLst>
          </p:cNvPr>
          <p:cNvSpPr/>
          <p:nvPr/>
        </p:nvSpPr>
        <p:spPr>
          <a:xfrm>
            <a:off x="7875221" y="4568150"/>
            <a:ext cx="1130438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1200" dirty="0">
                <a:latin typeface="+mn-lt"/>
              </a:rPr>
              <a:t>© </a:t>
            </a:r>
            <a:r>
              <a:rPr lang="en-GB" sz="1200" dirty="0" err="1">
                <a:latin typeface="+mn-lt"/>
              </a:rPr>
              <a:t>HanaConnor</a:t>
            </a:r>
            <a:endParaRPr lang="en-GB" sz="1200" dirty="0">
              <a:latin typeface="+mn-lt"/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E2C8E97A-3C65-4F59-A2EA-891E65BC0387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35896" y="949545"/>
            <a:ext cx="5369763" cy="3579842"/>
          </a:xfrm>
          <a:prstGeom prst="rect">
            <a:avLst/>
          </a:prstGeom>
        </p:spPr>
      </p:pic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0761BC86-AB73-46F8-92A4-39506EA72A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5791440-A183-45B7-BFE0-CF1B1AD25736}" type="slidenum">
              <a:rPr lang="en-GB" smtClean="0"/>
              <a:pPr>
                <a:defRPr/>
              </a:pPr>
              <a:t>15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5482572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0"/>
            <a:ext cx="8280920" cy="724122"/>
          </a:xfrm>
        </p:spPr>
        <p:txBody>
          <a:bodyPr/>
          <a:lstStyle/>
          <a:p>
            <a:r>
              <a:rPr lang="en-GB" b="1" dirty="0">
                <a:solidFill>
                  <a:srgbClr val="FF0000"/>
                </a:solidFill>
                <a:latin typeface="+mn-lt"/>
              </a:rPr>
              <a:t>Results </a:t>
            </a:r>
            <a:endParaRPr lang="en-IE" b="1" dirty="0">
              <a:solidFill>
                <a:srgbClr val="FF0000"/>
              </a:solidFill>
              <a:latin typeface="+mn-lt"/>
            </a:endParaRPr>
          </a:p>
        </p:txBody>
      </p:sp>
      <p:sp>
        <p:nvSpPr>
          <p:cNvPr id="4" name="object 2"/>
          <p:cNvSpPr/>
          <p:nvPr/>
        </p:nvSpPr>
        <p:spPr>
          <a:xfrm>
            <a:off x="107505" y="4659982"/>
            <a:ext cx="936104" cy="370334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>
            <a:defPPr>
              <a:defRPr lang="nl-NL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dirty="0"/>
          </a:p>
        </p:txBody>
      </p:sp>
      <p:sp>
        <p:nvSpPr>
          <p:cNvPr id="8" name="6 Marcador de pie de página">
            <a:extLst>
              <a:ext uri="{FF2B5EF4-FFF2-40B4-BE49-F238E27FC236}">
                <a16:creationId xmlns:a16="http://schemas.microsoft.com/office/drawing/2014/main" id="{F2403A43-9D29-4CF0-9979-136BE61654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707904" y="4767263"/>
            <a:ext cx="5436096" cy="376237"/>
          </a:xfrm>
        </p:spPr>
        <p:txBody>
          <a:bodyPr/>
          <a:lstStyle/>
          <a:p>
            <a:pPr>
              <a:defRPr/>
            </a:pPr>
            <a:r>
              <a:rPr lang="en-US"/>
              <a:t> Mitchell Sangma MSF-OCA, </a:t>
            </a:r>
            <a:r>
              <a:rPr lang="en-GB"/>
              <a:t>Morbidity and occupational risks among factory workers </a:t>
            </a:r>
            <a:endParaRPr lang="en-GB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E104D0BB-3317-4A8B-8B95-9910095C2ECA}"/>
              </a:ext>
            </a:extLst>
          </p:cNvPr>
          <p:cNvSpPr txBox="1"/>
          <p:nvPr/>
        </p:nvSpPr>
        <p:spPr>
          <a:xfrm>
            <a:off x="107504" y="915566"/>
            <a:ext cx="5544615" cy="28931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eaLnBrk="0" hangingPunct="0">
              <a:defRPr/>
            </a:pPr>
            <a:endParaRPr lang="en-GB" sz="2400" dirty="0">
              <a:latin typeface="+mn-lt"/>
            </a:endParaRPr>
          </a:p>
          <a:p>
            <a:pPr eaLnBrk="1" hangingPunct="1">
              <a:buFont typeface="Arial" panose="020B0604020202020204" pitchFamily="34" charset="0"/>
              <a:buNone/>
              <a:defRPr/>
            </a:pPr>
            <a:r>
              <a:rPr lang="en-GB" altLang="en-US" sz="2800" dirty="0">
                <a:latin typeface="+mn-lt"/>
              </a:rPr>
              <a:t>Between 2014 to 2016 </a:t>
            </a:r>
          </a:p>
          <a:p>
            <a:pPr eaLnBrk="1" hangingPunct="1">
              <a:defRPr/>
            </a:pPr>
            <a:r>
              <a:rPr lang="en-GB" altLang="en-US" sz="2800" dirty="0">
                <a:latin typeface="+mn-lt"/>
              </a:rPr>
              <a:t>5,198 workers consulted:</a:t>
            </a:r>
          </a:p>
          <a:p>
            <a:pPr eaLnBrk="1" hangingPunct="1">
              <a:defRPr/>
            </a:pPr>
            <a:endParaRPr lang="en-GB" altLang="en-US" sz="2800" dirty="0">
              <a:latin typeface="+mn-lt"/>
            </a:endParaRPr>
          </a:p>
          <a:p>
            <a:pPr eaLnBrk="1" hangingPunct="1">
              <a:defRPr/>
            </a:pPr>
            <a:r>
              <a:rPr lang="en-GB" altLang="en-US" sz="2800" dirty="0">
                <a:latin typeface="+mn-lt"/>
              </a:rPr>
              <a:t>- 82.6% adults (n=4,291) </a:t>
            </a:r>
          </a:p>
          <a:p>
            <a:pPr eaLnBrk="1" hangingPunct="1">
              <a:defRPr/>
            </a:pPr>
            <a:r>
              <a:rPr lang="en-GB" altLang="en-US" sz="2800" dirty="0">
                <a:latin typeface="+mn-lt"/>
              </a:rPr>
              <a:t>- 17.4% minors (n=907)</a:t>
            </a:r>
          </a:p>
          <a:p>
            <a:pPr eaLnBrk="0" hangingPunct="0">
              <a:defRPr/>
            </a:pPr>
            <a:endParaRPr lang="en-GB" dirty="0"/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78A586F1-E174-4094-8CCB-2E60AD13A774}"/>
              </a:ext>
            </a:extLst>
          </p:cNvPr>
          <p:cNvGrpSpPr/>
          <p:nvPr/>
        </p:nvGrpSpPr>
        <p:grpSpPr>
          <a:xfrm>
            <a:off x="4572000" y="987574"/>
            <a:ext cx="4370798" cy="3399154"/>
            <a:chOff x="4572000" y="987574"/>
            <a:chExt cx="4370798" cy="3399154"/>
          </a:xfrm>
        </p:grpSpPr>
        <p:pic>
          <p:nvPicPr>
            <p:cNvPr id="13" name="Picture 12">
              <a:extLst>
                <a:ext uri="{FF2B5EF4-FFF2-40B4-BE49-F238E27FC236}">
                  <a16:creationId xmlns:a16="http://schemas.microsoft.com/office/drawing/2014/main" id="{2912D356-EEFC-44F6-B00D-99C2095FFCDB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572000" y="987574"/>
              <a:ext cx="4288054" cy="2858703"/>
            </a:xfrm>
            <a:prstGeom prst="rect">
              <a:avLst/>
            </a:prstGeom>
          </p:spPr>
        </p:pic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B2147ECC-AA6A-4EE5-893A-4C34F9E66836}"/>
                </a:ext>
              </a:extLst>
            </p:cNvPr>
            <p:cNvSpPr txBox="1"/>
            <p:nvPr/>
          </p:nvSpPr>
          <p:spPr>
            <a:xfrm>
              <a:off x="7812360" y="3832730"/>
              <a:ext cx="1130438" cy="55399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1200" dirty="0">
                  <a:latin typeface="+mn-lt"/>
                </a:rPr>
                <a:t>©</a:t>
              </a:r>
              <a:r>
                <a:rPr lang="en-GB" sz="1200" b="1" i="1" dirty="0">
                  <a:latin typeface="+mn-lt"/>
                </a:rPr>
                <a:t> </a:t>
              </a:r>
              <a:r>
                <a:rPr lang="en-GB" sz="1200" dirty="0" err="1">
                  <a:latin typeface="+mn-lt"/>
                </a:rPr>
                <a:t>HanaConnor</a:t>
              </a:r>
              <a:endParaRPr lang="en-GB" sz="1200" dirty="0">
                <a:latin typeface="+mn-lt"/>
              </a:endParaRPr>
            </a:p>
            <a:p>
              <a:endParaRPr lang="en-GB" dirty="0"/>
            </a:p>
          </p:txBody>
        </p:sp>
      </p:grp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38EE03C1-1AAA-4294-AF22-65CCB10E4F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5791440-A183-45B7-BFE0-CF1B1AD25736}" type="slidenum">
              <a:rPr lang="en-GB" smtClean="0"/>
              <a:pPr>
                <a:defRPr/>
              </a:pPr>
              <a:t>16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7868595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0"/>
            <a:ext cx="8280920" cy="724122"/>
          </a:xfrm>
        </p:spPr>
        <p:txBody>
          <a:bodyPr/>
          <a:lstStyle/>
          <a:p>
            <a:r>
              <a:rPr lang="en-GB" b="1" dirty="0">
                <a:solidFill>
                  <a:srgbClr val="FF0000"/>
                </a:solidFill>
                <a:latin typeface="+mn-lt"/>
              </a:rPr>
              <a:t>Results </a:t>
            </a:r>
            <a:endParaRPr lang="en-IE" b="1" dirty="0">
              <a:solidFill>
                <a:srgbClr val="FF0000"/>
              </a:solidFill>
              <a:latin typeface="+mn-lt"/>
            </a:endParaRPr>
          </a:p>
        </p:txBody>
      </p:sp>
      <p:sp>
        <p:nvSpPr>
          <p:cNvPr id="4" name="object 2"/>
          <p:cNvSpPr/>
          <p:nvPr/>
        </p:nvSpPr>
        <p:spPr>
          <a:xfrm>
            <a:off x="107505" y="4659982"/>
            <a:ext cx="936104" cy="370334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>
            <a:defPPr>
              <a:defRPr lang="nl-NL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dirty="0"/>
          </a:p>
        </p:txBody>
      </p:sp>
      <p:sp>
        <p:nvSpPr>
          <p:cNvPr id="8" name="6 Marcador de pie de página">
            <a:extLst>
              <a:ext uri="{FF2B5EF4-FFF2-40B4-BE49-F238E27FC236}">
                <a16:creationId xmlns:a16="http://schemas.microsoft.com/office/drawing/2014/main" id="{F2403A43-9D29-4CF0-9979-136BE61654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250704" y="4716462"/>
            <a:ext cx="5436096" cy="376237"/>
          </a:xfrm>
        </p:spPr>
        <p:txBody>
          <a:bodyPr/>
          <a:lstStyle/>
          <a:p>
            <a:pPr>
              <a:defRPr/>
            </a:pPr>
            <a:r>
              <a:rPr lang="en-US" dirty="0"/>
              <a:t> Mitchell </a:t>
            </a:r>
            <a:r>
              <a:rPr lang="en-US" dirty="0" err="1"/>
              <a:t>Sangma</a:t>
            </a:r>
            <a:r>
              <a:rPr lang="en-US" dirty="0"/>
              <a:t> MSF-OCA, </a:t>
            </a:r>
            <a:r>
              <a:rPr lang="en-GB" dirty="0"/>
              <a:t>Morbidity and occupational risks among factory workers 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82E4E462-B78E-45D3-B299-2080DF1E549E}"/>
              </a:ext>
            </a:extLst>
          </p:cNvPr>
          <p:cNvSpPr/>
          <p:nvPr/>
        </p:nvSpPr>
        <p:spPr>
          <a:xfrm>
            <a:off x="190617" y="606463"/>
            <a:ext cx="4572000" cy="461665"/>
          </a:xfrm>
          <a:prstGeom prst="rect">
            <a:avLst/>
          </a:prstGeom>
        </p:spPr>
        <p:txBody>
          <a:bodyPr>
            <a:spAutoFit/>
          </a:bodyPr>
          <a:lstStyle/>
          <a:p>
            <a:pPr eaLnBrk="0" hangingPunct="0">
              <a:defRPr/>
            </a:pPr>
            <a:endParaRPr lang="en-GB" sz="2400" dirty="0">
              <a:latin typeface="+mn-lt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75BDBC10-0E2C-4D80-BC7C-7CD2249E81E6}"/>
              </a:ext>
            </a:extLst>
          </p:cNvPr>
          <p:cNvSpPr/>
          <p:nvPr/>
        </p:nvSpPr>
        <p:spPr>
          <a:xfrm>
            <a:off x="2286000" y="2248585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br>
              <a:rPr lang="en-GB" dirty="0"/>
            </a:br>
            <a:endParaRPr lang="en-GB" dirty="0"/>
          </a:p>
        </p:txBody>
      </p:sp>
      <p:graphicFrame>
        <p:nvGraphicFramePr>
          <p:cNvPr id="10" name="Table 9">
            <a:extLst>
              <a:ext uri="{FF2B5EF4-FFF2-40B4-BE49-F238E27FC236}">
                <a16:creationId xmlns:a16="http://schemas.microsoft.com/office/drawing/2014/main" id="{2BD2A1C3-23E7-4CFF-8700-269A5BFDAE3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6694424"/>
              </p:ext>
            </p:extLst>
          </p:nvPr>
        </p:nvGraphicFramePr>
        <p:xfrm>
          <a:off x="683568" y="646132"/>
          <a:ext cx="7560840" cy="4121131"/>
        </p:xfrm>
        <a:graphic>
          <a:graphicData uri="http://schemas.openxmlformats.org/drawingml/2006/table">
            <a:tbl>
              <a:tblPr firstRow="1" firstCol="1" bandRow="1">
                <a:tableStyleId>{9D7B26C5-4107-4FEC-AEDC-1716B250A1EF}</a:tableStyleId>
              </a:tblPr>
              <a:tblGrid>
                <a:gridCol w="2697065">
                  <a:extLst>
                    <a:ext uri="{9D8B030D-6E8A-4147-A177-3AD203B41FA5}">
                      <a16:colId xmlns:a16="http://schemas.microsoft.com/office/drawing/2014/main" val="3141090038"/>
                    </a:ext>
                  </a:extLst>
                </a:gridCol>
                <a:gridCol w="1845273">
                  <a:extLst>
                    <a:ext uri="{9D8B030D-6E8A-4147-A177-3AD203B41FA5}">
                      <a16:colId xmlns:a16="http://schemas.microsoft.com/office/drawing/2014/main" val="2177847035"/>
                    </a:ext>
                  </a:extLst>
                </a:gridCol>
                <a:gridCol w="3018502">
                  <a:extLst>
                    <a:ext uri="{9D8B030D-6E8A-4147-A177-3AD203B41FA5}">
                      <a16:colId xmlns:a16="http://schemas.microsoft.com/office/drawing/2014/main" val="2230317913"/>
                    </a:ext>
                  </a:extLst>
                </a:gridCol>
              </a:tblGrid>
              <a:tr h="265117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GB" sz="1800" dirty="0">
                          <a:effectLst/>
                        </a:rPr>
                        <a:t>Variables </a:t>
                      </a:r>
                      <a:endParaRPr lang="en-GB" sz="900" b="1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355" marR="35355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800" dirty="0">
                          <a:effectLst/>
                        </a:rPr>
                        <a:t>Adults</a:t>
                      </a:r>
                      <a:endParaRPr lang="en-GB" sz="900" b="1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355" marR="35355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800" dirty="0">
                          <a:effectLst/>
                        </a:rPr>
                        <a:t>Minors</a:t>
                      </a:r>
                      <a:endParaRPr lang="en-GB" sz="900" b="1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355" marR="35355" marT="0" marB="0"/>
                </a:tc>
                <a:extLst>
                  <a:ext uri="{0D108BD9-81ED-4DB2-BD59-A6C34878D82A}">
                    <a16:rowId xmlns:a16="http://schemas.microsoft.com/office/drawing/2014/main" val="1507785710"/>
                  </a:ext>
                </a:extLst>
              </a:tr>
              <a:tr h="35056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800" dirty="0">
                          <a:effectLst/>
                        </a:rPr>
                        <a:t>Median Age (IQR)</a:t>
                      </a:r>
                      <a:endParaRPr lang="en-GB" sz="9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355" marR="35355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800" dirty="0">
                          <a:effectLst/>
                        </a:rPr>
                        <a:t>27 years (22-35)</a:t>
                      </a:r>
                      <a:endParaRPr lang="en-GB" sz="9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355" marR="35355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800" dirty="0">
                          <a:effectLst/>
                        </a:rPr>
                        <a:t>15 years (13-16)</a:t>
                      </a:r>
                      <a:endParaRPr lang="en-GB" sz="9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355" marR="35355" marT="0" marB="0"/>
                </a:tc>
                <a:extLst>
                  <a:ext uri="{0D108BD9-81ED-4DB2-BD59-A6C34878D82A}">
                    <a16:rowId xmlns:a16="http://schemas.microsoft.com/office/drawing/2014/main" val="1356465984"/>
                  </a:ext>
                </a:extLst>
              </a:tr>
              <a:tr h="265117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800" dirty="0">
                          <a:effectLst/>
                        </a:rPr>
                        <a:t>Sex (male %) </a:t>
                      </a:r>
                      <a:endParaRPr lang="en-GB" sz="9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355" marR="35355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800" dirty="0">
                          <a:effectLst/>
                        </a:rPr>
                        <a:t>76.2</a:t>
                      </a:r>
                      <a:endParaRPr lang="en-GB" sz="9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355" marR="35355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800" dirty="0">
                          <a:effectLst/>
                        </a:rPr>
                        <a:t>71.3</a:t>
                      </a:r>
                      <a:endParaRPr lang="en-GB" sz="9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355" marR="35355" marT="0" marB="0"/>
                </a:tc>
                <a:extLst>
                  <a:ext uri="{0D108BD9-81ED-4DB2-BD59-A6C34878D82A}">
                    <a16:rowId xmlns:a16="http://schemas.microsoft.com/office/drawing/2014/main" val="2600143668"/>
                  </a:ext>
                </a:extLst>
              </a:tr>
              <a:tr h="300075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800" dirty="0">
                          <a:effectLst/>
                        </a:rPr>
                        <a:t>No education %</a:t>
                      </a:r>
                      <a:endParaRPr lang="en-GB" sz="9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355" marR="35355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800" dirty="0">
                          <a:effectLst/>
                        </a:rPr>
                        <a:t>55.1</a:t>
                      </a:r>
                      <a:endParaRPr lang="en-GB" sz="9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355" marR="35355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800" dirty="0">
                          <a:effectLst/>
                        </a:rPr>
                        <a:t>56.9 </a:t>
                      </a:r>
                      <a:endParaRPr lang="en-GB" sz="9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355" marR="35355" marT="0" marB="0"/>
                </a:tc>
                <a:extLst>
                  <a:ext uri="{0D108BD9-81ED-4DB2-BD59-A6C34878D82A}">
                    <a16:rowId xmlns:a16="http://schemas.microsoft.com/office/drawing/2014/main" val="3978123703"/>
                  </a:ext>
                </a:extLst>
              </a:tr>
              <a:tr h="500808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800" dirty="0">
                          <a:effectLst/>
                        </a:rPr>
                        <a:t>Living in a factory %</a:t>
                      </a:r>
                      <a:endParaRPr lang="en-GB" sz="9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355" marR="35355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800" dirty="0">
                          <a:effectLst/>
                        </a:rPr>
                        <a:t>15.7</a:t>
                      </a:r>
                      <a:endParaRPr lang="en-GB" sz="9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355" marR="35355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800" dirty="0">
                          <a:effectLst/>
                        </a:rPr>
                        <a:t>21.8</a:t>
                      </a:r>
                      <a:endParaRPr lang="en-GB" sz="9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355" marR="35355" marT="0" marB="0"/>
                </a:tc>
                <a:extLst>
                  <a:ext uri="{0D108BD9-81ED-4DB2-BD59-A6C34878D82A}">
                    <a16:rowId xmlns:a16="http://schemas.microsoft.com/office/drawing/2014/main" val="1115475705"/>
                  </a:ext>
                </a:extLst>
              </a:tr>
              <a:tr h="500808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800" dirty="0">
                          <a:effectLst/>
                        </a:rPr>
                        <a:t>Ever chewed betel nut %</a:t>
                      </a:r>
                      <a:endParaRPr lang="en-GB" sz="9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355" marR="35355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800" dirty="0">
                          <a:effectLst/>
                        </a:rPr>
                        <a:t>26.2</a:t>
                      </a:r>
                      <a:endParaRPr lang="en-GB" sz="9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355" marR="35355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800" dirty="0">
                          <a:effectLst/>
                        </a:rPr>
                        <a:t>4.5</a:t>
                      </a:r>
                      <a:endParaRPr lang="en-GB" sz="9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355" marR="35355" marT="0" marB="0"/>
                </a:tc>
                <a:extLst>
                  <a:ext uri="{0D108BD9-81ED-4DB2-BD59-A6C34878D82A}">
                    <a16:rowId xmlns:a16="http://schemas.microsoft.com/office/drawing/2014/main" val="3980627025"/>
                  </a:ext>
                </a:extLst>
              </a:tr>
              <a:tr h="265117">
                <a:tc gridSpan="3"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GB" sz="1800" dirty="0">
                          <a:effectLst/>
                        </a:rPr>
                        <a:t>Factory type %</a:t>
                      </a:r>
                      <a:endParaRPr lang="en-GB" sz="9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355" marR="35355" marT="0" marB="0"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endParaRPr lang="en-GB" sz="9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355" marR="35355" marT="0" marB="0"/>
                </a:tc>
                <a:extLst>
                  <a:ext uri="{0D108BD9-81ED-4DB2-BD59-A6C34878D82A}">
                    <a16:rowId xmlns:a16="http://schemas.microsoft.com/office/drawing/2014/main" val="2168298504"/>
                  </a:ext>
                </a:extLst>
              </a:tr>
              <a:tr h="265117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800" dirty="0">
                          <a:effectLst/>
                        </a:rPr>
                        <a:t>Metal</a:t>
                      </a:r>
                      <a:endParaRPr lang="en-GB" sz="9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355" marR="35355" marT="0" marB="0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en-GB" sz="18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13.4</a:t>
                      </a:r>
                    </a:p>
                  </a:txBody>
                  <a:tcPr marL="35355" marR="35355" marT="0" marB="0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en-GB" sz="18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19.2</a:t>
                      </a:r>
                    </a:p>
                  </a:txBody>
                  <a:tcPr marL="35355" marR="35355" marT="0" marB="0"/>
                </a:tc>
                <a:extLst>
                  <a:ext uri="{0D108BD9-81ED-4DB2-BD59-A6C34878D82A}">
                    <a16:rowId xmlns:a16="http://schemas.microsoft.com/office/drawing/2014/main" val="3926990703"/>
                  </a:ext>
                </a:extLst>
              </a:tr>
              <a:tr h="265117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800" dirty="0">
                          <a:effectLst/>
                        </a:rPr>
                        <a:t>Plastic</a:t>
                      </a:r>
                      <a:endParaRPr lang="en-GB" sz="9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355" marR="35355" marT="0" marB="0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en-GB" sz="18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20.9</a:t>
                      </a:r>
                    </a:p>
                  </a:txBody>
                  <a:tcPr marL="35355" marR="35355" marT="0" marB="0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en-GB" sz="18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19.7</a:t>
                      </a:r>
                    </a:p>
                  </a:txBody>
                  <a:tcPr marL="35355" marR="35355" marT="0" marB="0"/>
                </a:tc>
                <a:extLst>
                  <a:ext uri="{0D108BD9-81ED-4DB2-BD59-A6C34878D82A}">
                    <a16:rowId xmlns:a16="http://schemas.microsoft.com/office/drawing/2014/main" val="285634023"/>
                  </a:ext>
                </a:extLst>
              </a:tr>
              <a:tr h="265117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800">
                          <a:effectLst/>
                        </a:rPr>
                        <a:t>Garments</a:t>
                      </a:r>
                      <a:endParaRPr lang="en-GB" sz="9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355" marR="35355" marT="0" marB="0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en-GB" sz="18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17.5</a:t>
                      </a:r>
                    </a:p>
                  </a:txBody>
                  <a:tcPr marL="35355" marR="35355" marT="0" marB="0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en-GB" sz="18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32.0</a:t>
                      </a:r>
                    </a:p>
                  </a:txBody>
                  <a:tcPr marL="35355" marR="35355" marT="0" marB="0"/>
                </a:tc>
                <a:extLst>
                  <a:ext uri="{0D108BD9-81ED-4DB2-BD59-A6C34878D82A}">
                    <a16:rowId xmlns:a16="http://schemas.microsoft.com/office/drawing/2014/main" val="2181864491"/>
                  </a:ext>
                </a:extLst>
              </a:tr>
              <a:tr h="265117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800">
                          <a:effectLst/>
                        </a:rPr>
                        <a:t>Leather</a:t>
                      </a:r>
                      <a:endParaRPr lang="en-GB" sz="9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355" marR="35355" marT="0" marB="0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en-GB" sz="18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23.1</a:t>
                      </a:r>
                    </a:p>
                  </a:txBody>
                  <a:tcPr marL="35355" marR="35355" marT="0" marB="0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en-GB" sz="18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13.7</a:t>
                      </a:r>
                    </a:p>
                  </a:txBody>
                  <a:tcPr marL="35355" marR="35355" marT="0" marB="0"/>
                </a:tc>
                <a:extLst>
                  <a:ext uri="{0D108BD9-81ED-4DB2-BD59-A6C34878D82A}">
                    <a16:rowId xmlns:a16="http://schemas.microsoft.com/office/drawing/2014/main" val="3279435072"/>
                  </a:ext>
                </a:extLst>
              </a:tr>
              <a:tr h="265117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800">
                          <a:effectLst/>
                        </a:rPr>
                        <a:t>Tannery</a:t>
                      </a:r>
                      <a:endParaRPr lang="en-GB" sz="9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355" marR="35355" marT="0" marB="0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en-GB" sz="18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24.4</a:t>
                      </a:r>
                    </a:p>
                  </a:txBody>
                  <a:tcPr marL="35355" marR="35355" marT="0" marB="0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en-GB" sz="18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14.2</a:t>
                      </a:r>
                    </a:p>
                  </a:txBody>
                  <a:tcPr marL="35355" marR="35355" marT="0" marB="0"/>
                </a:tc>
                <a:extLst>
                  <a:ext uri="{0D108BD9-81ED-4DB2-BD59-A6C34878D82A}">
                    <a16:rowId xmlns:a16="http://schemas.microsoft.com/office/drawing/2014/main" val="1280681613"/>
                  </a:ext>
                </a:extLst>
              </a:tr>
              <a:tr h="265117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800">
                          <a:effectLst/>
                        </a:rPr>
                        <a:t>Other</a:t>
                      </a:r>
                      <a:endParaRPr lang="en-GB" sz="9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355" marR="35355" marT="0" marB="0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en-GB" sz="18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0.7</a:t>
                      </a:r>
                    </a:p>
                  </a:txBody>
                  <a:tcPr marL="35355" marR="35355" marT="0" marB="0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en-GB" sz="18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1.2</a:t>
                      </a:r>
                    </a:p>
                  </a:txBody>
                  <a:tcPr marL="35355" marR="35355" marT="0" marB="0"/>
                </a:tc>
                <a:extLst>
                  <a:ext uri="{0D108BD9-81ED-4DB2-BD59-A6C34878D82A}">
                    <a16:rowId xmlns:a16="http://schemas.microsoft.com/office/drawing/2014/main" val="3710360890"/>
                  </a:ext>
                </a:extLst>
              </a:tr>
            </a:tbl>
          </a:graphicData>
        </a:graphic>
      </p:graphicFrame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866F7DB-84F2-4C90-A91C-2D2FD421ED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5791440-A183-45B7-BFE0-CF1B1AD25736}" type="slidenum">
              <a:rPr lang="en-GB" smtClean="0"/>
              <a:pPr>
                <a:defRPr/>
              </a:pPr>
              <a:t>17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1399180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0"/>
            <a:ext cx="8280920" cy="724122"/>
          </a:xfrm>
        </p:spPr>
        <p:txBody>
          <a:bodyPr/>
          <a:lstStyle/>
          <a:p>
            <a:r>
              <a:rPr lang="en-GB" b="1" dirty="0">
                <a:solidFill>
                  <a:srgbClr val="FF0000"/>
                </a:solidFill>
                <a:latin typeface="+mn-lt"/>
              </a:rPr>
              <a:t>Results </a:t>
            </a:r>
            <a:endParaRPr lang="en-IE" b="1" dirty="0">
              <a:solidFill>
                <a:srgbClr val="FF0000"/>
              </a:solidFill>
              <a:latin typeface="+mn-lt"/>
            </a:endParaRPr>
          </a:p>
        </p:txBody>
      </p:sp>
      <p:sp>
        <p:nvSpPr>
          <p:cNvPr id="4" name="object 2"/>
          <p:cNvSpPr/>
          <p:nvPr/>
        </p:nvSpPr>
        <p:spPr>
          <a:xfrm>
            <a:off x="107505" y="4659982"/>
            <a:ext cx="936104" cy="370334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>
            <a:defPPr>
              <a:defRPr lang="nl-NL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dirty="0"/>
          </a:p>
        </p:txBody>
      </p:sp>
      <p:sp>
        <p:nvSpPr>
          <p:cNvPr id="7" name="TextBox 6"/>
          <p:cNvSpPr txBox="1"/>
          <p:nvPr/>
        </p:nvSpPr>
        <p:spPr>
          <a:xfrm>
            <a:off x="440198" y="959766"/>
            <a:ext cx="3877327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eaLnBrk="0" hangingPunct="0">
              <a:defRPr/>
            </a:pPr>
            <a:endParaRPr lang="en-GB" sz="2400" b="1" dirty="0">
              <a:solidFill>
                <a:srgbClr val="FF0000"/>
              </a:solidFill>
              <a:latin typeface="+mn-lt"/>
            </a:endParaRPr>
          </a:p>
          <a:p>
            <a:pPr eaLnBrk="0" hangingPunct="0">
              <a:defRPr/>
            </a:pPr>
            <a:endParaRPr lang="en-GB" sz="2400" b="1" dirty="0">
              <a:solidFill>
                <a:srgbClr val="FF0000"/>
              </a:solidFill>
              <a:latin typeface="+mn-lt"/>
            </a:endParaRPr>
          </a:p>
          <a:p>
            <a:pPr eaLnBrk="0" hangingPunct="0">
              <a:defRPr/>
            </a:pPr>
            <a:endParaRPr lang="en-GB" sz="2400" dirty="0">
              <a:latin typeface="+mn-lt"/>
            </a:endParaRPr>
          </a:p>
          <a:p>
            <a:pPr>
              <a:buClr>
                <a:srgbClr val="FF0000"/>
              </a:buClr>
              <a:buSzPct val="80000"/>
            </a:pPr>
            <a:r>
              <a:rPr lang="en-GB" sz="2400" dirty="0">
                <a:latin typeface="+mn-lt"/>
              </a:rPr>
              <a:t> </a:t>
            </a:r>
          </a:p>
          <a:p>
            <a:pPr marL="285750" indent="-285750" eaLnBrk="0" hangingPunct="0">
              <a:buFontTx/>
              <a:buChar char="-"/>
              <a:defRPr/>
            </a:pPr>
            <a:endParaRPr lang="en-US" dirty="0">
              <a:latin typeface="+mn-lt"/>
              <a:cs typeface="+mn-cs"/>
            </a:endParaRPr>
          </a:p>
          <a:p>
            <a:pPr marL="285750" indent="-285750" eaLnBrk="0" hangingPunct="0">
              <a:buFontTx/>
              <a:buChar char="-"/>
              <a:defRPr/>
            </a:pPr>
            <a:endParaRPr lang="en-GB" dirty="0"/>
          </a:p>
        </p:txBody>
      </p:sp>
      <p:sp>
        <p:nvSpPr>
          <p:cNvPr id="8" name="6 Marcador de pie de página">
            <a:extLst>
              <a:ext uri="{FF2B5EF4-FFF2-40B4-BE49-F238E27FC236}">
                <a16:creationId xmlns:a16="http://schemas.microsoft.com/office/drawing/2014/main" id="{F2403A43-9D29-4CF0-9979-136BE61654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707904" y="4767263"/>
            <a:ext cx="5436096" cy="376237"/>
          </a:xfrm>
        </p:spPr>
        <p:txBody>
          <a:bodyPr/>
          <a:lstStyle/>
          <a:p>
            <a:pPr>
              <a:defRPr/>
            </a:pPr>
            <a:r>
              <a:rPr lang="en-US" dirty="0"/>
              <a:t> Mitchell </a:t>
            </a:r>
            <a:r>
              <a:rPr lang="en-US" dirty="0" err="1"/>
              <a:t>Sangma</a:t>
            </a:r>
            <a:r>
              <a:rPr lang="en-US" dirty="0"/>
              <a:t> MSF-OCA, </a:t>
            </a:r>
            <a:r>
              <a:rPr lang="en-GB" dirty="0"/>
              <a:t>Morbidity and occupational risks among factory workers 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82E4E462-B78E-45D3-B299-2080DF1E549E}"/>
              </a:ext>
            </a:extLst>
          </p:cNvPr>
          <p:cNvSpPr/>
          <p:nvPr/>
        </p:nvSpPr>
        <p:spPr>
          <a:xfrm>
            <a:off x="190617" y="606463"/>
            <a:ext cx="4572000" cy="1200329"/>
          </a:xfrm>
          <a:prstGeom prst="rect">
            <a:avLst/>
          </a:prstGeom>
        </p:spPr>
        <p:txBody>
          <a:bodyPr>
            <a:spAutoFit/>
          </a:bodyPr>
          <a:lstStyle/>
          <a:p>
            <a:pPr eaLnBrk="0" hangingPunct="0">
              <a:defRPr/>
            </a:pPr>
            <a:endParaRPr lang="en-GB" sz="2400" dirty="0">
              <a:latin typeface="+mn-lt"/>
            </a:endParaRPr>
          </a:p>
          <a:p>
            <a:pPr eaLnBrk="0" hangingPunct="0">
              <a:defRPr/>
            </a:pPr>
            <a:endParaRPr lang="en-GB" sz="2400" dirty="0">
              <a:latin typeface="+mn-lt"/>
            </a:endParaRPr>
          </a:p>
          <a:p>
            <a:pPr eaLnBrk="0" hangingPunct="0">
              <a:defRPr/>
            </a:pPr>
            <a:endParaRPr lang="en-GB" sz="2400" dirty="0">
              <a:latin typeface="+mn-lt"/>
            </a:endParaRP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F9089E73-FCD8-4B7B-8115-9668F49D8F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5791440-A183-45B7-BFE0-CF1B1AD25736}" type="slidenum">
              <a:rPr lang="en-GB" smtClean="0"/>
              <a:pPr>
                <a:defRPr/>
              </a:pPr>
              <a:t>18</a:t>
            </a:fld>
            <a:endParaRPr lang="en-GB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C3CBFABA-754E-4CD4-A041-752F5B7F022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53286" y="699542"/>
            <a:ext cx="6559074" cy="41764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787864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B43CF897-A41D-429D-A68E-8DACD98FE6F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7544" y="771550"/>
            <a:ext cx="8050992" cy="4104456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0"/>
            <a:ext cx="8280920" cy="724122"/>
          </a:xfrm>
        </p:spPr>
        <p:txBody>
          <a:bodyPr/>
          <a:lstStyle/>
          <a:p>
            <a:r>
              <a:rPr lang="en-GB" b="1" dirty="0">
                <a:solidFill>
                  <a:srgbClr val="FF0000"/>
                </a:solidFill>
                <a:latin typeface="+mn-lt"/>
              </a:rPr>
              <a:t>Results </a:t>
            </a:r>
            <a:endParaRPr lang="en-IE" b="1" dirty="0">
              <a:solidFill>
                <a:srgbClr val="FF0000"/>
              </a:solidFill>
              <a:latin typeface="+mn-lt"/>
            </a:endParaRPr>
          </a:p>
        </p:txBody>
      </p:sp>
      <p:sp>
        <p:nvSpPr>
          <p:cNvPr id="4" name="object 2"/>
          <p:cNvSpPr/>
          <p:nvPr/>
        </p:nvSpPr>
        <p:spPr>
          <a:xfrm>
            <a:off x="107505" y="4659982"/>
            <a:ext cx="936104" cy="370334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>
            <a:defPPr>
              <a:defRPr lang="nl-NL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dirty="0"/>
          </a:p>
        </p:txBody>
      </p:sp>
      <p:sp>
        <p:nvSpPr>
          <p:cNvPr id="8" name="6 Marcador de pie de página">
            <a:extLst>
              <a:ext uri="{FF2B5EF4-FFF2-40B4-BE49-F238E27FC236}">
                <a16:creationId xmlns:a16="http://schemas.microsoft.com/office/drawing/2014/main" id="{F2403A43-9D29-4CF0-9979-136BE61654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707904" y="4767263"/>
            <a:ext cx="5436096" cy="376237"/>
          </a:xfrm>
        </p:spPr>
        <p:txBody>
          <a:bodyPr/>
          <a:lstStyle/>
          <a:p>
            <a:pPr>
              <a:defRPr/>
            </a:pPr>
            <a:r>
              <a:rPr lang="en-US" dirty="0"/>
              <a:t> Mitchell </a:t>
            </a:r>
            <a:r>
              <a:rPr lang="en-US" dirty="0" err="1"/>
              <a:t>Sangma</a:t>
            </a:r>
            <a:r>
              <a:rPr lang="en-US" dirty="0"/>
              <a:t> MSF-OCA, </a:t>
            </a:r>
            <a:r>
              <a:rPr lang="en-GB" dirty="0"/>
              <a:t>Morbidity and occupational risks among factory workers 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82E4E462-B78E-45D3-B299-2080DF1E549E}"/>
              </a:ext>
            </a:extLst>
          </p:cNvPr>
          <p:cNvSpPr/>
          <p:nvPr/>
        </p:nvSpPr>
        <p:spPr>
          <a:xfrm>
            <a:off x="190617" y="606463"/>
            <a:ext cx="4572000" cy="461665"/>
          </a:xfrm>
          <a:prstGeom prst="rect">
            <a:avLst/>
          </a:prstGeom>
        </p:spPr>
        <p:txBody>
          <a:bodyPr>
            <a:spAutoFit/>
          </a:bodyPr>
          <a:lstStyle/>
          <a:p>
            <a:pPr eaLnBrk="0" hangingPunct="0">
              <a:defRPr/>
            </a:pPr>
            <a:r>
              <a:rPr lang="en-GB" sz="2400" b="1" dirty="0">
                <a:solidFill>
                  <a:srgbClr val="FF0000"/>
                </a:solidFill>
                <a:latin typeface="+mn-lt"/>
              </a:rPr>
              <a:t>Morbidity</a:t>
            </a:r>
            <a:endParaRPr lang="en-GB" sz="2400" dirty="0">
              <a:latin typeface="+mn-lt"/>
            </a:endParaRP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3F58CCA0-0D99-49D2-BF06-6CD474AB56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5791440-A183-45B7-BFE0-CF1B1AD25736}" type="slidenum">
              <a:rPr lang="en-GB" smtClean="0"/>
              <a:pPr>
                <a:defRPr/>
              </a:pPr>
              <a:t>19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7299555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0"/>
            <a:ext cx="8280920" cy="724122"/>
          </a:xfrm>
        </p:spPr>
        <p:txBody>
          <a:bodyPr/>
          <a:lstStyle/>
          <a:p>
            <a:r>
              <a:rPr lang="en-GB" b="1" dirty="0">
                <a:solidFill>
                  <a:srgbClr val="FF0000"/>
                </a:solidFill>
                <a:latin typeface="+mn-lt"/>
              </a:rPr>
              <a:t>Results </a:t>
            </a:r>
            <a:endParaRPr lang="en-IE" b="1" dirty="0">
              <a:solidFill>
                <a:srgbClr val="FF0000"/>
              </a:solidFill>
              <a:latin typeface="+mn-lt"/>
            </a:endParaRPr>
          </a:p>
        </p:txBody>
      </p:sp>
      <p:sp>
        <p:nvSpPr>
          <p:cNvPr id="4" name="object 2"/>
          <p:cNvSpPr/>
          <p:nvPr/>
        </p:nvSpPr>
        <p:spPr>
          <a:xfrm>
            <a:off x="107505" y="4659982"/>
            <a:ext cx="936104" cy="370334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>
            <a:defPPr>
              <a:defRPr lang="nl-NL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dirty="0"/>
          </a:p>
        </p:txBody>
      </p:sp>
      <p:sp>
        <p:nvSpPr>
          <p:cNvPr id="7" name="TextBox 6"/>
          <p:cNvSpPr txBox="1"/>
          <p:nvPr/>
        </p:nvSpPr>
        <p:spPr>
          <a:xfrm>
            <a:off x="440198" y="959766"/>
            <a:ext cx="3877327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eaLnBrk="0" hangingPunct="0">
              <a:defRPr/>
            </a:pPr>
            <a:endParaRPr lang="en-GB" sz="2400" b="1" dirty="0">
              <a:solidFill>
                <a:srgbClr val="FF0000"/>
              </a:solidFill>
              <a:latin typeface="+mn-lt"/>
            </a:endParaRPr>
          </a:p>
          <a:p>
            <a:pPr eaLnBrk="0" hangingPunct="0">
              <a:defRPr/>
            </a:pPr>
            <a:endParaRPr lang="en-GB" sz="2400" b="1" dirty="0">
              <a:solidFill>
                <a:srgbClr val="FF0000"/>
              </a:solidFill>
              <a:latin typeface="+mn-lt"/>
            </a:endParaRPr>
          </a:p>
          <a:p>
            <a:pPr eaLnBrk="0" hangingPunct="0">
              <a:defRPr/>
            </a:pPr>
            <a:endParaRPr lang="en-GB" sz="2400" dirty="0">
              <a:latin typeface="+mn-lt"/>
            </a:endParaRPr>
          </a:p>
          <a:p>
            <a:pPr>
              <a:buClr>
                <a:srgbClr val="FF0000"/>
              </a:buClr>
              <a:buSzPct val="80000"/>
            </a:pPr>
            <a:r>
              <a:rPr lang="en-GB" sz="2400" dirty="0">
                <a:latin typeface="+mn-lt"/>
              </a:rPr>
              <a:t> </a:t>
            </a:r>
          </a:p>
          <a:p>
            <a:pPr marL="285750" indent="-285750" eaLnBrk="0" hangingPunct="0">
              <a:buFontTx/>
              <a:buChar char="-"/>
              <a:defRPr/>
            </a:pPr>
            <a:endParaRPr lang="en-US" dirty="0">
              <a:latin typeface="+mn-lt"/>
              <a:cs typeface="+mn-cs"/>
            </a:endParaRPr>
          </a:p>
          <a:p>
            <a:pPr marL="285750" indent="-285750" eaLnBrk="0" hangingPunct="0">
              <a:buFontTx/>
              <a:buChar char="-"/>
              <a:defRPr/>
            </a:pPr>
            <a:endParaRPr lang="en-GB" dirty="0"/>
          </a:p>
        </p:txBody>
      </p:sp>
      <p:sp>
        <p:nvSpPr>
          <p:cNvPr id="8" name="6 Marcador de pie de página">
            <a:extLst>
              <a:ext uri="{FF2B5EF4-FFF2-40B4-BE49-F238E27FC236}">
                <a16:creationId xmlns:a16="http://schemas.microsoft.com/office/drawing/2014/main" id="{F2403A43-9D29-4CF0-9979-136BE61654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707904" y="4767263"/>
            <a:ext cx="5436096" cy="376237"/>
          </a:xfrm>
        </p:spPr>
        <p:txBody>
          <a:bodyPr/>
          <a:lstStyle/>
          <a:p>
            <a:pPr>
              <a:defRPr/>
            </a:pPr>
            <a:r>
              <a:rPr lang="en-US" dirty="0"/>
              <a:t> Mitchell </a:t>
            </a:r>
            <a:r>
              <a:rPr lang="en-US" dirty="0" err="1"/>
              <a:t>Sangma</a:t>
            </a:r>
            <a:r>
              <a:rPr lang="en-US" dirty="0"/>
              <a:t> MSF-OCA, </a:t>
            </a:r>
            <a:r>
              <a:rPr lang="en-GB" dirty="0"/>
              <a:t>Morbidity and occupational risks among factory workers 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82E4E462-B78E-45D3-B299-2080DF1E549E}"/>
              </a:ext>
            </a:extLst>
          </p:cNvPr>
          <p:cNvSpPr/>
          <p:nvPr/>
        </p:nvSpPr>
        <p:spPr>
          <a:xfrm>
            <a:off x="190617" y="606463"/>
            <a:ext cx="4572000" cy="461665"/>
          </a:xfrm>
          <a:prstGeom prst="rect">
            <a:avLst/>
          </a:prstGeom>
        </p:spPr>
        <p:txBody>
          <a:bodyPr>
            <a:spAutoFit/>
          </a:bodyPr>
          <a:lstStyle/>
          <a:p>
            <a:pPr eaLnBrk="0" hangingPunct="0">
              <a:defRPr/>
            </a:pPr>
            <a:r>
              <a:rPr lang="en-GB" sz="2400" b="1" dirty="0">
                <a:solidFill>
                  <a:srgbClr val="FF0000"/>
                </a:solidFill>
                <a:latin typeface="+mn-lt"/>
              </a:rPr>
              <a:t>BMI</a:t>
            </a:r>
            <a:endParaRPr lang="en-GB" sz="2400" dirty="0">
              <a:latin typeface="+mn-lt"/>
            </a:endParaRPr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A0992E7F-76BE-4AB3-9361-4AC45B07AB9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7652149"/>
              </p:ext>
            </p:extLst>
          </p:nvPr>
        </p:nvGraphicFramePr>
        <p:xfrm>
          <a:off x="107505" y="1131590"/>
          <a:ext cx="7848871" cy="2909218"/>
        </p:xfrm>
        <a:graphic>
          <a:graphicData uri="http://schemas.openxmlformats.org/drawingml/2006/table">
            <a:tbl>
              <a:tblPr firstRow="1" firstCol="1" bandRow="1">
                <a:tableStyleId>{9D7B26C5-4107-4FEC-AEDC-1716B250A1EF}</a:tableStyleId>
              </a:tblPr>
              <a:tblGrid>
                <a:gridCol w="3360763">
                  <a:extLst>
                    <a:ext uri="{9D8B030D-6E8A-4147-A177-3AD203B41FA5}">
                      <a16:colId xmlns:a16="http://schemas.microsoft.com/office/drawing/2014/main" val="3168843568"/>
                    </a:ext>
                  </a:extLst>
                </a:gridCol>
                <a:gridCol w="1967828">
                  <a:extLst>
                    <a:ext uri="{9D8B030D-6E8A-4147-A177-3AD203B41FA5}">
                      <a16:colId xmlns:a16="http://schemas.microsoft.com/office/drawing/2014/main" val="1120542047"/>
                    </a:ext>
                  </a:extLst>
                </a:gridCol>
                <a:gridCol w="2520280">
                  <a:extLst>
                    <a:ext uri="{9D8B030D-6E8A-4147-A177-3AD203B41FA5}">
                      <a16:colId xmlns:a16="http://schemas.microsoft.com/office/drawing/2014/main" val="2223045358"/>
                    </a:ext>
                  </a:extLst>
                </a:gridCol>
              </a:tblGrid>
              <a:tr h="483197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2400" dirty="0">
                          <a:effectLst/>
                        </a:rPr>
                        <a:t>Body Mass Index </a:t>
                      </a:r>
                      <a:endParaRPr lang="en-GB" sz="14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2400" dirty="0">
                          <a:effectLst/>
                        </a:rPr>
                        <a:t>Adults </a:t>
                      </a:r>
                      <a:endParaRPr lang="en-GB" sz="14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2400" dirty="0">
                          <a:effectLst/>
                        </a:rPr>
                        <a:t>Minors </a:t>
                      </a:r>
                      <a:endParaRPr lang="en-GB" sz="14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818323033"/>
                  </a:ext>
                </a:extLst>
              </a:tr>
              <a:tr h="740939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2400" dirty="0">
                          <a:effectLst/>
                        </a:rPr>
                        <a:t>Severely underweight (&lt;16.5)</a:t>
                      </a:r>
                      <a:endParaRPr lang="en-GB" sz="14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2400" dirty="0">
                          <a:effectLst/>
                        </a:rPr>
                        <a:t>3.7</a:t>
                      </a:r>
                      <a:endParaRPr lang="en-GB" sz="14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2400" dirty="0">
                          <a:effectLst/>
                        </a:rPr>
                        <a:t>26.3</a:t>
                      </a:r>
                      <a:endParaRPr lang="en-GB" sz="14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399885206"/>
                  </a:ext>
                </a:extLst>
              </a:tr>
              <a:tr h="561694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2400" dirty="0">
                          <a:effectLst/>
                        </a:rPr>
                        <a:t>Underweight (16.5-18.4)</a:t>
                      </a:r>
                      <a:endParaRPr lang="en-GB" sz="14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2400" dirty="0">
                          <a:effectLst/>
                        </a:rPr>
                        <a:t>21.2</a:t>
                      </a:r>
                      <a:endParaRPr lang="en-GB" sz="14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2400" dirty="0">
                          <a:effectLst/>
                        </a:rPr>
                        <a:t>46.0</a:t>
                      </a:r>
                      <a:endParaRPr lang="en-GB" sz="14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644776677"/>
                  </a:ext>
                </a:extLst>
              </a:tr>
              <a:tr h="561694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2400">
                          <a:effectLst/>
                        </a:rPr>
                        <a:t>Normal (18.5-23.9)</a:t>
                      </a:r>
                      <a:endParaRPr lang="en-GB" sz="14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2400">
                          <a:effectLst/>
                        </a:rPr>
                        <a:t>56.4</a:t>
                      </a:r>
                      <a:endParaRPr lang="en-GB" sz="14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2400" dirty="0">
                          <a:effectLst/>
                        </a:rPr>
                        <a:t>25.9</a:t>
                      </a:r>
                      <a:endParaRPr lang="en-GB" sz="14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086408398"/>
                  </a:ext>
                </a:extLst>
              </a:tr>
              <a:tr h="561694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2400">
                          <a:effectLst/>
                        </a:rPr>
                        <a:t>Overweight (&gt;=24)</a:t>
                      </a:r>
                      <a:endParaRPr lang="en-GB" sz="14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2400">
                          <a:effectLst/>
                        </a:rPr>
                        <a:t>18.7</a:t>
                      </a:r>
                      <a:endParaRPr lang="en-GB" sz="14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2400" dirty="0">
                          <a:effectLst/>
                        </a:rPr>
                        <a:t>1.9</a:t>
                      </a:r>
                      <a:endParaRPr lang="en-GB" sz="14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681376971"/>
                  </a:ext>
                </a:extLst>
              </a:tr>
            </a:tbl>
          </a:graphicData>
        </a:graphic>
      </p:graphicFrame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B973DB22-2BC3-46B3-A0BE-A443EC8A63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5791440-A183-45B7-BFE0-CF1B1AD25736}" type="slidenum">
              <a:rPr lang="en-GB" smtClean="0"/>
              <a:pPr>
                <a:defRPr/>
              </a:pPr>
              <a:t>20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3919260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0"/>
            <a:ext cx="8280920" cy="724122"/>
          </a:xfrm>
        </p:spPr>
        <p:txBody>
          <a:bodyPr/>
          <a:lstStyle/>
          <a:p>
            <a:r>
              <a:rPr lang="en-GB" b="1" dirty="0">
                <a:solidFill>
                  <a:srgbClr val="FF0000"/>
                </a:solidFill>
              </a:rPr>
              <a:t>Limitations </a:t>
            </a:r>
            <a:endParaRPr lang="en-IE" b="1" dirty="0">
              <a:solidFill>
                <a:srgbClr val="FF0000"/>
              </a:solidFill>
              <a:latin typeface="+mn-lt"/>
            </a:endParaRPr>
          </a:p>
        </p:txBody>
      </p:sp>
      <p:sp>
        <p:nvSpPr>
          <p:cNvPr id="4" name="object 2"/>
          <p:cNvSpPr/>
          <p:nvPr/>
        </p:nvSpPr>
        <p:spPr>
          <a:xfrm>
            <a:off x="107505" y="4659982"/>
            <a:ext cx="936104" cy="370334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>
            <a:defPPr>
              <a:defRPr lang="nl-NL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dirty="0"/>
          </a:p>
        </p:txBody>
      </p:sp>
      <p:sp>
        <p:nvSpPr>
          <p:cNvPr id="7" name="TextBox 6"/>
          <p:cNvSpPr txBox="1"/>
          <p:nvPr/>
        </p:nvSpPr>
        <p:spPr>
          <a:xfrm>
            <a:off x="440198" y="959766"/>
            <a:ext cx="3877327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eaLnBrk="0" hangingPunct="0">
              <a:defRPr/>
            </a:pPr>
            <a:endParaRPr lang="en-GB" sz="2400" b="1" dirty="0">
              <a:solidFill>
                <a:srgbClr val="FF0000"/>
              </a:solidFill>
              <a:latin typeface="+mn-lt"/>
            </a:endParaRPr>
          </a:p>
          <a:p>
            <a:pPr eaLnBrk="0" hangingPunct="0">
              <a:defRPr/>
            </a:pPr>
            <a:endParaRPr lang="en-GB" sz="2400" b="1" dirty="0">
              <a:solidFill>
                <a:srgbClr val="FF0000"/>
              </a:solidFill>
              <a:latin typeface="+mn-lt"/>
            </a:endParaRPr>
          </a:p>
          <a:p>
            <a:pPr eaLnBrk="0" hangingPunct="0">
              <a:defRPr/>
            </a:pPr>
            <a:endParaRPr lang="en-GB" sz="2400" dirty="0">
              <a:latin typeface="+mn-lt"/>
            </a:endParaRPr>
          </a:p>
          <a:p>
            <a:pPr>
              <a:buClr>
                <a:srgbClr val="FF0000"/>
              </a:buClr>
              <a:buSzPct val="80000"/>
            </a:pPr>
            <a:r>
              <a:rPr lang="en-GB" sz="2400" dirty="0">
                <a:latin typeface="+mn-lt"/>
              </a:rPr>
              <a:t> </a:t>
            </a:r>
          </a:p>
          <a:p>
            <a:pPr marL="285750" indent="-285750" eaLnBrk="0" hangingPunct="0">
              <a:buFontTx/>
              <a:buChar char="-"/>
              <a:defRPr/>
            </a:pPr>
            <a:endParaRPr lang="en-US" dirty="0">
              <a:latin typeface="+mn-lt"/>
              <a:cs typeface="+mn-cs"/>
            </a:endParaRPr>
          </a:p>
          <a:p>
            <a:pPr marL="285750" indent="-285750" eaLnBrk="0" hangingPunct="0">
              <a:buFontTx/>
              <a:buChar char="-"/>
              <a:defRPr/>
            </a:pPr>
            <a:endParaRPr lang="en-GB" dirty="0"/>
          </a:p>
        </p:txBody>
      </p:sp>
      <p:sp>
        <p:nvSpPr>
          <p:cNvPr id="8" name="6 Marcador de pie de página">
            <a:extLst>
              <a:ext uri="{FF2B5EF4-FFF2-40B4-BE49-F238E27FC236}">
                <a16:creationId xmlns:a16="http://schemas.microsoft.com/office/drawing/2014/main" id="{F2403A43-9D29-4CF0-9979-136BE61654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707904" y="4767263"/>
            <a:ext cx="5436096" cy="376237"/>
          </a:xfrm>
        </p:spPr>
        <p:txBody>
          <a:bodyPr/>
          <a:lstStyle/>
          <a:p>
            <a:pPr>
              <a:defRPr/>
            </a:pPr>
            <a:r>
              <a:rPr lang="en-US" dirty="0"/>
              <a:t> Mitchell </a:t>
            </a:r>
            <a:r>
              <a:rPr lang="en-US" dirty="0" err="1"/>
              <a:t>Sangma</a:t>
            </a:r>
            <a:r>
              <a:rPr lang="en-US" dirty="0"/>
              <a:t> MSF-OCA, </a:t>
            </a:r>
            <a:r>
              <a:rPr lang="en-GB" dirty="0"/>
              <a:t>Morbidity and occupational risks among factory workers 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B973DB22-2BC3-46B3-A0BE-A443EC8A63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5791440-A183-45B7-BFE0-CF1B1AD25736}" type="slidenum">
              <a:rPr lang="en-GB" smtClean="0"/>
              <a:pPr>
                <a:defRPr/>
              </a:pPr>
              <a:t>21</a:t>
            </a:fld>
            <a:endParaRPr lang="en-GB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2484A4A2-1292-4BD7-988F-EA709D0234A7}"/>
              </a:ext>
            </a:extLst>
          </p:cNvPr>
          <p:cNvSpPr/>
          <p:nvPr/>
        </p:nvSpPr>
        <p:spPr>
          <a:xfrm>
            <a:off x="467544" y="852866"/>
            <a:ext cx="8136904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2800" dirty="0">
                <a:latin typeface="+mn-lt"/>
              </a:rPr>
              <a:t>Findings may represent pattern of morbidity amongst those accessing care, not amongst worker population generally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GB" sz="2800" dirty="0">
              <a:latin typeface="+mn-lt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2800" dirty="0">
                <a:latin typeface="+mn-lt"/>
              </a:rPr>
              <a:t>Misclassification of conditions may have occurred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GB" sz="2800" dirty="0">
              <a:latin typeface="+mn-lt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2800" dirty="0">
                <a:latin typeface="+mn-lt"/>
              </a:rPr>
              <a:t>Factories agreeing to participate in hazard assessment may have differed from factories generally</a:t>
            </a:r>
          </a:p>
        </p:txBody>
      </p:sp>
    </p:spTree>
    <p:extLst>
      <p:ext uri="{BB962C8B-B14F-4D97-AF65-F5344CB8AC3E}">
        <p14:creationId xmlns:p14="http://schemas.microsoft.com/office/powerpoint/2010/main" val="8526531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0"/>
            <a:ext cx="8280920" cy="724122"/>
          </a:xfrm>
        </p:spPr>
        <p:txBody>
          <a:bodyPr/>
          <a:lstStyle/>
          <a:p>
            <a:r>
              <a:rPr lang="en-GB" b="1" dirty="0">
                <a:solidFill>
                  <a:srgbClr val="FF0000"/>
                </a:solidFill>
                <a:latin typeface="+mn-lt"/>
              </a:rPr>
              <a:t>Conclusion</a:t>
            </a:r>
            <a:endParaRPr lang="en-IE" b="1" dirty="0">
              <a:solidFill>
                <a:srgbClr val="FF0000"/>
              </a:solidFill>
              <a:latin typeface="+mn-lt"/>
            </a:endParaRPr>
          </a:p>
        </p:txBody>
      </p:sp>
      <p:sp>
        <p:nvSpPr>
          <p:cNvPr id="4" name="object 2"/>
          <p:cNvSpPr/>
          <p:nvPr/>
        </p:nvSpPr>
        <p:spPr>
          <a:xfrm>
            <a:off x="107505" y="4659982"/>
            <a:ext cx="936104" cy="370334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>
            <a:defPPr>
              <a:defRPr lang="nl-NL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dirty="0"/>
          </a:p>
        </p:txBody>
      </p:sp>
      <p:sp>
        <p:nvSpPr>
          <p:cNvPr id="7" name="TextBox 6"/>
          <p:cNvSpPr txBox="1"/>
          <p:nvPr/>
        </p:nvSpPr>
        <p:spPr>
          <a:xfrm>
            <a:off x="440198" y="959766"/>
            <a:ext cx="3877327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eaLnBrk="0" hangingPunct="0">
              <a:defRPr/>
            </a:pPr>
            <a:endParaRPr lang="en-GB" sz="2400" b="1" dirty="0">
              <a:solidFill>
                <a:srgbClr val="FF0000"/>
              </a:solidFill>
              <a:latin typeface="+mn-lt"/>
            </a:endParaRPr>
          </a:p>
          <a:p>
            <a:pPr eaLnBrk="0" hangingPunct="0">
              <a:defRPr/>
            </a:pPr>
            <a:endParaRPr lang="en-GB" sz="2400" b="1" dirty="0">
              <a:solidFill>
                <a:srgbClr val="FF0000"/>
              </a:solidFill>
              <a:latin typeface="+mn-lt"/>
            </a:endParaRPr>
          </a:p>
          <a:p>
            <a:pPr eaLnBrk="0" hangingPunct="0">
              <a:defRPr/>
            </a:pPr>
            <a:endParaRPr lang="en-GB" sz="2400" dirty="0">
              <a:latin typeface="+mn-lt"/>
            </a:endParaRPr>
          </a:p>
          <a:p>
            <a:pPr>
              <a:buClr>
                <a:srgbClr val="FF0000"/>
              </a:buClr>
              <a:buSzPct val="80000"/>
            </a:pPr>
            <a:r>
              <a:rPr lang="en-GB" sz="2400" dirty="0">
                <a:latin typeface="+mn-lt"/>
              </a:rPr>
              <a:t> </a:t>
            </a:r>
          </a:p>
          <a:p>
            <a:pPr marL="285750" indent="-285750" eaLnBrk="0" hangingPunct="0">
              <a:buFontTx/>
              <a:buChar char="-"/>
              <a:defRPr/>
            </a:pPr>
            <a:endParaRPr lang="en-US" dirty="0">
              <a:latin typeface="+mn-lt"/>
              <a:cs typeface="+mn-cs"/>
            </a:endParaRPr>
          </a:p>
          <a:p>
            <a:pPr marL="285750" indent="-285750" eaLnBrk="0" hangingPunct="0">
              <a:buFontTx/>
              <a:buChar char="-"/>
              <a:defRPr/>
            </a:pPr>
            <a:endParaRPr lang="en-GB" dirty="0"/>
          </a:p>
        </p:txBody>
      </p:sp>
      <p:sp>
        <p:nvSpPr>
          <p:cNvPr id="8" name="6 Marcador de pie de página">
            <a:extLst>
              <a:ext uri="{FF2B5EF4-FFF2-40B4-BE49-F238E27FC236}">
                <a16:creationId xmlns:a16="http://schemas.microsoft.com/office/drawing/2014/main" id="{F2403A43-9D29-4CF0-9979-136BE61654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707904" y="4767263"/>
            <a:ext cx="5436096" cy="376237"/>
          </a:xfrm>
        </p:spPr>
        <p:txBody>
          <a:bodyPr/>
          <a:lstStyle/>
          <a:p>
            <a:pPr>
              <a:defRPr/>
            </a:pPr>
            <a:r>
              <a:rPr lang="en-US" dirty="0"/>
              <a:t> Mitchell </a:t>
            </a:r>
            <a:r>
              <a:rPr lang="en-US" dirty="0" err="1"/>
              <a:t>Sangma</a:t>
            </a:r>
            <a:r>
              <a:rPr lang="en-US" dirty="0"/>
              <a:t> MSF-OCA, </a:t>
            </a:r>
            <a:r>
              <a:rPr lang="en-GB" dirty="0"/>
              <a:t>Morbidity and occupational risks among factory workers 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FDE890E-DE99-4637-8EF6-045EFE05791C}"/>
              </a:ext>
            </a:extLst>
          </p:cNvPr>
          <p:cNvSpPr txBox="1"/>
          <p:nvPr/>
        </p:nvSpPr>
        <p:spPr>
          <a:xfrm>
            <a:off x="179512" y="412665"/>
            <a:ext cx="8712968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2800" dirty="0">
                <a:latin typeface="+mn-lt"/>
              </a:rPr>
              <a:t>New challenging field for MSF (require specific expertise e.g. occupational specialist, industrial hygienist)</a:t>
            </a:r>
          </a:p>
          <a:p>
            <a:endParaRPr lang="en-GB" sz="2800" dirty="0">
              <a:latin typeface="+mn-lt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2800" dirty="0">
                <a:latin typeface="+mn-lt"/>
              </a:rPr>
              <a:t>Analysis documents lack of hazard protection and poor health in a marginalized population </a:t>
            </a:r>
          </a:p>
          <a:p>
            <a:endParaRPr lang="en-GB" sz="2800" dirty="0">
              <a:latin typeface="+mn-lt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>
                <a:latin typeface="+mn-lt"/>
              </a:rPr>
              <a:t>Patterns of morbidity were potentially illustrative of poor working conditions 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A070A1D-0E02-496E-9FB4-E375517B96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5791440-A183-45B7-BFE0-CF1B1AD25736}" type="slidenum">
              <a:rPr lang="en-GB" smtClean="0"/>
              <a:pPr>
                <a:defRPr/>
              </a:pPr>
              <a:t>22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560519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0"/>
            <a:ext cx="8280920" cy="724122"/>
          </a:xfrm>
        </p:spPr>
        <p:txBody>
          <a:bodyPr/>
          <a:lstStyle/>
          <a:p>
            <a:r>
              <a:rPr lang="en-GB" b="1" dirty="0">
                <a:solidFill>
                  <a:srgbClr val="FF0000"/>
                </a:solidFill>
                <a:latin typeface="+mn-lt"/>
              </a:rPr>
              <a:t>Lessons learned</a:t>
            </a:r>
            <a:endParaRPr lang="en-IE" b="1" dirty="0">
              <a:solidFill>
                <a:srgbClr val="FF0000"/>
              </a:solidFill>
              <a:latin typeface="+mn-lt"/>
            </a:endParaRPr>
          </a:p>
        </p:txBody>
      </p:sp>
      <p:sp>
        <p:nvSpPr>
          <p:cNvPr id="4" name="object 2"/>
          <p:cNvSpPr/>
          <p:nvPr/>
        </p:nvSpPr>
        <p:spPr>
          <a:xfrm>
            <a:off x="107505" y="4659982"/>
            <a:ext cx="936104" cy="370334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>
            <a:defPPr>
              <a:defRPr lang="nl-NL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dirty="0"/>
          </a:p>
        </p:txBody>
      </p:sp>
      <p:sp>
        <p:nvSpPr>
          <p:cNvPr id="7" name="TextBox 6"/>
          <p:cNvSpPr txBox="1"/>
          <p:nvPr/>
        </p:nvSpPr>
        <p:spPr>
          <a:xfrm>
            <a:off x="440198" y="959766"/>
            <a:ext cx="3877327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eaLnBrk="0" hangingPunct="0">
              <a:defRPr/>
            </a:pPr>
            <a:endParaRPr lang="en-GB" sz="2400" b="1" dirty="0">
              <a:solidFill>
                <a:srgbClr val="FF0000"/>
              </a:solidFill>
              <a:latin typeface="+mn-lt"/>
            </a:endParaRPr>
          </a:p>
          <a:p>
            <a:pPr eaLnBrk="0" hangingPunct="0">
              <a:defRPr/>
            </a:pPr>
            <a:endParaRPr lang="en-GB" sz="2400" b="1" dirty="0">
              <a:solidFill>
                <a:srgbClr val="FF0000"/>
              </a:solidFill>
              <a:latin typeface="+mn-lt"/>
            </a:endParaRPr>
          </a:p>
          <a:p>
            <a:pPr eaLnBrk="0" hangingPunct="0">
              <a:defRPr/>
            </a:pPr>
            <a:endParaRPr lang="en-GB" sz="2400" dirty="0">
              <a:latin typeface="+mn-lt"/>
            </a:endParaRPr>
          </a:p>
          <a:p>
            <a:pPr>
              <a:buClr>
                <a:srgbClr val="FF0000"/>
              </a:buClr>
              <a:buSzPct val="80000"/>
            </a:pPr>
            <a:r>
              <a:rPr lang="en-GB" sz="2400" dirty="0">
                <a:latin typeface="+mn-lt"/>
              </a:rPr>
              <a:t> </a:t>
            </a:r>
          </a:p>
          <a:p>
            <a:pPr marL="285750" indent="-285750" eaLnBrk="0" hangingPunct="0">
              <a:buFontTx/>
              <a:buChar char="-"/>
              <a:defRPr/>
            </a:pPr>
            <a:endParaRPr lang="en-US" dirty="0">
              <a:latin typeface="+mn-lt"/>
              <a:cs typeface="+mn-cs"/>
            </a:endParaRPr>
          </a:p>
          <a:p>
            <a:pPr marL="285750" indent="-285750" eaLnBrk="0" hangingPunct="0">
              <a:buFontTx/>
              <a:buChar char="-"/>
              <a:defRPr/>
            </a:pPr>
            <a:endParaRPr lang="en-GB" dirty="0"/>
          </a:p>
        </p:txBody>
      </p:sp>
      <p:sp>
        <p:nvSpPr>
          <p:cNvPr id="8" name="6 Marcador de pie de página">
            <a:extLst>
              <a:ext uri="{FF2B5EF4-FFF2-40B4-BE49-F238E27FC236}">
                <a16:creationId xmlns:a16="http://schemas.microsoft.com/office/drawing/2014/main" id="{F2403A43-9D29-4CF0-9979-136BE61654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707904" y="4767263"/>
            <a:ext cx="5436096" cy="376237"/>
          </a:xfrm>
        </p:spPr>
        <p:txBody>
          <a:bodyPr/>
          <a:lstStyle/>
          <a:p>
            <a:pPr>
              <a:defRPr/>
            </a:pPr>
            <a:r>
              <a:rPr lang="en-US" dirty="0"/>
              <a:t> Mitchell </a:t>
            </a:r>
            <a:r>
              <a:rPr lang="en-US" dirty="0" err="1"/>
              <a:t>Sangma</a:t>
            </a:r>
            <a:r>
              <a:rPr lang="en-US" dirty="0"/>
              <a:t> MSF-OCA, </a:t>
            </a:r>
            <a:r>
              <a:rPr lang="en-GB" dirty="0"/>
              <a:t>Morbidity and occupational risks among factory workers 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FDE890E-DE99-4637-8EF6-045EFE05791C}"/>
              </a:ext>
            </a:extLst>
          </p:cNvPr>
          <p:cNvSpPr txBox="1"/>
          <p:nvPr/>
        </p:nvSpPr>
        <p:spPr>
          <a:xfrm>
            <a:off x="251520" y="453580"/>
            <a:ext cx="8712968" cy="39087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2400" dirty="0">
              <a:latin typeface="+mn-lt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>
                <a:latin typeface="+mn-lt"/>
              </a:rPr>
              <a:t>Improve access to health care, including systematic nutritional screening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sz="2800" dirty="0">
              <a:latin typeface="+mn-lt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2800" dirty="0">
                <a:latin typeface="+mn-lt"/>
              </a:rPr>
              <a:t>Include factory hazard assessment as a standard step in our OH interventions</a:t>
            </a:r>
          </a:p>
          <a:p>
            <a:endParaRPr lang="en-GB" sz="2800" dirty="0">
              <a:latin typeface="+mn-lt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2800" dirty="0">
                <a:latin typeface="+mn-lt"/>
              </a:rPr>
              <a:t>Support implementation of interventions to improve work safety 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ECC3256-9BF5-4F56-A33E-6EACABA257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5791440-A183-45B7-BFE0-CF1B1AD25736}" type="slidenum">
              <a:rPr lang="en-GB" smtClean="0"/>
              <a:pPr>
                <a:defRPr/>
              </a:pPr>
              <a:t>23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5606171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575557" y="-15268"/>
            <a:ext cx="8229600" cy="857250"/>
          </a:xfrm>
        </p:spPr>
        <p:txBody>
          <a:bodyPr/>
          <a:lstStyle/>
          <a:p>
            <a:r>
              <a:rPr lang="en-IE" b="1" dirty="0">
                <a:solidFill>
                  <a:srgbClr val="FF0000"/>
                </a:solidFill>
              </a:rPr>
              <a:t>Acknowledgements</a:t>
            </a:r>
          </a:p>
        </p:txBody>
      </p:sp>
      <p:sp>
        <p:nvSpPr>
          <p:cNvPr id="5" name="4 Marcador de contenido"/>
          <p:cNvSpPr txBox="1">
            <a:spLocks noGrp="1"/>
          </p:cNvSpPr>
          <p:nvPr>
            <p:ph idx="1"/>
          </p:nvPr>
        </p:nvSpPr>
        <p:spPr>
          <a:xfrm>
            <a:off x="-98776" y="841982"/>
            <a:ext cx="3338800" cy="17912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indent="0">
              <a:buNone/>
            </a:pPr>
            <a:r>
              <a:rPr lang="es-ES" sz="2400" b="1" dirty="0">
                <a:ea typeface="+mj-ea"/>
                <a:cs typeface="+mj-cs"/>
              </a:rPr>
              <a:t>MSF Team </a:t>
            </a:r>
          </a:p>
          <a:p>
            <a:pPr lvl="0" indent="0">
              <a:buNone/>
            </a:pPr>
            <a:r>
              <a:rPr lang="en-GB" sz="2400" b="1" dirty="0"/>
              <a:t>Raphael </a:t>
            </a:r>
            <a:r>
              <a:rPr lang="en-GB" sz="2400" b="1" dirty="0" err="1"/>
              <a:t>Brechard</a:t>
            </a:r>
            <a:endParaRPr lang="en-GB" sz="2400" b="1" dirty="0"/>
          </a:p>
          <a:p>
            <a:pPr lvl="0" indent="0">
              <a:buNone/>
            </a:pPr>
            <a:r>
              <a:rPr lang="en-GB" sz="2400" b="1" dirty="0"/>
              <a:t>MSF Patients </a:t>
            </a:r>
          </a:p>
          <a:p>
            <a:pPr lvl="0" indent="0">
              <a:buNone/>
            </a:pPr>
            <a:r>
              <a:rPr lang="en-GB" sz="2400" b="1" dirty="0"/>
              <a:t>Nell </a:t>
            </a:r>
            <a:r>
              <a:rPr lang="en-GB" sz="2400" b="1" dirty="0" err="1"/>
              <a:t>Gray</a:t>
            </a:r>
            <a:endParaRPr lang="en-IE" sz="2400" b="1" dirty="0"/>
          </a:p>
        </p:txBody>
      </p:sp>
      <p:sp>
        <p:nvSpPr>
          <p:cNvPr id="10" name="object 2"/>
          <p:cNvSpPr/>
          <p:nvPr/>
        </p:nvSpPr>
        <p:spPr>
          <a:xfrm>
            <a:off x="107505" y="4659982"/>
            <a:ext cx="936104" cy="370334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>
            <a:defPPr>
              <a:defRPr lang="nl-NL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14F1BFF-54EF-42A5-816C-0B0C482759E4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0400"/>
          <a:stretch/>
        </p:blipFill>
        <p:spPr>
          <a:xfrm>
            <a:off x="2627784" y="761551"/>
            <a:ext cx="5420253" cy="3876368"/>
          </a:xfrm>
          <a:prstGeom prst="rect">
            <a:avLst/>
          </a:prstGeom>
        </p:spPr>
      </p:pic>
      <p:sp>
        <p:nvSpPr>
          <p:cNvPr id="11" name="6 Marcador de pie de página">
            <a:extLst>
              <a:ext uri="{FF2B5EF4-FFF2-40B4-BE49-F238E27FC236}">
                <a16:creationId xmlns:a16="http://schemas.microsoft.com/office/drawing/2014/main" id="{26F4D5CB-92A7-4DF5-8973-0C1E4EB2BB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627784" y="4716462"/>
            <a:ext cx="5436096" cy="376237"/>
          </a:xfrm>
        </p:spPr>
        <p:txBody>
          <a:bodyPr/>
          <a:lstStyle/>
          <a:p>
            <a:pPr>
              <a:defRPr/>
            </a:pPr>
            <a:r>
              <a:rPr lang="en-US" dirty="0"/>
              <a:t> Mitchell </a:t>
            </a:r>
            <a:r>
              <a:rPr lang="en-US" dirty="0" err="1"/>
              <a:t>Sangma</a:t>
            </a:r>
            <a:r>
              <a:rPr lang="en-US" dirty="0"/>
              <a:t> MSF-OCA, </a:t>
            </a:r>
            <a:r>
              <a:rPr lang="en-GB" dirty="0"/>
              <a:t>Morbidity and occupational risks among factory workers 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31CE1AFD-FBE6-44EF-93C9-4B4876F835B9}"/>
              </a:ext>
            </a:extLst>
          </p:cNvPr>
          <p:cNvSpPr/>
          <p:nvPr/>
        </p:nvSpPr>
        <p:spPr>
          <a:xfrm>
            <a:off x="7020272" y="4562590"/>
            <a:ext cx="1130438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1200" dirty="0">
                <a:latin typeface="+mn-lt"/>
              </a:rPr>
              <a:t>©</a:t>
            </a:r>
            <a:r>
              <a:rPr lang="en-GB" sz="1200" b="1" i="1" dirty="0">
                <a:latin typeface="+mn-lt"/>
              </a:rPr>
              <a:t> </a:t>
            </a:r>
            <a:r>
              <a:rPr lang="en-GB" sz="1200" dirty="0" err="1">
                <a:latin typeface="+mn-lt"/>
              </a:rPr>
              <a:t>HanaConnor</a:t>
            </a:r>
            <a:endParaRPr lang="en-GB" sz="1200" dirty="0">
              <a:latin typeface="+mn-lt"/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4CBCA1E-969D-4C80-A4B8-24422C609B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5791440-A183-45B7-BFE0-CF1B1AD25736}" type="slidenum">
              <a:rPr lang="en-GB" smtClean="0"/>
              <a:pPr>
                <a:defRPr/>
              </a:pPr>
              <a:t>24</a:t>
            </a:fld>
            <a:endParaRPr lang="en-GB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3DADBA5-9586-4AB8-90E3-E8B7E7C8A45E}"/>
              </a:ext>
            </a:extLst>
          </p:cNvPr>
          <p:cNvSpPr txBox="1"/>
          <p:nvPr/>
        </p:nvSpPr>
        <p:spPr>
          <a:xfrm>
            <a:off x="107505" y="4176254"/>
            <a:ext cx="241760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800" dirty="0">
                <a:latin typeface="+mn-lt"/>
              </a:rPr>
              <a:t>“We confirm that we have obtained permission  to use images from the participants/patients/individuals</a:t>
            </a:r>
          </a:p>
          <a:p>
            <a:r>
              <a:rPr lang="en-GB" sz="800" dirty="0">
                <a:latin typeface="+mn-lt"/>
              </a:rPr>
              <a:t> included in this presentation”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EF656C67CEBF1B4EA4579FD3E3AFD5F7" ma:contentTypeVersion="6" ma:contentTypeDescription="Create a new document." ma:contentTypeScope="" ma:versionID="0a4da1f39be4a4643d4d8e5bc18bd4eb">
  <xsd:schema xmlns:xsd="http://www.w3.org/2001/XMLSchema" xmlns:xs="http://www.w3.org/2001/XMLSchema" xmlns:p="http://schemas.microsoft.com/office/2006/metadata/properties" xmlns:ns2="5895eead-2303-49e7-ae5e-1c41a0da3250" xmlns:ns3="e2f035dc-877f-47c5-a098-0c6fdb408b4f" targetNamespace="http://schemas.microsoft.com/office/2006/metadata/properties" ma:root="true" ma:fieldsID="fe335e4f5f8d9dface2ac2651128f73e" ns2:_="" ns3:_="">
    <xsd:import namespace="5895eead-2303-49e7-ae5e-1c41a0da3250"/>
    <xsd:import namespace="e2f035dc-877f-47c5-a098-0c6fdb408b4f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3:SharedWithUsers" minOccurs="0"/>
                <xsd:element ref="ns3:SharedWithDetail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895eead-2303-49e7-ae5e-1c41a0da3250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2f035dc-877f-47c5-a098-0c6fdb408b4f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F6727FDF-346B-4A61-92A5-C0675AD9FD20}"/>
</file>

<file path=customXml/itemProps2.xml><?xml version="1.0" encoding="utf-8"?>
<ds:datastoreItem xmlns:ds="http://schemas.openxmlformats.org/officeDocument/2006/customXml" ds:itemID="{8C6FAA14-98A4-4891-80A1-330AD512D461}"/>
</file>

<file path=customXml/itemProps3.xml><?xml version="1.0" encoding="utf-8"?>
<ds:datastoreItem xmlns:ds="http://schemas.openxmlformats.org/officeDocument/2006/customXml" ds:itemID="{9C18976B-F329-408A-8243-B26B60715403}"/>
</file>

<file path=docProps/app.xml><?xml version="1.0" encoding="utf-8"?>
<Properties xmlns="http://schemas.openxmlformats.org/officeDocument/2006/extended-properties" xmlns:vt="http://schemas.openxmlformats.org/officeDocument/2006/docPropsVTypes">
  <TotalTime>9271</TotalTime>
  <Words>1173</Words>
  <Application>Microsoft Office PowerPoint</Application>
  <PresentationFormat>On-screen Show (16:9)</PresentationFormat>
  <Paragraphs>344</Paragraphs>
  <Slides>24</Slides>
  <Notes>24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30" baseType="lpstr">
      <vt:lpstr>Arial</vt:lpstr>
      <vt:lpstr>Calibri</vt:lpstr>
      <vt:lpstr>Cambria Math</vt:lpstr>
      <vt:lpstr>Times New Roman</vt:lpstr>
      <vt:lpstr>Wingdings</vt:lpstr>
      <vt:lpstr>Office Theme</vt:lpstr>
      <vt:lpstr>PowerPoint Presentation</vt:lpstr>
      <vt:lpstr>What is Occupational Health (OH)?</vt:lpstr>
      <vt:lpstr>Kamrangirchar slum, Bangladesh </vt:lpstr>
      <vt:lpstr>MSF in Kamrangirchar slum</vt:lpstr>
      <vt:lpstr>Reasons for OH interventions</vt:lpstr>
      <vt:lpstr>Objectives</vt:lpstr>
      <vt:lpstr>Methods 1/2</vt:lpstr>
      <vt:lpstr>Methods 2/2</vt:lpstr>
      <vt:lpstr>Results </vt:lpstr>
      <vt:lpstr>Results </vt:lpstr>
      <vt:lpstr>Results </vt:lpstr>
      <vt:lpstr>Results </vt:lpstr>
      <vt:lpstr>Results </vt:lpstr>
      <vt:lpstr>Results </vt:lpstr>
      <vt:lpstr>Results </vt:lpstr>
      <vt:lpstr>Results </vt:lpstr>
      <vt:lpstr>Results </vt:lpstr>
      <vt:lpstr>Results </vt:lpstr>
      <vt:lpstr>Results </vt:lpstr>
      <vt:lpstr>Results </vt:lpstr>
      <vt:lpstr>Limitations </vt:lpstr>
      <vt:lpstr>Conclusion</vt:lpstr>
      <vt:lpstr>Lessons learned</vt:lpstr>
      <vt:lpstr>Acknowledgements</vt:lpstr>
    </vt:vector>
  </TitlesOfParts>
  <Company>MSF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These are the dimensions presentation slides must be in for Scientific Day 2014</dc:title>
  <dc:creator>kwaters</dc:creator>
  <cp:lastModifiedBy>Paula Puszet</cp:lastModifiedBy>
  <cp:revision>813</cp:revision>
  <dcterms:created xsi:type="dcterms:W3CDTF">2014-02-24T12:31:39Z</dcterms:created>
  <dcterms:modified xsi:type="dcterms:W3CDTF">2018-05-17T17:04:59Z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0x010100EF656C67CEBF1B4EA4579FD3E3AFD5F7</vt:lpwstr>
  </property>
</Properties>
</file>