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s/slide5.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3.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2.xml" ContentType="application/vnd.openxmlformats-officedocument.presentationml.notesSlide+xml"/>
  <Override PartName="/ppt/commentAuthors.xml" ContentType="application/vnd.openxmlformats-officedocument.presentationml.commentAuthors+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ppt/revisionInfo.xml" ContentType="application/vnd.ms-powerpoint.revisioninfo+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72" r:id="rId4"/>
    <p:sldId id="260" r:id="rId5"/>
    <p:sldId id="273" r:id="rId6"/>
    <p:sldId id="274" r:id="rId7"/>
    <p:sldId id="271" r:id="rId8"/>
    <p:sldId id="261" r:id="rId9"/>
    <p:sldId id="262" r:id="rId10"/>
    <p:sldId id="263" r:id="rId11"/>
    <p:sldId id="266" r:id="rId12"/>
    <p:sldId id="267" r:id="rId13"/>
    <p:sldId id="268" r:id="rId14"/>
    <p:sldId id="269" r:id="rId15"/>
    <p:sldId id="270"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08" autoAdjust="0"/>
    <p:restoredTop sz="94393"/>
  </p:normalViewPr>
  <p:slideViewPr>
    <p:cSldViewPr snapToGrid="0">
      <p:cViewPr varScale="1">
        <p:scale>
          <a:sx n="72" d="100"/>
          <a:sy n="72" d="100"/>
        </p:scale>
        <p:origin x="390"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6A174A-47A5-6243-9ED3-3F4B32293BBE}" type="datetimeFigureOut">
              <a:rPr lang="en-US" smtClean="0"/>
              <a:t>5/23/2018</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3510C-69E6-BF43-8895-3206059175EA}" type="slidenum">
              <a:rPr lang="en-US" smtClean="0"/>
              <a:t>‹#›</a:t>
            </a:fld>
            <a:endParaRPr lang="en-US"/>
          </a:p>
        </p:txBody>
      </p:sp>
    </p:spTree>
    <p:extLst>
      <p:ext uri="{BB962C8B-B14F-4D97-AF65-F5344CB8AC3E}">
        <p14:creationId xmlns:p14="http://schemas.microsoft.com/office/powerpoint/2010/main" val="1555869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Within</a:t>
            </a:r>
          </a:p>
        </p:txBody>
      </p:sp>
      <p:sp>
        <p:nvSpPr>
          <p:cNvPr id="4" name="Slide Number Placeholder 3"/>
          <p:cNvSpPr>
            <a:spLocks noGrp="1"/>
          </p:cNvSpPr>
          <p:nvPr>
            <p:ph type="sldNum" sz="quarter" idx="10"/>
          </p:nvPr>
        </p:nvSpPr>
        <p:spPr/>
        <p:txBody>
          <a:bodyPr/>
          <a:lstStyle/>
          <a:p>
            <a:fld id="{DE53510C-69E6-BF43-8895-3206059175EA}" type="slidenum">
              <a:rPr lang="en-US" smtClean="0"/>
              <a:t>2</a:t>
            </a:fld>
            <a:endParaRPr lang="en-US"/>
          </a:p>
        </p:txBody>
      </p:sp>
    </p:spTree>
    <p:extLst>
      <p:ext uri="{BB962C8B-B14F-4D97-AF65-F5344CB8AC3E}">
        <p14:creationId xmlns:p14="http://schemas.microsoft.com/office/powerpoint/2010/main" val="1715321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Prior to implementing the 1000 Days health services, between 72% of deliveries were occurring at home according</a:t>
            </a:r>
            <a:r>
              <a:rPr lang="en-GB" baseline="0" dirty="0"/>
              <a:t> to a 2014 UNICEF survey conducted in </a:t>
            </a:r>
            <a:r>
              <a:rPr lang="en-GB" baseline="0" dirty="0" err="1"/>
              <a:t>Mirriah</a:t>
            </a:r>
            <a:r>
              <a:rPr lang="en-GB" baseline="0" dirty="0"/>
              <a:t> district. 2 years later, and approximately 14 months after launching the 1000 Days project, home deliveries in the 1000 Days Health zones have decreased to 60%, while health structure deliveries increased from  to 40%. The non-1000 Days health zones surveyed at the same time as the 1000 Days zones show a similar proportion of home deliveries to 2014. </a:t>
            </a:r>
            <a:endParaRPr lang="en-GB" dirty="0"/>
          </a:p>
        </p:txBody>
      </p:sp>
      <p:sp>
        <p:nvSpPr>
          <p:cNvPr id="4" name="Slide Number Placeholder 3"/>
          <p:cNvSpPr>
            <a:spLocks noGrp="1"/>
          </p:cNvSpPr>
          <p:nvPr>
            <p:ph type="sldNum" sz="quarter" idx="10"/>
          </p:nvPr>
        </p:nvSpPr>
        <p:spPr/>
        <p:txBody>
          <a:bodyPr/>
          <a:lstStyle/>
          <a:p>
            <a:fld id="{DE53510C-69E6-BF43-8895-3206059175EA}" type="slidenum">
              <a:rPr lang="en-US" smtClean="0"/>
              <a:t>5</a:t>
            </a:fld>
            <a:endParaRPr lang="en-US"/>
          </a:p>
        </p:txBody>
      </p:sp>
    </p:spTree>
    <p:extLst>
      <p:ext uri="{BB962C8B-B14F-4D97-AF65-F5344CB8AC3E}">
        <p14:creationId xmlns:p14="http://schemas.microsoft.com/office/powerpoint/2010/main" val="1282504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Prior to implementing the 1000 Days health services, between 72% of deliveries were occurring at home according</a:t>
            </a:r>
            <a:r>
              <a:rPr lang="en-GB" baseline="0" dirty="0"/>
              <a:t> to a 2014 UNICEF survey conducted in </a:t>
            </a:r>
            <a:r>
              <a:rPr lang="en-GB" baseline="0" dirty="0" err="1"/>
              <a:t>Mirriah</a:t>
            </a:r>
            <a:r>
              <a:rPr lang="en-GB" baseline="0" dirty="0"/>
              <a:t> district. 2 years later, and approximately 14 months after launching the 1000 Days project, home deliveries in the 1000 Days Health zones have decreased to 60%, while health structure deliveries increased from  to 40%. The non-1000 Days health zones surveyed at the same time as the 1000 Days zones show a similar proportion of home deliveries to 2014. </a:t>
            </a:r>
            <a:endParaRPr lang="en-GB" dirty="0"/>
          </a:p>
        </p:txBody>
      </p:sp>
      <p:sp>
        <p:nvSpPr>
          <p:cNvPr id="4" name="Slide Number Placeholder 3"/>
          <p:cNvSpPr>
            <a:spLocks noGrp="1"/>
          </p:cNvSpPr>
          <p:nvPr>
            <p:ph type="sldNum" sz="quarter" idx="10"/>
          </p:nvPr>
        </p:nvSpPr>
        <p:spPr/>
        <p:txBody>
          <a:bodyPr/>
          <a:lstStyle/>
          <a:p>
            <a:fld id="{DE53510C-69E6-BF43-8895-3206059175EA}" type="slidenum">
              <a:rPr lang="en-US" smtClean="0"/>
              <a:t>6</a:t>
            </a:fld>
            <a:endParaRPr lang="en-US"/>
          </a:p>
        </p:txBody>
      </p:sp>
    </p:spTree>
    <p:extLst>
      <p:ext uri="{BB962C8B-B14F-4D97-AF65-F5344CB8AC3E}">
        <p14:creationId xmlns:p14="http://schemas.microsoft.com/office/powerpoint/2010/main" val="5745295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bg>
      <p:bgPr>
        <a:solidFill>
          <a:srgbClr val="FFFFFF"/>
        </a:solidFill>
        <a:effectLst/>
      </p:bgPr>
    </p:bg>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88389" cy="6858000"/>
          </a:xfrm>
          <a:prstGeom prst="rect">
            <a:avLst/>
          </a:prstGeom>
        </p:spPr>
      </p:pic>
    </p:spTree>
    <p:extLst>
      <p:ext uri="{BB962C8B-B14F-4D97-AF65-F5344CB8AC3E}">
        <p14:creationId xmlns:p14="http://schemas.microsoft.com/office/powerpoint/2010/main" val="3379686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équipe">
    <p:bg>
      <p:bgPr>
        <a:solidFill>
          <a:srgbClr val="FFFFFF"/>
        </a:solidFill>
        <a:effectLst/>
      </p:bgPr>
    </p:bg>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16"/>
            <a:ext cx="12192000" cy="6860032"/>
          </a:xfrm>
          <a:prstGeom prst="rect">
            <a:avLst/>
          </a:prstGeom>
        </p:spPr>
      </p:pic>
      <p:sp>
        <p:nvSpPr>
          <p:cNvPr id="3" name="Rectangle 2">
            <a:extLst>
              <a:ext uri="{FF2B5EF4-FFF2-40B4-BE49-F238E27FC236}">
                <a16:creationId xmlns:a16="http://schemas.microsoft.com/office/drawing/2014/main" id="{55FD642D-6E5A-7A4C-A2D1-4EA8F6B8A3CE}"/>
              </a:ext>
            </a:extLst>
          </p:cNvPr>
          <p:cNvSpPr/>
          <p:nvPr userDrawn="1"/>
        </p:nvSpPr>
        <p:spPr>
          <a:xfrm>
            <a:off x="4191000" y="1645113"/>
            <a:ext cx="3810000" cy="385156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Connecteur droit 3">
            <a:extLst>
              <a:ext uri="{FF2B5EF4-FFF2-40B4-BE49-F238E27FC236}">
                <a16:creationId xmlns:a16="http://schemas.microsoft.com/office/drawing/2014/main" id="{FF0FA085-3EEB-3049-B84D-5579A6D4AD4F}"/>
              </a:ext>
            </a:extLst>
          </p:cNvPr>
          <p:cNvCxnSpPr/>
          <p:nvPr userDrawn="1"/>
        </p:nvCxnSpPr>
        <p:spPr>
          <a:xfrm>
            <a:off x="516000" y="2299855"/>
            <a:ext cx="11160000" cy="13854"/>
          </a:xfrm>
          <a:prstGeom prst="line">
            <a:avLst/>
          </a:prstGeom>
          <a:ln w="50800">
            <a:solidFill>
              <a:srgbClr val="FFFFFF"/>
            </a:solidFill>
          </a:ln>
        </p:spPr>
        <p:style>
          <a:lnRef idx="1">
            <a:schemeClr val="accent1"/>
          </a:lnRef>
          <a:fillRef idx="0">
            <a:schemeClr val="accent1"/>
          </a:fillRef>
          <a:effectRef idx="0">
            <a:schemeClr val="accent1"/>
          </a:effectRef>
          <a:fontRef idx="minor">
            <a:schemeClr val="tx1"/>
          </a:fontRef>
        </p:style>
      </p:cxnSp>
      <p:pic>
        <p:nvPicPr>
          <p:cNvPr id="6" name="Image 5">
            <a:extLst>
              <a:ext uri="{FF2B5EF4-FFF2-40B4-BE49-F238E27FC236}">
                <a16:creationId xmlns:a16="http://schemas.microsoft.com/office/drawing/2014/main" id="{087B5C10-131E-4346-80D6-1AD4E84FD3A0}"/>
              </a:ext>
            </a:extLst>
          </p:cNvPr>
          <p:cNvPicPr>
            <a:picLocks noChangeAspect="1"/>
          </p:cNvPicPr>
          <p:nvPr userDrawn="1"/>
        </p:nvPicPr>
        <p:blipFill>
          <a:blip r:embed="rId3"/>
          <a:stretch>
            <a:fillRect/>
          </a:stretch>
        </p:blipFill>
        <p:spPr>
          <a:xfrm>
            <a:off x="10357953" y="363015"/>
            <a:ext cx="1379009" cy="1618836"/>
          </a:xfrm>
          <a:prstGeom prst="rect">
            <a:avLst/>
          </a:prstGeom>
        </p:spPr>
      </p:pic>
    </p:spTree>
    <p:extLst>
      <p:ext uri="{BB962C8B-B14F-4D97-AF65-F5344CB8AC3E}">
        <p14:creationId xmlns:p14="http://schemas.microsoft.com/office/powerpoint/2010/main" val="586294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6_Intercalaire">
    <p:bg>
      <p:bgPr>
        <a:solidFill>
          <a:srgbClr val="FFFFFF"/>
        </a:solidFill>
        <a:effectLst/>
      </p:bgPr>
    </p:bg>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60032"/>
          </a:xfrm>
          <a:prstGeom prst="rect">
            <a:avLst/>
          </a:prstGeom>
        </p:spPr>
      </p:pic>
      <p:sp>
        <p:nvSpPr>
          <p:cNvPr id="2" name="Titre 1"/>
          <p:cNvSpPr>
            <a:spLocks noGrp="1"/>
          </p:cNvSpPr>
          <p:nvPr>
            <p:ph type="title"/>
          </p:nvPr>
        </p:nvSpPr>
        <p:spPr>
          <a:xfrm>
            <a:off x="4295553" y="2317898"/>
            <a:ext cx="7051897" cy="1501512"/>
          </a:xfrm>
        </p:spPr>
        <p:txBody>
          <a:bodyPr anchor="b"/>
          <a:lstStyle>
            <a:lvl1pPr>
              <a:defRPr sz="4500"/>
            </a:lvl1pPr>
          </a:lstStyle>
          <a:p>
            <a:r>
              <a:rPr lang="fr-FR" dirty="0"/>
              <a:t>Modifiez le style du titre</a:t>
            </a:r>
          </a:p>
        </p:txBody>
      </p:sp>
      <p:sp>
        <p:nvSpPr>
          <p:cNvPr id="3" name="Espace réservé du texte 2"/>
          <p:cNvSpPr>
            <a:spLocks noGrp="1"/>
          </p:cNvSpPr>
          <p:nvPr>
            <p:ph type="body" idx="1"/>
          </p:nvPr>
        </p:nvSpPr>
        <p:spPr>
          <a:xfrm>
            <a:off x="4295553" y="3834560"/>
            <a:ext cx="7051897"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Modifiez les styles du texte du masque</a:t>
            </a:r>
          </a:p>
        </p:txBody>
      </p:sp>
    </p:spTree>
    <p:extLst>
      <p:ext uri="{BB962C8B-B14F-4D97-AF65-F5344CB8AC3E}">
        <p14:creationId xmlns:p14="http://schemas.microsoft.com/office/powerpoint/2010/main" val="98046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rgbClr val="FFFFFF"/>
        </a:solidFill>
        <a:effectLst/>
      </p:bgPr>
    </p:bg>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88389" cy="6858000"/>
          </a:xfrm>
          <a:prstGeom prst="rect">
            <a:avLst/>
          </a:prstGeom>
        </p:spPr>
      </p:pic>
      <p:sp>
        <p:nvSpPr>
          <p:cNvPr id="2" name="Titre 1"/>
          <p:cNvSpPr>
            <a:spLocks noGrp="1"/>
          </p:cNvSpPr>
          <p:nvPr>
            <p:ph type="title"/>
          </p:nvPr>
        </p:nvSpPr>
        <p:spPr>
          <a:xfrm>
            <a:off x="295274" y="1179691"/>
            <a:ext cx="11584428" cy="747489"/>
          </a:xfrm>
        </p:spPr>
        <p:txBody>
          <a:bodyPr>
            <a:normAutofit/>
          </a:bodyPr>
          <a:lstStyle>
            <a:lvl1pPr algn="l">
              <a:defRPr sz="4400" b="1"/>
            </a:lvl1pPr>
          </a:lstStyle>
          <a:p>
            <a:r>
              <a:rPr lang="en-GB" noProof="0" dirty="0" err="1"/>
              <a:t>Modifiez</a:t>
            </a:r>
            <a:r>
              <a:rPr lang="en-GB" noProof="0" dirty="0"/>
              <a:t> le style du titre</a:t>
            </a:r>
          </a:p>
        </p:txBody>
      </p:sp>
      <p:sp>
        <p:nvSpPr>
          <p:cNvPr id="3" name="Espace réservé du contenu 2"/>
          <p:cNvSpPr>
            <a:spLocks noGrp="1"/>
          </p:cNvSpPr>
          <p:nvPr>
            <p:ph sz="half" idx="1" hasCustomPrompt="1"/>
          </p:nvPr>
        </p:nvSpPr>
        <p:spPr>
          <a:xfrm>
            <a:off x="293014" y="1999051"/>
            <a:ext cx="11586688" cy="4039147"/>
          </a:xfrm>
        </p:spPr>
        <p:txBody>
          <a:bodyPr/>
          <a:lstStyle>
            <a:lvl1pPr>
              <a:defRPr sz="2400"/>
            </a:lvl1pPr>
            <a:lvl2pPr>
              <a:defRPr sz="2200"/>
            </a:lvl2pPr>
            <a:lvl3pPr>
              <a:defRPr sz="2000"/>
            </a:lvl3pPr>
            <a:lvl4pPr>
              <a:defRPr sz="1800"/>
            </a:lvl4pPr>
            <a:lvl5pPr>
              <a:defRPr sz="1600"/>
            </a:lvl5pPr>
          </a:lstStyle>
          <a:p>
            <a:pPr lvl="0"/>
            <a:r>
              <a:rPr lang="en-GB" noProof="0"/>
              <a:t>Modifiez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34450" y="267963"/>
            <a:ext cx="3046925" cy="675238"/>
          </a:xfrm>
          <a:prstGeom prst="rect">
            <a:avLst/>
          </a:prstGeom>
        </p:spPr>
      </p:pic>
      <p:pic>
        <p:nvPicPr>
          <p:cNvPr id="11" name="Image 10">
            <a:extLst>
              <a:ext uri="{FF2B5EF4-FFF2-40B4-BE49-F238E27FC236}">
                <a16:creationId xmlns:a16="http://schemas.microsoft.com/office/drawing/2014/main" id="{721DA538-5E42-204E-9940-C1F99AE99622}"/>
              </a:ext>
            </a:extLst>
          </p:cNvPr>
          <p:cNvPicPr>
            <a:picLocks noChangeAspect="1"/>
          </p:cNvPicPr>
          <p:nvPr userDrawn="1"/>
        </p:nvPicPr>
        <p:blipFill>
          <a:blip r:embed="rId4"/>
          <a:stretch>
            <a:fillRect/>
          </a:stretch>
        </p:blipFill>
        <p:spPr>
          <a:xfrm>
            <a:off x="2057162" y="126130"/>
            <a:ext cx="792000" cy="929740"/>
          </a:xfrm>
          <a:prstGeom prst="rect">
            <a:avLst/>
          </a:prstGeom>
        </p:spPr>
      </p:pic>
      <p:sp>
        <p:nvSpPr>
          <p:cNvPr id="12" name="Espace réservé du numéro de diapositive 6">
            <a:extLst>
              <a:ext uri="{FF2B5EF4-FFF2-40B4-BE49-F238E27FC236}">
                <a16:creationId xmlns:a16="http://schemas.microsoft.com/office/drawing/2014/main" id="{265B1460-E7AB-7647-BB77-3EB1054B354A}"/>
              </a:ext>
            </a:extLst>
          </p:cNvPr>
          <p:cNvSpPr txBox="1">
            <a:spLocks/>
          </p:cNvSpPr>
          <p:nvPr userDrawn="1"/>
        </p:nvSpPr>
        <p:spPr>
          <a:xfrm>
            <a:off x="293014" y="6321865"/>
            <a:ext cx="20574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07DD4425-B4AC-45F9-B187-BB28FF75FB99}" type="slidenum">
              <a:rPr lang="en-GB" sz="1600" noProof="0" smtClean="0"/>
              <a:pPr algn="l"/>
              <a:t>‹#›</a:t>
            </a:fld>
            <a:endParaRPr lang="en-GB" sz="1600" noProof="0"/>
          </a:p>
        </p:txBody>
      </p:sp>
      <p:sp>
        <p:nvSpPr>
          <p:cNvPr id="9" name="Espace réservé du pied de page 5">
            <a:extLst>
              <a:ext uri="{FF2B5EF4-FFF2-40B4-BE49-F238E27FC236}">
                <a16:creationId xmlns:a16="http://schemas.microsoft.com/office/drawing/2014/main" id="{842C0F13-0F33-1F40-91C2-E9B53841B9FA}"/>
              </a:ext>
            </a:extLst>
          </p:cNvPr>
          <p:cNvSpPr txBox="1">
            <a:spLocks/>
          </p:cNvSpPr>
          <p:nvPr userDrawn="1"/>
        </p:nvSpPr>
        <p:spPr>
          <a:xfrm>
            <a:off x="1009934" y="6321865"/>
            <a:ext cx="8465142" cy="349359"/>
          </a:xfrm>
          <a:prstGeom prst="rect">
            <a:avLst/>
          </a:prstGeom>
        </p:spPr>
        <p:txBody>
          <a:bodyPr vert="horz" lIns="91440" tIns="45720" rIns="91440" bIns="45720" rtlCol="0" anchor="ctr"/>
          <a:lstStyle>
            <a:defPPr>
              <a:defRPr lang="fr-FR"/>
            </a:defPPr>
            <a:lvl1pPr marL="0" algn="ct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600" noProof="0" dirty="0"/>
              <a:t>Renaud </a:t>
            </a:r>
            <a:r>
              <a:rPr lang="en-GB" sz="1600" noProof="0" dirty="0" err="1"/>
              <a:t>Becquet</a:t>
            </a:r>
            <a:r>
              <a:rPr lang="en-GB" sz="1600" noProof="0" dirty="0"/>
              <a:t> – </a:t>
            </a:r>
            <a:r>
              <a:rPr lang="en-GB" sz="1600" noProof="0" dirty="0" err="1"/>
              <a:t>Inserm</a:t>
            </a:r>
            <a:r>
              <a:rPr lang="en-GB" sz="1600" noProof="0" dirty="0"/>
              <a:t> / ALIMA</a:t>
            </a:r>
            <a:r>
              <a:rPr lang="en-GB" sz="1600" baseline="0" noProof="0" dirty="0"/>
              <a:t> </a:t>
            </a:r>
            <a:r>
              <a:rPr lang="en-GB" sz="1600" noProof="0" dirty="0"/>
              <a:t>– MSF Scientific Days</a:t>
            </a:r>
          </a:p>
        </p:txBody>
      </p:sp>
      <p:sp>
        <p:nvSpPr>
          <p:cNvPr id="5" name="ZoneTexte 4">
            <a:extLst>
              <a:ext uri="{FF2B5EF4-FFF2-40B4-BE49-F238E27FC236}">
                <a16:creationId xmlns:a16="http://schemas.microsoft.com/office/drawing/2014/main" id="{21DC43D0-3DD6-E045-B046-49F6CD74A670}"/>
              </a:ext>
            </a:extLst>
          </p:cNvPr>
          <p:cNvSpPr txBox="1"/>
          <p:nvPr userDrawn="1"/>
        </p:nvSpPr>
        <p:spPr>
          <a:xfrm>
            <a:off x="3246580" y="282464"/>
            <a:ext cx="5486399" cy="646331"/>
          </a:xfrm>
          <a:prstGeom prst="rect">
            <a:avLst/>
          </a:prstGeom>
          <a:noFill/>
        </p:spPr>
        <p:txBody>
          <a:bodyPr wrap="square" rtlCol="0">
            <a:spAutoFit/>
          </a:bodyPr>
          <a:lstStyle/>
          <a:p>
            <a:pPr algn="ctr"/>
            <a:r>
              <a:rPr lang="en-GB" sz="1800" b="0" noProof="0"/>
              <a:t>Maternal factors associated with perinatal mortality: </a:t>
            </a:r>
          </a:p>
          <a:p>
            <a:pPr algn="ctr"/>
            <a:r>
              <a:rPr lang="en-GB" sz="1800" b="0" noProof="0"/>
              <a:t>the 1000 Days cohort study, rural Niger</a:t>
            </a:r>
          </a:p>
        </p:txBody>
      </p:sp>
    </p:spTree>
    <p:extLst>
      <p:ext uri="{BB962C8B-B14F-4D97-AF65-F5344CB8AC3E}">
        <p14:creationId xmlns:p14="http://schemas.microsoft.com/office/powerpoint/2010/main" val="25370875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D28EAB4-3E67-43AE-B8FE-49209C227C1C}" type="datetimeFigureOut">
              <a:rPr lang="fr-FR" smtClean="0"/>
              <a:t>23/05/2018</a:t>
            </a:fld>
            <a:endParaRPr lang="fr-FR"/>
          </a:p>
        </p:txBody>
      </p:sp>
      <p:sp>
        <p:nvSpPr>
          <p:cNvPr id="5" name="Espace réservé du pied de page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7DD4425-B4AC-45F9-B187-BB28FF75FB99}" type="slidenum">
              <a:rPr lang="fr-FR" smtClean="0"/>
              <a:t>‹#›</a:t>
            </a:fld>
            <a:endParaRPr lang="fr-FR"/>
          </a:p>
        </p:txBody>
      </p:sp>
    </p:spTree>
    <p:extLst>
      <p:ext uri="{BB962C8B-B14F-4D97-AF65-F5344CB8AC3E}">
        <p14:creationId xmlns:p14="http://schemas.microsoft.com/office/powerpoint/2010/main" val="2428529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6" r:id="rId3"/>
    <p:sldLayoutId id="2147483652" r:id="rId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803931A-796D-1847-A45C-CBD3DB237E70}"/>
              </a:ext>
            </a:extLst>
          </p:cNvPr>
          <p:cNvSpPr txBox="1"/>
          <p:nvPr/>
        </p:nvSpPr>
        <p:spPr>
          <a:xfrm>
            <a:off x="2971318" y="63064"/>
            <a:ext cx="7102847" cy="2123658"/>
          </a:xfrm>
          <a:prstGeom prst="rect">
            <a:avLst/>
          </a:prstGeom>
          <a:noFill/>
        </p:spPr>
        <p:txBody>
          <a:bodyPr wrap="square" rtlCol="0">
            <a:spAutoFit/>
          </a:bodyPr>
          <a:lstStyle/>
          <a:p>
            <a:pPr algn="ctr"/>
            <a:endParaRPr lang="en-GB" sz="2000" b="1" dirty="0">
              <a:solidFill>
                <a:srgbClr val="FFFFFF"/>
              </a:solidFill>
            </a:endParaRPr>
          </a:p>
          <a:p>
            <a:pPr algn="ctr"/>
            <a:r>
              <a:rPr lang="en-GB" sz="3400" b="1" dirty="0">
                <a:solidFill>
                  <a:srgbClr val="FFFFFF"/>
                </a:solidFill>
              </a:rPr>
              <a:t>ALIMA / </a:t>
            </a:r>
            <a:r>
              <a:rPr lang="en-GB" sz="3400" b="1" dirty="0" err="1">
                <a:solidFill>
                  <a:srgbClr val="FFFFFF"/>
                </a:solidFill>
              </a:rPr>
              <a:t>Inserm</a:t>
            </a:r>
            <a:endParaRPr lang="en-GB" sz="3400" b="1" dirty="0">
              <a:solidFill>
                <a:srgbClr val="FFFFFF"/>
              </a:solidFill>
            </a:endParaRPr>
          </a:p>
          <a:p>
            <a:pPr algn="ctr"/>
            <a:r>
              <a:rPr lang="en-GB" sz="3000" b="1" i="1" dirty="0">
                <a:solidFill>
                  <a:srgbClr val="FFFFFF"/>
                </a:solidFill>
              </a:rPr>
              <a:t>C</a:t>
            </a:r>
            <a:r>
              <a:rPr lang="en-GB" sz="3000" i="1" dirty="0">
                <a:solidFill>
                  <a:srgbClr val="FFFFFF"/>
                </a:solidFill>
              </a:rPr>
              <a:t>linical &amp; </a:t>
            </a:r>
            <a:r>
              <a:rPr lang="en-GB" sz="3000" b="1" i="1" dirty="0">
                <a:solidFill>
                  <a:srgbClr val="FFFFFF"/>
                </a:solidFill>
              </a:rPr>
              <a:t>O</a:t>
            </a:r>
            <a:r>
              <a:rPr lang="en-GB" sz="3000" i="1" dirty="0">
                <a:solidFill>
                  <a:srgbClr val="FFFFFF"/>
                </a:solidFill>
              </a:rPr>
              <a:t>perational </a:t>
            </a:r>
            <a:r>
              <a:rPr lang="en-GB" sz="3000" b="1" i="1" dirty="0">
                <a:solidFill>
                  <a:srgbClr val="FFFFFF"/>
                </a:solidFill>
              </a:rPr>
              <a:t>R</a:t>
            </a:r>
            <a:r>
              <a:rPr lang="en-GB" sz="3000" i="1" dirty="0">
                <a:solidFill>
                  <a:srgbClr val="FFFFFF"/>
                </a:solidFill>
              </a:rPr>
              <a:t>esearch </a:t>
            </a:r>
            <a:r>
              <a:rPr lang="en-GB" sz="3000" b="1" i="1" dirty="0">
                <a:solidFill>
                  <a:srgbClr val="FFFFFF"/>
                </a:solidFill>
              </a:rPr>
              <a:t>Al</a:t>
            </a:r>
            <a:r>
              <a:rPr lang="en-GB" sz="3000" i="1" dirty="0">
                <a:solidFill>
                  <a:srgbClr val="FFFFFF"/>
                </a:solidFill>
              </a:rPr>
              <a:t>liance</a:t>
            </a:r>
          </a:p>
          <a:p>
            <a:pPr algn="ctr"/>
            <a:endParaRPr lang="en-GB" sz="2000" dirty="0">
              <a:solidFill>
                <a:schemeClr val="bg2"/>
              </a:solidFill>
            </a:endParaRPr>
          </a:p>
          <a:p>
            <a:pPr algn="ctr"/>
            <a:r>
              <a:rPr lang="en-GB" sz="2800" dirty="0">
                <a:solidFill>
                  <a:schemeClr val="bg2"/>
                </a:solidFill>
              </a:rPr>
              <a:t>MSF Scientific Days, London, May 24</a:t>
            </a:r>
            <a:r>
              <a:rPr lang="en-GB" sz="2800" baseline="30000" dirty="0">
                <a:solidFill>
                  <a:schemeClr val="bg2"/>
                </a:solidFill>
              </a:rPr>
              <a:t>th</a:t>
            </a:r>
            <a:r>
              <a:rPr lang="en-GB" sz="2800" dirty="0">
                <a:solidFill>
                  <a:schemeClr val="bg2"/>
                </a:solidFill>
              </a:rPr>
              <a:t> 2018</a:t>
            </a:r>
          </a:p>
        </p:txBody>
      </p:sp>
      <p:sp>
        <p:nvSpPr>
          <p:cNvPr id="4" name="ZoneTexte 3">
            <a:extLst>
              <a:ext uri="{FF2B5EF4-FFF2-40B4-BE49-F238E27FC236}">
                <a16:creationId xmlns:a16="http://schemas.microsoft.com/office/drawing/2014/main" id="{73DF6EA3-A5C1-BB4B-BBF5-42E90C7C153D}"/>
              </a:ext>
            </a:extLst>
          </p:cNvPr>
          <p:cNvSpPr txBox="1"/>
          <p:nvPr/>
        </p:nvSpPr>
        <p:spPr>
          <a:xfrm>
            <a:off x="498764" y="2668836"/>
            <a:ext cx="11236036" cy="1323439"/>
          </a:xfrm>
          <a:prstGeom prst="rect">
            <a:avLst/>
          </a:prstGeom>
          <a:noFill/>
        </p:spPr>
        <p:txBody>
          <a:bodyPr wrap="square" rtlCol="0">
            <a:spAutoFit/>
          </a:bodyPr>
          <a:lstStyle/>
          <a:p>
            <a:pPr algn="ctr"/>
            <a:r>
              <a:rPr lang="en-GB" sz="4000" dirty="0">
                <a:solidFill>
                  <a:srgbClr val="FFFFFF"/>
                </a:solidFill>
              </a:rPr>
              <a:t>Maternal factors associated with perinatal mortality: </a:t>
            </a:r>
            <a:r>
              <a:rPr lang="en-GB" sz="4000" i="1" dirty="0">
                <a:solidFill>
                  <a:srgbClr val="FFFFFF"/>
                </a:solidFill>
              </a:rPr>
              <a:t>the 1,000 Days cohort study, </a:t>
            </a:r>
            <a:r>
              <a:rPr lang="en-GB" sz="4000" i="1" dirty="0" err="1">
                <a:solidFill>
                  <a:srgbClr val="FFFFFF"/>
                </a:solidFill>
              </a:rPr>
              <a:t>Mirriah</a:t>
            </a:r>
            <a:r>
              <a:rPr lang="en-GB" sz="4000" i="1" dirty="0">
                <a:solidFill>
                  <a:srgbClr val="FFFFFF"/>
                </a:solidFill>
              </a:rPr>
              <a:t> Niger</a:t>
            </a:r>
          </a:p>
        </p:txBody>
      </p:sp>
      <p:sp>
        <p:nvSpPr>
          <p:cNvPr id="5" name="ZoneTexte 4">
            <a:extLst>
              <a:ext uri="{FF2B5EF4-FFF2-40B4-BE49-F238E27FC236}">
                <a16:creationId xmlns:a16="http://schemas.microsoft.com/office/drawing/2014/main" id="{C122F824-1BE3-9F49-BD41-4B655EC46694}"/>
              </a:ext>
            </a:extLst>
          </p:cNvPr>
          <p:cNvSpPr txBox="1"/>
          <p:nvPr/>
        </p:nvSpPr>
        <p:spPr>
          <a:xfrm>
            <a:off x="1994345" y="4474389"/>
            <a:ext cx="8244874" cy="1107996"/>
          </a:xfrm>
          <a:prstGeom prst="rect">
            <a:avLst/>
          </a:prstGeom>
          <a:noFill/>
        </p:spPr>
        <p:txBody>
          <a:bodyPr wrap="square" rtlCol="0">
            <a:spAutoFit/>
          </a:bodyPr>
          <a:lstStyle/>
          <a:p>
            <a:pPr algn="ctr"/>
            <a:r>
              <a:rPr lang="en-GB" sz="2200" b="1" dirty="0" err="1">
                <a:solidFill>
                  <a:srgbClr val="FFFFFF"/>
                </a:solidFill>
              </a:rPr>
              <a:t>Dr.</a:t>
            </a:r>
            <a:r>
              <a:rPr lang="en-GB" sz="2200" b="1" dirty="0">
                <a:solidFill>
                  <a:srgbClr val="FFFFFF"/>
                </a:solidFill>
              </a:rPr>
              <a:t> Renaud BECQUET</a:t>
            </a:r>
          </a:p>
          <a:p>
            <a:pPr algn="ctr"/>
            <a:r>
              <a:rPr lang="en-GB" sz="2200" i="1" dirty="0">
                <a:solidFill>
                  <a:srgbClr val="FFFFFF"/>
                </a:solidFill>
              </a:rPr>
              <a:t>Senior Scientist, Epidemiology &amp; International Health</a:t>
            </a:r>
          </a:p>
          <a:p>
            <a:pPr algn="ctr"/>
            <a:r>
              <a:rPr lang="en-GB" sz="2200" dirty="0" err="1">
                <a:solidFill>
                  <a:srgbClr val="FFFFFF"/>
                </a:solidFill>
              </a:rPr>
              <a:t>Inserm</a:t>
            </a:r>
            <a:r>
              <a:rPr lang="en-GB" sz="2200" dirty="0">
                <a:solidFill>
                  <a:srgbClr val="FFFFFF"/>
                </a:solidFill>
              </a:rPr>
              <a:t>, U1219 Research Centre, Bordeaux, France</a:t>
            </a:r>
            <a:endParaRPr lang="en-GB" sz="2200" dirty="0">
              <a:solidFill>
                <a:schemeClr val="bg2"/>
              </a:solidFill>
            </a:endParaRPr>
          </a:p>
        </p:txBody>
      </p:sp>
    </p:spTree>
    <p:extLst>
      <p:ext uri="{BB962C8B-B14F-4D97-AF65-F5344CB8AC3E}">
        <p14:creationId xmlns:p14="http://schemas.microsoft.com/office/powerpoint/2010/main" val="1339102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E0F984-29CB-004F-A999-5B53899A6A41}"/>
              </a:ext>
            </a:extLst>
          </p:cNvPr>
          <p:cNvSpPr>
            <a:spLocks noGrp="1"/>
          </p:cNvSpPr>
          <p:nvPr>
            <p:ph type="title"/>
          </p:nvPr>
        </p:nvSpPr>
        <p:spPr>
          <a:xfrm>
            <a:off x="293014" y="1251562"/>
            <a:ext cx="11584428" cy="747489"/>
          </a:xfrm>
        </p:spPr>
        <p:txBody>
          <a:bodyPr>
            <a:normAutofit/>
          </a:bodyPr>
          <a:lstStyle/>
          <a:p>
            <a:r>
              <a:rPr lang="en-GB" sz="4000"/>
              <a:t>Introduction</a:t>
            </a:r>
          </a:p>
        </p:txBody>
      </p:sp>
      <p:sp>
        <p:nvSpPr>
          <p:cNvPr id="3" name="Espace réservé du contenu 2">
            <a:extLst>
              <a:ext uri="{FF2B5EF4-FFF2-40B4-BE49-F238E27FC236}">
                <a16:creationId xmlns:a16="http://schemas.microsoft.com/office/drawing/2014/main" id="{CD075D56-4802-C041-860F-07844625B770}"/>
              </a:ext>
            </a:extLst>
          </p:cNvPr>
          <p:cNvSpPr>
            <a:spLocks noGrp="1"/>
          </p:cNvSpPr>
          <p:nvPr>
            <p:ph sz="half" idx="1"/>
          </p:nvPr>
        </p:nvSpPr>
        <p:spPr>
          <a:xfrm>
            <a:off x="293014" y="2202873"/>
            <a:ext cx="11586688" cy="3835325"/>
          </a:xfrm>
        </p:spPr>
        <p:txBody>
          <a:bodyPr>
            <a:normAutofit lnSpcReduction="10000"/>
          </a:bodyPr>
          <a:lstStyle/>
          <a:p>
            <a:r>
              <a:rPr lang="en-GB" sz="2800" dirty="0"/>
              <a:t>Perinatal mortality</a:t>
            </a:r>
          </a:p>
          <a:p>
            <a:pPr lvl="1">
              <a:buFont typeface="Wingdings" panose="05000000000000000000" pitchFamily="2" charset="2"/>
              <a:buChar char="§"/>
            </a:pPr>
            <a:r>
              <a:rPr lang="en-GB" dirty="0"/>
              <a:t>Definition: </a:t>
            </a:r>
            <a:r>
              <a:rPr lang="en-GB" i="1" dirty="0"/>
              <a:t>late foetal mortality (after 28 weeks of gestation) + early infant mortality (0-7d)</a:t>
            </a:r>
          </a:p>
          <a:p>
            <a:pPr lvl="1">
              <a:buFont typeface="Wingdings" charset="2"/>
              <a:buChar char="§"/>
            </a:pPr>
            <a:r>
              <a:rPr lang="en-GB" dirty="0"/>
              <a:t>In low-resource settings, with high prevalence of home-birth, often difficult to differentiate late foetal and early neonatal deaths</a:t>
            </a:r>
          </a:p>
          <a:p>
            <a:pPr lvl="1">
              <a:buFont typeface="Wingdings" charset="2"/>
              <a:buChar char="§"/>
            </a:pPr>
            <a:r>
              <a:rPr lang="en-GB" dirty="0"/>
              <a:t>Useful indicator to assess the quality of obstetric and early neonatal care</a:t>
            </a:r>
          </a:p>
          <a:p>
            <a:pPr lvl="1">
              <a:buFont typeface="Wingdings" charset="2"/>
              <a:buChar char="§"/>
            </a:pPr>
            <a:endParaRPr lang="en-GB" dirty="0"/>
          </a:p>
          <a:p>
            <a:pPr>
              <a:buFont typeface="Arial" charset="0"/>
              <a:buChar char="•"/>
            </a:pPr>
            <a:r>
              <a:rPr lang="en-GB" sz="2800" dirty="0"/>
              <a:t>Perinatal mortality in Niger among the highest in the world</a:t>
            </a:r>
          </a:p>
          <a:p>
            <a:pPr lvl="1">
              <a:buFont typeface="Wingdings" charset="2"/>
              <a:buChar char="§"/>
            </a:pPr>
            <a:r>
              <a:rPr lang="en-GB" dirty="0"/>
              <a:t>10% (33 stillbirths/333 live births) in Zinder, Niger per </a:t>
            </a:r>
            <a:r>
              <a:rPr lang="en-GB" dirty="0" err="1"/>
              <a:t>Wessells</a:t>
            </a:r>
            <a:r>
              <a:rPr lang="en-GB" dirty="0"/>
              <a:t> et al </a:t>
            </a:r>
            <a:r>
              <a:rPr lang="en-GB" i="1" dirty="0"/>
              <a:t>Nutrients</a:t>
            </a:r>
            <a:r>
              <a:rPr lang="en-GB" dirty="0"/>
              <a:t>. 2017</a:t>
            </a:r>
          </a:p>
          <a:p>
            <a:pPr lvl="1">
              <a:buFont typeface="Wingdings" charset="2"/>
              <a:buChar char="§"/>
            </a:pPr>
            <a:r>
              <a:rPr lang="en-GB" dirty="0"/>
              <a:t>prevalence and associated factors are important to assess</a:t>
            </a:r>
          </a:p>
          <a:p>
            <a:pPr lvl="1">
              <a:buFont typeface="Wingdings" charset="2"/>
              <a:buChar char="§"/>
            </a:pPr>
            <a:r>
              <a:rPr lang="en-GB" dirty="0"/>
              <a:t>Identification of maternal risk factors may help with prioritization in birth planning, e.g. delivery at health centre vs. hospital</a:t>
            </a:r>
          </a:p>
        </p:txBody>
      </p:sp>
    </p:spTree>
    <p:extLst>
      <p:ext uri="{BB962C8B-B14F-4D97-AF65-F5344CB8AC3E}">
        <p14:creationId xmlns:p14="http://schemas.microsoft.com/office/powerpoint/2010/main" val="692990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E0F984-29CB-004F-A999-5B53899A6A41}"/>
              </a:ext>
            </a:extLst>
          </p:cNvPr>
          <p:cNvSpPr>
            <a:spLocks noGrp="1"/>
          </p:cNvSpPr>
          <p:nvPr>
            <p:ph type="title"/>
          </p:nvPr>
        </p:nvSpPr>
        <p:spPr>
          <a:xfrm>
            <a:off x="293014" y="1251562"/>
            <a:ext cx="11584428" cy="747489"/>
          </a:xfrm>
        </p:spPr>
        <p:txBody>
          <a:bodyPr>
            <a:normAutofit/>
          </a:bodyPr>
          <a:lstStyle/>
          <a:p>
            <a:r>
              <a:rPr lang="en-GB" sz="4000" dirty="0"/>
              <a:t>Introduction – </a:t>
            </a:r>
            <a:r>
              <a:rPr lang="en-GB" sz="4000" dirty="0" err="1"/>
              <a:t>Mirriah</a:t>
            </a:r>
            <a:r>
              <a:rPr lang="en-GB" sz="4000" dirty="0"/>
              <a:t> District, Zinder Region</a:t>
            </a:r>
          </a:p>
        </p:txBody>
      </p:sp>
      <p:sp>
        <p:nvSpPr>
          <p:cNvPr id="3" name="Espace réservé du contenu 2">
            <a:extLst>
              <a:ext uri="{FF2B5EF4-FFF2-40B4-BE49-F238E27FC236}">
                <a16:creationId xmlns:a16="http://schemas.microsoft.com/office/drawing/2014/main" id="{CD075D56-4802-C041-860F-07844625B770}"/>
              </a:ext>
            </a:extLst>
          </p:cNvPr>
          <p:cNvSpPr>
            <a:spLocks noGrp="1"/>
          </p:cNvSpPr>
          <p:nvPr>
            <p:ph sz="half" idx="1"/>
          </p:nvPr>
        </p:nvSpPr>
        <p:spPr>
          <a:xfrm>
            <a:off x="6509744" y="2275601"/>
            <a:ext cx="5497663" cy="3649210"/>
          </a:xfrm>
        </p:spPr>
        <p:txBody>
          <a:bodyPr>
            <a:normAutofit fontScale="92500"/>
          </a:bodyPr>
          <a:lstStyle/>
          <a:p>
            <a:pPr marL="0" indent="0">
              <a:buNone/>
            </a:pPr>
            <a:r>
              <a:rPr lang="en-GB" dirty="0" err="1"/>
              <a:t>Mirriah</a:t>
            </a:r>
            <a:r>
              <a:rPr lang="en-GB" dirty="0"/>
              <a:t>:</a:t>
            </a:r>
          </a:p>
          <a:p>
            <a:r>
              <a:rPr lang="en-GB" dirty="0"/>
              <a:t>17 Health Zones, total population ~700,000</a:t>
            </a:r>
          </a:p>
          <a:p>
            <a:r>
              <a:rPr lang="en-GB" dirty="0"/>
              <a:t>3/17 Health Zones → ‘1000 Days’ Health services                				initiated April 2015</a:t>
            </a:r>
          </a:p>
          <a:p>
            <a:r>
              <a:rPr lang="en-GB" dirty="0"/>
              <a:t>‘1000 Days’ health services provided in 16 health structures, </a:t>
            </a:r>
          </a:p>
          <a:p>
            <a:pPr lvl="1"/>
            <a:r>
              <a:rPr lang="en-GB" sz="2400" dirty="0"/>
              <a:t>covering population of ~125,000</a:t>
            </a:r>
          </a:p>
          <a:p>
            <a:pPr lvl="1"/>
            <a:r>
              <a:rPr lang="en-GB" sz="2400" dirty="0"/>
              <a:t>~30,000 children birth-59 months</a:t>
            </a:r>
          </a:p>
          <a:p>
            <a:pPr lvl="1"/>
            <a:r>
              <a:rPr lang="en-GB" sz="2400" dirty="0"/>
              <a:t>6,700 births expected annually</a:t>
            </a:r>
          </a:p>
          <a:p>
            <a:endParaRPr lang="en-GB" sz="2000" dirty="0"/>
          </a:p>
        </p:txBody>
      </p:sp>
      <p:pic>
        <p:nvPicPr>
          <p:cNvPr id="5" name="Picture 4"/>
          <p:cNvPicPr>
            <a:picLocks noChangeAspect="1"/>
          </p:cNvPicPr>
          <p:nvPr/>
        </p:nvPicPr>
        <p:blipFill>
          <a:blip r:embed="rId2"/>
          <a:stretch>
            <a:fillRect/>
          </a:stretch>
        </p:blipFill>
        <p:spPr>
          <a:xfrm>
            <a:off x="622101" y="2275602"/>
            <a:ext cx="6017608" cy="3757336"/>
          </a:xfrm>
          <a:prstGeom prst="rect">
            <a:avLst/>
          </a:prstGeom>
        </p:spPr>
      </p:pic>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839" y="1859813"/>
            <a:ext cx="1983515" cy="1461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Espace réservé du contenu 2">
            <a:extLst>
              <a:ext uri="{FF2B5EF4-FFF2-40B4-BE49-F238E27FC236}">
                <a16:creationId xmlns:a16="http://schemas.microsoft.com/office/drawing/2014/main" id="{CD075D56-4802-C041-860F-07844625B770}"/>
              </a:ext>
            </a:extLst>
          </p:cNvPr>
          <p:cNvSpPr txBox="1">
            <a:spLocks/>
          </p:cNvSpPr>
          <p:nvPr/>
        </p:nvSpPr>
        <p:spPr>
          <a:xfrm>
            <a:off x="6379778" y="3198427"/>
            <a:ext cx="5497663" cy="291859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endParaRPr lang="en-GB" sz="2000" dirty="0"/>
          </a:p>
        </p:txBody>
      </p:sp>
    </p:spTree>
    <p:extLst>
      <p:ext uri="{BB962C8B-B14F-4D97-AF65-F5344CB8AC3E}">
        <p14:creationId xmlns:p14="http://schemas.microsoft.com/office/powerpoint/2010/main" val="1688309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B7A89A-3860-2849-854C-328EB4A9A01B}"/>
              </a:ext>
            </a:extLst>
          </p:cNvPr>
          <p:cNvSpPr>
            <a:spLocks noGrp="1"/>
          </p:cNvSpPr>
          <p:nvPr>
            <p:ph type="title"/>
          </p:nvPr>
        </p:nvSpPr>
        <p:spPr>
          <a:xfrm>
            <a:off x="293014" y="1248964"/>
            <a:ext cx="11584428" cy="747489"/>
          </a:xfrm>
        </p:spPr>
        <p:txBody>
          <a:bodyPr>
            <a:normAutofit/>
          </a:bodyPr>
          <a:lstStyle/>
          <a:p>
            <a:r>
              <a:rPr lang="fr-FR" sz="4000" dirty="0"/>
              <a:t>Objectives </a:t>
            </a:r>
          </a:p>
        </p:txBody>
      </p:sp>
      <p:sp>
        <p:nvSpPr>
          <p:cNvPr id="3" name="Espace réservé du contenu 2">
            <a:extLst>
              <a:ext uri="{FF2B5EF4-FFF2-40B4-BE49-F238E27FC236}">
                <a16:creationId xmlns:a16="http://schemas.microsoft.com/office/drawing/2014/main" id="{28DE1AA0-6092-1F4D-9AFE-F904C422FE40}"/>
              </a:ext>
            </a:extLst>
          </p:cNvPr>
          <p:cNvSpPr>
            <a:spLocks noGrp="1"/>
          </p:cNvSpPr>
          <p:nvPr>
            <p:ph sz="half" idx="1"/>
          </p:nvPr>
        </p:nvSpPr>
        <p:spPr>
          <a:xfrm>
            <a:off x="293014" y="2096033"/>
            <a:ext cx="11586688" cy="4039147"/>
          </a:xfrm>
        </p:spPr>
        <p:txBody>
          <a:bodyPr/>
          <a:lstStyle/>
          <a:p>
            <a:r>
              <a:rPr lang="en-GB" dirty="0"/>
              <a:t>To evaluate perinatal mortality and associated maternal risk factors in rural Niger </a:t>
            </a:r>
          </a:p>
          <a:p>
            <a:endParaRPr lang="en-GB" dirty="0"/>
          </a:p>
          <a:p>
            <a:r>
              <a:rPr lang="en-GB" dirty="0"/>
              <a:t>To assess the proportion of pregnant women presenting with danger signs identified during antenatal care (ANC), in relation with perinatal mortality and place of delivery</a:t>
            </a:r>
          </a:p>
          <a:p>
            <a:pPr marL="0" indent="0">
              <a:buNone/>
            </a:pPr>
            <a:endParaRPr lang="en-GB" dirty="0"/>
          </a:p>
        </p:txBody>
      </p:sp>
    </p:spTree>
    <p:extLst>
      <p:ext uri="{BB962C8B-B14F-4D97-AF65-F5344CB8AC3E}">
        <p14:creationId xmlns:p14="http://schemas.microsoft.com/office/powerpoint/2010/main" val="2853636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E0F984-29CB-004F-A999-5B53899A6A41}"/>
              </a:ext>
            </a:extLst>
          </p:cNvPr>
          <p:cNvSpPr>
            <a:spLocks noGrp="1"/>
          </p:cNvSpPr>
          <p:nvPr>
            <p:ph type="title"/>
          </p:nvPr>
        </p:nvSpPr>
        <p:spPr>
          <a:xfrm>
            <a:off x="293014" y="1251562"/>
            <a:ext cx="11584428" cy="747489"/>
          </a:xfrm>
        </p:spPr>
        <p:txBody>
          <a:bodyPr>
            <a:normAutofit/>
          </a:bodyPr>
          <a:lstStyle/>
          <a:p>
            <a:r>
              <a:rPr lang="en-GB" sz="4000" dirty="0"/>
              <a:t>‘1000 Days’ Health Care Services</a:t>
            </a:r>
          </a:p>
        </p:txBody>
      </p:sp>
      <p:sp>
        <p:nvSpPr>
          <p:cNvPr id="7" name="Espace réservé du contenu 2">
            <a:extLst>
              <a:ext uri="{FF2B5EF4-FFF2-40B4-BE49-F238E27FC236}">
                <a16:creationId xmlns:a16="http://schemas.microsoft.com/office/drawing/2014/main" id="{CD075D56-4802-C041-860F-07844625B770}"/>
              </a:ext>
            </a:extLst>
          </p:cNvPr>
          <p:cNvSpPr txBox="1">
            <a:spLocks/>
          </p:cNvSpPr>
          <p:nvPr/>
        </p:nvSpPr>
        <p:spPr>
          <a:xfrm>
            <a:off x="6379778" y="3198427"/>
            <a:ext cx="5497663" cy="291859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endParaRPr lang="en-GB" sz="2000" dirty="0"/>
          </a:p>
        </p:txBody>
      </p:sp>
      <p:sp>
        <p:nvSpPr>
          <p:cNvPr id="8" name="Rounded Rectangle 7"/>
          <p:cNvSpPr/>
          <p:nvPr/>
        </p:nvSpPr>
        <p:spPr>
          <a:xfrm>
            <a:off x="169311" y="2618804"/>
            <a:ext cx="2433700" cy="3484319"/>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85750" indent="-285750">
              <a:buFontTx/>
              <a:buChar char="-"/>
            </a:pPr>
            <a:r>
              <a:rPr lang="en-GB" sz="1700" dirty="0">
                <a:solidFill>
                  <a:schemeClr val="tx1"/>
                </a:solidFill>
              </a:rPr>
              <a:t>4 ANC visits</a:t>
            </a:r>
          </a:p>
          <a:p>
            <a:pPr marL="285750" indent="-285750">
              <a:buFontTx/>
              <a:buChar char="-"/>
            </a:pPr>
            <a:r>
              <a:rPr lang="en-GB" sz="1700" dirty="0">
                <a:solidFill>
                  <a:schemeClr val="tx1"/>
                </a:solidFill>
              </a:rPr>
              <a:t>Tetanus vaccine</a:t>
            </a:r>
          </a:p>
          <a:p>
            <a:pPr marL="285750" indent="-285750">
              <a:buFontTx/>
              <a:buChar char="-"/>
            </a:pPr>
            <a:r>
              <a:rPr lang="en-GB" sz="1700" dirty="0">
                <a:solidFill>
                  <a:schemeClr val="tx1"/>
                </a:solidFill>
              </a:rPr>
              <a:t>Malaria </a:t>
            </a:r>
            <a:r>
              <a:rPr lang="en-GB" sz="1700" dirty="0" err="1">
                <a:solidFill>
                  <a:schemeClr val="tx1"/>
                </a:solidFill>
              </a:rPr>
              <a:t>iPT</a:t>
            </a:r>
            <a:r>
              <a:rPr lang="en-GB" sz="1700" dirty="0">
                <a:solidFill>
                  <a:schemeClr val="tx1"/>
                </a:solidFill>
              </a:rPr>
              <a:t> (SP)</a:t>
            </a:r>
          </a:p>
          <a:p>
            <a:pPr marL="285750" indent="-285750">
              <a:buFontTx/>
              <a:buChar char="-"/>
            </a:pPr>
            <a:r>
              <a:rPr lang="en-GB" sz="1700" dirty="0">
                <a:solidFill>
                  <a:schemeClr val="tx1"/>
                </a:solidFill>
              </a:rPr>
              <a:t>Mosquito net</a:t>
            </a:r>
          </a:p>
          <a:p>
            <a:pPr marL="285750" indent="-285750">
              <a:buFontTx/>
              <a:buChar char="-"/>
            </a:pPr>
            <a:r>
              <a:rPr lang="en-GB" sz="1700" dirty="0">
                <a:solidFill>
                  <a:schemeClr val="tx1"/>
                </a:solidFill>
              </a:rPr>
              <a:t>Haemoglobin test</a:t>
            </a:r>
          </a:p>
          <a:p>
            <a:pPr marL="285750" indent="-285750">
              <a:buFontTx/>
              <a:buChar char="-"/>
            </a:pPr>
            <a:r>
              <a:rPr lang="en-GB" sz="1700" dirty="0">
                <a:solidFill>
                  <a:schemeClr val="tx1"/>
                </a:solidFill>
              </a:rPr>
              <a:t>STI testing</a:t>
            </a:r>
          </a:p>
          <a:p>
            <a:pPr marL="285750" indent="-285750">
              <a:buFontTx/>
              <a:buChar char="-"/>
            </a:pPr>
            <a:r>
              <a:rPr lang="en-GB" sz="1700" dirty="0">
                <a:solidFill>
                  <a:schemeClr val="tx1"/>
                </a:solidFill>
              </a:rPr>
              <a:t>Deworming</a:t>
            </a:r>
          </a:p>
          <a:p>
            <a:pPr marL="285750" indent="-285750">
              <a:buFontTx/>
              <a:buChar char="-"/>
            </a:pPr>
            <a:r>
              <a:rPr lang="en-GB" sz="1700" dirty="0">
                <a:solidFill>
                  <a:schemeClr val="tx1"/>
                </a:solidFill>
              </a:rPr>
              <a:t>Nutritional support</a:t>
            </a:r>
          </a:p>
          <a:p>
            <a:pPr marL="285750" indent="-285750">
              <a:buFontTx/>
              <a:buChar char="-"/>
            </a:pPr>
            <a:r>
              <a:rPr lang="en-GB" sz="1700" dirty="0">
                <a:solidFill>
                  <a:schemeClr val="tx1"/>
                </a:solidFill>
              </a:rPr>
              <a:t>Referral @ delivery</a:t>
            </a:r>
          </a:p>
          <a:p>
            <a:pPr marL="285750" indent="-285750">
              <a:buFontTx/>
              <a:buChar char="-"/>
            </a:pPr>
            <a:r>
              <a:rPr lang="en-GB" sz="1700" dirty="0">
                <a:solidFill>
                  <a:schemeClr val="tx1"/>
                </a:solidFill>
              </a:rPr>
              <a:t>Medicalized delivery</a:t>
            </a:r>
          </a:p>
          <a:p>
            <a:pPr marL="285750" indent="-285750">
              <a:buFontTx/>
              <a:buChar char="-"/>
            </a:pPr>
            <a:r>
              <a:rPr lang="en-GB" sz="1700" dirty="0">
                <a:solidFill>
                  <a:schemeClr val="tx1"/>
                </a:solidFill>
              </a:rPr>
              <a:t>Post-natal visit, </a:t>
            </a:r>
            <a:r>
              <a:rPr lang="en-GB" sz="1700" dirty="0" err="1">
                <a:solidFill>
                  <a:schemeClr val="tx1"/>
                </a:solidFill>
              </a:rPr>
              <a:t>incl</a:t>
            </a:r>
            <a:r>
              <a:rPr lang="en-GB" sz="1700" dirty="0">
                <a:solidFill>
                  <a:schemeClr val="tx1"/>
                </a:solidFill>
              </a:rPr>
              <a:t> contraception</a:t>
            </a:r>
          </a:p>
        </p:txBody>
      </p:sp>
      <p:sp>
        <p:nvSpPr>
          <p:cNvPr id="9" name="Rounded Rectangle 8"/>
          <p:cNvSpPr/>
          <p:nvPr/>
        </p:nvSpPr>
        <p:spPr>
          <a:xfrm>
            <a:off x="2726714" y="2628246"/>
            <a:ext cx="2685071" cy="3465433"/>
          </a:xfrm>
          <a:prstGeom prst="roundRect">
            <a:avLst/>
          </a:prstGeom>
          <a:solidFill>
            <a:schemeClr val="bg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85750" indent="-285750">
              <a:buFontTx/>
              <a:buChar char="-"/>
            </a:pPr>
            <a:r>
              <a:rPr lang="en-GB" sz="1600" dirty="0">
                <a:solidFill>
                  <a:schemeClr val="tx1"/>
                </a:solidFill>
              </a:rPr>
              <a:t>Vitamin K @ birth</a:t>
            </a:r>
          </a:p>
          <a:p>
            <a:pPr marL="285750" indent="-285750">
              <a:buFontTx/>
              <a:buChar char="-"/>
            </a:pPr>
            <a:r>
              <a:rPr lang="en-GB" sz="1600" dirty="0">
                <a:solidFill>
                  <a:schemeClr val="tx1"/>
                </a:solidFill>
              </a:rPr>
              <a:t>9 well-child visits</a:t>
            </a:r>
          </a:p>
          <a:p>
            <a:pPr marL="285750" indent="-285750">
              <a:buFontTx/>
              <a:buChar char="-"/>
            </a:pPr>
            <a:r>
              <a:rPr lang="en-GB" sz="1600" dirty="0">
                <a:solidFill>
                  <a:schemeClr val="tx1"/>
                </a:solidFill>
              </a:rPr>
              <a:t>Standard EPI vaccinations</a:t>
            </a:r>
          </a:p>
          <a:p>
            <a:pPr marL="285750" indent="-285750">
              <a:buFontTx/>
              <a:buChar char="-"/>
            </a:pPr>
            <a:r>
              <a:rPr lang="en-GB" sz="1600" dirty="0">
                <a:solidFill>
                  <a:schemeClr val="tx1"/>
                </a:solidFill>
              </a:rPr>
              <a:t>Anthropometry &amp; oedema screening</a:t>
            </a:r>
          </a:p>
          <a:p>
            <a:pPr marL="285750" indent="-285750">
              <a:buFontTx/>
              <a:buChar char="-"/>
            </a:pPr>
            <a:r>
              <a:rPr lang="en-GB" sz="1600" dirty="0">
                <a:solidFill>
                  <a:schemeClr val="tx1"/>
                </a:solidFill>
              </a:rPr>
              <a:t>LNS </a:t>
            </a:r>
            <a:r>
              <a:rPr lang="en-GB" sz="1600" dirty="0" err="1">
                <a:solidFill>
                  <a:schemeClr val="tx1"/>
                </a:solidFill>
              </a:rPr>
              <a:t>Nutributter</a:t>
            </a:r>
            <a:r>
              <a:rPr lang="en-GB" sz="1600" dirty="0">
                <a:solidFill>
                  <a:schemeClr val="tx1"/>
                </a:solidFill>
                <a:latin typeface="Arial" panose="020B0604020202020204" pitchFamily="34" charset="0"/>
                <a:cs typeface="Arial" panose="020B0604020202020204" pitchFamily="34" charset="0"/>
              </a:rPr>
              <a:t>™</a:t>
            </a:r>
            <a:r>
              <a:rPr lang="en-GB" sz="1600" dirty="0">
                <a:solidFill>
                  <a:schemeClr val="tx1"/>
                </a:solidFill>
              </a:rPr>
              <a:t> (20 g or 120 kcal/d) from 6-24 m</a:t>
            </a:r>
          </a:p>
          <a:p>
            <a:pPr marL="285750" indent="-285750">
              <a:buFontTx/>
              <a:buChar char="-"/>
            </a:pPr>
            <a:r>
              <a:rPr lang="en-GB" sz="1600" dirty="0">
                <a:solidFill>
                  <a:schemeClr val="tx1"/>
                </a:solidFill>
              </a:rPr>
              <a:t>Mosquito net</a:t>
            </a:r>
          </a:p>
          <a:p>
            <a:pPr marL="285750" indent="-285750">
              <a:buFontTx/>
              <a:buChar char="-"/>
            </a:pPr>
            <a:r>
              <a:rPr lang="en-GB" sz="1600" dirty="0">
                <a:solidFill>
                  <a:schemeClr val="tx1"/>
                </a:solidFill>
              </a:rPr>
              <a:t>Malaria seasonal chemoprevention</a:t>
            </a:r>
          </a:p>
          <a:p>
            <a:pPr marL="285750" indent="-285750">
              <a:buFontTx/>
              <a:buChar char="-"/>
            </a:pPr>
            <a:r>
              <a:rPr lang="en-GB" sz="1600" dirty="0">
                <a:solidFill>
                  <a:schemeClr val="tx1"/>
                </a:solidFill>
              </a:rPr>
              <a:t>curative care, </a:t>
            </a:r>
            <a:r>
              <a:rPr lang="en-GB" sz="1600" dirty="0" err="1">
                <a:solidFill>
                  <a:schemeClr val="tx1"/>
                </a:solidFill>
              </a:rPr>
              <a:t>incl</a:t>
            </a:r>
            <a:r>
              <a:rPr lang="en-GB" sz="1600" dirty="0">
                <a:solidFill>
                  <a:schemeClr val="tx1"/>
                </a:solidFill>
              </a:rPr>
              <a:t> SAM</a:t>
            </a:r>
          </a:p>
          <a:p>
            <a:pPr marL="285750" indent="-285750">
              <a:buFontTx/>
              <a:buChar char="-"/>
            </a:pPr>
            <a:endParaRPr lang="en-GB" dirty="0">
              <a:solidFill>
                <a:schemeClr val="tx1"/>
              </a:solidFill>
            </a:endParaRPr>
          </a:p>
        </p:txBody>
      </p:sp>
      <p:sp>
        <p:nvSpPr>
          <p:cNvPr id="10" name="Rounded Rectangle 9"/>
          <p:cNvSpPr/>
          <p:nvPr/>
        </p:nvSpPr>
        <p:spPr>
          <a:xfrm>
            <a:off x="293014" y="1871315"/>
            <a:ext cx="2186295" cy="696521"/>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Pregnant &amp; Lactating women</a:t>
            </a:r>
          </a:p>
        </p:txBody>
      </p:sp>
      <p:sp>
        <p:nvSpPr>
          <p:cNvPr id="11" name="Rounded Rectangle 10"/>
          <p:cNvSpPr/>
          <p:nvPr/>
        </p:nvSpPr>
        <p:spPr>
          <a:xfrm>
            <a:off x="2726714" y="1871315"/>
            <a:ext cx="2434551" cy="581530"/>
          </a:xfrm>
          <a:prstGeom prst="roundRect">
            <a:avLst/>
          </a:prstGeom>
          <a:solidFill>
            <a:schemeClr val="bg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solidFill>
                  <a:schemeClr val="tx1"/>
                </a:solidFill>
              </a:rPr>
              <a:t>Newborns</a:t>
            </a:r>
            <a:r>
              <a:rPr lang="en-GB" dirty="0">
                <a:solidFill>
                  <a:schemeClr val="tx1"/>
                </a:solidFill>
              </a:rPr>
              <a:t> to  24 m</a:t>
            </a:r>
          </a:p>
        </p:txBody>
      </p:sp>
      <p:grpSp>
        <p:nvGrpSpPr>
          <p:cNvPr id="26" name="Group 25"/>
          <p:cNvGrpSpPr/>
          <p:nvPr/>
        </p:nvGrpSpPr>
        <p:grpSpPr>
          <a:xfrm>
            <a:off x="5808889" y="2162080"/>
            <a:ext cx="6156235" cy="3700291"/>
            <a:chOff x="5808889" y="2162080"/>
            <a:chExt cx="6156235" cy="3700291"/>
          </a:xfrm>
        </p:grpSpPr>
        <p:grpSp>
          <p:nvGrpSpPr>
            <p:cNvPr id="21" name="Group 20"/>
            <p:cNvGrpSpPr/>
            <p:nvPr/>
          </p:nvGrpSpPr>
          <p:grpSpPr>
            <a:xfrm>
              <a:off x="5808889" y="2162080"/>
              <a:ext cx="6156235" cy="3700291"/>
              <a:chOff x="5808889" y="2162080"/>
              <a:chExt cx="6156235" cy="3700291"/>
            </a:xfrm>
          </p:grpSpPr>
          <p:pic>
            <p:nvPicPr>
              <p:cNvPr id="19" name="Picture 18"/>
              <p:cNvPicPr>
                <a:picLocks noChangeAspect="1"/>
              </p:cNvPicPr>
              <p:nvPr/>
            </p:nvPicPr>
            <p:blipFill>
              <a:blip r:embed="rId3"/>
              <a:stretch>
                <a:fillRect/>
              </a:stretch>
            </p:blipFill>
            <p:spPr>
              <a:xfrm>
                <a:off x="5808889" y="2162080"/>
                <a:ext cx="6156235" cy="3700291"/>
              </a:xfrm>
              <a:prstGeom prst="rect">
                <a:avLst/>
              </a:prstGeom>
            </p:spPr>
          </p:pic>
          <p:sp>
            <p:nvSpPr>
              <p:cNvPr id="20" name="Rectangle 19"/>
              <p:cNvSpPr/>
              <p:nvPr/>
            </p:nvSpPr>
            <p:spPr>
              <a:xfrm>
                <a:off x="8054236" y="5423770"/>
                <a:ext cx="1778696" cy="37578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2" name="TextBox 21"/>
            <p:cNvSpPr txBox="1"/>
            <p:nvPr/>
          </p:nvSpPr>
          <p:spPr>
            <a:xfrm>
              <a:off x="7678455" y="4146115"/>
              <a:ext cx="764087" cy="369332"/>
            </a:xfrm>
            <a:prstGeom prst="rect">
              <a:avLst/>
            </a:prstGeom>
            <a:noFill/>
          </p:spPr>
          <p:txBody>
            <a:bodyPr wrap="square" rtlCol="0">
              <a:spAutoFit/>
            </a:bodyPr>
            <a:lstStyle/>
            <a:p>
              <a:r>
                <a:rPr lang="en-GB" dirty="0"/>
                <a:t>Home</a:t>
              </a:r>
            </a:p>
          </p:txBody>
        </p:sp>
        <p:sp>
          <p:nvSpPr>
            <p:cNvPr id="25" name="TextBox 24"/>
            <p:cNvSpPr txBox="1"/>
            <p:nvPr/>
          </p:nvSpPr>
          <p:spPr>
            <a:xfrm>
              <a:off x="7194401" y="3073944"/>
              <a:ext cx="1759907" cy="369332"/>
            </a:xfrm>
            <a:prstGeom prst="rect">
              <a:avLst/>
            </a:prstGeom>
            <a:noFill/>
          </p:spPr>
          <p:txBody>
            <a:bodyPr wrap="square" rtlCol="0">
              <a:spAutoFit/>
            </a:bodyPr>
            <a:lstStyle/>
            <a:p>
              <a:r>
                <a:rPr lang="en-GB" dirty="0"/>
                <a:t>Health Structure</a:t>
              </a:r>
            </a:p>
          </p:txBody>
        </p:sp>
      </p:grpSp>
    </p:spTree>
    <p:extLst>
      <p:ext uri="{BB962C8B-B14F-4D97-AF65-F5344CB8AC3E}">
        <p14:creationId xmlns:p14="http://schemas.microsoft.com/office/powerpoint/2010/main" val="1310889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E0F984-29CB-004F-A999-5B53899A6A41}"/>
              </a:ext>
            </a:extLst>
          </p:cNvPr>
          <p:cNvSpPr>
            <a:spLocks noGrp="1"/>
          </p:cNvSpPr>
          <p:nvPr>
            <p:ph type="title"/>
          </p:nvPr>
        </p:nvSpPr>
        <p:spPr>
          <a:xfrm>
            <a:off x="293014" y="1251562"/>
            <a:ext cx="11584428" cy="747489"/>
          </a:xfrm>
        </p:spPr>
        <p:txBody>
          <a:bodyPr>
            <a:normAutofit/>
          </a:bodyPr>
          <a:lstStyle/>
          <a:p>
            <a:r>
              <a:rPr lang="en-GB" sz="4000" dirty="0"/>
              <a:t>The ‘1,000 Days’ cohort</a:t>
            </a:r>
          </a:p>
        </p:txBody>
      </p:sp>
      <p:sp>
        <p:nvSpPr>
          <p:cNvPr id="7" name="Espace réservé du contenu 2">
            <a:extLst>
              <a:ext uri="{FF2B5EF4-FFF2-40B4-BE49-F238E27FC236}">
                <a16:creationId xmlns:a16="http://schemas.microsoft.com/office/drawing/2014/main" id="{CD075D56-4802-C041-860F-07844625B770}"/>
              </a:ext>
            </a:extLst>
          </p:cNvPr>
          <p:cNvSpPr txBox="1">
            <a:spLocks/>
          </p:cNvSpPr>
          <p:nvPr/>
        </p:nvSpPr>
        <p:spPr>
          <a:xfrm>
            <a:off x="6379778" y="3198427"/>
            <a:ext cx="5497663" cy="291859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endParaRPr lang="en-GB" sz="2000" dirty="0"/>
          </a:p>
        </p:txBody>
      </p:sp>
      <p:sp>
        <p:nvSpPr>
          <p:cNvPr id="8" name="Rounded Rectangle 7"/>
          <p:cNvSpPr/>
          <p:nvPr/>
        </p:nvSpPr>
        <p:spPr>
          <a:xfrm>
            <a:off x="169311" y="2618804"/>
            <a:ext cx="2433700" cy="3484319"/>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85750" indent="-285750">
              <a:buFontTx/>
              <a:buChar char="-"/>
            </a:pPr>
            <a:r>
              <a:rPr lang="en-GB" sz="1700" dirty="0">
                <a:solidFill>
                  <a:schemeClr val="tx1"/>
                </a:solidFill>
              </a:rPr>
              <a:t>4 ANC visits</a:t>
            </a:r>
          </a:p>
          <a:p>
            <a:pPr marL="285750" indent="-285750">
              <a:buFontTx/>
              <a:buChar char="-"/>
            </a:pPr>
            <a:r>
              <a:rPr lang="en-GB" sz="1700" dirty="0">
                <a:solidFill>
                  <a:schemeClr val="tx1"/>
                </a:solidFill>
              </a:rPr>
              <a:t>Tetanus vaccine</a:t>
            </a:r>
          </a:p>
          <a:p>
            <a:pPr marL="285750" indent="-285750">
              <a:buFontTx/>
              <a:buChar char="-"/>
            </a:pPr>
            <a:r>
              <a:rPr lang="en-GB" sz="1700" dirty="0">
                <a:solidFill>
                  <a:schemeClr val="tx1"/>
                </a:solidFill>
              </a:rPr>
              <a:t>Malaria </a:t>
            </a:r>
            <a:r>
              <a:rPr lang="en-GB" sz="1700" dirty="0" err="1">
                <a:solidFill>
                  <a:schemeClr val="tx1"/>
                </a:solidFill>
              </a:rPr>
              <a:t>iPT</a:t>
            </a:r>
            <a:r>
              <a:rPr lang="en-GB" sz="1700" dirty="0">
                <a:solidFill>
                  <a:schemeClr val="tx1"/>
                </a:solidFill>
              </a:rPr>
              <a:t> (SP)</a:t>
            </a:r>
          </a:p>
          <a:p>
            <a:pPr marL="285750" indent="-285750">
              <a:buFontTx/>
              <a:buChar char="-"/>
            </a:pPr>
            <a:r>
              <a:rPr lang="en-GB" sz="1700" dirty="0">
                <a:solidFill>
                  <a:schemeClr val="tx1"/>
                </a:solidFill>
              </a:rPr>
              <a:t>Mosquito net</a:t>
            </a:r>
          </a:p>
          <a:p>
            <a:pPr marL="285750" indent="-285750">
              <a:buFontTx/>
              <a:buChar char="-"/>
            </a:pPr>
            <a:r>
              <a:rPr lang="en-GB" sz="1700" dirty="0">
                <a:solidFill>
                  <a:schemeClr val="tx1"/>
                </a:solidFill>
              </a:rPr>
              <a:t>Haemoglobin test</a:t>
            </a:r>
          </a:p>
          <a:p>
            <a:pPr marL="285750" indent="-285750">
              <a:buFontTx/>
              <a:buChar char="-"/>
            </a:pPr>
            <a:r>
              <a:rPr lang="en-GB" sz="1700" dirty="0">
                <a:solidFill>
                  <a:schemeClr val="tx1"/>
                </a:solidFill>
              </a:rPr>
              <a:t>STI testing</a:t>
            </a:r>
          </a:p>
          <a:p>
            <a:pPr marL="285750" indent="-285750">
              <a:buFontTx/>
              <a:buChar char="-"/>
            </a:pPr>
            <a:r>
              <a:rPr lang="en-GB" sz="1700" dirty="0">
                <a:solidFill>
                  <a:schemeClr val="tx1"/>
                </a:solidFill>
              </a:rPr>
              <a:t>Deworming</a:t>
            </a:r>
          </a:p>
          <a:p>
            <a:pPr marL="285750" indent="-285750">
              <a:buFontTx/>
              <a:buChar char="-"/>
            </a:pPr>
            <a:r>
              <a:rPr lang="en-GB" sz="1700" dirty="0">
                <a:solidFill>
                  <a:schemeClr val="tx1"/>
                </a:solidFill>
              </a:rPr>
              <a:t>Nutritional support</a:t>
            </a:r>
          </a:p>
          <a:p>
            <a:pPr marL="285750" indent="-285750">
              <a:buFontTx/>
              <a:buChar char="-"/>
            </a:pPr>
            <a:r>
              <a:rPr lang="en-GB" sz="1700" dirty="0">
                <a:solidFill>
                  <a:schemeClr val="tx1"/>
                </a:solidFill>
              </a:rPr>
              <a:t>Referral @ delivery</a:t>
            </a:r>
          </a:p>
          <a:p>
            <a:pPr marL="285750" indent="-285750">
              <a:buFontTx/>
              <a:buChar char="-"/>
            </a:pPr>
            <a:r>
              <a:rPr lang="en-GB" sz="1700" dirty="0">
                <a:solidFill>
                  <a:schemeClr val="tx1"/>
                </a:solidFill>
              </a:rPr>
              <a:t>Medicalized delivery</a:t>
            </a:r>
          </a:p>
          <a:p>
            <a:pPr marL="285750" indent="-285750">
              <a:buFontTx/>
              <a:buChar char="-"/>
            </a:pPr>
            <a:r>
              <a:rPr lang="en-GB" sz="1700" dirty="0">
                <a:solidFill>
                  <a:schemeClr val="tx1"/>
                </a:solidFill>
              </a:rPr>
              <a:t>Post-natal visit, </a:t>
            </a:r>
            <a:r>
              <a:rPr lang="en-GB" sz="1700" dirty="0" err="1">
                <a:solidFill>
                  <a:schemeClr val="tx1"/>
                </a:solidFill>
              </a:rPr>
              <a:t>incl</a:t>
            </a:r>
            <a:r>
              <a:rPr lang="en-GB" sz="1700" dirty="0">
                <a:solidFill>
                  <a:schemeClr val="tx1"/>
                </a:solidFill>
              </a:rPr>
              <a:t> contraception</a:t>
            </a:r>
          </a:p>
        </p:txBody>
      </p:sp>
      <p:sp>
        <p:nvSpPr>
          <p:cNvPr id="9" name="Rounded Rectangle 8"/>
          <p:cNvSpPr/>
          <p:nvPr/>
        </p:nvSpPr>
        <p:spPr>
          <a:xfrm>
            <a:off x="2726714" y="2628246"/>
            <a:ext cx="2685071" cy="3465433"/>
          </a:xfrm>
          <a:prstGeom prst="roundRect">
            <a:avLst/>
          </a:prstGeom>
          <a:solidFill>
            <a:schemeClr val="bg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85750" indent="-285750">
              <a:buFontTx/>
              <a:buChar char="-"/>
            </a:pPr>
            <a:r>
              <a:rPr lang="en-GB" sz="1600" dirty="0">
                <a:solidFill>
                  <a:schemeClr val="tx1"/>
                </a:solidFill>
              </a:rPr>
              <a:t>Vitamin K @ birth</a:t>
            </a:r>
          </a:p>
          <a:p>
            <a:pPr marL="285750" indent="-285750">
              <a:buFontTx/>
              <a:buChar char="-"/>
            </a:pPr>
            <a:r>
              <a:rPr lang="en-GB" sz="1600" dirty="0">
                <a:solidFill>
                  <a:schemeClr val="tx1"/>
                </a:solidFill>
              </a:rPr>
              <a:t>9 well-child visits</a:t>
            </a:r>
          </a:p>
          <a:p>
            <a:pPr marL="285750" indent="-285750">
              <a:buFontTx/>
              <a:buChar char="-"/>
            </a:pPr>
            <a:r>
              <a:rPr lang="en-GB" sz="1600" dirty="0">
                <a:solidFill>
                  <a:schemeClr val="tx1"/>
                </a:solidFill>
              </a:rPr>
              <a:t>Standard EPI vaccinations</a:t>
            </a:r>
          </a:p>
          <a:p>
            <a:pPr marL="285750" indent="-285750">
              <a:buFontTx/>
              <a:buChar char="-"/>
            </a:pPr>
            <a:r>
              <a:rPr lang="en-GB" sz="1600" dirty="0">
                <a:solidFill>
                  <a:schemeClr val="tx1"/>
                </a:solidFill>
              </a:rPr>
              <a:t>Anthropometry &amp; oedema screening</a:t>
            </a:r>
          </a:p>
          <a:p>
            <a:pPr marL="285750" indent="-285750">
              <a:buFontTx/>
              <a:buChar char="-"/>
            </a:pPr>
            <a:r>
              <a:rPr lang="en-GB" sz="1600" dirty="0">
                <a:solidFill>
                  <a:schemeClr val="tx1"/>
                </a:solidFill>
              </a:rPr>
              <a:t>LNS </a:t>
            </a:r>
            <a:r>
              <a:rPr lang="en-GB" sz="1600" dirty="0" err="1">
                <a:solidFill>
                  <a:schemeClr val="tx1"/>
                </a:solidFill>
              </a:rPr>
              <a:t>Nutributter</a:t>
            </a:r>
            <a:r>
              <a:rPr lang="en-GB" sz="1600" dirty="0">
                <a:solidFill>
                  <a:schemeClr val="tx1"/>
                </a:solidFill>
                <a:latin typeface="Arial" panose="020B0604020202020204" pitchFamily="34" charset="0"/>
                <a:cs typeface="Arial" panose="020B0604020202020204" pitchFamily="34" charset="0"/>
              </a:rPr>
              <a:t>™</a:t>
            </a:r>
            <a:r>
              <a:rPr lang="en-GB" sz="1600" dirty="0">
                <a:solidFill>
                  <a:schemeClr val="tx1"/>
                </a:solidFill>
              </a:rPr>
              <a:t> (20 g or 120 kcal/d) from 6-24 m</a:t>
            </a:r>
          </a:p>
          <a:p>
            <a:pPr marL="285750" indent="-285750">
              <a:buFontTx/>
              <a:buChar char="-"/>
            </a:pPr>
            <a:r>
              <a:rPr lang="en-GB" sz="1600" dirty="0">
                <a:solidFill>
                  <a:schemeClr val="tx1"/>
                </a:solidFill>
              </a:rPr>
              <a:t>Mosquito net</a:t>
            </a:r>
          </a:p>
          <a:p>
            <a:pPr marL="285750" indent="-285750">
              <a:buFontTx/>
              <a:buChar char="-"/>
            </a:pPr>
            <a:r>
              <a:rPr lang="en-GB" sz="1600" dirty="0">
                <a:solidFill>
                  <a:schemeClr val="tx1"/>
                </a:solidFill>
              </a:rPr>
              <a:t>Malaria seasonal chemoprevention</a:t>
            </a:r>
          </a:p>
          <a:p>
            <a:pPr marL="285750" indent="-285750">
              <a:buFontTx/>
              <a:buChar char="-"/>
            </a:pPr>
            <a:r>
              <a:rPr lang="en-GB" sz="1600" dirty="0">
                <a:solidFill>
                  <a:schemeClr val="tx1"/>
                </a:solidFill>
              </a:rPr>
              <a:t>curative care, </a:t>
            </a:r>
            <a:r>
              <a:rPr lang="en-GB" sz="1600" dirty="0" err="1">
                <a:solidFill>
                  <a:schemeClr val="tx1"/>
                </a:solidFill>
              </a:rPr>
              <a:t>incl</a:t>
            </a:r>
            <a:r>
              <a:rPr lang="en-GB" sz="1600" dirty="0">
                <a:solidFill>
                  <a:schemeClr val="tx1"/>
                </a:solidFill>
              </a:rPr>
              <a:t> SAM</a:t>
            </a:r>
          </a:p>
          <a:p>
            <a:pPr marL="285750" indent="-285750">
              <a:buFontTx/>
              <a:buChar char="-"/>
            </a:pPr>
            <a:endParaRPr lang="en-GB" dirty="0">
              <a:solidFill>
                <a:schemeClr val="tx1"/>
              </a:solidFill>
            </a:endParaRPr>
          </a:p>
        </p:txBody>
      </p:sp>
      <p:sp>
        <p:nvSpPr>
          <p:cNvPr id="10" name="Rounded Rectangle 9"/>
          <p:cNvSpPr/>
          <p:nvPr/>
        </p:nvSpPr>
        <p:spPr>
          <a:xfrm>
            <a:off x="293014" y="1871315"/>
            <a:ext cx="2186295" cy="696521"/>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Pregnant &amp; Lactating women</a:t>
            </a:r>
          </a:p>
        </p:txBody>
      </p:sp>
      <p:sp>
        <p:nvSpPr>
          <p:cNvPr id="11" name="Rounded Rectangle 10"/>
          <p:cNvSpPr/>
          <p:nvPr/>
        </p:nvSpPr>
        <p:spPr>
          <a:xfrm>
            <a:off x="2726714" y="1871315"/>
            <a:ext cx="2434551" cy="581530"/>
          </a:xfrm>
          <a:prstGeom prst="roundRect">
            <a:avLst/>
          </a:prstGeom>
          <a:solidFill>
            <a:schemeClr val="bg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solidFill>
                  <a:schemeClr val="tx1"/>
                </a:solidFill>
              </a:rPr>
              <a:t>Newborns</a:t>
            </a:r>
            <a:r>
              <a:rPr lang="en-GB" dirty="0">
                <a:solidFill>
                  <a:schemeClr val="tx1"/>
                </a:solidFill>
              </a:rPr>
              <a:t> to  24 m</a:t>
            </a:r>
          </a:p>
        </p:txBody>
      </p:sp>
      <p:sp>
        <p:nvSpPr>
          <p:cNvPr id="3" name="Rectangle 2"/>
          <p:cNvSpPr/>
          <p:nvPr/>
        </p:nvSpPr>
        <p:spPr>
          <a:xfrm>
            <a:off x="5721927" y="2628246"/>
            <a:ext cx="6155514" cy="2246769"/>
          </a:xfrm>
          <a:prstGeom prst="rect">
            <a:avLst/>
          </a:prstGeom>
        </p:spPr>
        <p:txBody>
          <a:bodyPr wrap="square">
            <a:spAutoFit/>
          </a:bodyPr>
          <a:lstStyle/>
          <a:p>
            <a:r>
              <a:rPr lang="en-GB" sz="2000" b="1" dirty="0"/>
              <a:t>Cohort implemented in 5 health facilities in rural Niger (Zinder region, </a:t>
            </a:r>
            <a:r>
              <a:rPr lang="en-GB" sz="2000" b="1" dirty="0" err="1"/>
              <a:t>Mirriah</a:t>
            </a:r>
            <a:r>
              <a:rPr lang="en-GB" sz="2000" b="1" dirty="0"/>
              <a:t> department)</a:t>
            </a:r>
          </a:p>
          <a:p>
            <a:endParaRPr lang="en-GB" sz="2000" dirty="0"/>
          </a:p>
          <a:p>
            <a:pPr marL="742950" lvl="1" indent="-285750">
              <a:buFont typeface="Arial" charset="0"/>
              <a:buChar char="•"/>
            </a:pPr>
            <a:r>
              <a:rPr lang="en-GB" sz="2000" dirty="0"/>
              <a:t>Inclusion of all pregnant women presenting for a first ANC visit: from April 2015 to June 2016</a:t>
            </a:r>
          </a:p>
          <a:p>
            <a:pPr marL="742950" lvl="1" indent="-285750">
              <a:buFont typeface="Arial" charset="0"/>
              <a:buChar char="•"/>
            </a:pPr>
            <a:r>
              <a:rPr lang="en-GB" sz="2000" dirty="0"/>
              <a:t>Follow-up of mother-infant pairs until 24Mo post-partum</a:t>
            </a:r>
          </a:p>
        </p:txBody>
      </p:sp>
    </p:spTree>
    <p:extLst>
      <p:ext uri="{BB962C8B-B14F-4D97-AF65-F5344CB8AC3E}">
        <p14:creationId xmlns:p14="http://schemas.microsoft.com/office/powerpoint/2010/main" val="2140745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910934-C215-F349-A250-B6A37AF91D07}"/>
              </a:ext>
            </a:extLst>
          </p:cNvPr>
          <p:cNvSpPr>
            <a:spLocks noGrp="1"/>
          </p:cNvSpPr>
          <p:nvPr>
            <p:ph type="title"/>
          </p:nvPr>
        </p:nvSpPr>
        <p:spPr/>
        <p:txBody>
          <a:bodyPr>
            <a:normAutofit/>
          </a:bodyPr>
          <a:lstStyle/>
          <a:p>
            <a:r>
              <a:rPr lang="fr-FR" sz="4000" dirty="0" err="1"/>
              <a:t>Methods</a:t>
            </a:r>
            <a:r>
              <a:rPr lang="fr-FR" sz="4000" dirty="0"/>
              <a:t>: </a:t>
            </a:r>
            <a:r>
              <a:rPr lang="fr-FR" sz="4000" dirty="0" err="1"/>
              <a:t>statistical</a:t>
            </a:r>
            <a:r>
              <a:rPr lang="fr-FR" sz="4000" dirty="0"/>
              <a:t> </a:t>
            </a:r>
            <a:r>
              <a:rPr lang="fr-FR" sz="4000" dirty="0" err="1"/>
              <a:t>analysis</a:t>
            </a:r>
            <a:endParaRPr lang="fr-FR" sz="4000" dirty="0"/>
          </a:p>
        </p:txBody>
      </p:sp>
      <p:sp>
        <p:nvSpPr>
          <p:cNvPr id="3" name="Espace réservé du contenu 2">
            <a:extLst>
              <a:ext uri="{FF2B5EF4-FFF2-40B4-BE49-F238E27FC236}">
                <a16:creationId xmlns:a16="http://schemas.microsoft.com/office/drawing/2014/main" id="{CC9A5B5D-5924-E440-8BBD-2ABB01A971D5}"/>
              </a:ext>
            </a:extLst>
          </p:cNvPr>
          <p:cNvSpPr>
            <a:spLocks noGrp="1"/>
          </p:cNvSpPr>
          <p:nvPr>
            <p:ph sz="half" idx="1"/>
          </p:nvPr>
        </p:nvSpPr>
        <p:spPr/>
        <p:txBody>
          <a:bodyPr>
            <a:normAutofit/>
          </a:bodyPr>
          <a:lstStyle/>
          <a:p>
            <a:r>
              <a:rPr lang="en-GB" dirty="0"/>
              <a:t>Multivariate generalized linear mixed model to examine factors associated with perinatal mortality, including study site as a random effect</a:t>
            </a:r>
          </a:p>
          <a:p>
            <a:r>
              <a:rPr lang="en-GB" dirty="0"/>
              <a:t> Creation of a complication score based on 6 danger signs identified during ANC: </a:t>
            </a:r>
          </a:p>
          <a:p>
            <a:pPr lvl="1">
              <a:buFont typeface="Wingdings" charset="2"/>
              <a:buChar char="§"/>
            </a:pPr>
            <a:r>
              <a:rPr lang="en-GB" dirty="0"/>
              <a:t>Age:  ≤18 years or ≥35 years, </a:t>
            </a:r>
          </a:p>
          <a:p>
            <a:pPr lvl="1">
              <a:buFont typeface="Wingdings" charset="2"/>
              <a:buChar char="§"/>
            </a:pPr>
            <a:r>
              <a:rPr lang="en-GB" dirty="0"/>
              <a:t>First pregnancy, </a:t>
            </a:r>
          </a:p>
          <a:p>
            <a:pPr lvl="1">
              <a:buFont typeface="Wingdings" charset="2"/>
              <a:buChar char="§"/>
            </a:pPr>
            <a:r>
              <a:rPr lang="en-GB" dirty="0"/>
              <a:t>Multiple gestation, </a:t>
            </a:r>
          </a:p>
          <a:p>
            <a:pPr lvl="1">
              <a:buFont typeface="Wingdings" charset="2"/>
              <a:buChar char="§"/>
            </a:pPr>
            <a:r>
              <a:rPr lang="en-GB" dirty="0"/>
              <a:t>Severe anaemia (&lt; 7g/</a:t>
            </a:r>
            <a:r>
              <a:rPr lang="en-GB" dirty="0" err="1"/>
              <a:t>dL</a:t>
            </a:r>
            <a:r>
              <a:rPr lang="en-GB" dirty="0"/>
              <a:t>), </a:t>
            </a:r>
          </a:p>
          <a:p>
            <a:pPr lvl="1">
              <a:buFont typeface="Wingdings" charset="2"/>
              <a:buChar char="§"/>
            </a:pPr>
            <a:r>
              <a:rPr lang="en-GB" dirty="0"/>
              <a:t>Positive malaria rapid diagnostic test (RDT), </a:t>
            </a:r>
          </a:p>
          <a:p>
            <a:pPr lvl="1">
              <a:buFont typeface="Wingdings" charset="2"/>
              <a:buChar char="§"/>
            </a:pPr>
            <a:r>
              <a:rPr lang="en-GB" dirty="0"/>
              <a:t>Pre-eclampsia (high blood pressure and proteinuria)</a:t>
            </a:r>
          </a:p>
          <a:p>
            <a:pPr marL="342900" lvl="1" indent="0">
              <a:buNone/>
            </a:pPr>
            <a:endParaRPr lang="en-GB" i="1" dirty="0"/>
          </a:p>
          <a:p>
            <a:pPr marL="342900" lvl="1" indent="0">
              <a:buNone/>
            </a:pPr>
            <a:r>
              <a:rPr lang="en-GB" sz="2400" i="1" dirty="0"/>
              <a:t>assessed in relation to perinatal mortality and place of delivery</a:t>
            </a:r>
          </a:p>
          <a:p>
            <a:pPr lvl="1">
              <a:buFont typeface="Wingdings" charset="2"/>
              <a:buChar char="§"/>
            </a:pPr>
            <a:endParaRPr lang="en-GB" dirty="0"/>
          </a:p>
        </p:txBody>
      </p:sp>
    </p:spTree>
    <p:extLst>
      <p:ext uri="{BB962C8B-B14F-4D97-AF65-F5344CB8AC3E}">
        <p14:creationId xmlns:p14="http://schemas.microsoft.com/office/powerpoint/2010/main" val="1737027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4641AD68-B8A5-7D43-ADF3-B93B98E13B95}"/>
              </a:ext>
            </a:extLst>
          </p:cNvPr>
          <p:cNvSpPr txBox="1"/>
          <p:nvPr/>
        </p:nvSpPr>
        <p:spPr>
          <a:xfrm>
            <a:off x="2871603" y="1579396"/>
            <a:ext cx="5118393" cy="830997"/>
          </a:xfrm>
          <a:prstGeom prst="rect">
            <a:avLst/>
          </a:prstGeom>
          <a:noFill/>
          <a:ln>
            <a:solidFill>
              <a:schemeClr val="accent1"/>
            </a:solidFill>
          </a:ln>
        </p:spPr>
        <p:txBody>
          <a:bodyPr wrap="square" rtlCol="0" anchor="ctr">
            <a:spAutoFit/>
          </a:bodyPr>
          <a:lstStyle/>
          <a:p>
            <a:pPr algn="ctr"/>
            <a:r>
              <a:rPr lang="fr-FR" sz="2400" dirty="0" err="1"/>
              <a:t>Pregnant</a:t>
            </a:r>
            <a:r>
              <a:rPr lang="fr-FR" sz="2400" dirty="0"/>
              <a:t> </a:t>
            </a:r>
            <a:r>
              <a:rPr lang="fr-FR" sz="2400" dirty="0" err="1"/>
              <a:t>women</a:t>
            </a:r>
            <a:r>
              <a:rPr lang="fr-FR" sz="2400" dirty="0"/>
              <a:t> </a:t>
            </a:r>
            <a:r>
              <a:rPr lang="fr-FR" sz="2400" dirty="0" err="1"/>
              <a:t>included</a:t>
            </a:r>
            <a:r>
              <a:rPr lang="fr-FR" sz="2400" dirty="0"/>
              <a:t> in the </a:t>
            </a:r>
            <a:r>
              <a:rPr lang="fr-FR" sz="2400" dirty="0" err="1"/>
              <a:t>study</a:t>
            </a:r>
            <a:r>
              <a:rPr lang="fr-FR" sz="2400" dirty="0"/>
              <a:t> </a:t>
            </a:r>
          </a:p>
          <a:p>
            <a:pPr algn="ctr"/>
            <a:r>
              <a:rPr lang="fr-FR" sz="2400" dirty="0"/>
              <a:t>N = 1745</a:t>
            </a:r>
            <a:endParaRPr lang="fr-FR" sz="2400" baseline="25000" dirty="0"/>
          </a:p>
        </p:txBody>
      </p:sp>
      <p:sp>
        <p:nvSpPr>
          <p:cNvPr id="5" name="Rectangle 4">
            <a:extLst>
              <a:ext uri="{FF2B5EF4-FFF2-40B4-BE49-F238E27FC236}">
                <a16:creationId xmlns:a16="http://schemas.microsoft.com/office/drawing/2014/main" id="{BDF081D9-D979-4B45-964C-4C67BBD00F1B}"/>
              </a:ext>
            </a:extLst>
          </p:cNvPr>
          <p:cNvSpPr/>
          <p:nvPr/>
        </p:nvSpPr>
        <p:spPr>
          <a:xfrm>
            <a:off x="3736725" y="3585509"/>
            <a:ext cx="3388148" cy="830997"/>
          </a:xfrm>
          <a:prstGeom prst="rect">
            <a:avLst/>
          </a:prstGeom>
          <a:ln>
            <a:solidFill>
              <a:schemeClr val="accent1"/>
            </a:solidFill>
          </a:ln>
        </p:spPr>
        <p:txBody>
          <a:bodyPr wrap="square" anchor="ctr">
            <a:spAutoFit/>
          </a:bodyPr>
          <a:lstStyle/>
          <a:p>
            <a:pPr algn="ctr"/>
            <a:r>
              <a:rPr lang="fr-FR" sz="2400" dirty="0" err="1"/>
              <a:t>Women</a:t>
            </a:r>
            <a:r>
              <a:rPr lang="fr-FR" sz="2400" dirty="0"/>
              <a:t> </a:t>
            </a:r>
            <a:r>
              <a:rPr lang="fr-FR" sz="2400" dirty="0" err="1"/>
              <a:t>who</a:t>
            </a:r>
            <a:r>
              <a:rPr lang="fr-FR" sz="2400" dirty="0"/>
              <a:t> gave </a:t>
            </a:r>
            <a:r>
              <a:rPr lang="fr-FR" sz="2400" dirty="0" err="1"/>
              <a:t>birth</a:t>
            </a:r>
            <a:endParaRPr lang="fr-FR" sz="2400" dirty="0"/>
          </a:p>
          <a:p>
            <a:pPr algn="ctr"/>
            <a:r>
              <a:rPr lang="fr-FR" sz="2400" dirty="0"/>
              <a:t>n = 1679 (96,2%)</a:t>
            </a:r>
          </a:p>
        </p:txBody>
      </p:sp>
      <p:sp>
        <p:nvSpPr>
          <p:cNvPr id="6" name="Rectangle 5">
            <a:extLst>
              <a:ext uri="{FF2B5EF4-FFF2-40B4-BE49-F238E27FC236}">
                <a16:creationId xmlns:a16="http://schemas.microsoft.com/office/drawing/2014/main" id="{647003CB-6241-9D4D-8854-FC3400487C90}"/>
              </a:ext>
            </a:extLst>
          </p:cNvPr>
          <p:cNvSpPr/>
          <p:nvPr/>
        </p:nvSpPr>
        <p:spPr>
          <a:xfrm>
            <a:off x="958547" y="4741111"/>
            <a:ext cx="3826112" cy="830997"/>
          </a:xfrm>
          <a:prstGeom prst="rect">
            <a:avLst/>
          </a:prstGeom>
          <a:ln>
            <a:solidFill>
              <a:schemeClr val="accent1"/>
            </a:solidFill>
          </a:ln>
        </p:spPr>
        <p:txBody>
          <a:bodyPr wrap="none" anchor="ctr">
            <a:spAutoFit/>
          </a:bodyPr>
          <a:lstStyle/>
          <a:p>
            <a:pPr algn="ctr"/>
            <a:r>
              <a:rPr lang="fr-FR" sz="2400" dirty="0" err="1"/>
              <a:t>Children</a:t>
            </a:r>
            <a:r>
              <a:rPr lang="fr-FR" sz="2400" dirty="0"/>
              <a:t> alive at 7 </a:t>
            </a:r>
            <a:r>
              <a:rPr lang="fr-FR" sz="2400" dirty="0" err="1"/>
              <a:t>days</a:t>
            </a:r>
            <a:r>
              <a:rPr lang="fr-FR" sz="2400" dirty="0"/>
              <a:t> of life</a:t>
            </a:r>
          </a:p>
          <a:p>
            <a:pPr algn="ctr"/>
            <a:r>
              <a:rPr lang="fr-FR" sz="2400" dirty="0"/>
              <a:t>n = 1595 (95,0%)</a:t>
            </a:r>
          </a:p>
        </p:txBody>
      </p:sp>
      <p:cxnSp>
        <p:nvCxnSpPr>
          <p:cNvPr id="7" name="Connecteur droit 6">
            <a:extLst>
              <a:ext uri="{FF2B5EF4-FFF2-40B4-BE49-F238E27FC236}">
                <a16:creationId xmlns:a16="http://schemas.microsoft.com/office/drawing/2014/main" id="{B3A2C6E4-051F-5447-9212-CBE296C2A713}"/>
              </a:ext>
            </a:extLst>
          </p:cNvPr>
          <p:cNvCxnSpPr>
            <a:cxnSpLocks/>
          </p:cNvCxnSpPr>
          <p:nvPr/>
        </p:nvCxnSpPr>
        <p:spPr>
          <a:xfrm>
            <a:off x="5364079" y="4419560"/>
            <a:ext cx="0" cy="122223"/>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0D239400-450F-8A4E-89D4-C9EFCFB6BD4E}"/>
              </a:ext>
            </a:extLst>
          </p:cNvPr>
          <p:cNvCxnSpPr/>
          <p:nvPr/>
        </p:nvCxnSpPr>
        <p:spPr>
          <a:xfrm flipV="1">
            <a:off x="4429322" y="4541783"/>
            <a:ext cx="1836000" cy="4541"/>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150BD20-1A39-704A-931B-A0593EC83B0D}"/>
              </a:ext>
            </a:extLst>
          </p:cNvPr>
          <p:cNvSpPr/>
          <p:nvPr/>
        </p:nvSpPr>
        <p:spPr>
          <a:xfrm>
            <a:off x="5974376" y="4749627"/>
            <a:ext cx="3044933" cy="830997"/>
          </a:xfrm>
          <a:prstGeom prst="rect">
            <a:avLst/>
          </a:prstGeom>
          <a:solidFill>
            <a:schemeClr val="accent1"/>
          </a:solidFill>
          <a:ln>
            <a:solidFill>
              <a:schemeClr val="accent1"/>
            </a:solidFill>
          </a:ln>
        </p:spPr>
        <p:txBody>
          <a:bodyPr wrap="square" anchor="ctr">
            <a:spAutoFit/>
          </a:bodyPr>
          <a:lstStyle/>
          <a:p>
            <a:pPr algn="ctr"/>
            <a:r>
              <a:rPr lang="fr-FR" sz="2400" dirty="0" err="1">
                <a:solidFill>
                  <a:srgbClr val="FFFFFF"/>
                </a:solidFill>
              </a:rPr>
              <a:t>Perinatal</a:t>
            </a:r>
            <a:r>
              <a:rPr lang="fr-FR" sz="2400" dirty="0">
                <a:solidFill>
                  <a:srgbClr val="FFFFFF"/>
                </a:solidFill>
              </a:rPr>
              <a:t> </a:t>
            </a:r>
            <a:r>
              <a:rPr lang="fr-FR" sz="2400" dirty="0" err="1">
                <a:solidFill>
                  <a:srgbClr val="FFFFFF"/>
                </a:solidFill>
              </a:rPr>
              <a:t>deaths</a:t>
            </a:r>
            <a:endParaRPr lang="fr-FR" sz="2400" dirty="0">
              <a:solidFill>
                <a:srgbClr val="FFFFFF"/>
              </a:solidFill>
            </a:endParaRPr>
          </a:p>
          <a:p>
            <a:pPr algn="ctr"/>
            <a:r>
              <a:rPr lang="fr-FR" sz="2400" dirty="0">
                <a:solidFill>
                  <a:srgbClr val="FFFFFF"/>
                </a:solidFill>
              </a:rPr>
              <a:t>n = 84 (5,0%)</a:t>
            </a:r>
          </a:p>
        </p:txBody>
      </p:sp>
      <p:cxnSp>
        <p:nvCxnSpPr>
          <p:cNvPr id="10" name="Connecteur droit avec flèche 9">
            <a:extLst>
              <a:ext uri="{FF2B5EF4-FFF2-40B4-BE49-F238E27FC236}">
                <a16:creationId xmlns:a16="http://schemas.microsoft.com/office/drawing/2014/main" id="{E94B767B-03F9-3140-8FA8-CF339DB619AA}"/>
              </a:ext>
            </a:extLst>
          </p:cNvPr>
          <p:cNvCxnSpPr>
            <a:cxnSpLocks/>
            <a:stCxn id="4" idx="2"/>
            <a:endCxn id="5" idx="0"/>
          </p:cNvCxnSpPr>
          <p:nvPr/>
        </p:nvCxnSpPr>
        <p:spPr>
          <a:xfrm flipH="1">
            <a:off x="5430799" y="2410393"/>
            <a:ext cx="1" cy="11751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8B78FC98-A34E-0748-9A95-C9166DE9B22E}"/>
              </a:ext>
            </a:extLst>
          </p:cNvPr>
          <p:cNvCxnSpPr/>
          <p:nvPr/>
        </p:nvCxnSpPr>
        <p:spPr>
          <a:xfrm>
            <a:off x="6265322" y="4541781"/>
            <a:ext cx="0" cy="190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ECCE0947-81AE-1747-B867-D56A65635FC2}"/>
              </a:ext>
            </a:extLst>
          </p:cNvPr>
          <p:cNvCxnSpPr>
            <a:cxnSpLocks/>
          </p:cNvCxnSpPr>
          <p:nvPr/>
        </p:nvCxnSpPr>
        <p:spPr>
          <a:xfrm>
            <a:off x="4429322" y="4541783"/>
            <a:ext cx="0" cy="1908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F90F4740-7AC8-3846-B442-56E530A001B5}"/>
              </a:ext>
            </a:extLst>
          </p:cNvPr>
          <p:cNvSpPr txBox="1"/>
          <p:nvPr/>
        </p:nvSpPr>
        <p:spPr>
          <a:xfrm>
            <a:off x="5601933" y="2461387"/>
            <a:ext cx="5674638" cy="1015663"/>
          </a:xfrm>
          <a:prstGeom prst="rect">
            <a:avLst/>
          </a:prstGeom>
          <a:noFill/>
        </p:spPr>
        <p:txBody>
          <a:bodyPr wrap="square" rtlCol="0" anchor="ctr">
            <a:spAutoFit/>
          </a:bodyPr>
          <a:lstStyle/>
          <a:p>
            <a:r>
              <a:rPr lang="fr-FR" sz="2000" i="1" dirty="0"/>
              <a:t>- </a:t>
            </a:r>
            <a:r>
              <a:rPr lang="fr-FR" sz="2000" i="1" dirty="0" err="1"/>
              <a:t>Unknown</a:t>
            </a:r>
            <a:r>
              <a:rPr lang="fr-FR" sz="2000" i="1" dirty="0"/>
              <a:t> </a:t>
            </a:r>
            <a:r>
              <a:rPr lang="fr-FR" sz="2000" i="1" dirty="0" err="1"/>
              <a:t>pregnancy</a:t>
            </a:r>
            <a:r>
              <a:rPr lang="fr-FR" sz="2000" i="1" dirty="0"/>
              <a:t> </a:t>
            </a:r>
            <a:r>
              <a:rPr lang="fr-FR" sz="2000" i="1" dirty="0" err="1"/>
              <a:t>outcomes</a:t>
            </a:r>
            <a:r>
              <a:rPr lang="fr-FR" sz="2000" i="1" dirty="0"/>
              <a:t>: n = 50</a:t>
            </a:r>
          </a:p>
          <a:p>
            <a:r>
              <a:rPr lang="fr-FR" sz="2000" i="1" dirty="0"/>
              <a:t>- Abortions: n = 12</a:t>
            </a:r>
          </a:p>
          <a:p>
            <a:r>
              <a:rPr lang="fr-FR" sz="2000" i="1" dirty="0"/>
              <a:t>- </a:t>
            </a:r>
            <a:r>
              <a:rPr lang="fr-FR" sz="2000" i="1" dirty="0" err="1"/>
              <a:t>Maternal</a:t>
            </a:r>
            <a:r>
              <a:rPr lang="fr-FR" sz="2000" i="1" dirty="0"/>
              <a:t> </a:t>
            </a:r>
            <a:r>
              <a:rPr lang="fr-FR" sz="2000" i="1" dirty="0" err="1"/>
              <a:t>deaths</a:t>
            </a:r>
            <a:r>
              <a:rPr lang="fr-FR" sz="2000" i="1" dirty="0"/>
              <a:t> </a:t>
            </a:r>
            <a:r>
              <a:rPr lang="fr-FR" sz="2000" i="1" dirty="0" err="1"/>
              <a:t>during</a:t>
            </a:r>
            <a:r>
              <a:rPr lang="fr-FR" sz="2000" i="1" dirty="0"/>
              <a:t> </a:t>
            </a:r>
            <a:r>
              <a:rPr lang="fr-FR" sz="2000" i="1" dirty="0" err="1"/>
              <a:t>pregnancy</a:t>
            </a:r>
            <a:r>
              <a:rPr lang="fr-FR" sz="2000" i="1" dirty="0"/>
              <a:t>: n = 4</a:t>
            </a:r>
          </a:p>
        </p:txBody>
      </p:sp>
      <p:sp>
        <p:nvSpPr>
          <p:cNvPr id="11" name="ZoneTexte 10"/>
          <p:cNvSpPr txBox="1"/>
          <p:nvPr/>
        </p:nvSpPr>
        <p:spPr>
          <a:xfrm>
            <a:off x="9102432" y="4943597"/>
            <a:ext cx="3034145" cy="646331"/>
          </a:xfrm>
          <a:prstGeom prst="rect">
            <a:avLst/>
          </a:prstGeom>
          <a:noFill/>
        </p:spPr>
        <p:txBody>
          <a:bodyPr wrap="square" rtlCol="0">
            <a:spAutoFit/>
          </a:bodyPr>
          <a:lstStyle/>
          <a:p>
            <a:r>
              <a:rPr lang="en-US" dirty="0"/>
              <a:t>Stillbirth: n=68 (4.0%)</a:t>
            </a:r>
          </a:p>
          <a:p>
            <a:r>
              <a:rPr lang="en-US" dirty="0"/>
              <a:t>Neonatal deaths: n=16 (1.0%)</a:t>
            </a:r>
          </a:p>
        </p:txBody>
      </p:sp>
    </p:spTree>
    <p:extLst>
      <p:ext uri="{BB962C8B-B14F-4D97-AF65-F5344CB8AC3E}">
        <p14:creationId xmlns:p14="http://schemas.microsoft.com/office/powerpoint/2010/main" val="889218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3ED7D8-1598-7F4E-83FD-B68C6EDA0EFB}"/>
              </a:ext>
            </a:extLst>
          </p:cNvPr>
          <p:cNvSpPr>
            <a:spLocks noGrp="1"/>
          </p:cNvSpPr>
          <p:nvPr>
            <p:ph type="title"/>
          </p:nvPr>
        </p:nvSpPr>
        <p:spPr/>
        <p:txBody>
          <a:bodyPr>
            <a:normAutofit/>
          </a:bodyPr>
          <a:lstStyle/>
          <a:p>
            <a:r>
              <a:rPr lang="fr-FR" sz="4000" dirty="0"/>
              <a:t>Baseline </a:t>
            </a:r>
            <a:r>
              <a:rPr lang="fr-FR" sz="4000" dirty="0" err="1"/>
              <a:t>maternal</a:t>
            </a:r>
            <a:r>
              <a:rPr lang="fr-FR" sz="4000" dirty="0"/>
              <a:t> </a:t>
            </a:r>
            <a:r>
              <a:rPr lang="fr-FR" sz="4000" dirty="0" err="1"/>
              <a:t>characteristics</a:t>
            </a:r>
            <a:endParaRPr lang="fr-FR" sz="4000" dirty="0"/>
          </a:p>
        </p:txBody>
      </p:sp>
      <p:sp>
        <p:nvSpPr>
          <p:cNvPr id="3" name="Espace réservé du contenu 2">
            <a:extLst>
              <a:ext uri="{FF2B5EF4-FFF2-40B4-BE49-F238E27FC236}">
                <a16:creationId xmlns:a16="http://schemas.microsoft.com/office/drawing/2014/main" id="{A0DA6EEA-1ECF-1341-A94D-A4F3BDE4E5E0}"/>
              </a:ext>
            </a:extLst>
          </p:cNvPr>
          <p:cNvSpPr>
            <a:spLocks noGrp="1"/>
          </p:cNvSpPr>
          <p:nvPr>
            <p:ph sz="half" idx="1"/>
          </p:nvPr>
        </p:nvSpPr>
        <p:spPr/>
        <p:txBody>
          <a:bodyPr>
            <a:normAutofit fontScale="92500" lnSpcReduction="10000"/>
          </a:bodyPr>
          <a:lstStyle/>
          <a:p>
            <a:r>
              <a:rPr lang="en-GB" dirty="0"/>
              <a:t>Median (IQR) age: 		25 (21-29)		</a:t>
            </a:r>
            <a:r>
              <a:rPr lang="en-GB" i="1" dirty="0"/>
              <a:t>Min: 14; Max: 45</a:t>
            </a:r>
          </a:p>
          <a:p>
            <a:endParaRPr lang="en-GB" i="1" dirty="0"/>
          </a:p>
          <a:p>
            <a:r>
              <a:rPr lang="en-GB" dirty="0"/>
              <a:t>Median (IQR) parity: 		3 (1-5)		</a:t>
            </a:r>
            <a:r>
              <a:rPr lang="en-GB" i="1" dirty="0"/>
              <a:t>Min: 0; Max: 14</a:t>
            </a:r>
          </a:p>
          <a:p>
            <a:endParaRPr lang="en-GB" i="1" dirty="0"/>
          </a:p>
          <a:p>
            <a:r>
              <a:rPr lang="en-GB" dirty="0"/>
              <a:t>% MUAC&lt;230mm: 		29.9%</a:t>
            </a:r>
          </a:p>
          <a:p>
            <a:r>
              <a:rPr lang="en-GB" dirty="0"/>
              <a:t>% height&lt;155cm: 		17.2%	</a:t>
            </a:r>
          </a:p>
          <a:p>
            <a:endParaRPr lang="en-GB" i="1" dirty="0"/>
          </a:p>
          <a:p>
            <a:r>
              <a:rPr lang="en-GB" dirty="0"/>
              <a:t>Number of ANC visits: n=1 (15.5%); n=2-3 (47.8%); n=4 (36.7%)</a:t>
            </a:r>
          </a:p>
          <a:p>
            <a:pPr marL="0" indent="0">
              <a:buNone/>
            </a:pPr>
            <a:endParaRPr lang="en-GB" dirty="0"/>
          </a:p>
          <a:p>
            <a:pPr marL="0" indent="0">
              <a:buNone/>
            </a:pPr>
            <a:r>
              <a:rPr lang="en-GB" i="1" dirty="0"/>
              <a:t>Gestational age at first antenatal visit could not be reliably estimated due to late presentation		</a:t>
            </a:r>
          </a:p>
          <a:p>
            <a:endParaRPr lang="en-GB" i="1" dirty="0"/>
          </a:p>
          <a:p>
            <a:endParaRPr lang="en-GB" dirty="0"/>
          </a:p>
        </p:txBody>
      </p:sp>
    </p:spTree>
    <p:extLst>
      <p:ext uri="{BB962C8B-B14F-4D97-AF65-F5344CB8AC3E}">
        <p14:creationId xmlns:p14="http://schemas.microsoft.com/office/powerpoint/2010/main" val="3810865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18D408-0064-4E43-A9AA-884AC5A4C782}"/>
              </a:ext>
            </a:extLst>
          </p:cNvPr>
          <p:cNvSpPr>
            <a:spLocks noGrp="1"/>
          </p:cNvSpPr>
          <p:nvPr>
            <p:ph type="title"/>
          </p:nvPr>
        </p:nvSpPr>
        <p:spPr/>
        <p:txBody>
          <a:bodyPr>
            <a:noAutofit/>
          </a:bodyPr>
          <a:lstStyle/>
          <a:p>
            <a:pPr algn="ctr"/>
            <a:r>
              <a:rPr lang="fr-FR" sz="2800" dirty="0" err="1"/>
              <a:t>Multivariate</a:t>
            </a:r>
            <a:r>
              <a:rPr lang="fr-FR" sz="2800" dirty="0"/>
              <a:t> </a:t>
            </a:r>
            <a:r>
              <a:rPr lang="fr-FR" sz="2800" dirty="0" err="1"/>
              <a:t>analysis</a:t>
            </a:r>
            <a:r>
              <a:rPr lang="fr-FR" sz="2800" dirty="0"/>
              <a:t>: </a:t>
            </a:r>
            <a:r>
              <a:rPr lang="fr-FR" sz="2800" dirty="0" err="1"/>
              <a:t>factors</a:t>
            </a:r>
            <a:r>
              <a:rPr lang="fr-FR" sz="2800" dirty="0"/>
              <a:t> </a:t>
            </a:r>
            <a:r>
              <a:rPr lang="fr-FR" sz="2800" dirty="0" err="1"/>
              <a:t>associated</a:t>
            </a:r>
            <a:r>
              <a:rPr lang="fr-FR" sz="2800" dirty="0"/>
              <a:t> </a:t>
            </a:r>
            <a:r>
              <a:rPr lang="fr-FR" sz="2800" dirty="0" err="1"/>
              <a:t>with</a:t>
            </a:r>
            <a:r>
              <a:rPr lang="fr-FR" sz="2800" dirty="0"/>
              <a:t> </a:t>
            </a:r>
            <a:r>
              <a:rPr lang="fr-FR" sz="2800" dirty="0" err="1"/>
              <a:t>perinatal</a:t>
            </a:r>
            <a:r>
              <a:rPr lang="fr-FR" sz="2800" dirty="0"/>
              <a:t> </a:t>
            </a:r>
            <a:r>
              <a:rPr lang="fr-FR" sz="2800" dirty="0" err="1"/>
              <a:t>mortality</a:t>
            </a:r>
            <a:br>
              <a:rPr lang="fr-FR" sz="2800" dirty="0"/>
            </a:br>
            <a:r>
              <a:rPr lang="fr-FR" sz="2000" dirty="0"/>
              <a:t>N = </a:t>
            </a:r>
            <a:r>
              <a:rPr lang="fr-FR" sz="2000" dirty="0" err="1"/>
              <a:t>number</a:t>
            </a:r>
            <a:r>
              <a:rPr lang="fr-FR" sz="2000" dirty="0"/>
              <a:t> of </a:t>
            </a:r>
            <a:r>
              <a:rPr lang="fr-FR" sz="2000" dirty="0" err="1"/>
              <a:t>births</a:t>
            </a:r>
            <a:r>
              <a:rPr lang="fr-FR" sz="2000" dirty="0"/>
              <a:t>;        n=</a:t>
            </a:r>
            <a:r>
              <a:rPr lang="fr-FR" sz="2000" dirty="0" err="1"/>
              <a:t>number</a:t>
            </a:r>
            <a:r>
              <a:rPr lang="fr-FR" sz="2000" dirty="0"/>
              <a:t> of </a:t>
            </a:r>
            <a:r>
              <a:rPr lang="fr-FR" sz="2000" dirty="0" err="1"/>
              <a:t>perinatal</a:t>
            </a:r>
            <a:r>
              <a:rPr lang="fr-FR" sz="2000" dirty="0"/>
              <a:t> </a:t>
            </a:r>
            <a:r>
              <a:rPr lang="fr-FR" sz="2000" dirty="0" err="1"/>
              <a:t>deaths</a:t>
            </a:r>
            <a:endParaRPr lang="fr-FR" sz="2800" dirty="0"/>
          </a:p>
        </p:txBody>
      </p:sp>
      <p:graphicFrame>
        <p:nvGraphicFramePr>
          <p:cNvPr id="4" name="Tableau 3">
            <a:extLst>
              <a:ext uri="{FF2B5EF4-FFF2-40B4-BE49-F238E27FC236}">
                <a16:creationId xmlns:a16="http://schemas.microsoft.com/office/drawing/2014/main" id="{CFAF9999-D061-7441-8A67-5D0C099B9A56}"/>
              </a:ext>
            </a:extLst>
          </p:cNvPr>
          <p:cNvGraphicFramePr>
            <a:graphicFrameLocks noGrp="1"/>
          </p:cNvGraphicFramePr>
          <p:nvPr>
            <p:extLst>
              <p:ext uri="{D42A27DB-BD31-4B8C-83A1-F6EECF244321}">
                <p14:modId xmlns:p14="http://schemas.microsoft.com/office/powerpoint/2010/main" val="1843876665"/>
              </p:ext>
            </p:extLst>
          </p:nvPr>
        </p:nvGraphicFramePr>
        <p:xfrm>
          <a:off x="161365" y="1927180"/>
          <a:ext cx="11905129" cy="4760493"/>
        </p:xfrm>
        <a:graphic>
          <a:graphicData uri="http://schemas.openxmlformats.org/drawingml/2006/table">
            <a:tbl>
              <a:tblPr firstRow="1" firstCol="1" bandRow="1">
                <a:tableStyleId>{5C22544A-7EE6-4342-B048-85BDC9FD1C3A}</a:tableStyleId>
              </a:tblPr>
              <a:tblGrid>
                <a:gridCol w="3906946">
                  <a:extLst>
                    <a:ext uri="{9D8B030D-6E8A-4147-A177-3AD203B41FA5}">
                      <a16:colId xmlns:a16="http://schemas.microsoft.com/office/drawing/2014/main" val="2803065418"/>
                    </a:ext>
                  </a:extLst>
                </a:gridCol>
                <a:gridCol w="1032023">
                  <a:extLst>
                    <a:ext uri="{9D8B030D-6E8A-4147-A177-3AD203B41FA5}">
                      <a16:colId xmlns:a16="http://schemas.microsoft.com/office/drawing/2014/main" val="216868829"/>
                    </a:ext>
                  </a:extLst>
                </a:gridCol>
                <a:gridCol w="1032023">
                  <a:extLst>
                    <a:ext uri="{9D8B030D-6E8A-4147-A177-3AD203B41FA5}">
                      <a16:colId xmlns:a16="http://schemas.microsoft.com/office/drawing/2014/main" val="973144640"/>
                    </a:ext>
                  </a:extLst>
                </a:gridCol>
                <a:gridCol w="1032023">
                  <a:extLst>
                    <a:ext uri="{9D8B030D-6E8A-4147-A177-3AD203B41FA5}">
                      <a16:colId xmlns:a16="http://schemas.microsoft.com/office/drawing/2014/main" val="1406171288"/>
                    </a:ext>
                  </a:extLst>
                </a:gridCol>
                <a:gridCol w="368580">
                  <a:extLst>
                    <a:ext uri="{9D8B030D-6E8A-4147-A177-3AD203B41FA5}">
                      <a16:colId xmlns:a16="http://schemas.microsoft.com/office/drawing/2014/main" val="526793720"/>
                    </a:ext>
                  </a:extLst>
                </a:gridCol>
                <a:gridCol w="1511178">
                  <a:extLst>
                    <a:ext uri="{9D8B030D-6E8A-4147-A177-3AD203B41FA5}">
                      <a16:colId xmlns:a16="http://schemas.microsoft.com/office/drawing/2014/main" val="261423824"/>
                    </a:ext>
                  </a:extLst>
                </a:gridCol>
                <a:gridCol w="1511178">
                  <a:extLst>
                    <a:ext uri="{9D8B030D-6E8A-4147-A177-3AD203B41FA5}">
                      <a16:colId xmlns:a16="http://schemas.microsoft.com/office/drawing/2014/main" val="3083138324"/>
                    </a:ext>
                  </a:extLst>
                </a:gridCol>
                <a:gridCol w="1511178">
                  <a:extLst>
                    <a:ext uri="{9D8B030D-6E8A-4147-A177-3AD203B41FA5}">
                      <a16:colId xmlns:a16="http://schemas.microsoft.com/office/drawing/2014/main" val="1285372127"/>
                    </a:ext>
                  </a:extLst>
                </a:gridCol>
              </a:tblGrid>
              <a:tr h="280029">
                <a:tc rowSpan="2">
                  <a:txBody>
                    <a:bodyPr/>
                    <a:lstStyle/>
                    <a:p>
                      <a:pPr>
                        <a:spcAft>
                          <a:spcPts val="0"/>
                        </a:spcAft>
                      </a:pPr>
                      <a:r>
                        <a:rPr lang="fr-FR" sz="1800" noProof="0" dirty="0" err="1">
                          <a:solidFill>
                            <a:schemeClr val="tx1"/>
                          </a:solidFill>
                          <a:effectLst/>
                        </a:rPr>
                        <a:t>Characteristics</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r">
                        <a:spcAft>
                          <a:spcPts val="0"/>
                        </a:spcAft>
                      </a:pPr>
                      <a:r>
                        <a:rPr lang="fr-FR" sz="1800" noProof="0" dirty="0">
                          <a:solidFill>
                            <a:schemeClr val="tx1"/>
                          </a:solidFill>
                          <a:effectLst/>
                        </a:rPr>
                        <a:t>N</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r">
                        <a:spcAft>
                          <a:spcPts val="0"/>
                        </a:spcAft>
                      </a:pPr>
                      <a:r>
                        <a:rPr lang="fr-FR" sz="1800" noProof="0" dirty="0">
                          <a:solidFill>
                            <a:schemeClr val="tx1"/>
                          </a:solidFill>
                          <a:effectLst/>
                        </a:rPr>
                        <a:t>n</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r">
                        <a:spcAft>
                          <a:spcPts val="0"/>
                        </a:spcAft>
                      </a:pPr>
                      <a:r>
                        <a:rPr lang="fr-FR" sz="1800" noProof="0" dirty="0">
                          <a:solidFill>
                            <a:schemeClr val="tx1"/>
                          </a:solidFill>
                          <a:effectLst/>
                        </a:rPr>
                        <a:t>%</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r">
                        <a:spcAft>
                          <a:spcPts val="0"/>
                        </a:spcAft>
                      </a:pP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spcAft>
                          <a:spcPts val="0"/>
                        </a:spcAft>
                      </a:pPr>
                      <a:r>
                        <a:rPr lang="fr-FR" sz="1800" noProof="0" dirty="0" err="1">
                          <a:solidFill>
                            <a:schemeClr val="tx1"/>
                          </a:solidFill>
                          <a:effectLst/>
                        </a:rPr>
                        <a:t>Multivariate</a:t>
                      </a:r>
                      <a:r>
                        <a:rPr lang="fr-FR" sz="1800" noProof="0" dirty="0">
                          <a:solidFill>
                            <a:schemeClr val="tx1"/>
                          </a:solidFill>
                          <a:effectLst/>
                        </a:rPr>
                        <a:t> model</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493868131"/>
                  </a:ext>
                </a:extLst>
              </a:tr>
              <a:tr h="280029">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a:spcAft>
                          <a:spcPts val="0"/>
                        </a:spcAft>
                      </a:pPr>
                      <a:r>
                        <a:rPr lang="fr-FR" sz="1800" noProof="0" dirty="0">
                          <a:solidFill>
                            <a:schemeClr val="tx1"/>
                          </a:solidFill>
                          <a:effectLst/>
                        </a:rPr>
                        <a:t>OR</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fr-FR" sz="1800" noProof="0" dirty="0">
                          <a:solidFill>
                            <a:schemeClr val="tx1"/>
                          </a:solidFill>
                          <a:effectLst/>
                        </a:rPr>
                        <a:t>95% CI</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fr-FR" sz="1800" i="1" noProof="0" dirty="0">
                          <a:solidFill>
                            <a:schemeClr val="tx1"/>
                          </a:solidFill>
                          <a:effectLst/>
                        </a:rPr>
                        <a:t>p</a:t>
                      </a:r>
                      <a:r>
                        <a:rPr lang="fr-FR" sz="1800" noProof="0" dirty="0">
                          <a:solidFill>
                            <a:schemeClr val="tx1"/>
                          </a:solidFill>
                          <a:effectLst/>
                        </a:rPr>
                        <a:t>*</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8433803"/>
                  </a:ext>
                </a:extLst>
              </a:tr>
              <a:tr h="280029">
                <a:tc>
                  <a:txBody>
                    <a:bodyPr/>
                    <a:lstStyle/>
                    <a:p>
                      <a:pPr>
                        <a:spcAft>
                          <a:spcPts val="0"/>
                        </a:spcAft>
                      </a:pPr>
                      <a:r>
                        <a:rPr lang="fr-FR" sz="1800" noProof="0" dirty="0">
                          <a:solidFill>
                            <a:schemeClr val="tx1"/>
                          </a:solidFill>
                          <a:effectLst/>
                        </a:rPr>
                        <a:t>ANC </a:t>
                      </a:r>
                      <a:r>
                        <a:rPr lang="fr-FR" sz="1800" noProof="0" dirty="0" err="1">
                          <a:solidFill>
                            <a:schemeClr val="tx1"/>
                          </a:solidFill>
                          <a:effectLst/>
                        </a:rPr>
                        <a:t>visits</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a:solidFill>
                            <a:schemeClr val="tx1"/>
                          </a:solidFill>
                          <a:effectLst/>
                        </a:rPr>
                        <a:t> </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a:solidFill>
                            <a:schemeClr val="tx1"/>
                          </a:solidFill>
                          <a:effectLst/>
                        </a:rPr>
                        <a:t> </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0.05</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92176501"/>
                  </a:ext>
                </a:extLst>
              </a:tr>
              <a:tr h="280029">
                <a:tc>
                  <a:txBody>
                    <a:bodyPr/>
                    <a:lstStyle/>
                    <a:p>
                      <a:pPr indent="104140">
                        <a:spcAft>
                          <a:spcPts val="0"/>
                        </a:spcAft>
                      </a:pPr>
                      <a:r>
                        <a:rPr lang="fr-FR" sz="1800" b="0" noProof="0" dirty="0">
                          <a:solidFill>
                            <a:schemeClr val="tx1"/>
                          </a:solidFill>
                          <a:effectLst/>
                        </a:rPr>
                        <a:t>≥</a:t>
                      </a:r>
                      <a:r>
                        <a:rPr lang="fr-FR" sz="1800" b="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4</a:t>
                      </a: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617</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a:t>
                      </a: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3.2</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503741338"/>
                  </a:ext>
                </a:extLst>
              </a:tr>
              <a:tr h="280029">
                <a:tc>
                  <a:txBody>
                    <a:bodyPr/>
                    <a:lstStyle/>
                    <a:p>
                      <a:pPr indent="104140">
                        <a:spcAft>
                          <a:spcPts val="0"/>
                        </a:spcAft>
                      </a:pPr>
                      <a:r>
                        <a:rPr lang="fr-FR" sz="1800" b="0" noProof="0" dirty="0">
                          <a:solidFill>
                            <a:schemeClr val="tx1"/>
                          </a:solidFill>
                          <a:effectLst/>
                        </a:rPr>
                        <a:t>&lt; 4</a:t>
                      </a:r>
                      <a:endParaRPr lang="fr-FR" sz="1800" b="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1,062</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64</a:t>
                      </a: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6.0</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1.71</a:t>
                      </a: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[1.01 – 2.88]</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678527952"/>
                  </a:ext>
                </a:extLst>
              </a:tr>
              <a:tr h="280029">
                <a:tc>
                  <a:txBody>
                    <a:bodyPr/>
                    <a:lstStyle/>
                    <a:p>
                      <a:pPr>
                        <a:spcAft>
                          <a:spcPts val="0"/>
                        </a:spcAft>
                      </a:pPr>
                      <a:r>
                        <a:rPr lang="fr-FR" sz="1800" noProof="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Primiparity</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a:solidFill>
                            <a:schemeClr val="tx1"/>
                          </a:solidFill>
                          <a:effectLst/>
                        </a:rPr>
                        <a:t> </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a:solidFill>
                            <a:schemeClr val="tx1"/>
                          </a:solidFill>
                          <a:effectLst/>
                        </a:rPr>
                        <a:t> </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a:solidFill>
                            <a:schemeClr val="tx1"/>
                          </a:solidFill>
                          <a:effectLst/>
                        </a:rPr>
                        <a:t>&lt;0.01</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67485043"/>
                  </a:ext>
                </a:extLst>
              </a:tr>
              <a:tr h="280029">
                <a:tc>
                  <a:txBody>
                    <a:bodyPr/>
                    <a:lstStyle/>
                    <a:p>
                      <a:pPr indent="104140">
                        <a:spcAft>
                          <a:spcPts val="0"/>
                        </a:spcAft>
                      </a:pPr>
                      <a:r>
                        <a:rPr lang="fr-FR" sz="1800" b="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1,416</a:t>
                      </a: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58</a:t>
                      </a: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4.1</a:t>
                      </a: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a:solidFill>
                            <a:schemeClr val="tx1"/>
                          </a:solidFill>
                          <a:effectLst/>
                        </a:rPr>
                        <a:t>1</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a:solidFill>
                            <a:schemeClr val="tx1"/>
                          </a:solidFill>
                          <a:effectLst/>
                        </a:rPr>
                        <a:t> </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a:solidFill>
                            <a:schemeClr val="tx1"/>
                          </a:solidFill>
                          <a:effectLst/>
                        </a:rPr>
                        <a:t> </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41993089"/>
                  </a:ext>
                </a:extLst>
              </a:tr>
              <a:tr h="280029">
                <a:tc>
                  <a:txBody>
                    <a:bodyPr/>
                    <a:lstStyle/>
                    <a:p>
                      <a:pPr indent="104140">
                        <a:spcAft>
                          <a:spcPts val="0"/>
                        </a:spcAft>
                      </a:pPr>
                      <a:r>
                        <a:rPr lang="fr-FR" sz="1800" b="0" noProof="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endParaRPr lang="fr-FR" sz="1800" b="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263</a:t>
                      </a: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dirty="0">
                          <a:solidFill>
                            <a:schemeClr val="tx1"/>
                          </a:solidFill>
                          <a:effectLst/>
                        </a:rPr>
                        <a:t>26</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dirty="0">
                          <a:solidFill>
                            <a:schemeClr val="tx1"/>
                          </a:solidFill>
                          <a:effectLst/>
                        </a:rPr>
                        <a:t>9.9</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dirty="0">
                          <a:solidFill>
                            <a:schemeClr val="tx1"/>
                          </a:solidFill>
                          <a:effectLst/>
                        </a:rPr>
                        <a:t>2.18</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dirty="0">
                          <a:solidFill>
                            <a:schemeClr val="tx1"/>
                          </a:solidFill>
                          <a:effectLst/>
                        </a:rPr>
                        <a:t>[1.32 – 3.61]</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48668426"/>
                  </a:ext>
                </a:extLst>
              </a:tr>
              <a:tr h="280029">
                <a:tc>
                  <a:txBody>
                    <a:bodyPr/>
                    <a:lstStyle/>
                    <a:p>
                      <a:pPr>
                        <a:spcAft>
                          <a:spcPts val="0"/>
                        </a:spcAft>
                      </a:pPr>
                      <a:r>
                        <a:rPr lang="fr-FR" sz="1800" noProof="0" dirty="0">
                          <a:solidFill>
                            <a:schemeClr val="tx1"/>
                          </a:solidFill>
                          <a:effectLst/>
                        </a:rPr>
                        <a:t>Positive malaria RDT </a:t>
                      </a:r>
                      <a:r>
                        <a:rPr lang="fr-FR" sz="1800" noProof="0" dirty="0" err="1">
                          <a:solidFill>
                            <a:schemeClr val="tx1"/>
                          </a:solidFill>
                          <a:effectLst/>
                        </a:rPr>
                        <a:t>during</a:t>
                      </a:r>
                      <a:r>
                        <a:rPr lang="fr-FR" sz="1800" noProof="0" dirty="0">
                          <a:solidFill>
                            <a:schemeClr val="tx1"/>
                          </a:solidFill>
                          <a:effectLst/>
                        </a:rPr>
                        <a:t> </a:t>
                      </a:r>
                      <a:r>
                        <a:rPr lang="fr-FR" sz="1800" noProof="0" dirty="0" err="1">
                          <a:solidFill>
                            <a:schemeClr val="tx1"/>
                          </a:solidFill>
                          <a:effectLst/>
                        </a:rPr>
                        <a:t>pregnancy</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a:solidFill>
                            <a:schemeClr val="tx1"/>
                          </a:solidFill>
                          <a:effectLst/>
                        </a:rPr>
                        <a:t> </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a:solidFill>
                            <a:schemeClr val="tx1"/>
                          </a:solidFill>
                          <a:effectLst/>
                        </a:rPr>
                        <a:t> </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a:solidFill>
                            <a:schemeClr val="tx1"/>
                          </a:solidFill>
                          <a:effectLst/>
                        </a:rPr>
                        <a:t> </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a:solidFill>
                            <a:schemeClr val="tx1"/>
                          </a:solidFill>
                          <a:effectLst/>
                        </a:rPr>
                        <a:t> </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&lt;0.01</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94657923"/>
                  </a:ext>
                </a:extLst>
              </a:tr>
              <a:tr h="280029">
                <a:tc>
                  <a:txBody>
                    <a:bodyPr/>
                    <a:lstStyle/>
                    <a:p>
                      <a:pPr indent="116840">
                        <a:spcAft>
                          <a:spcPts val="0"/>
                        </a:spcAft>
                      </a:pPr>
                      <a:r>
                        <a:rPr lang="fr-FR" sz="1800" b="0" noProof="0" dirty="0">
                          <a:solidFill>
                            <a:schemeClr val="tx1"/>
                          </a:solidFill>
                          <a:effectLst/>
                        </a:rPr>
                        <a:t>No</a:t>
                      </a:r>
                      <a:endParaRPr lang="fr-FR" sz="1800" b="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1,575</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71</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4.5</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1</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496012710"/>
                  </a:ext>
                </a:extLst>
              </a:tr>
              <a:tr h="280029">
                <a:tc>
                  <a:txBody>
                    <a:bodyPr/>
                    <a:lstStyle/>
                    <a:p>
                      <a:pPr indent="116840">
                        <a:spcAft>
                          <a:spcPts val="0"/>
                        </a:spcAft>
                      </a:pPr>
                      <a:r>
                        <a:rPr lang="fr-FR" sz="1800" b="0" noProof="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endParaRPr lang="fr-FR" sz="1800" b="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104</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13</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12.5</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2.55</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[1.29 – 5.06]</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091915063"/>
                  </a:ext>
                </a:extLst>
              </a:tr>
              <a:tr h="280029">
                <a:tc>
                  <a:txBody>
                    <a:bodyPr/>
                    <a:lstStyle/>
                    <a:p>
                      <a:pPr>
                        <a:spcAft>
                          <a:spcPts val="0"/>
                        </a:spcAft>
                      </a:pPr>
                      <a:r>
                        <a:rPr lang="fr-FR" sz="1800" noProof="0" dirty="0" err="1">
                          <a:solidFill>
                            <a:schemeClr val="tx1"/>
                          </a:solidFill>
                          <a:effectLst/>
                        </a:rPr>
                        <a:t>Severe</a:t>
                      </a:r>
                      <a:r>
                        <a:rPr lang="fr-FR" sz="1800" noProof="0" dirty="0">
                          <a:solidFill>
                            <a:schemeClr val="tx1"/>
                          </a:solidFill>
                          <a:effectLst/>
                        </a:rPr>
                        <a:t> </a:t>
                      </a:r>
                      <a:r>
                        <a:rPr lang="fr-FR" sz="1800" noProof="0" dirty="0" err="1">
                          <a:solidFill>
                            <a:schemeClr val="tx1"/>
                          </a:solidFill>
                          <a:effectLst/>
                        </a:rPr>
                        <a:t>anemia</a:t>
                      </a:r>
                      <a:r>
                        <a:rPr lang="fr-FR" sz="1800" noProof="0" dirty="0">
                          <a:solidFill>
                            <a:schemeClr val="tx1"/>
                          </a:solidFill>
                          <a:effectLst/>
                        </a:rPr>
                        <a:t> </a:t>
                      </a:r>
                      <a:r>
                        <a:rPr lang="fr-FR" sz="1800" noProof="0" dirty="0" err="1">
                          <a:solidFill>
                            <a:schemeClr val="tx1"/>
                          </a:solidFill>
                          <a:effectLst/>
                        </a:rPr>
                        <a:t>during</a:t>
                      </a:r>
                      <a:r>
                        <a:rPr lang="fr-FR" sz="1800" noProof="0" dirty="0">
                          <a:solidFill>
                            <a:schemeClr val="tx1"/>
                          </a:solidFill>
                          <a:effectLst/>
                        </a:rPr>
                        <a:t> </a:t>
                      </a:r>
                      <a:r>
                        <a:rPr lang="fr-FR" sz="1800" noProof="0" dirty="0" err="1">
                          <a:solidFill>
                            <a:schemeClr val="tx1"/>
                          </a:solidFill>
                          <a:effectLst/>
                        </a:rPr>
                        <a:t>pregnancy</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a:solidFill>
                            <a:schemeClr val="tx1"/>
                          </a:solidFill>
                          <a:effectLst/>
                        </a:rPr>
                        <a:t> </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dirty="0">
                          <a:solidFill>
                            <a:schemeClr val="tx1"/>
                          </a:solidFill>
                          <a:effectLst/>
                        </a:rPr>
                        <a:t>0.04</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53219155"/>
                  </a:ext>
                </a:extLst>
              </a:tr>
              <a:tr h="280029">
                <a:tc>
                  <a:txBody>
                    <a:bodyPr/>
                    <a:lstStyle/>
                    <a:p>
                      <a:pPr indent="104140">
                        <a:spcAft>
                          <a:spcPts val="0"/>
                        </a:spcAft>
                      </a:pPr>
                      <a:r>
                        <a:rPr lang="fr-FR" sz="1800" b="0" noProof="0" dirty="0">
                          <a:solidFill>
                            <a:schemeClr val="tx1"/>
                          </a:solidFill>
                          <a:effectLst/>
                        </a:rPr>
                        <a:t>No</a:t>
                      </a:r>
                      <a:endParaRPr lang="fr-FR" sz="1800" b="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dirty="0">
                          <a:solidFill>
                            <a:schemeClr val="tx1"/>
                          </a:solidFill>
                          <a:effectLst/>
                        </a:rPr>
                        <a:t>1,652</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dirty="0">
                          <a:solidFill>
                            <a:schemeClr val="tx1"/>
                          </a:solidFill>
                          <a:effectLst/>
                        </a:rPr>
                        <a:t>79</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dirty="0">
                          <a:solidFill>
                            <a:schemeClr val="tx1"/>
                          </a:solidFill>
                          <a:effectLst/>
                        </a:rPr>
                        <a:t>4.8</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dirty="0">
                          <a:solidFill>
                            <a:schemeClr val="tx1"/>
                          </a:solidFill>
                          <a:effectLst/>
                        </a:rPr>
                        <a:t>1</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a:solidFill>
                            <a:schemeClr val="tx1"/>
                          </a:solidFill>
                          <a:effectLst/>
                        </a:rPr>
                        <a:t> </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23166730"/>
                  </a:ext>
                </a:extLst>
              </a:tr>
              <a:tr h="280029">
                <a:tc>
                  <a:txBody>
                    <a:bodyPr/>
                    <a:lstStyle/>
                    <a:p>
                      <a:pPr indent="104140">
                        <a:spcAft>
                          <a:spcPts val="0"/>
                        </a:spcAft>
                      </a:pPr>
                      <a:r>
                        <a:rPr lang="fr-FR" sz="1800" b="0" noProof="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endParaRPr lang="fr-FR" sz="1800" b="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dirty="0">
                          <a:solidFill>
                            <a:schemeClr val="tx1"/>
                          </a:solidFill>
                          <a:effectLst/>
                        </a:rPr>
                        <a:t>27</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a:solidFill>
                            <a:schemeClr val="tx1"/>
                          </a:solidFill>
                          <a:effectLst/>
                        </a:rPr>
                        <a:t>5</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noProof="0" dirty="0">
                          <a:solidFill>
                            <a:schemeClr val="tx1"/>
                          </a:solidFill>
                          <a:effectLst/>
                        </a:rPr>
                        <a:t>18.5</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dirty="0">
                          <a:solidFill>
                            <a:schemeClr val="tx1"/>
                          </a:solidFill>
                          <a:effectLst/>
                        </a:rPr>
                        <a:t>3.01</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dirty="0">
                          <a:solidFill>
                            <a:schemeClr val="tx1"/>
                          </a:solidFill>
                          <a:effectLst/>
                        </a:rPr>
                        <a:t>[1.06 – 8.52]</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8481527"/>
                  </a:ext>
                </a:extLst>
              </a:tr>
              <a:tr h="280029">
                <a:tc>
                  <a:txBody>
                    <a:bodyPr/>
                    <a:lstStyle/>
                    <a:p>
                      <a:pPr>
                        <a:spcAft>
                          <a:spcPts val="0"/>
                        </a:spcAft>
                      </a:pPr>
                      <a:r>
                        <a:rPr lang="fr-FR" sz="1800" noProof="0" dirty="0" err="1">
                          <a:solidFill>
                            <a:schemeClr val="tx1"/>
                          </a:solidFill>
                          <a:effectLst/>
                        </a:rPr>
                        <a:t>Albendazole</a:t>
                      </a:r>
                      <a:r>
                        <a:rPr lang="fr-FR" sz="1800" noProof="0" dirty="0">
                          <a:solidFill>
                            <a:schemeClr val="tx1"/>
                          </a:solidFill>
                          <a:effectLst/>
                        </a:rPr>
                        <a:t> </a:t>
                      </a:r>
                      <a:r>
                        <a:rPr lang="fr-FR" sz="1800" noProof="0" dirty="0" err="1">
                          <a:solidFill>
                            <a:schemeClr val="tx1"/>
                          </a:solidFill>
                          <a:effectLst/>
                        </a:rPr>
                        <a:t>received</a:t>
                      </a: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a:solidFill>
                            <a:schemeClr val="tx1"/>
                          </a:solidFill>
                          <a:effectLst/>
                        </a:rPr>
                        <a:t> </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0.06</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21639900"/>
                  </a:ext>
                </a:extLst>
              </a:tr>
              <a:tr h="280029">
                <a:tc>
                  <a:txBody>
                    <a:bodyPr/>
                    <a:lstStyle/>
                    <a:p>
                      <a:pPr indent="104140">
                        <a:spcAft>
                          <a:spcPts val="0"/>
                        </a:spcAft>
                      </a:pPr>
                      <a:r>
                        <a:rPr lang="fr-FR" sz="1800" b="0" noProof="0" dirty="0">
                          <a:solidFill>
                            <a:schemeClr val="tx1"/>
                          </a:solidFill>
                          <a:effectLst/>
                        </a:rPr>
                        <a:t>No</a:t>
                      </a:r>
                      <a:endParaRPr lang="fr-FR" sz="1800" b="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342</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26</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7.6</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1</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a:solidFill>
                            <a:schemeClr val="tx1"/>
                          </a:solidFill>
                          <a:effectLst/>
                        </a:rPr>
                        <a:t> </a:t>
                      </a: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127552487"/>
                  </a:ext>
                </a:extLst>
              </a:tr>
              <a:tr h="280029">
                <a:tc>
                  <a:txBody>
                    <a:bodyPr/>
                    <a:lstStyle/>
                    <a:p>
                      <a:pPr indent="104140">
                        <a:spcAft>
                          <a:spcPts val="0"/>
                        </a:spcAft>
                      </a:pPr>
                      <a:r>
                        <a:rPr lang="fr-FR" sz="1800" b="0" noProof="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Yes</a:t>
                      </a:r>
                      <a:endParaRPr lang="fr-FR" sz="1800" b="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1,337</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58</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r>
                        <a:rPr lang="fr-FR" sz="1800" noProof="0" dirty="0">
                          <a:solidFill>
                            <a:schemeClr val="tx1"/>
                          </a:solidFill>
                          <a:effectLst/>
                        </a:rPr>
                        <a:t>4.3</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r">
                        <a:spcAft>
                          <a:spcPts val="0"/>
                        </a:spcAft>
                      </a:pPr>
                      <a:endParaRPr lang="fr-FR" sz="1800" noProof="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0.60</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[0.35 – 1.02]</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0"/>
                        </a:spcAft>
                      </a:pPr>
                      <a:r>
                        <a:rPr lang="fr-FR" sz="1800" noProof="0" dirty="0">
                          <a:solidFill>
                            <a:schemeClr val="tx1"/>
                          </a:solidFill>
                          <a:effectLst/>
                        </a:rPr>
                        <a:t> </a:t>
                      </a:r>
                      <a:endParaRPr lang="fr-FR" sz="18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171" marR="30171"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683688561"/>
                  </a:ext>
                </a:extLst>
              </a:tr>
            </a:tbl>
          </a:graphicData>
        </a:graphic>
      </p:graphicFrame>
    </p:spTree>
    <p:extLst>
      <p:ext uri="{BB962C8B-B14F-4D97-AF65-F5344CB8AC3E}">
        <p14:creationId xmlns:p14="http://schemas.microsoft.com/office/powerpoint/2010/main" val="526677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B56C82-0CC4-C540-BE2A-89B8EF3826C7}"/>
              </a:ext>
            </a:extLst>
          </p:cNvPr>
          <p:cNvSpPr>
            <a:spLocks noGrp="1"/>
          </p:cNvSpPr>
          <p:nvPr>
            <p:ph type="title"/>
          </p:nvPr>
        </p:nvSpPr>
        <p:spPr/>
        <p:txBody>
          <a:bodyPr>
            <a:normAutofit/>
          </a:bodyPr>
          <a:lstStyle/>
          <a:p>
            <a:r>
              <a:rPr lang="fr-FR" sz="4000" dirty="0"/>
              <a:t>Identification of danger </a:t>
            </a:r>
            <a:r>
              <a:rPr lang="fr-FR" sz="4000" dirty="0" err="1"/>
              <a:t>signs</a:t>
            </a:r>
            <a:endParaRPr lang="fr-FR" sz="4000" dirty="0"/>
          </a:p>
        </p:txBody>
      </p:sp>
      <p:pic>
        <p:nvPicPr>
          <p:cNvPr id="4" name="Image 3">
            <a:extLst>
              <a:ext uri="{FF2B5EF4-FFF2-40B4-BE49-F238E27FC236}">
                <a16:creationId xmlns:a16="http://schemas.microsoft.com/office/drawing/2014/main" id="{BF020801-229C-E44A-81A5-874EA4D9DC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9460" y="1825637"/>
            <a:ext cx="7404846" cy="4259170"/>
          </a:xfrm>
          <a:prstGeom prst="rect">
            <a:avLst/>
          </a:prstGeom>
        </p:spPr>
      </p:pic>
      <p:sp>
        <p:nvSpPr>
          <p:cNvPr id="3" name="ZoneTexte 2"/>
          <p:cNvSpPr txBox="1"/>
          <p:nvPr/>
        </p:nvSpPr>
        <p:spPr>
          <a:xfrm>
            <a:off x="4391892" y="3172691"/>
            <a:ext cx="5182414" cy="369332"/>
          </a:xfrm>
          <a:prstGeom prst="rect">
            <a:avLst/>
          </a:prstGeom>
          <a:noFill/>
        </p:spPr>
        <p:txBody>
          <a:bodyPr wrap="square" rtlCol="0">
            <a:spAutoFit/>
          </a:bodyPr>
          <a:lstStyle/>
          <a:p>
            <a:r>
              <a:rPr lang="en-US" dirty="0"/>
              <a:t>30% of women experienced at least one danger sign</a:t>
            </a:r>
          </a:p>
        </p:txBody>
      </p:sp>
    </p:spTree>
    <p:extLst>
      <p:ext uri="{BB962C8B-B14F-4D97-AF65-F5344CB8AC3E}">
        <p14:creationId xmlns:p14="http://schemas.microsoft.com/office/powerpoint/2010/main" val="2483431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a:extLst>
              <a:ext uri="{FF2B5EF4-FFF2-40B4-BE49-F238E27FC236}">
                <a16:creationId xmlns:a16="http://schemas.microsoft.com/office/drawing/2014/main" id="{C8831ACA-28F2-2141-9605-DD554860C9F3}"/>
              </a:ext>
            </a:extLst>
          </p:cNvPr>
          <p:cNvGraphicFramePr>
            <a:graphicFrameLocks noGrp="1"/>
          </p:cNvGraphicFramePr>
          <p:nvPr>
            <p:extLst>
              <p:ext uri="{D42A27DB-BD31-4B8C-83A1-F6EECF244321}">
                <p14:modId xmlns:p14="http://schemas.microsoft.com/office/powerpoint/2010/main" val="1567278305"/>
              </p:ext>
            </p:extLst>
          </p:nvPr>
        </p:nvGraphicFramePr>
        <p:xfrm>
          <a:off x="477637" y="1927180"/>
          <a:ext cx="7434651" cy="3840480"/>
        </p:xfrm>
        <a:graphic>
          <a:graphicData uri="http://schemas.openxmlformats.org/drawingml/2006/table">
            <a:tbl>
              <a:tblPr firstRow="1" firstCol="1" bandRow="1">
                <a:tableStyleId>{5C22544A-7EE6-4342-B048-85BDC9FD1C3A}</a:tableStyleId>
              </a:tblPr>
              <a:tblGrid>
                <a:gridCol w="2288248">
                  <a:extLst>
                    <a:ext uri="{9D8B030D-6E8A-4147-A177-3AD203B41FA5}">
                      <a16:colId xmlns:a16="http://schemas.microsoft.com/office/drawing/2014/main" val="4117118812"/>
                    </a:ext>
                  </a:extLst>
                </a:gridCol>
                <a:gridCol w="922444">
                  <a:extLst>
                    <a:ext uri="{9D8B030D-6E8A-4147-A177-3AD203B41FA5}">
                      <a16:colId xmlns:a16="http://schemas.microsoft.com/office/drawing/2014/main" val="1358211517"/>
                    </a:ext>
                  </a:extLst>
                </a:gridCol>
                <a:gridCol w="531076">
                  <a:extLst>
                    <a:ext uri="{9D8B030D-6E8A-4147-A177-3AD203B41FA5}">
                      <a16:colId xmlns:a16="http://schemas.microsoft.com/office/drawing/2014/main" val="1862867311"/>
                    </a:ext>
                  </a:extLst>
                </a:gridCol>
                <a:gridCol w="571036">
                  <a:extLst>
                    <a:ext uri="{9D8B030D-6E8A-4147-A177-3AD203B41FA5}">
                      <a16:colId xmlns:a16="http://schemas.microsoft.com/office/drawing/2014/main" val="2786255358"/>
                    </a:ext>
                  </a:extLst>
                </a:gridCol>
                <a:gridCol w="245179">
                  <a:extLst>
                    <a:ext uri="{9D8B030D-6E8A-4147-A177-3AD203B41FA5}">
                      <a16:colId xmlns:a16="http://schemas.microsoft.com/office/drawing/2014/main" val="992884878"/>
                    </a:ext>
                  </a:extLst>
                </a:gridCol>
                <a:gridCol w="663846">
                  <a:extLst>
                    <a:ext uri="{9D8B030D-6E8A-4147-A177-3AD203B41FA5}">
                      <a16:colId xmlns:a16="http://schemas.microsoft.com/office/drawing/2014/main" val="2536200576"/>
                    </a:ext>
                  </a:extLst>
                </a:gridCol>
                <a:gridCol w="1416205">
                  <a:extLst>
                    <a:ext uri="{9D8B030D-6E8A-4147-A177-3AD203B41FA5}">
                      <a16:colId xmlns:a16="http://schemas.microsoft.com/office/drawing/2014/main" val="628371945"/>
                    </a:ext>
                  </a:extLst>
                </a:gridCol>
                <a:gridCol w="796617">
                  <a:extLst>
                    <a:ext uri="{9D8B030D-6E8A-4147-A177-3AD203B41FA5}">
                      <a16:colId xmlns:a16="http://schemas.microsoft.com/office/drawing/2014/main" val="3721700914"/>
                    </a:ext>
                  </a:extLst>
                </a:gridCol>
              </a:tblGrid>
              <a:tr h="176632">
                <a:tc rowSpan="2">
                  <a:txBody>
                    <a:bodyPr/>
                    <a:lstStyle/>
                    <a:p>
                      <a:pPr>
                        <a:spcAft>
                          <a:spcPts val="0"/>
                        </a:spcAft>
                      </a:pP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r">
                        <a:spcAft>
                          <a:spcPts val="0"/>
                        </a:spcAft>
                      </a:pPr>
                      <a:r>
                        <a:rPr lang="en-GB"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r">
                        <a:spcAft>
                          <a:spcPts val="0"/>
                        </a:spcAft>
                      </a:pPr>
                      <a:r>
                        <a:rPr lang="en-GB"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r">
                        <a:spcAft>
                          <a:spcPts val="0"/>
                        </a:spcAft>
                      </a:pPr>
                      <a:r>
                        <a:rPr lang="en-GB"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0"/>
                        </a:spcAft>
                      </a:pPr>
                      <a:r>
                        <a:rPr lang="en-GB"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gridSpan="3">
                  <a:txBody>
                    <a:bodyPr/>
                    <a:lstStyle/>
                    <a:p>
                      <a:pPr algn="ctr">
                        <a:spcAft>
                          <a:spcPts val="0"/>
                        </a:spcAft>
                      </a:pPr>
                      <a:r>
                        <a:rPr lang="en-GB"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Univariate models</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03234912"/>
                  </a:ext>
                </a:extLst>
              </a:tr>
              <a:tr h="176632">
                <a:tc vMerge="1">
                  <a:txBody>
                    <a:bodyPr/>
                    <a:lstStyle/>
                    <a:p>
                      <a:endParaRPr lang="fr-F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vMerge="1">
                  <a:txBody>
                    <a:bodyPr/>
                    <a:lstStyle/>
                    <a:p>
                      <a:endParaRPr lang="fr-F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vMerge="1">
                  <a:txBody>
                    <a:bodyPr/>
                    <a:lstStyle/>
                    <a:p>
                      <a:endParaRPr lang="fr-F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vMerge="1">
                  <a:txBody>
                    <a:bodyPr/>
                    <a:lstStyle/>
                    <a:p>
                      <a:endParaRPr lang="fr-F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spcAft>
                          <a:spcPts val="0"/>
                        </a:spcAft>
                      </a:pPr>
                      <a:r>
                        <a:rPr lang="en-GB" sz="18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GB"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OR</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GB"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 CI</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GB" sz="1800"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70797565"/>
                  </a:ext>
                </a:extLst>
              </a:tr>
              <a:tr h="176632">
                <a:tc>
                  <a:txBody>
                    <a:bodyPr/>
                    <a:lstStyle/>
                    <a:p>
                      <a:pPr>
                        <a:spcAft>
                          <a:spcPts val="0"/>
                        </a:spcAft>
                      </a:pPr>
                      <a:r>
                        <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Danger signs</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r">
                        <a:spcAft>
                          <a:spcPts val="0"/>
                        </a:spcAft>
                      </a:pP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 </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 </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 </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 </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spcAft>
                          <a:spcPts val="0"/>
                        </a:spcAft>
                      </a:pPr>
                      <a:r>
                        <a:rPr lang="en-GB" sz="1800" dirty="0">
                          <a:solidFill>
                            <a:schemeClr val="tx1"/>
                          </a:solidFill>
                          <a:effectLst/>
                        </a:rPr>
                        <a:t> </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7921677"/>
                  </a:ext>
                </a:extLst>
              </a:tr>
              <a:tr h="176632">
                <a:tc>
                  <a:txBody>
                    <a:bodyPr/>
                    <a:lstStyle/>
                    <a:p>
                      <a:pPr indent="104140">
                        <a:spcAft>
                          <a:spcPts val="0"/>
                        </a:spcAft>
                      </a:pPr>
                      <a:r>
                        <a:rPr lang="fr-FR"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1383" marR="61383"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1,171</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41</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a:solidFill>
                            <a:schemeClr val="tx1"/>
                          </a:solidFill>
                          <a:effectLst/>
                        </a:rPr>
                        <a:t>3.5</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1</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en-GB"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639484"/>
                  </a:ext>
                </a:extLst>
              </a:tr>
              <a:tr h="176632">
                <a:tc>
                  <a:txBody>
                    <a:bodyPr/>
                    <a:lstStyle/>
                    <a:p>
                      <a:pPr indent="104140">
                        <a:spcAft>
                          <a:spcPts val="0"/>
                        </a:spcAft>
                      </a:pPr>
                      <a:r>
                        <a:rPr lang="fr-FR" sz="1800" b="0" dirty="0">
                          <a:solidFill>
                            <a:schemeClr val="tx1"/>
                          </a:solidFill>
                          <a:effectLst/>
                        </a:rPr>
                        <a:t>≥ 1</a:t>
                      </a:r>
                      <a:endParaRPr lang="fr-FR"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508</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43</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a:solidFill>
                            <a:schemeClr val="tx1"/>
                          </a:solidFill>
                          <a:effectLst/>
                        </a:rPr>
                        <a:t>8.5</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2.45</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en-GB" sz="1800" dirty="0">
                          <a:solidFill>
                            <a:schemeClr val="tx1"/>
                          </a:solidFill>
                          <a:effectLst/>
                        </a:rPr>
                        <a:t>[1.58 – 3.81]</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800" dirty="0">
                          <a:solidFill>
                            <a:schemeClr val="tx1"/>
                          </a:solidFill>
                          <a:effectLst/>
                        </a:rPr>
                        <a:t>&lt;0.01 </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41326543"/>
                  </a:ext>
                </a:extLst>
              </a:tr>
              <a:tr h="176632">
                <a:tc>
                  <a:txBody>
                    <a:bodyPr/>
                    <a:lstStyle/>
                    <a:p>
                      <a:pPr>
                        <a:spcAft>
                          <a:spcPts val="0"/>
                        </a:spcAft>
                      </a:pPr>
                      <a:r>
                        <a:rPr lang="en-US" sz="1800" dirty="0">
                          <a:solidFill>
                            <a:schemeClr val="tx1"/>
                          </a:solidFill>
                          <a:effectLst/>
                        </a:rPr>
                        <a:t>Danger signs</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 </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 </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en-GB" sz="1800" dirty="0">
                          <a:solidFill>
                            <a:schemeClr val="tx1"/>
                          </a:solidFill>
                          <a:effectLst/>
                        </a:rPr>
                        <a:t> </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75589572"/>
                  </a:ext>
                </a:extLst>
              </a:tr>
              <a:tr h="176632">
                <a:tc>
                  <a:txBody>
                    <a:bodyPr/>
                    <a:lstStyle/>
                    <a:p>
                      <a:pPr indent="116840">
                        <a:spcAft>
                          <a:spcPts val="0"/>
                        </a:spcAft>
                      </a:pPr>
                      <a:r>
                        <a:rPr lang="fr-FR"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1,171</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a:solidFill>
                            <a:schemeClr val="tx1"/>
                          </a:solidFill>
                          <a:effectLst/>
                        </a:rPr>
                        <a:t>41</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a:solidFill>
                            <a:schemeClr val="tx1"/>
                          </a:solidFill>
                          <a:effectLst/>
                        </a:rPr>
                        <a:t>3.5</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1</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en-GB"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 </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48530251"/>
                  </a:ext>
                </a:extLst>
              </a:tr>
              <a:tr h="176632">
                <a:tc>
                  <a:txBody>
                    <a:bodyPr/>
                    <a:lstStyle/>
                    <a:p>
                      <a:pPr indent="104140">
                        <a:spcAft>
                          <a:spcPts val="0"/>
                        </a:spcAft>
                      </a:pPr>
                      <a:r>
                        <a:rPr lang="fr-FR" sz="1800" b="0" dirty="0">
                          <a:solidFill>
                            <a:schemeClr val="tx1"/>
                          </a:solidFill>
                          <a:effectLst/>
                        </a:rPr>
                        <a:t>1</a:t>
                      </a:r>
                      <a:endParaRPr lang="fr-FR"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328</a:t>
                      </a: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a:solidFill>
                            <a:schemeClr val="tx1"/>
                          </a:solidFill>
                          <a:effectLst/>
                        </a:rPr>
                        <a:t>27</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8.2</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2.30</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en-GB" sz="1800" dirty="0">
                          <a:solidFill>
                            <a:schemeClr val="tx1"/>
                          </a:solidFill>
                          <a:effectLst/>
                        </a:rPr>
                        <a:t>[1.39 – 3.81]</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&lt;0.01</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7097761"/>
                  </a:ext>
                </a:extLst>
              </a:tr>
              <a:tr h="176632">
                <a:tc>
                  <a:txBody>
                    <a:bodyPr/>
                    <a:lstStyle/>
                    <a:p>
                      <a:pPr indent="104140">
                        <a:spcAft>
                          <a:spcPts val="0"/>
                        </a:spcAft>
                      </a:pPr>
                      <a:r>
                        <a:rPr lang="fr-FR" sz="1800" b="0" dirty="0">
                          <a:solidFill>
                            <a:schemeClr val="tx1"/>
                          </a:solidFill>
                          <a:effectLst/>
                        </a:rPr>
                        <a:t>≥ 2</a:t>
                      </a:r>
                      <a:endParaRPr lang="fr-FR"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180</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16</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8.9</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 </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2.75</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en-GB" sz="1800" dirty="0">
                          <a:solidFill>
                            <a:schemeClr val="tx1"/>
                          </a:solidFill>
                          <a:effectLst/>
                        </a:rPr>
                        <a:t>[1.51 – 5.02]</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&lt;0.01</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26068823"/>
                  </a:ext>
                </a:extLst>
              </a:tr>
              <a:tr h="176632">
                <a:tc>
                  <a:txBody>
                    <a:bodyPr/>
                    <a:lstStyle/>
                    <a:p>
                      <a:pPr>
                        <a:spcAft>
                          <a:spcPts val="0"/>
                        </a:spcAft>
                      </a:pPr>
                      <a:r>
                        <a:rPr lang="en-US" sz="1800" dirty="0">
                          <a:solidFill>
                            <a:schemeClr val="tx1"/>
                          </a:solidFill>
                          <a:effectLst/>
                        </a:rPr>
                        <a:t>Danger signs</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en-GB" sz="1800" dirty="0">
                          <a:solidFill>
                            <a:schemeClr val="tx1"/>
                          </a:solidFill>
                          <a:effectLst/>
                        </a:rPr>
                        <a:t> </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96339068"/>
                  </a:ext>
                </a:extLst>
              </a:tr>
              <a:tr h="176632">
                <a:tc>
                  <a:txBody>
                    <a:bodyPr/>
                    <a:lstStyle/>
                    <a:p>
                      <a:pPr indent="104140">
                        <a:spcAft>
                          <a:spcPts val="0"/>
                        </a:spcAft>
                      </a:pPr>
                      <a:r>
                        <a:rPr lang="fr-FR"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1,171</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41</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a:solidFill>
                            <a:schemeClr val="tx1"/>
                          </a:solidFill>
                          <a:effectLst/>
                        </a:rPr>
                        <a:t>3.5</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1</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en-GB"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6625869"/>
                  </a:ext>
                </a:extLst>
              </a:tr>
              <a:tr h="176632">
                <a:tc>
                  <a:txBody>
                    <a:bodyPr/>
                    <a:lstStyle/>
                    <a:p>
                      <a:pPr indent="104140">
                        <a:spcAft>
                          <a:spcPts val="0"/>
                        </a:spcAft>
                      </a:pPr>
                      <a:r>
                        <a:rPr lang="fr-FR" sz="1800" b="0" dirty="0">
                          <a:solidFill>
                            <a:schemeClr val="tx1"/>
                          </a:solidFill>
                          <a:effectLst/>
                        </a:rPr>
                        <a:t>1</a:t>
                      </a:r>
                      <a:endParaRPr lang="fr-FR"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328</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27</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8.2</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2.30</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en-GB" sz="1800" dirty="0">
                          <a:solidFill>
                            <a:schemeClr val="tx1"/>
                          </a:solidFill>
                          <a:effectLst/>
                        </a:rPr>
                        <a:t>[1.39 – 3.81]</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&lt;0.01</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8981104"/>
                  </a:ext>
                </a:extLst>
              </a:tr>
              <a:tr h="176632">
                <a:tc>
                  <a:txBody>
                    <a:bodyPr/>
                    <a:lstStyle/>
                    <a:p>
                      <a:pPr indent="104140">
                        <a:spcAft>
                          <a:spcPts val="0"/>
                        </a:spcAft>
                      </a:pPr>
                      <a:r>
                        <a:rPr lang="fr-FR" sz="1800" b="0" dirty="0">
                          <a:solidFill>
                            <a:schemeClr val="tx1"/>
                          </a:solidFill>
                          <a:effectLst/>
                        </a:rPr>
                        <a:t>2</a:t>
                      </a:r>
                      <a:endParaRPr lang="fr-FR"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164</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14</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8.5</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2.65</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en-GB" sz="1800" dirty="0">
                          <a:solidFill>
                            <a:schemeClr val="tx1"/>
                          </a:solidFill>
                          <a:effectLst/>
                        </a:rPr>
                        <a:t>[1.41 – 4.98]</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&lt;0.01</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06542710"/>
                  </a:ext>
                </a:extLst>
              </a:tr>
              <a:tr h="176632">
                <a:tc>
                  <a:txBody>
                    <a:bodyPr/>
                    <a:lstStyle/>
                    <a:p>
                      <a:pPr indent="104140">
                        <a:spcAft>
                          <a:spcPts val="0"/>
                        </a:spcAft>
                      </a:pPr>
                      <a:r>
                        <a:rPr lang="fr-FR" sz="1800" b="0" dirty="0">
                          <a:solidFill>
                            <a:schemeClr val="tx1"/>
                          </a:solidFill>
                          <a:effectLst/>
                        </a:rPr>
                        <a:t>3</a:t>
                      </a:r>
                      <a:endParaRPr lang="fr-FR"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16</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fr-FR" sz="1800">
                          <a:solidFill>
                            <a:schemeClr val="tx1"/>
                          </a:solidFill>
                          <a:effectLst/>
                        </a:rPr>
                        <a:t>2</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fr-FR" sz="1800" dirty="0">
                          <a:solidFill>
                            <a:schemeClr val="tx1"/>
                          </a:solidFill>
                          <a:effectLst/>
                        </a:rPr>
                        <a:t>12.5</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fr-FR" sz="1800">
                          <a:solidFill>
                            <a:schemeClr val="tx1"/>
                          </a:solidFill>
                          <a:effectLst/>
                        </a:rPr>
                        <a:t> </a:t>
                      </a:r>
                      <a:endParaRPr lang="fr-FR"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3.78</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GB" sz="1800" dirty="0">
                          <a:solidFill>
                            <a:schemeClr val="tx1"/>
                          </a:solidFill>
                          <a:effectLst/>
                        </a:rPr>
                        <a:t>[0.83 – 17.30]</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fr-FR" sz="1800" dirty="0">
                          <a:solidFill>
                            <a:schemeClr val="tx1"/>
                          </a:solidFill>
                          <a:effectLst/>
                        </a:rPr>
                        <a:t>0.09</a:t>
                      </a:r>
                      <a:endParaRPr lang="fr-FR"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8547864"/>
                  </a:ext>
                </a:extLst>
              </a:tr>
            </a:tbl>
          </a:graphicData>
        </a:graphic>
      </p:graphicFrame>
      <p:sp>
        <p:nvSpPr>
          <p:cNvPr id="6" name="ZoneTexte 5">
            <a:extLst>
              <a:ext uri="{FF2B5EF4-FFF2-40B4-BE49-F238E27FC236}">
                <a16:creationId xmlns:a16="http://schemas.microsoft.com/office/drawing/2014/main" id="{84172B90-BC5B-5141-86B5-5C8B8C24EA2E}"/>
              </a:ext>
            </a:extLst>
          </p:cNvPr>
          <p:cNvSpPr txBox="1"/>
          <p:nvPr/>
        </p:nvSpPr>
        <p:spPr>
          <a:xfrm>
            <a:off x="8793887" y="2540864"/>
            <a:ext cx="3085815" cy="923330"/>
          </a:xfrm>
          <a:prstGeom prst="rect">
            <a:avLst/>
          </a:prstGeom>
          <a:noFill/>
        </p:spPr>
        <p:txBody>
          <a:bodyPr wrap="square" rtlCol="0">
            <a:spAutoFit/>
          </a:bodyPr>
          <a:lstStyle/>
          <a:p>
            <a:r>
              <a:rPr lang="fr-FR" dirty="0"/>
              <a:t>N= </a:t>
            </a:r>
            <a:r>
              <a:rPr lang="fr-FR" dirty="0" err="1"/>
              <a:t>Number</a:t>
            </a:r>
            <a:r>
              <a:rPr lang="fr-FR" dirty="0"/>
              <a:t> of </a:t>
            </a:r>
            <a:r>
              <a:rPr lang="fr-FR" dirty="0" err="1"/>
              <a:t>births</a:t>
            </a:r>
            <a:endParaRPr lang="fr-FR" dirty="0"/>
          </a:p>
          <a:p>
            <a:r>
              <a:rPr lang="fr-FR" dirty="0"/>
              <a:t>n= </a:t>
            </a:r>
            <a:r>
              <a:rPr lang="fr-FR" dirty="0" err="1"/>
              <a:t>number</a:t>
            </a:r>
            <a:r>
              <a:rPr lang="fr-FR" dirty="0"/>
              <a:t> of </a:t>
            </a:r>
            <a:r>
              <a:rPr lang="fr-FR" dirty="0" err="1"/>
              <a:t>perinatal</a:t>
            </a:r>
            <a:r>
              <a:rPr lang="fr-FR" dirty="0"/>
              <a:t> </a:t>
            </a:r>
            <a:r>
              <a:rPr lang="fr-FR" dirty="0" err="1"/>
              <a:t>deaths</a:t>
            </a:r>
            <a:endParaRPr lang="fr-FR" dirty="0"/>
          </a:p>
          <a:p>
            <a:r>
              <a:rPr lang="fr-FR" dirty="0"/>
              <a:t>%= </a:t>
            </a:r>
            <a:r>
              <a:rPr lang="fr-FR" dirty="0" err="1"/>
              <a:t>perinatal</a:t>
            </a:r>
            <a:r>
              <a:rPr lang="fr-FR" dirty="0"/>
              <a:t> </a:t>
            </a:r>
            <a:r>
              <a:rPr lang="fr-FR" dirty="0" err="1"/>
              <a:t>mortality</a:t>
            </a:r>
            <a:r>
              <a:rPr lang="fr-FR" dirty="0"/>
              <a:t> rate   </a:t>
            </a:r>
          </a:p>
        </p:txBody>
      </p:sp>
      <p:sp>
        <p:nvSpPr>
          <p:cNvPr id="7" name="ZoneTexte 6">
            <a:extLst>
              <a:ext uri="{FF2B5EF4-FFF2-40B4-BE49-F238E27FC236}">
                <a16:creationId xmlns:a16="http://schemas.microsoft.com/office/drawing/2014/main" id="{30B1E3D9-9848-E649-8638-96A3C79299CD}"/>
              </a:ext>
            </a:extLst>
          </p:cNvPr>
          <p:cNvSpPr txBox="1"/>
          <p:nvPr/>
        </p:nvSpPr>
        <p:spPr>
          <a:xfrm>
            <a:off x="8793887" y="3923989"/>
            <a:ext cx="3334491" cy="307777"/>
          </a:xfrm>
          <a:prstGeom prst="rect">
            <a:avLst/>
          </a:prstGeom>
          <a:noFill/>
        </p:spPr>
        <p:txBody>
          <a:bodyPr wrap="square" rtlCol="0">
            <a:spAutoFit/>
          </a:bodyPr>
          <a:lstStyle/>
          <a:p>
            <a:r>
              <a:rPr lang="fr-FR" sz="1400" dirty="0"/>
              <a:t>* </a:t>
            </a:r>
            <a:r>
              <a:rPr lang="fr-FR" sz="1400" dirty="0" err="1"/>
              <a:t>Adjusted</a:t>
            </a:r>
            <a:r>
              <a:rPr lang="fr-FR" sz="1400" dirty="0"/>
              <a:t> on </a:t>
            </a:r>
            <a:r>
              <a:rPr lang="fr-FR" sz="1400" dirty="0" err="1"/>
              <a:t>study</a:t>
            </a:r>
            <a:r>
              <a:rPr lang="fr-FR" sz="1400" dirty="0"/>
              <a:t> site as a </a:t>
            </a:r>
            <a:r>
              <a:rPr lang="fr-FR" sz="1400" dirty="0" err="1"/>
              <a:t>random</a:t>
            </a:r>
            <a:r>
              <a:rPr lang="fr-FR" sz="1400" dirty="0"/>
              <a:t> </a:t>
            </a:r>
            <a:r>
              <a:rPr lang="fr-FR" sz="1400" dirty="0" err="1"/>
              <a:t>effect</a:t>
            </a:r>
            <a:endParaRPr lang="fr-FR" sz="1400" dirty="0"/>
          </a:p>
        </p:txBody>
      </p:sp>
      <p:sp>
        <p:nvSpPr>
          <p:cNvPr id="8" name="Titre 1">
            <a:extLst>
              <a:ext uri="{FF2B5EF4-FFF2-40B4-BE49-F238E27FC236}">
                <a16:creationId xmlns:a16="http://schemas.microsoft.com/office/drawing/2014/main" id="{9B18D408-0064-4E43-A9AA-884AC5A4C782}"/>
              </a:ext>
            </a:extLst>
          </p:cNvPr>
          <p:cNvSpPr>
            <a:spLocks noGrp="1"/>
          </p:cNvSpPr>
          <p:nvPr>
            <p:ph type="title"/>
          </p:nvPr>
        </p:nvSpPr>
        <p:spPr>
          <a:xfrm>
            <a:off x="295274" y="1179691"/>
            <a:ext cx="11584428" cy="747489"/>
          </a:xfrm>
        </p:spPr>
        <p:txBody>
          <a:bodyPr>
            <a:noAutofit/>
          </a:bodyPr>
          <a:lstStyle/>
          <a:p>
            <a:r>
              <a:rPr lang="fr-FR" sz="3200" dirty="0"/>
              <a:t>Danger </a:t>
            </a:r>
            <a:r>
              <a:rPr lang="fr-FR" sz="3200" dirty="0" err="1"/>
              <a:t>signs</a:t>
            </a:r>
            <a:r>
              <a:rPr lang="fr-FR" sz="3200" dirty="0"/>
              <a:t> in relation </a:t>
            </a:r>
            <a:r>
              <a:rPr lang="fr-FR" sz="3200" dirty="0" err="1"/>
              <a:t>with</a:t>
            </a:r>
            <a:r>
              <a:rPr lang="fr-FR" sz="3200" dirty="0"/>
              <a:t> </a:t>
            </a:r>
            <a:r>
              <a:rPr lang="fr-FR" sz="3200" dirty="0" err="1"/>
              <a:t>perinatal</a:t>
            </a:r>
            <a:r>
              <a:rPr lang="fr-FR" sz="3200" dirty="0"/>
              <a:t> </a:t>
            </a:r>
            <a:r>
              <a:rPr lang="fr-FR" sz="3200" dirty="0" err="1"/>
              <a:t>mortality</a:t>
            </a:r>
            <a:endParaRPr lang="fr-FR" sz="3200" dirty="0"/>
          </a:p>
        </p:txBody>
      </p:sp>
      <p:sp>
        <p:nvSpPr>
          <p:cNvPr id="2" name="Rectangle à coins arrondis 1"/>
          <p:cNvSpPr/>
          <p:nvPr/>
        </p:nvSpPr>
        <p:spPr>
          <a:xfrm>
            <a:off x="4355869" y="2676697"/>
            <a:ext cx="465513" cy="720000"/>
          </a:xfrm>
          <a:prstGeom prst="roundRect">
            <a:avLst/>
          </a:prstGeom>
          <a:no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3530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75AB1B94-6656-2D4F-879B-321015F2912D}"/>
              </a:ext>
            </a:extLst>
          </p:cNvPr>
          <p:cNvGraphicFramePr>
            <a:graphicFrameLocks noGrp="1"/>
          </p:cNvGraphicFramePr>
          <p:nvPr>
            <p:extLst>
              <p:ext uri="{D42A27DB-BD31-4B8C-83A1-F6EECF244321}">
                <p14:modId xmlns:p14="http://schemas.microsoft.com/office/powerpoint/2010/main" val="753415131"/>
              </p:ext>
            </p:extLst>
          </p:nvPr>
        </p:nvGraphicFramePr>
        <p:xfrm>
          <a:off x="295274" y="3073958"/>
          <a:ext cx="11584428" cy="2194560"/>
        </p:xfrm>
        <a:graphic>
          <a:graphicData uri="http://schemas.openxmlformats.org/drawingml/2006/table">
            <a:tbl>
              <a:tblPr firstRow="1" firstCol="1" bandRow="1">
                <a:tableStyleId>{5C22544A-7EE6-4342-B048-85BDC9FD1C3A}</a:tableStyleId>
              </a:tblPr>
              <a:tblGrid>
                <a:gridCol w="3307055">
                  <a:extLst>
                    <a:ext uri="{9D8B030D-6E8A-4147-A177-3AD203B41FA5}">
                      <a16:colId xmlns:a16="http://schemas.microsoft.com/office/drawing/2014/main" val="1828914944"/>
                    </a:ext>
                  </a:extLst>
                </a:gridCol>
                <a:gridCol w="1215461">
                  <a:extLst>
                    <a:ext uri="{9D8B030D-6E8A-4147-A177-3AD203B41FA5}">
                      <a16:colId xmlns:a16="http://schemas.microsoft.com/office/drawing/2014/main" val="1199940134"/>
                    </a:ext>
                  </a:extLst>
                </a:gridCol>
                <a:gridCol w="1773127">
                  <a:extLst>
                    <a:ext uri="{9D8B030D-6E8A-4147-A177-3AD203B41FA5}">
                      <a16:colId xmlns:a16="http://schemas.microsoft.com/office/drawing/2014/main" val="1921577554"/>
                    </a:ext>
                  </a:extLst>
                </a:gridCol>
                <a:gridCol w="1774518">
                  <a:extLst>
                    <a:ext uri="{9D8B030D-6E8A-4147-A177-3AD203B41FA5}">
                      <a16:colId xmlns:a16="http://schemas.microsoft.com/office/drawing/2014/main" val="1454021559"/>
                    </a:ext>
                  </a:extLst>
                </a:gridCol>
                <a:gridCol w="1585385">
                  <a:extLst>
                    <a:ext uri="{9D8B030D-6E8A-4147-A177-3AD203B41FA5}">
                      <a16:colId xmlns:a16="http://schemas.microsoft.com/office/drawing/2014/main" val="1039999489"/>
                    </a:ext>
                  </a:extLst>
                </a:gridCol>
                <a:gridCol w="1928882">
                  <a:extLst>
                    <a:ext uri="{9D8B030D-6E8A-4147-A177-3AD203B41FA5}">
                      <a16:colId xmlns:a16="http://schemas.microsoft.com/office/drawing/2014/main" val="338848302"/>
                    </a:ext>
                  </a:extLst>
                </a:gridCol>
              </a:tblGrid>
              <a:tr h="492225">
                <a:tc>
                  <a:txBody>
                    <a:bodyPr/>
                    <a:lstStyle/>
                    <a:p>
                      <a:pPr>
                        <a:spcAft>
                          <a:spcPts val="0"/>
                        </a:spcAft>
                      </a:pP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gridSpan="2">
                  <a:txBody>
                    <a:bodyPr/>
                    <a:lstStyle/>
                    <a:p>
                      <a:pPr algn="ctr">
                        <a:spcAft>
                          <a:spcPts val="0"/>
                        </a:spcAft>
                      </a:pPr>
                      <a:r>
                        <a:rPr lang="fr-FR" sz="2400" dirty="0">
                          <a:solidFill>
                            <a:schemeClr val="tx1"/>
                          </a:solidFill>
                          <a:effectLst/>
                        </a:rPr>
                        <a:t>No danger </a:t>
                      </a:r>
                      <a:r>
                        <a:rPr lang="fr-FR" sz="2400" dirty="0" err="1">
                          <a:solidFill>
                            <a:schemeClr val="tx1"/>
                          </a:solidFill>
                          <a:effectLst/>
                        </a:rPr>
                        <a:t>sign</a:t>
                      </a:r>
                      <a:endParaRPr lang="fr-FR" sz="2400" dirty="0">
                        <a:solidFill>
                          <a:schemeClr val="tx1"/>
                        </a:solidFill>
                        <a:effectLst/>
                      </a:endParaRPr>
                    </a:p>
                    <a:p>
                      <a:pPr algn="ctr">
                        <a:spcAft>
                          <a:spcPts val="0"/>
                        </a:spcAft>
                      </a:pPr>
                      <a:r>
                        <a:rPr lang="fr-FR" sz="2400" dirty="0">
                          <a:solidFill>
                            <a:schemeClr val="tx1"/>
                          </a:solidFill>
                          <a:effectLst/>
                        </a:rPr>
                        <a:t>N= 1,171</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gridSpan="2">
                  <a:txBody>
                    <a:bodyPr/>
                    <a:lstStyle/>
                    <a:p>
                      <a:pPr algn="ctr">
                        <a:spcAft>
                          <a:spcPts val="0"/>
                        </a:spcAft>
                      </a:pPr>
                      <a:r>
                        <a:rPr lang="fr-FR" sz="2400" dirty="0">
                          <a:solidFill>
                            <a:schemeClr val="tx1"/>
                          </a:solidFill>
                          <a:effectLst/>
                        </a:rPr>
                        <a:t>At least one danger </a:t>
                      </a:r>
                      <a:r>
                        <a:rPr lang="fr-FR" sz="2400" dirty="0" err="1">
                          <a:solidFill>
                            <a:schemeClr val="tx1"/>
                          </a:solidFill>
                          <a:effectLst/>
                        </a:rPr>
                        <a:t>sign</a:t>
                      </a:r>
                      <a:endParaRPr lang="fr-FR" sz="2400" dirty="0">
                        <a:solidFill>
                          <a:schemeClr val="tx1"/>
                        </a:solidFill>
                        <a:effectLst/>
                      </a:endParaRPr>
                    </a:p>
                    <a:p>
                      <a:pPr algn="ctr">
                        <a:spcAft>
                          <a:spcPts val="0"/>
                        </a:spcAft>
                      </a:pPr>
                      <a:r>
                        <a:rPr lang="fr-FR" sz="2400" dirty="0">
                          <a:solidFill>
                            <a:schemeClr val="tx1"/>
                          </a:solidFill>
                          <a:effectLst/>
                        </a:rPr>
                        <a:t>N= 508</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rowSpan="2">
                  <a:txBody>
                    <a:bodyPr/>
                    <a:lstStyle/>
                    <a:p>
                      <a:pPr algn="r">
                        <a:spcAft>
                          <a:spcPts val="0"/>
                        </a:spcAft>
                      </a:pPr>
                      <a:r>
                        <a:rPr lang="fr-FR" sz="2400" i="1" dirty="0">
                          <a:solidFill>
                            <a:schemeClr val="tx1"/>
                          </a:solidFill>
                          <a:effectLst/>
                        </a:rPr>
                        <a:t>p</a:t>
                      </a:r>
                      <a:r>
                        <a:rPr lang="fr-FR" sz="2400" dirty="0">
                          <a:solidFill>
                            <a:schemeClr val="tx1"/>
                          </a:solidFill>
                          <a:effectLst/>
                        </a:rPr>
                        <a:t>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7401567"/>
                  </a:ext>
                </a:extLst>
              </a:tr>
              <a:tr h="172372">
                <a:tc>
                  <a:txBody>
                    <a:bodyPr/>
                    <a:lstStyle/>
                    <a:p>
                      <a:pPr>
                        <a:spcAft>
                          <a:spcPts val="0"/>
                        </a:spcAft>
                      </a:pPr>
                      <a:r>
                        <a:rPr lang="fr-FR" sz="2400">
                          <a:solidFill>
                            <a:schemeClr val="tx1"/>
                          </a:solidFill>
                          <a:effectLst/>
                        </a:rPr>
                        <a:t> </a:t>
                      </a:r>
                      <a:endParaRPr lang="fr-FR" sz="2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fr-FR" sz="2400" dirty="0">
                          <a:solidFill>
                            <a:schemeClr val="tx1"/>
                          </a:solidFill>
                          <a:effectLst/>
                        </a:rPr>
                        <a:t>n</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fr-FR" sz="2400">
                          <a:solidFill>
                            <a:schemeClr val="tx1"/>
                          </a:solidFill>
                          <a:effectLst/>
                        </a:rPr>
                        <a:t>%</a:t>
                      </a:r>
                      <a:endParaRPr lang="fr-FR" sz="2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fr-FR" sz="2400">
                          <a:solidFill>
                            <a:schemeClr val="tx1"/>
                          </a:solidFill>
                          <a:effectLst/>
                        </a:rPr>
                        <a:t>n</a:t>
                      </a:r>
                      <a:endParaRPr lang="fr-FR" sz="2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fr-FR" sz="2400">
                          <a:solidFill>
                            <a:schemeClr val="tx1"/>
                          </a:solidFill>
                          <a:effectLst/>
                        </a:rPr>
                        <a:t>%</a:t>
                      </a:r>
                      <a:endParaRPr lang="fr-FR" sz="2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r">
                        <a:spcAft>
                          <a:spcPts val="0"/>
                        </a:spcAft>
                      </a:pPr>
                      <a:endParaRPr lang="fr-FR"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2079409"/>
                  </a:ext>
                </a:extLst>
              </a:tr>
              <a:tr h="328150">
                <a:tc>
                  <a:txBody>
                    <a:bodyPr/>
                    <a:lstStyle/>
                    <a:p>
                      <a:pPr>
                        <a:spcAft>
                          <a:spcPts val="0"/>
                        </a:spcAft>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Place of delivery</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spcAft>
                          <a:spcPts val="0"/>
                        </a:spcAft>
                      </a:pPr>
                      <a:r>
                        <a:rPr lang="fr-FR" sz="2400" dirty="0">
                          <a:solidFill>
                            <a:schemeClr val="tx1"/>
                          </a:solidFill>
                          <a:effectLst/>
                        </a:rPr>
                        <a:t>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spcAft>
                          <a:spcPts val="0"/>
                        </a:spcAft>
                      </a:pPr>
                      <a:r>
                        <a:rPr lang="fr-FR" sz="2400">
                          <a:solidFill>
                            <a:schemeClr val="tx1"/>
                          </a:solidFill>
                          <a:effectLst/>
                        </a:rPr>
                        <a:t> </a:t>
                      </a:r>
                      <a:endParaRPr lang="fr-FR" sz="2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spcAft>
                          <a:spcPts val="0"/>
                        </a:spcAft>
                      </a:pPr>
                      <a:r>
                        <a:rPr lang="fr-FR" sz="2400">
                          <a:solidFill>
                            <a:schemeClr val="tx1"/>
                          </a:solidFill>
                          <a:effectLst/>
                        </a:rPr>
                        <a:t> </a:t>
                      </a:r>
                      <a:endParaRPr lang="fr-FR" sz="2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spcAft>
                          <a:spcPts val="0"/>
                        </a:spcAft>
                      </a:pPr>
                      <a:r>
                        <a:rPr lang="fr-FR" sz="2400">
                          <a:solidFill>
                            <a:schemeClr val="tx1"/>
                          </a:solidFill>
                          <a:effectLst/>
                        </a:rPr>
                        <a:t> </a:t>
                      </a:r>
                      <a:endParaRPr lang="fr-FR" sz="2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spcAft>
                          <a:spcPts val="0"/>
                        </a:spcAft>
                      </a:pPr>
                      <a:r>
                        <a:rPr lang="fr-FR" sz="2400" dirty="0">
                          <a:solidFill>
                            <a:schemeClr val="tx1"/>
                          </a:solidFill>
                          <a:effectLst/>
                        </a:rPr>
                        <a:t>0.97</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0705970"/>
                  </a:ext>
                </a:extLst>
              </a:tr>
              <a:tr h="172372">
                <a:tc>
                  <a:txBody>
                    <a:bodyPr/>
                    <a:lstStyle/>
                    <a:p>
                      <a:pPr indent="104140">
                        <a:spcAft>
                          <a:spcPts val="0"/>
                        </a:spcAft>
                      </a:pPr>
                      <a:r>
                        <a:rPr lang="fr-FR" sz="24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Health</a:t>
                      </a:r>
                      <a:r>
                        <a:rPr lang="fr-FR" sz="2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FR" sz="24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facility</a:t>
                      </a:r>
                      <a:endParaRPr lang="fr-FR" sz="2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1383" marR="61383"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2400" dirty="0">
                          <a:solidFill>
                            <a:schemeClr val="tx1"/>
                          </a:solidFill>
                          <a:effectLst/>
                        </a:rPr>
                        <a:t>439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37.5</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190</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37.4</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spcAft>
                          <a:spcPts val="0"/>
                        </a:spcAft>
                      </a:pPr>
                      <a:r>
                        <a:rPr lang="fr-FR" sz="2400" dirty="0">
                          <a:solidFill>
                            <a:schemeClr val="tx1"/>
                          </a:solidFill>
                          <a:effectLst/>
                        </a:rPr>
                        <a:t>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92384078"/>
                  </a:ext>
                </a:extLst>
              </a:tr>
              <a:tr h="172372">
                <a:tc>
                  <a:txBody>
                    <a:bodyPr/>
                    <a:lstStyle/>
                    <a:p>
                      <a:pPr indent="104140">
                        <a:spcAft>
                          <a:spcPts val="0"/>
                        </a:spcAft>
                      </a:pPr>
                      <a:r>
                        <a:rPr lang="fr-FR" sz="2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Home</a:t>
                      </a:r>
                    </a:p>
                  </a:txBody>
                  <a:tcPr marL="61383" marR="61383"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732</a:t>
                      </a: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62.5</a:t>
                      </a: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318</a:t>
                      </a: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62.6</a:t>
                      </a: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Aft>
                          <a:spcPts val="0"/>
                        </a:spcAft>
                      </a:pPr>
                      <a:r>
                        <a:rPr lang="fr-FR" sz="2400" dirty="0">
                          <a:solidFill>
                            <a:schemeClr val="tx1"/>
                          </a:solidFill>
                          <a:effectLst/>
                        </a:rPr>
                        <a:t>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8230602"/>
                  </a:ext>
                </a:extLst>
              </a:tr>
            </a:tbl>
          </a:graphicData>
        </a:graphic>
      </p:graphicFrame>
      <p:sp>
        <p:nvSpPr>
          <p:cNvPr id="5" name="Titre 1">
            <a:extLst>
              <a:ext uri="{FF2B5EF4-FFF2-40B4-BE49-F238E27FC236}">
                <a16:creationId xmlns:a16="http://schemas.microsoft.com/office/drawing/2014/main" id="{9B18D408-0064-4E43-A9AA-884AC5A4C782}"/>
              </a:ext>
            </a:extLst>
          </p:cNvPr>
          <p:cNvSpPr>
            <a:spLocks noGrp="1"/>
          </p:cNvSpPr>
          <p:nvPr>
            <p:ph type="title"/>
          </p:nvPr>
        </p:nvSpPr>
        <p:spPr>
          <a:xfrm>
            <a:off x="295274" y="1429073"/>
            <a:ext cx="11584428" cy="747489"/>
          </a:xfrm>
        </p:spPr>
        <p:txBody>
          <a:bodyPr>
            <a:noAutofit/>
          </a:bodyPr>
          <a:lstStyle/>
          <a:p>
            <a:r>
              <a:rPr lang="fr-FR" sz="3200" dirty="0"/>
              <a:t>Danger </a:t>
            </a:r>
            <a:r>
              <a:rPr lang="fr-FR" sz="3200" dirty="0" err="1"/>
              <a:t>signs</a:t>
            </a:r>
            <a:r>
              <a:rPr lang="fr-FR" sz="3200" dirty="0"/>
              <a:t> in relation </a:t>
            </a:r>
            <a:r>
              <a:rPr lang="fr-FR" sz="3200" dirty="0" err="1"/>
              <a:t>with</a:t>
            </a:r>
            <a:r>
              <a:rPr lang="fr-FR" sz="3200" dirty="0"/>
              <a:t> place of </a:t>
            </a:r>
            <a:r>
              <a:rPr lang="fr-FR" sz="3200" dirty="0" err="1"/>
              <a:t>delivery</a:t>
            </a:r>
            <a:endParaRPr lang="fr-FR" sz="3200" dirty="0"/>
          </a:p>
        </p:txBody>
      </p:sp>
    </p:spTree>
    <p:extLst>
      <p:ext uri="{BB962C8B-B14F-4D97-AF65-F5344CB8AC3E}">
        <p14:creationId xmlns:p14="http://schemas.microsoft.com/office/powerpoint/2010/main" val="3099158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6B02D9-E4A2-C84D-950A-ABD4E172B917}"/>
              </a:ext>
            </a:extLst>
          </p:cNvPr>
          <p:cNvSpPr>
            <a:spLocks noGrp="1"/>
          </p:cNvSpPr>
          <p:nvPr>
            <p:ph type="title"/>
          </p:nvPr>
        </p:nvSpPr>
        <p:spPr/>
        <p:txBody>
          <a:bodyPr>
            <a:normAutofit/>
          </a:bodyPr>
          <a:lstStyle/>
          <a:p>
            <a:r>
              <a:rPr lang="fr-FR" sz="4000" dirty="0"/>
              <a:t>Conclusions</a:t>
            </a:r>
          </a:p>
        </p:txBody>
      </p:sp>
      <p:sp>
        <p:nvSpPr>
          <p:cNvPr id="3" name="Espace réservé du contenu 2">
            <a:extLst>
              <a:ext uri="{FF2B5EF4-FFF2-40B4-BE49-F238E27FC236}">
                <a16:creationId xmlns:a16="http://schemas.microsoft.com/office/drawing/2014/main" id="{41BE400A-2A30-BB4D-9CB5-9C62123AFB90}"/>
              </a:ext>
            </a:extLst>
          </p:cNvPr>
          <p:cNvSpPr>
            <a:spLocks noGrp="1"/>
          </p:cNvSpPr>
          <p:nvPr>
            <p:ph sz="half" idx="1"/>
          </p:nvPr>
        </p:nvSpPr>
        <p:spPr/>
        <p:txBody>
          <a:bodyPr/>
          <a:lstStyle/>
          <a:p>
            <a:r>
              <a:rPr lang="en-GB" dirty="0"/>
              <a:t>Perinatal mortality</a:t>
            </a:r>
          </a:p>
          <a:p>
            <a:pPr lvl="1">
              <a:buFont typeface="Wingdings" charset="2"/>
              <a:buChar char="§"/>
            </a:pPr>
            <a:r>
              <a:rPr lang="en-GB" dirty="0"/>
              <a:t>useful comprehensive indicator in environments where a large proportion of births occur outside of health structures</a:t>
            </a:r>
          </a:p>
          <a:p>
            <a:pPr lvl="1">
              <a:buFont typeface="Wingdings" charset="2"/>
              <a:buChar char="§"/>
            </a:pPr>
            <a:r>
              <a:rPr lang="en-GB" dirty="0"/>
              <a:t>should be more widely reported</a:t>
            </a:r>
          </a:p>
          <a:p>
            <a:r>
              <a:rPr lang="en-GB" dirty="0"/>
              <a:t>This prospective cohort with minimal drop-out appears to show high perinatal mortality rate (50/1,000 births) but very difficult to bench-mark against other contexts</a:t>
            </a:r>
          </a:p>
          <a:p>
            <a:r>
              <a:rPr lang="en-GB" dirty="0"/>
              <a:t>Perinatal mortality was associated with maternal risk factors that are easily identified during ANC</a:t>
            </a:r>
          </a:p>
          <a:p>
            <a:r>
              <a:rPr lang="en-GB" dirty="0"/>
              <a:t>Higher proportion of women are delivering in health structures with 1,000 Day services but pregnant women with risk factors are not more represented in this group. Health workers can make better use of data collected during ANC</a:t>
            </a:r>
          </a:p>
        </p:txBody>
      </p:sp>
    </p:spTree>
    <p:extLst>
      <p:ext uri="{BB962C8B-B14F-4D97-AF65-F5344CB8AC3E}">
        <p14:creationId xmlns:p14="http://schemas.microsoft.com/office/powerpoint/2010/main" val="885782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800E72-3E79-B647-8C58-5BECA21BF6C2}"/>
              </a:ext>
            </a:extLst>
          </p:cNvPr>
          <p:cNvSpPr>
            <a:spLocks noGrp="1"/>
          </p:cNvSpPr>
          <p:nvPr>
            <p:ph type="title"/>
          </p:nvPr>
        </p:nvSpPr>
        <p:spPr/>
        <p:txBody>
          <a:bodyPr>
            <a:normAutofit/>
          </a:bodyPr>
          <a:lstStyle/>
          <a:p>
            <a:r>
              <a:rPr lang="en-GB" sz="4000" dirty="0"/>
              <a:t>Acknowledgments</a:t>
            </a:r>
            <a:r>
              <a:rPr lang="fr-FR" sz="4000" dirty="0"/>
              <a:t> </a:t>
            </a:r>
          </a:p>
        </p:txBody>
      </p:sp>
      <p:sp>
        <p:nvSpPr>
          <p:cNvPr id="3" name="Espace réservé du contenu 2">
            <a:extLst>
              <a:ext uri="{FF2B5EF4-FFF2-40B4-BE49-F238E27FC236}">
                <a16:creationId xmlns:a16="http://schemas.microsoft.com/office/drawing/2014/main" id="{268B02EE-9B34-3A4C-A89D-2A280F9E92D2}"/>
              </a:ext>
            </a:extLst>
          </p:cNvPr>
          <p:cNvSpPr>
            <a:spLocks noGrp="1"/>
          </p:cNvSpPr>
          <p:nvPr>
            <p:ph sz="half" idx="1"/>
          </p:nvPr>
        </p:nvSpPr>
        <p:spPr/>
        <p:txBody>
          <a:bodyPr>
            <a:normAutofit fontScale="92500" lnSpcReduction="10000"/>
          </a:bodyPr>
          <a:lstStyle/>
          <a:p>
            <a:r>
              <a:rPr lang="fr-FR" dirty="0"/>
              <a:t>To the </a:t>
            </a:r>
            <a:r>
              <a:rPr lang="fr-FR" dirty="0" err="1"/>
              <a:t>co-authors</a:t>
            </a:r>
            <a:r>
              <a:rPr lang="fr-FR" dirty="0"/>
              <a:t>: </a:t>
            </a:r>
          </a:p>
          <a:p>
            <a:pPr marL="0" indent="0">
              <a:buNone/>
            </a:pPr>
            <a:r>
              <a:rPr lang="fr-FR" i="1" dirty="0"/>
              <a:t>Anne Thomas, Deo </a:t>
            </a:r>
            <a:r>
              <a:rPr lang="fr-FR" i="1" dirty="0" err="1"/>
              <a:t>Sibongwere</a:t>
            </a:r>
            <a:r>
              <a:rPr lang="fr-FR" i="1" dirty="0"/>
              <a:t>, </a:t>
            </a:r>
            <a:r>
              <a:rPr lang="fr-FR" i="1" dirty="0" err="1"/>
              <a:t>Maguy</a:t>
            </a:r>
            <a:r>
              <a:rPr lang="fr-FR" i="1" dirty="0"/>
              <a:t> </a:t>
            </a:r>
            <a:r>
              <a:rPr lang="fr-FR" i="1" dirty="0" err="1"/>
              <a:t>Daures</a:t>
            </a:r>
            <a:r>
              <a:rPr lang="fr-FR" i="1" dirty="0"/>
              <a:t>, Benjamin </a:t>
            </a:r>
            <a:r>
              <a:rPr lang="fr-FR" i="1" dirty="0" err="1"/>
              <a:t>Séri</a:t>
            </a:r>
            <a:r>
              <a:rPr lang="fr-FR" i="1" dirty="0"/>
              <a:t>, </a:t>
            </a:r>
            <a:r>
              <a:rPr lang="fr-FR" i="1" dirty="0" err="1"/>
              <a:t>Nafissa</a:t>
            </a:r>
            <a:r>
              <a:rPr lang="fr-FR" i="1" dirty="0"/>
              <a:t> Dan-</a:t>
            </a:r>
            <a:r>
              <a:rPr lang="fr-FR" i="1" dirty="0" err="1"/>
              <a:t>Bouzoua</a:t>
            </a:r>
            <a:r>
              <a:rPr lang="fr-FR" i="1" dirty="0"/>
              <a:t>, </a:t>
            </a:r>
            <a:r>
              <a:rPr lang="fr-FR" i="1" dirty="0" err="1"/>
              <a:t>Moumouni</a:t>
            </a:r>
            <a:r>
              <a:rPr lang="fr-FR" i="1" dirty="0"/>
              <a:t> </a:t>
            </a:r>
            <a:r>
              <a:rPr lang="fr-FR" i="1" dirty="0" err="1"/>
              <a:t>Kinda</a:t>
            </a:r>
            <a:r>
              <a:rPr lang="fr-FR" i="1" dirty="0"/>
              <a:t>, Claire Levy-Marchal, Augustin Augier, Valérie Briand, Susan Shepherd</a:t>
            </a:r>
          </a:p>
          <a:p>
            <a:pPr marL="0" indent="0">
              <a:buNone/>
            </a:pPr>
            <a:endParaRPr lang="fr-FR" i="1" dirty="0"/>
          </a:p>
          <a:p>
            <a:r>
              <a:rPr lang="fr-FR" dirty="0"/>
              <a:t>To the CORAL </a:t>
            </a:r>
            <a:r>
              <a:rPr lang="fr-FR" dirty="0" err="1"/>
              <a:t>board</a:t>
            </a:r>
            <a:r>
              <a:rPr lang="fr-FR" dirty="0"/>
              <a:t> of </a:t>
            </a:r>
            <a:r>
              <a:rPr lang="fr-FR" dirty="0" err="1"/>
              <a:t>directors</a:t>
            </a:r>
            <a:endParaRPr lang="fr-FR" dirty="0"/>
          </a:p>
          <a:p>
            <a:pPr marL="0" indent="0">
              <a:buNone/>
            </a:pPr>
            <a:r>
              <a:rPr lang="fr-FR" i="1" dirty="0"/>
              <a:t>Renaud Becquet (</a:t>
            </a:r>
            <a:r>
              <a:rPr lang="fr-FR" i="1" dirty="0" err="1"/>
              <a:t>methodological</a:t>
            </a:r>
            <a:r>
              <a:rPr lang="fr-FR" i="1" dirty="0"/>
              <a:t> </a:t>
            </a:r>
            <a:r>
              <a:rPr lang="fr-FR" i="1" dirty="0" err="1"/>
              <a:t>co</a:t>
            </a:r>
            <a:r>
              <a:rPr lang="fr-FR" i="1" dirty="0"/>
              <a:t>-chair), Susan Shepherd (</a:t>
            </a:r>
            <a:r>
              <a:rPr lang="fr-FR" i="1" dirty="0" err="1"/>
              <a:t>medical</a:t>
            </a:r>
            <a:r>
              <a:rPr lang="fr-FR" i="1" dirty="0"/>
              <a:t> </a:t>
            </a:r>
            <a:r>
              <a:rPr lang="fr-FR" i="1" dirty="0" err="1"/>
              <a:t>co</a:t>
            </a:r>
            <a:r>
              <a:rPr lang="fr-FR" i="1" dirty="0"/>
              <a:t>-chair), Augustin Augier, Solenne Barbe, Claire Levy-Marchal, Marie </a:t>
            </a:r>
            <a:r>
              <a:rPr lang="fr-FR" i="1" dirty="0" err="1"/>
              <a:t>Japsard</a:t>
            </a:r>
            <a:r>
              <a:rPr lang="fr-FR" i="1" dirty="0"/>
              <a:t>, Xavier </a:t>
            </a:r>
            <a:r>
              <a:rPr lang="fr-FR" i="1" dirty="0" err="1"/>
              <a:t>Anglaret</a:t>
            </a:r>
            <a:endParaRPr lang="fr-FR" i="1" dirty="0"/>
          </a:p>
          <a:p>
            <a:endParaRPr lang="fr-FR" dirty="0"/>
          </a:p>
          <a:p>
            <a:r>
              <a:rPr lang="fr-FR" dirty="0"/>
              <a:t>To all the </a:t>
            </a:r>
            <a:r>
              <a:rPr lang="fr-FR" dirty="0" err="1"/>
              <a:t>women</a:t>
            </a:r>
            <a:r>
              <a:rPr lang="fr-FR" dirty="0"/>
              <a:t> and </a:t>
            </a:r>
            <a:r>
              <a:rPr lang="fr-FR" dirty="0" err="1"/>
              <a:t>children</a:t>
            </a:r>
            <a:r>
              <a:rPr lang="fr-FR" dirty="0"/>
              <a:t> </a:t>
            </a:r>
            <a:r>
              <a:rPr lang="fr-FR" dirty="0" err="1"/>
              <a:t>who</a:t>
            </a:r>
            <a:r>
              <a:rPr lang="fr-FR" dirty="0"/>
              <a:t> </a:t>
            </a:r>
            <a:r>
              <a:rPr lang="fr-FR" dirty="0" err="1"/>
              <a:t>participated</a:t>
            </a:r>
            <a:r>
              <a:rPr lang="fr-FR" dirty="0"/>
              <a:t> in the </a:t>
            </a:r>
            <a:r>
              <a:rPr lang="fr-FR" dirty="0" err="1"/>
              <a:t>study</a:t>
            </a:r>
            <a:endParaRPr lang="fr-FR" dirty="0"/>
          </a:p>
          <a:p>
            <a:endParaRPr lang="fr-FR" dirty="0"/>
          </a:p>
          <a:p>
            <a:r>
              <a:rPr lang="fr-FR" dirty="0"/>
              <a:t>To the </a:t>
            </a:r>
            <a:r>
              <a:rPr lang="fr-FR" dirty="0" err="1"/>
              <a:t>funders</a:t>
            </a:r>
            <a:r>
              <a:rPr lang="fr-FR" dirty="0"/>
              <a:t>: ECHO, ALIMA, Inserm</a:t>
            </a:r>
          </a:p>
          <a:p>
            <a:endParaRPr lang="fr-FR" dirty="0"/>
          </a:p>
        </p:txBody>
      </p:sp>
    </p:spTree>
    <p:extLst>
      <p:ext uri="{BB962C8B-B14F-4D97-AF65-F5344CB8AC3E}">
        <p14:creationId xmlns:p14="http://schemas.microsoft.com/office/powerpoint/2010/main" val="759920278"/>
      </p:ext>
    </p:extLst>
  </p:cSld>
  <p:clrMapOvr>
    <a:masterClrMapping/>
  </p:clrMapOvr>
</p:sld>
</file>

<file path=ppt/theme/theme1.xml><?xml version="1.0" encoding="utf-8"?>
<a:theme xmlns:a="http://schemas.openxmlformats.org/drawingml/2006/main" name="Thème Office">
  <a:themeElements>
    <a:clrScheme name="BPH">
      <a:dk1>
        <a:srgbClr val="272460"/>
      </a:dk1>
      <a:lt1>
        <a:srgbClr val="FFD32F"/>
      </a:lt1>
      <a:dk2>
        <a:srgbClr val="52BFAD"/>
      </a:dk2>
      <a:lt2>
        <a:srgbClr val="F3823E"/>
      </a:lt2>
      <a:accent1>
        <a:srgbClr val="272460"/>
      </a:accent1>
      <a:accent2>
        <a:srgbClr val="F3823E"/>
      </a:accent2>
      <a:accent3>
        <a:srgbClr val="A5A5A5"/>
      </a:accent3>
      <a:accent4>
        <a:srgbClr val="FFD32F"/>
      </a:accent4>
      <a:accent5>
        <a:srgbClr val="52BFAD"/>
      </a:accent5>
      <a:accent6>
        <a:srgbClr val="C10FB4"/>
      </a:accent6>
      <a:hlink>
        <a:srgbClr val="52BFAD"/>
      </a:hlink>
      <a:folHlink>
        <a:srgbClr val="27246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BA8D923-9F44-4FB8-AEA6-6546070DE0FF}"/>
</file>

<file path=customXml/itemProps2.xml><?xml version="1.0" encoding="utf-8"?>
<ds:datastoreItem xmlns:ds="http://schemas.openxmlformats.org/officeDocument/2006/customXml" ds:itemID="{E350E980-3118-4D40-B7D4-4F26D583CDA4}"/>
</file>

<file path=customXml/itemProps3.xml><?xml version="1.0" encoding="utf-8"?>
<ds:datastoreItem xmlns:ds="http://schemas.openxmlformats.org/officeDocument/2006/customXml" ds:itemID="{5270AEAA-C4B6-41F6-8A7C-4848EC5815EC}"/>
</file>

<file path=docProps/app.xml><?xml version="1.0" encoding="utf-8"?>
<Properties xmlns="http://schemas.openxmlformats.org/officeDocument/2006/extended-properties" xmlns:vt="http://schemas.openxmlformats.org/officeDocument/2006/docPropsVTypes">
  <Template/>
  <TotalTime>1194</TotalTime>
  <Words>1270</Words>
  <Application>Microsoft Office PowerPoint</Application>
  <PresentationFormat>Widescreen</PresentationFormat>
  <Paragraphs>378</Paragraphs>
  <Slides>15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Times New Roman</vt:lpstr>
      <vt:lpstr>Wingdings</vt:lpstr>
      <vt:lpstr>Thème Office</vt:lpstr>
      <vt:lpstr>PowerPoint Presentation</vt:lpstr>
      <vt:lpstr>Introduction</vt:lpstr>
      <vt:lpstr>Introduction – Mirriah District, Zinder Region</vt:lpstr>
      <vt:lpstr>Objectives </vt:lpstr>
      <vt:lpstr>‘1000 Days’ Health Care Services</vt:lpstr>
      <vt:lpstr>The ‘1,000 Days’ cohort</vt:lpstr>
      <vt:lpstr>Methods: statistical analysis</vt:lpstr>
      <vt:lpstr>PowerPoint Presentation</vt:lpstr>
      <vt:lpstr>Baseline maternal characteristics</vt:lpstr>
      <vt:lpstr>Multivariate analysis: factors associated with perinatal mortality N = number of births;        n=number of perinatal deaths</vt:lpstr>
      <vt:lpstr>Identification of danger signs</vt:lpstr>
      <vt:lpstr>Danger signs in relation with perinatal mortality</vt:lpstr>
      <vt:lpstr>Danger signs in relation with place of delivery</vt:lpstr>
      <vt:lpstr>Conclusions</vt:lpstr>
      <vt:lpstr>Acknowledgments </vt:lpstr>
    </vt:vector>
  </TitlesOfParts>
  <Company>Universite de Bordeaux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Cartron Patrick</dc:creator>
  <cp:lastModifiedBy>Paula Puszet</cp:lastModifiedBy>
  <cp:revision>95</cp:revision>
  <dcterms:created xsi:type="dcterms:W3CDTF">2016-10-21T12:57:26Z</dcterms:created>
  <dcterms:modified xsi:type="dcterms:W3CDTF">2018-05-23T11:56:02Z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0x010100EF656C67CEBF1B4EA4579FD3E3AFD5F7</vt:lpwstr>
  </property>
</Properties>
</file>