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14"/>
  </p:notesMasterIdLst>
  <p:sldIdLst>
    <p:sldId id="257" r:id="rId3"/>
    <p:sldId id="258" r:id="rId4"/>
    <p:sldId id="269" r:id="rId5"/>
    <p:sldId id="275" r:id="rId6"/>
    <p:sldId id="267" r:id="rId7"/>
    <p:sldId id="266" r:id="rId8"/>
    <p:sldId id="274" r:id="rId9"/>
    <p:sldId id="271" r:id="rId10"/>
    <p:sldId id="272" r:id="rId11"/>
    <p:sldId id="273" r:id="rId12"/>
    <p:sldId id="264" r:id="rId13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ogesh Jha" initials="YJ" lastIdx="7" clrIdx="0">
    <p:extLst>
      <p:ext uri="{19B8F6BF-5375-455C-9EA6-DF929625EA0E}">
        <p15:presenceInfo xmlns:p15="http://schemas.microsoft.com/office/powerpoint/2012/main" userId="S-1-5-21-1281871956-2667103358-2189388532-61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83602" autoAdjust="0"/>
  </p:normalViewPr>
  <p:slideViewPr>
    <p:cSldViewPr>
      <p:cViewPr varScale="1">
        <p:scale>
          <a:sx n="80" d="100"/>
          <a:sy n="80" d="100"/>
        </p:scale>
        <p:origin x="117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ED doctors Surveys (n= 82)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33/82 Notified of findings missed earlier </c:v>
                </c:pt>
                <c:pt idx="1">
                  <c:v>31/82 management advice that was new to them, 
</c:v>
                </c:pt>
                <c:pt idx="2">
                  <c:v>34/82 consultation led to a change in management</c:v>
                </c:pt>
                <c:pt idx="3">
                  <c:v>55/82 felt better supported after consultation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0.38</c:v>
                </c:pt>
                <c:pt idx="2">
                  <c:v>0.41</c:v>
                </c:pt>
                <c:pt idx="3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82-4735-B7C9-933A35C4C6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98676304"/>
        <c:axId val="298675912"/>
      </c:barChart>
      <c:valAx>
        <c:axId val="29867591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8676304"/>
        <c:crosses val="autoZero"/>
        <c:crossBetween val="between"/>
      </c:valAx>
      <c:catAx>
        <c:axId val="298676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8675912"/>
        <c:crosses val="autoZero"/>
        <c:auto val="1"/>
        <c:lblAlgn val="l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1999" cy="37224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06753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94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634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62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608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434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521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CH" sz="1400" dirty="0"/>
              <a:t>MSF Canada 2018</a:t>
            </a: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30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937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043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8B014-6FC6-481E-9280-58E5D015270C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936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>
  <p:cSld name="Comparis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3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4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Two Conten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722312" y="3305176"/>
            <a:ext cx="7772400" cy="10215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Fabien Schneider / MSF Canada Program Unit / Smartphone based, real-time telemedicine for the management of neurological emergencies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900C-B30E-47DD-8175-4B587FEA703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52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75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9000"/>
            </a:lvl1pPr>
            <a:lvl2pPr lvl="1" algn="ctr">
              <a:spcBef>
                <a:spcPts val="0"/>
              </a:spcBef>
              <a:buSzPct val="100000"/>
              <a:defRPr sz="9000"/>
            </a:lvl2pPr>
            <a:lvl3pPr lvl="2" algn="ctr">
              <a:spcBef>
                <a:spcPts val="0"/>
              </a:spcBef>
              <a:buSzPct val="100000"/>
              <a:defRPr sz="9000"/>
            </a:lvl3pPr>
            <a:lvl4pPr lvl="3" algn="ctr">
              <a:spcBef>
                <a:spcPts val="0"/>
              </a:spcBef>
              <a:buSzPct val="100000"/>
              <a:defRPr sz="9000"/>
            </a:lvl4pPr>
            <a:lvl5pPr lvl="4" algn="ctr">
              <a:spcBef>
                <a:spcPts val="0"/>
              </a:spcBef>
              <a:buSzPct val="100000"/>
              <a:defRPr sz="9000"/>
            </a:lvl5pPr>
            <a:lvl6pPr lvl="5" algn="ctr">
              <a:spcBef>
                <a:spcPts val="0"/>
              </a:spcBef>
              <a:buSzPct val="100000"/>
              <a:defRPr sz="9000"/>
            </a:lvl6pPr>
            <a:lvl7pPr lvl="6" algn="ctr">
              <a:spcBef>
                <a:spcPts val="0"/>
              </a:spcBef>
              <a:buSzPct val="100000"/>
              <a:defRPr sz="9000"/>
            </a:lvl7pPr>
            <a:lvl8pPr lvl="7" algn="ctr">
              <a:spcBef>
                <a:spcPts val="0"/>
              </a:spcBef>
              <a:buSzPct val="100000"/>
              <a:defRPr sz="9000"/>
            </a:lvl8pPr>
            <a:lvl9pPr lvl="8" algn="ctr">
              <a:spcBef>
                <a:spcPts val="0"/>
              </a:spcBef>
              <a:buSzPct val="100000"/>
              <a:defRPr sz="9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725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7"/>
            <a:ext cx="548700" cy="39352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6571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>
  <p:cSld name="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 rot="5400000">
            <a:off x="54637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>
  <p:cSld name="Title and Vertical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 rot="5400000">
            <a:off x="2874962" y="-1217612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>
  <p:cSld name="Picture with 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6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Content with 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04786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lt1"/>
          </a:fgClr>
          <a:bgClr>
            <a:schemeClr val="bg1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 rot="-2040000">
            <a:off x="652461" y="1682750"/>
            <a:ext cx="7129462" cy="13223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CFF"/>
              </a:buClr>
              <a:buSzPct val="25000"/>
              <a:buFont typeface="Arial"/>
              <a:buNone/>
            </a:pPr>
            <a:r>
              <a:rPr lang="en-US" sz="8000" b="0" i="0" u="none" strike="noStrike" cap="none">
                <a:solidFill>
                  <a:srgbClr val="CCECFF"/>
                </a:solidFill>
                <a:latin typeface="Arial"/>
                <a:ea typeface="Arial"/>
                <a:cs typeface="Arial"/>
                <a:sym typeface="Arial"/>
              </a:rPr>
              <a:t>WATERMARK</a:t>
            </a:r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1" r:id="rId2"/>
    <p:sldLayoutId id="2147483664" r:id="rId3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lt1"/>
          </a:fgClr>
          <a:bgClr>
            <a:schemeClr val="bg1"/>
          </a:bgClr>
        </a:patt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4767262"/>
            <a:ext cx="2895600" cy="2746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Fabien Schneider / MSF Canada Program Unit / Smartphone based, real-time telemedicine for the management of neurological emergencies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4767262"/>
            <a:ext cx="213359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hyperlink" Target="https://telemed.msf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3836" y="1483615"/>
            <a:ext cx="6858000" cy="331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483615"/>
            <a:ext cx="8928992" cy="16641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2325" dirty="0"/>
            </a:br>
            <a:r>
              <a:rPr lang="en-US" b="1" dirty="0"/>
              <a:t>Smartphone based, real-time telemedicine for the management of neurological emergencies: a field-based quality improvement initiative</a:t>
            </a:r>
            <a:br>
              <a:rPr lang="en-CA" sz="2700" b="1" dirty="0"/>
            </a:br>
            <a:br>
              <a:rPr lang="en-US" sz="27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Yogesh Jha, James Lee, Laura Hawryluck, Aziz </a:t>
            </a:r>
            <a:r>
              <a:rPr lang="en-US" sz="2700" dirty="0" err="1">
                <a:latin typeface="Calibri" panose="020F0502020204030204" pitchFamily="34" charset="0"/>
                <a:cs typeface="Calibri" panose="020F0502020204030204" pitchFamily="34" charset="0"/>
              </a:rPr>
              <a:t>Alali</a:t>
            </a: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, James Maskalyk, </a:t>
            </a:r>
            <a:r>
              <a:rPr lang="en-US" sz="2700" b="1" dirty="0">
                <a:latin typeface="Calibri" panose="020F0502020204030204" pitchFamily="34" charset="0"/>
                <a:cs typeface="Calibri" panose="020F0502020204030204" pitchFamily="34" charset="0"/>
              </a:rPr>
              <a:t>Fabien Schneider</a:t>
            </a:r>
            <a:r>
              <a:rPr lang="en-US" sz="2700" dirty="0">
                <a:latin typeface="Calibri" panose="020F0502020204030204" pitchFamily="34" charset="0"/>
                <a:cs typeface="Calibri" panose="020F0502020204030204" pitchFamily="34" charset="0"/>
              </a:rPr>
              <a:t>, Annick Antierens, Yves Wailly</a:t>
            </a:r>
            <a:br>
              <a:rPr lang="en-US" sz="27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7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325" dirty="0"/>
            </a:br>
            <a:br>
              <a:rPr lang="en-US" sz="2700" dirty="0"/>
            </a:br>
            <a:br>
              <a:rPr lang="en-US" sz="2025" dirty="0"/>
            </a:br>
            <a:br>
              <a:rPr lang="en-US" sz="2325" dirty="0"/>
            </a:br>
            <a:endParaRPr lang="en-US" sz="2025" dirty="0"/>
          </a:p>
        </p:txBody>
      </p:sp>
      <p:pic>
        <p:nvPicPr>
          <p:cNvPr id="5" name="Image 1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068" y="123478"/>
            <a:ext cx="1089564" cy="458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06D4BF-2B32-455C-883A-B378BA822CA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70068" y="4765887"/>
            <a:ext cx="8938436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</p:spTree>
    <p:extLst>
      <p:ext uri="{BB962C8B-B14F-4D97-AF65-F5344CB8AC3E}">
        <p14:creationId xmlns:p14="http://schemas.microsoft.com/office/powerpoint/2010/main" val="16724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0010" y="99919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90298" y="309840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47997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Acknowledgements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0560CB-A9F6-4A17-8D3E-84E72B3DB297}"/>
              </a:ext>
            </a:extLst>
          </p:cNvPr>
          <p:cNvSpPr/>
          <p:nvPr/>
        </p:nvSpPr>
        <p:spPr>
          <a:xfrm>
            <a:off x="202026" y="1286156"/>
            <a:ext cx="87019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4150"/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E403BC-3EC3-4D15-BAC4-FE227B1FEABE}"/>
              </a:ext>
            </a:extLst>
          </p:cNvPr>
          <p:cNvSpPr/>
          <p:nvPr/>
        </p:nvSpPr>
        <p:spPr>
          <a:xfrm>
            <a:off x="356616" y="1910031"/>
            <a:ext cx="8787384" cy="288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2B8E65-8354-4756-B1DF-2BD67AF383F4}"/>
              </a:ext>
            </a:extLst>
          </p:cNvPr>
          <p:cNvSpPr/>
          <p:nvPr/>
        </p:nvSpPr>
        <p:spPr>
          <a:xfrm>
            <a:off x="185995" y="1026302"/>
            <a:ext cx="856341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en-US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B7874B-CEB0-4D61-8BF2-604800D19765}"/>
              </a:ext>
            </a:extLst>
          </p:cNvPr>
          <p:cNvSpPr/>
          <p:nvPr/>
        </p:nvSpPr>
        <p:spPr>
          <a:xfrm>
            <a:off x="185995" y="843521"/>
            <a:ext cx="879452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0DAF2F-3175-4740-AE58-BD88A83CC743}"/>
              </a:ext>
            </a:extLst>
          </p:cNvPr>
          <p:cNvSpPr/>
          <p:nvPr/>
        </p:nvSpPr>
        <p:spPr>
          <a:xfrm>
            <a:off x="32980" y="1175724"/>
            <a:ext cx="89026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OCB </a:t>
            </a:r>
            <a:r>
              <a:rPr lang="fr-CH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Timurgara</a:t>
            </a:r>
            <a:r>
              <a:rPr lang="fr-CH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Project Team and Pakistan Mission Coordination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Telemedicine Support Consultants; Dr Aziz </a:t>
            </a:r>
            <a:r>
              <a:rPr lang="fr-CH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Alali</a:t>
            </a:r>
            <a:r>
              <a:rPr lang="fr-CH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Laura Hawryluck,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James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Maskalyk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CA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</a:t>
            </a: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James Lee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ogesh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Jha; Program Unit, MSF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Canada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CH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Annick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Antierens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Yves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Walley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Petra Alders – OCB Medical Department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CA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C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47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395536" y="1676159"/>
            <a:ext cx="3666600" cy="920167"/>
          </a:xfrm>
          <a:prstGeom prst="rect">
            <a:avLst/>
          </a:prstGeom>
        </p:spPr>
        <p:txBody>
          <a:bodyPr vert="horz" lIns="68569" tIns="68569" rIns="68569" bIns="68569" rtlCol="0" anchor="b" anchorCtr="0">
            <a:noAutofit/>
          </a:bodyPr>
          <a:lstStyle/>
          <a:p>
            <a:pPr algn="l"/>
            <a:r>
              <a:rPr lang="en" sz="4950" b="1" dirty="0">
                <a:latin typeface="Amatic SC"/>
                <a:ea typeface="Amatic SC"/>
                <a:cs typeface="Amatic SC"/>
                <a:sym typeface="Amatic SC"/>
              </a:rPr>
              <a:t>Thank you</a:t>
            </a:r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793" y="148620"/>
            <a:ext cx="1727649" cy="57147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860032" y="1912464"/>
            <a:ext cx="3111609" cy="367286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650" u="sng" dirty="0">
                <a:solidFill>
                  <a:schemeClr val="bg2"/>
                </a:solidFill>
                <a:latin typeface="Average"/>
                <a:ea typeface="Average"/>
                <a:cs typeface="Average"/>
                <a:sym typeface="Average"/>
                <a:hlinkClick r:id="rId4"/>
              </a:rPr>
              <a:t>telemedicine@toronto.msf.org</a:t>
            </a:r>
            <a:endParaRPr lang="en" sz="1650" u="sng" dirty="0">
              <a:solidFill>
                <a:schemeClr val="bg2"/>
              </a:solidFill>
              <a:latin typeface="Average"/>
              <a:ea typeface="Average"/>
              <a:cs typeface="Average"/>
              <a:sym typeface="Average"/>
              <a:hlinkClick r:id="rId4"/>
            </a:endParaRPr>
          </a:p>
          <a:p>
            <a:pPr marL="0" indent="0" algn="l">
              <a:lnSpc>
                <a:spcPct val="110000"/>
              </a:lnSpc>
              <a:buNone/>
            </a:pPr>
            <a:r>
              <a:rPr lang="en" sz="1650" u="sng" dirty="0">
                <a:solidFill>
                  <a:schemeClr val="bg2"/>
                </a:solidFill>
                <a:latin typeface="Average"/>
                <a:ea typeface="Average"/>
                <a:cs typeface="Average"/>
                <a:sym typeface="Average"/>
                <a:hlinkClick r:id="rId4"/>
              </a:rPr>
              <a:t>https://telemed.msf.org</a:t>
            </a:r>
            <a:r>
              <a:rPr lang="en" sz="1650" dirty="0">
                <a:solidFill>
                  <a:schemeClr val="bg2"/>
                </a:solidFill>
                <a:latin typeface="Average"/>
                <a:ea typeface="Average"/>
                <a:cs typeface="Average"/>
                <a:sym typeface="Average"/>
              </a:rPr>
              <a:t> </a:t>
            </a:r>
          </a:p>
        </p:txBody>
      </p:sp>
      <p:cxnSp>
        <p:nvCxnSpPr>
          <p:cNvPr id="131" name="Shape 131"/>
          <p:cNvCxnSpPr/>
          <p:nvPr/>
        </p:nvCxnSpPr>
        <p:spPr>
          <a:xfrm flipH="1">
            <a:off x="4211960" y="1613931"/>
            <a:ext cx="13126" cy="964352"/>
          </a:xfrm>
          <a:prstGeom prst="straightConnector1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4" name="Image 9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221628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131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1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4"/>
            <a:ext cx="3044987" cy="829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914650" y="205979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6431" y="1227867"/>
            <a:ext cx="887215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Timurgara</a:t>
            </a: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 District Hospital (OCB), Pakistan.</a:t>
            </a:r>
          </a:p>
          <a:p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									</a:t>
            </a:r>
            <a:r>
              <a:rPr lang="fr-CH" sz="800" dirty="0">
                <a:latin typeface="Calibri" panose="020F0502020204030204" pitchFamily="34" charset="0"/>
                <a:cs typeface="Calibri" panose="020F0502020204030204" pitchFamily="34" charset="0"/>
              </a:rPr>
              <a:t>MSF 2016</a:t>
            </a:r>
            <a:endParaRPr lang="fr-CH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Management of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neurological emergencies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presents challenges: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imited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critical care capacity – Junior ER medical officers,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Lack of compliance between CT use and MSF guidelines,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Missed Computed Tomography (CT) findings,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 scans cost,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Wait time and risks involved with unstable patient transfer or during the CT procedure.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H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31181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pic>
        <p:nvPicPr>
          <p:cNvPr id="11" name="Picture 10" title="MSF 20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833" y="57074"/>
            <a:ext cx="2856320" cy="1739182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8836FCC-0311-422B-A537-4C32B40E8DC4}"/>
              </a:ext>
            </a:extLst>
          </p:cNvPr>
          <p:cNvCxnSpPr>
            <a:cxnSpLocks/>
          </p:cNvCxnSpPr>
          <p:nvPr/>
        </p:nvCxnSpPr>
        <p:spPr>
          <a:xfrm>
            <a:off x="7154268" y="382845"/>
            <a:ext cx="579386" cy="3570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30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2477" y="34009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914650" y="205979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995" y="856755"/>
            <a:ext cx="870197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 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Aims: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Better support the medical officers in the ER,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Increased adherence to MSF guidelines in dealing with neurological emergencies,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Improve patient care with specialist consultation to minimize missed findings on CT,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Improve patient care by providing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real-time ICU-level management advice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the resource-limited setting. 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39645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en-US" sz="4400" b="1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1999377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737" y="40481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906322" y="127484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31133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ethods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03648" y="853288"/>
            <a:ext cx="76545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77495">
              <a:spcBef>
                <a:spcPts val="5"/>
              </a:spcBef>
            </a:pP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single smartphone (</a:t>
            </a:r>
            <a:r>
              <a:rPr lang="fr-CH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G) was set up with a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secure telemedicine application, 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 use b</a:t>
            </a:r>
            <a:r>
              <a:rPr lang="fr-CH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ER doctors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03648" y="1743896"/>
            <a:ext cx="76545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77495">
              <a:spcBef>
                <a:spcPts val="5"/>
              </a:spcBef>
            </a:pP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4 consultants 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 critical care, neurosurgery, traumatology, and emergency medicine provided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remote 24-hour support.</a:t>
            </a:r>
            <a:endParaRPr lang="en-US" sz="24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03648" y="2998127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77495">
              <a:spcBef>
                <a:spcPts val="5"/>
              </a:spcBef>
            </a:pP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All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neurological emergencies 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considered for CT were eligible for telemedicine consultation.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76864" y="3950731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77495">
              <a:spcBef>
                <a:spcPts val="5"/>
              </a:spcBef>
            </a:pP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Data: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7 Dec 2017 to 4 Feb 2018 and ED doctors completed a survey.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38" y="2035413"/>
            <a:ext cx="969026" cy="5486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" y="4000470"/>
            <a:ext cx="731520" cy="731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94" y="921245"/>
            <a:ext cx="685800" cy="685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71" y="2951730"/>
            <a:ext cx="82296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86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737" y="40481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914650" y="205979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30572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ethods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(2)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585104-5913-4C18-8A82-CD1C5118E665}"/>
              </a:ext>
            </a:extLst>
          </p:cNvPr>
          <p:cNvSpPr/>
          <p:nvPr/>
        </p:nvSpPr>
        <p:spPr>
          <a:xfrm>
            <a:off x="78867" y="1258596"/>
            <a:ext cx="90868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77495">
              <a:spcBef>
                <a:spcPts val="5"/>
              </a:spcBef>
            </a:pP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Descriptive analysis 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 assess the impact of intervention (mostly poof of concept based on outcome analysis).</a:t>
            </a:r>
          </a:p>
          <a:p>
            <a:pPr marR="277495">
              <a:spcBef>
                <a:spcPts val="5"/>
              </a:spcBef>
            </a:pPr>
            <a:endParaRPr lang="en-US" sz="24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R="277495">
              <a:spcBef>
                <a:spcPts val="5"/>
              </a:spcBef>
            </a:pP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Operational perspective 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to assess improvements to patient care by providing remote telemedicine support. </a:t>
            </a:r>
          </a:p>
          <a:p>
            <a:pPr marR="277495">
              <a:spcBef>
                <a:spcPts val="5"/>
              </a:spcBef>
            </a:pPr>
            <a:endParaRPr lang="en-US" sz="2400" dirty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Ethics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This project has had ethics oversight, according to the MSF Ethics Framework for Innovation.  </a:t>
            </a:r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19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737" y="40481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914650" y="205979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27174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CH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(1)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3583CB-AC30-4208-AC34-C0C855AAD426}"/>
              </a:ext>
            </a:extLst>
          </p:cNvPr>
          <p:cNvSpPr/>
          <p:nvPr/>
        </p:nvSpPr>
        <p:spPr>
          <a:xfrm>
            <a:off x="28575" y="811292"/>
            <a:ext cx="90010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155 consultations: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Mean first response time of 1min 52 sec (SD 3.5),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140/155 (90%) for CT requests and management advice: </a:t>
            </a:r>
          </a:p>
          <a:p>
            <a:pPr lvl="3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74/140 (53%) traumatic brain injury, </a:t>
            </a:r>
          </a:p>
          <a:p>
            <a:pPr lvl="3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47/140 (34%) suspected stroke,</a:t>
            </a:r>
          </a:p>
          <a:p>
            <a:pPr lvl="3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19/140 (14%) altered mental status. </a:t>
            </a:r>
          </a:p>
          <a:p>
            <a:pPr lvl="3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16/140 (11%), CT was not advised (did not meet MSF guidelines).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Management advice was given for 86/140 (61%) cases before CT. 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Management advice was given for 124/140 (89%) cases after CT.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2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737" y="40481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90298" y="309840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27174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CH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(2)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187322938"/>
              </p:ext>
            </p:extLst>
          </p:nvPr>
        </p:nvGraphicFramePr>
        <p:xfrm>
          <a:off x="356616" y="826501"/>
          <a:ext cx="8031807" cy="3905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1648E6E8-A4B0-49E4-B2C7-24DF28A7C67E}"/>
              </a:ext>
            </a:extLst>
          </p:cNvPr>
          <p:cNvSpPr/>
          <p:nvPr/>
        </p:nvSpPr>
        <p:spPr>
          <a:xfrm>
            <a:off x="7390520" y="4725352"/>
            <a:ext cx="10518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800" dirty="0"/>
              <a:t>MSF Canada 2018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39967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737" y="40481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90298" y="309840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34996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Conclusion (1)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0560CB-A9F6-4A17-8D3E-84E72B3DB297}"/>
              </a:ext>
            </a:extLst>
          </p:cNvPr>
          <p:cNvSpPr/>
          <p:nvPr/>
        </p:nvSpPr>
        <p:spPr>
          <a:xfrm>
            <a:off x="202026" y="1286156"/>
            <a:ext cx="87019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4150"/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E403BC-3EC3-4D15-BAC4-FE227B1FEABE}"/>
              </a:ext>
            </a:extLst>
          </p:cNvPr>
          <p:cNvSpPr/>
          <p:nvPr/>
        </p:nvSpPr>
        <p:spPr>
          <a:xfrm>
            <a:off x="356616" y="1910031"/>
            <a:ext cx="8787384" cy="288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2B8E65-8354-4756-B1DF-2BD67AF383F4}"/>
              </a:ext>
            </a:extLst>
          </p:cNvPr>
          <p:cNvSpPr/>
          <p:nvPr/>
        </p:nvSpPr>
        <p:spPr>
          <a:xfrm>
            <a:off x="185995" y="1026302"/>
            <a:ext cx="856341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en-US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B7874B-CEB0-4D61-8BF2-604800D19765}"/>
              </a:ext>
            </a:extLst>
          </p:cNvPr>
          <p:cNvSpPr/>
          <p:nvPr/>
        </p:nvSpPr>
        <p:spPr>
          <a:xfrm>
            <a:off x="237158" y="1357672"/>
            <a:ext cx="87945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-time telemedicine consultations with distant experts was feasible and easy to set up in field context 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Real-time telemedicine improved adherence to clinical guidelines: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 Reduced unnecessary CT scans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 Positively influenced acute patient care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officers felt supported and learned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telemedicine consultants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130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737" y="40481"/>
            <a:ext cx="1253729" cy="606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995" y="69751"/>
            <a:ext cx="135921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3847" y="660802"/>
            <a:ext cx="1709487" cy="75198"/>
          </a:xfrm>
          <a:prstGeom prst="rect">
            <a:avLst/>
          </a:prstGeom>
          <a:solidFill>
            <a:srgbClr val="E30613"/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solidFill>
                <a:srgbClr val="7D3C4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676955"/>
            <a:ext cx="5098382" cy="7519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050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90298" y="309840"/>
            <a:ext cx="40005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2250" b="1" dirty="0">
              <a:cs typeface="Helvetic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02585"/>
            <a:ext cx="9468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>
              <a:solidFill>
                <a:prstClr val="black"/>
              </a:solidFill>
            </a:endParaRPr>
          </a:p>
          <a:p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616" y="1201769"/>
            <a:ext cx="8531352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fr-CA" sz="105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en-CA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F87C92-0776-4ADE-87AC-21FF8D0A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150" y="4862737"/>
            <a:ext cx="9001000" cy="274636"/>
          </a:xfrm>
        </p:spPr>
        <p:txBody>
          <a:bodyPr/>
          <a:lstStyle/>
          <a:p>
            <a:r>
              <a:rPr lang="en-US" sz="1100" dirty="0"/>
              <a:t>Fabien Schneider / MSF Canada Program Unit / Smartphone based, real-time telemedicine for the management of neurological emergencies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19941B-8028-441C-9760-87B927A46045}"/>
              </a:ext>
            </a:extLst>
          </p:cNvPr>
          <p:cNvSpPr/>
          <p:nvPr/>
        </p:nvSpPr>
        <p:spPr>
          <a:xfrm>
            <a:off x="2890298" y="-9525"/>
            <a:ext cx="34996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Conclusion (2)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0560CB-A9F6-4A17-8D3E-84E72B3DB297}"/>
              </a:ext>
            </a:extLst>
          </p:cNvPr>
          <p:cNvSpPr/>
          <p:nvPr/>
        </p:nvSpPr>
        <p:spPr>
          <a:xfrm>
            <a:off x="202026" y="1286156"/>
            <a:ext cx="87019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4150"/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E403BC-3EC3-4D15-BAC4-FE227B1FEABE}"/>
              </a:ext>
            </a:extLst>
          </p:cNvPr>
          <p:cNvSpPr/>
          <p:nvPr/>
        </p:nvSpPr>
        <p:spPr>
          <a:xfrm>
            <a:off x="356616" y="1910031"/>
            <a:ext cx="8787384" cy="288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1200"/>
              </a:spcAft>
            </a:pPr>
            <a:r>
              <a:rPr lang="en-US" sz="24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2B8E65-8354-4756-B1DF-2BD67AF383F4}"/>
              </a:ext>
            </a:extLst>
          </p:cNvPr>
          <p:cNvSpPr/>
          <p:nvPr/>
        </p:nvSpPr>
        <p:spPr>
          <a:xfrm>
            <a:off x="185995" y="1026302"/>
            <a:ext cx="856341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effectLst/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fr-CH" sz="1200" dirty="0">
              <a:latin typeface="Cambria" panose="02040503050406030204" pitchFamily="18" charset="0"/>
              <a:ea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1200"/>
              </a:spcAft>
            </a:pPr>
            <a:endParaRPr lang="en-US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B7874B-CEB0-4D61-8BF2-604800D19765}"/>
              </a:ext>
            </a:extLst>
          </p:cNvPr>
          <p:cNvSpPr/>
          <p:nvPr/>
        </p:nvSpPr>
        <p:spPr>
          <a:xfrm>
            <a:off x="185995" y="843521"/>
            <a:ext cx="879452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 studies with larger sample sizes are required to explore additional usefulness of such a low cost, but high impact telemedicine innovation at patient and system level</a:t>
            </a: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CH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921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587</Words>
  <Application>Microsoft Office PowerPoint</Application>
  <PresentationFormat>On-screen Show (16:9)</PresentationFormat>
  <Paragraphs>171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Amatic SC</vt:lpstr>
      <vt:lpstr>Arial</vt:lpstr>
      <vt:lpstr>Average</vt:lpstr>
      <vt:lpstr>Calibri</vt:lpstr>
      <vt:lpstr>Cambria</vt:lpstr>
      <vt:lpstr>Helvetica</vt:lpstr>
      <vt:lpstr>Times New Roman</vt:lpstr>
      <vt:lpstr>1_Office Theme</vt:lpstr>
      <vt:lpstr>Office Theme</vt:lpstr>
      <vt:lpstr>    Smartphone based, real-time telemedicine for the management of neurological emergencies: a field-based quality improvement initiative  Yogesh Jha, James Lee, Laura Hawryluck, Aziz Alali, James Maskalyk, Fabien Schneider, Annick Antierens, Yves Wailly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MSF Scientific Days 2016 presentation slide dimensions  must be 16:9</dc:title>
  <dc:creator>Miranda MacDonald</dc:creator>
  <cp:lastModifiedBy>Paula Puszet</cp:lastModifiedBy>
  <cp:revision>34</cp:revision>
  <dcterms:modified xsi:type="dcterms:W3CDTF">2018-05-15T21:30:15Z</dcterms:modified>
</cp:coreProperties>
</file>