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32A"/>
    <a:srgbClr val="C0504D"/>
    <a:srgbClr val="E9C2C1"/>
    <a:srgbClr val="38A199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A63D4E-D9AB-42F0-B567-AA126E98C666}" v="1" dt="2019-04-17T15:36:41.54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8"/>
    <p:restoredTop sz="94646"/>
  </p:normalViewPr>
  <p:slideViewPr>
    <p:cSldViewPr>
      <p:cViewPr varScale="1">
        <p:scale>
          <a:sx n="18" d="100"/>
          <a:sy n="18" d="100"/>
        </p:scale>
        <p:origin x="3714" y="60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11c000dc-9118-4b94-82c8-b6f35894e1c8" providerId="ADAL" clId="{8CA63D4E-D9AB-42F0-B567-AA126E98C666}"/>
    <pc:docChg chg="modSld">
      <pc:chgData name="Holly Baker" userId="11c000dc-9118-4b94-82c8-b6f35894e1c8" providerId="ADAL" clId="{8CA63D4E-D9AB-42F0-B567-AA126E98C666}" dt="2019-04-17T15:37:49.078" v="4" actId="14100"/>
      <pc:docMkLst>
        <pc:docMk/>
      </pc:docMkLst>
      <pc:sldChg chg="modSp">
        <pc:chgData name="Holly Baker" userId="11c000dc-9118-4b94-82c8-b6f35894e1c8" providerId="ADAL" clId="{8CA63D4E-D9AB-42F0-B567-AA126E98C666}" dt="2019-04-17T15:37:49.078" v="4" actId="14100"/>
        <pc:sldMkLst>
          <pc:docMk/>
          <pc:sldMk cId="0" sldId="256"/>
        </pc:sldMkLst>
        <pc:spChg chg="mod">
          <ac:chgData name="Holly Baker" userId="11c000dc-9118-4b94-82c8-b6f35894e1c8" providerId="ADAL" clId="{8CA63D4E-D9AB-42F0-B567-AA126E98C666}" dt="2019-04-17T15:37:49.078" v="4" actId="14100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SFuser\Desktop\Book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900"/>
            </a:pPr>
            <a:r>
              <a:rPr lang="en-US" sz="2900" dirty="0"/>
              <a:t>Changes in Serum</a:t>
            </a:r>
            <a:r>
              <a:rPr lang="en-US" sz="2900" baseline="0" dirty="0"/>
              <a:t> Ferritin Level</a:t>
            </a:r>
            <a:endParaRPr lang="en-US" sz="2900" dirty="0"/>
          </a:p>
        </c:rich>
      </c:tx>
      <c:layout>
        <c:manualLayout>
          <c:xMode val="edge"/>
          <c:yMode val="edge"/>
          <c:x val="0.34046497035807005"/>
          <c:y val="2.576385432670460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599122748976233"/>
          <c:y val="0.10929250156882263"/>
          <c:w val="0.79385031889489566"/>
          <c:h val="0.786724819044424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Baseline Serum Ferritin </c:v>
                </c:pt>
              </c:strCache>
            </c:strRef>
          </c:tx>
          <c:spPr>
            <a:solidFill>
              <a:srgbClr val="D2232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0 - 1,000</c:v>
                </c:pt>
                <c:pt idx="1">
                  <c:v>1,000 - 2,000</c:v>
                </c:pt>
                <c:pt idx="2">
                  <c:v>2,000 - 3,000</c:v>
                </c:pt>
                <c:pt idx="3">
                  <c:v>3,000 - 4,000</c:v>
                </c:pt>
                <c:pt idx="4">
                  <c:v>4,000 - 5,000</c:v>
                </c:pt>
                <c:pt idx="5">
                  <c:v>5,000 - 6,000</c:v>
                </c:pt>
                <c:pt idx="6">
                  <c:v>6,000 - 7,000</c:v>
                </c:pt>
                <c:pt idx="7">
                  <c:v>7,000 - 8,000</c:v>
                </c:pt>
                <c:pt idx="8">
                  <c:v>8,000 - 9,000</c:v>
                </c:pt>
                <c:pt idx="9">
                  <c:v>9,000 - 10,000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14</c:v>
                </c:pt>
                <c:pt idx="2">
                  <c:v>6</c:v>
                </c:pt>
                <c:pt idx="3">
                  <c:v>6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9-43DF-B080-3CA72FD7A26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Post chelation Serum Ferritin</c:v>
                </c:pt>
              </c:strCache>
            </c:strRef>
          </c:tx>
          <c:spPr>
            <a:solidFill>
              <a:srgbClr val="38A19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20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0 - 1,000</c:v>
                </c:pt>
                <c:pt idx="1">
                  <c:v>1,000 - 2,000</c:v>
                </c:pt>
                <c:pt idx="2">
                  <c:v>2,000 - 3,000</c:v>
                </c:pt>
                <c:pt idx="3">
                  <c:v>3,000 - 4,000</c:v>
                </c:pt>
                <c:pt idx="4">
                  <c:v>4,000 - 5,000</c:v>
                </c:pt>
                <c:pt idx="5">
                  <c:v>5,000 - 6,000</c:v>
                </c:pt>
                <c:pt idx="6">
                  <c:v>6,000 - 7,000</c:v>
                </c:pt>
                <c:pt idx="7">
                  <c:v>7,000 - 8,000</c:v>
                </c:pt>
                <c:pt idx="8">
                  <c:v>8,000 - 9,000</c:v>
                </c:pt>
                <c:pt idx="9">
                  <c:v>9,000 - 10,000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39-43DF-B080-3CA72FD7A2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31530112"/>
        <c:axId val="135296512"/>
      </c:barChart>
      <c:catAx>
        <c:axId val="131530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/>
                  <a:t>Ferritin Level (ng/ml)</a:t>
                </a:r>
              </a:p>
            </c:rich>
          </c:tx>
          <c:layout>
            <c:manualLayout>
              <c:xMode val="edge"/>
              <c:yMode val="edge"/>
              <c:x val="1.8331732637734629E-2"/>
              <c:y val="0.2405505485469456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 b="0"/>
            </a:pPr>
            <a:endParaRPr lang="en-US"/>
          </a:p>
        </c:txPr>
        <c:crossAx val="135296512"/>
        <c:crossesAt val="0"/>
        <c:auto val="0"/>
        <c:lblAlgn val="ctr"/>
        <c:lblOffset val="100"/>
        <c:noMultiLvlLbl val="0"/>
      </c:catAx>
      <c:valAx>
        <c:axId val="135296512"/>
        <c:scaling>
          <c:orientation val="minMax"/>
          <c:max val="1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Number of Patients</a:t>
                </a:r>
              </a:p>
            </c:rich>
          </c:tx>
          <c:layout>
            <c:manualLayout>
              <c:xMode val="edge"/>
              <c:yMode val="edge"/>
              <c:x val="0.44573571882341906"/>
              <c:y val="0.921108029496498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31530112"/>
        <c:crosses val="autoZero"/>
        <c:crossBetween val="midCat"/>
        <c:majorUnit val="15"/>
      </c:valAx>
    </c:plotArea>
    <c:legend>
      <c:legendPos val="r"/>
      <c:layout>
        <c:manualLayout>
          <c:xMode val="edge"/>
          <c:yMode val="edge"/>
          <c:x val="0.72532030376397949"/>
          <c:y val="0.17169647880466535"/>
          <c:w val="0.27383769012928832"/>
          <c:h val="0.31132203059745095"/>
        </c:manualLayout>
      </c:layout>
      <c:overlay val="1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C00000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1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3786" y="5499710"/>
            <a:ext cx="20462800" cy="1953299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fr-FR" sz="4000" dirty="0"/>
              <a:t>L Issa</a:t>
            </a:r>
            <a:r>
              <a:rPr lang="fr-FR" sz="4000" baseline="30000" dirty="0"/>
              <a:t>1</a:t>
            </a:r>
            <a:r>
              <a:rPr lang="fr-FR" sz="4000" dirty="0"/>
              <a:t>, M Olla</a:t>
            </a:r>
            <a:r>
              <a:rPr lang="fr-FR" sz="4000" baseline="30000" dirty="0"/>
              <a:t>1</a:t>
            </a:r>
            <a:r>
              <a:rPr lang="fr-FR" sz="4000" dirty="0"/>
              <a:t>, Z Ghantous</a:t>
            </a:r>
            <a:r>
              <a:rPr lang="fr-FR" sz="4000" baseline="30000" dirty="0"/>
              <a:t>1</a:t>
            </a:r>
            <a:r>
              <a:rPr lang="fr-FR" sz="4000" dirty="0"/>
              <a:t>, R Malaeb</a:t>
            </a:r>
            <a:r>
              <a:rPr lang="fr-FR" sz="4000" baseline="30000" dirty="0"/>
              <a:t>2</a:t>
            </a:r>
            <a:r>
              <a:rPr lang="fr-FR" sz="4000" dirty="0"/>
              <a:t>, A Alayyan</a:t>
            </a:r>
            <a:r>
              <a:rPr lang="fr-FR" sz="4000" baseline="30000" dirty="0"/>
              <a:t>3</a:t>
            </a:r>
            <a:r>
              <a:rPr lang="fr-FR" sz="4000" dirty="0"/>
              <a:t>, N Morton</a:t>
            </a:r>
            <a:r>
              <a:rPr lang="fr-FR" sz="4000" baseline="30000" dirty="0"/>
              <a:t>4</a:t>
            </a:r>
            <a:endParaRPr lang="en-US" sz="4000" dirty="0"/>
          </a:p>
          <a:p>
            <a:endParaRPr lang="en-GB" sz="3200" baseline="30000" dirty="0"/>
          </a:p>
          <a:p>
            <a:r>
              <a:rPr lang="en-GB" sz="3200" baseline="30000" dirty="0"/>
              <a:t>1</a:t>
            </a:r>
            <a:r>
              <a:rPr lang="en-GB" sz="3200" dirty="0"/>
              <a:t>Médecins Sans </a:t>
            </a:r>
            <a:r>
              <a:rPr lang="en-GB" sz="3200" dirty="0" err="1"/>
              <a:t>Frontières</a:t>
            </a:r>
            <a:r>
              <a:rPr lang="en-GB" sz="3200" dirty="0"/>
              <a:t> (MSF), Beirut, Lebanon; </a:t>
            </a:r>
            <a:r>
              <a:rPr lang="en-GB" sz="3200" baseline="30000" dirty="0"/>
              <a:t>2</a:t>
            </a:r>
            <a:r>
              <a:rPr lang="en-GB" sz="3200" dirty="0"/>
              <a:t>MSF, Dubai, United Arab Emirates; </a:t>
            </a:r>
            <a:r>
              <a:rPr lang="en-GB" sz="3200" baseline="30000" dirty="0"/>
              <a:t>3</a:t>
            </a:r>
            <a:r>
              <a:rPr lang="en-GB" sz="3200" dirty="0"/>
              <a:t>MSF, Paris, France; </a:t>
            </a:r>
            <a:r>
              <a:rPr lang="en-GB" sz="3200" baseline="30000" dirty="0"/>
              <a:t>4</a:t>
            </a:r>
            <a:r>
              <a:rPr lang="en-GB" sz="3200" dirty="0"/>
              <a:t>MSF, Sydney, Australia</a:t>
            </a:r>
            <a:endParaRPr lang="en-US" sz="320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785" y="126092"/>
            <a:ext cx="21358135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r>
              <a:rPr lang="en-GB" dirty="0"/>
              <a:t>Treatment of thalassemia among paediatric Syrian refugees in Lebanon: MSF experience</a:t>
            </a:r>
          </a:p>
        </p:txBody>
      </p:sp>
      <p:sp>
        <p:nvSpPr>
          <p:cNvPr id="4" name="object 4"/>
          <p:cNvSpPr/>
          <p:nvPr/>
        </p:nvSpPr>
        <p:spPr>
          <a:xfrm>
            <a:off x="603785" y="8000376"/>
            <a:ext cx="13672750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" name="object 7"/>
          <p:cNvSpPr/>
          <p:nvPr/>
        </p:nvSpPr>
        <p:spPr>
          <a:xfrm>
            <a:off x="8117769" y="29021881"/>
            <a:ext cx="796076" cy="625778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4000" dirty="0"/>
          </a:p>
        </p:txBody>
      </p:sp>
      <p:sp>
        <p:nvSpPr>
          <p:cNvPr id="8" name="object 8"/>
          <p:cNvSpPr txBox="1"/>
          <p:nvPr/>
        </p:nvSpPr>
        <p:spPr>
          <a:xfrm>
            <a:off x="8117769" y="29647659"/>
            <a:ext cx="6100599" cy="2575668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ts val="4406"/>
              </a:lnSpc>
              <a:spcBef>
                <a:spcPts val="585"/>
              </a:spcBef>
            </a:pPr>
            <a:r>
              <a:rPr lang="en-US" sz="4000" b="1" spc="-85" dirty="0">
                <a:solidFill>
                  <a:srgbClr val="D2232A"/>
                </a:solidFill>
                <a:latin typeface="Arial"/>
                <a:cs typeface="Arial"/>
              </a:rPr>
              <a:t>Iron chelation therapy costed 23,000 USD/month during 2018.</a:t>
            </a:r>
            <a:r>
              <a:rPr sz="4000" b="1" spc="-85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  <a:endParaRPr lang="en-US" sz="4000" b="1" spc="-85" dirty="0">
              <a:solidFill>
                <a:srgbClr val="D2232A"/>
              </a:solidFill>
              <a:latin typeface="Arial"/>
              <a:cs typeface="Arial"/>
            </a:endParaRPr>
          </a:p>
          <a:p>
            <a:pPr marL="27032" marR="10813">
              <a:spcBef>
                <a:spcPts val="202"/>
              </a:spcBef>
            </a:pPr>
            <a:endParaRPr sz="5002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3033" y="9151189"/>
            <a:ext cx="6583502" cy="5565909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To describe the baseline clinical characteristics of MSF Paediatric thalassemia cohort, that was initiated in January 2018, as part of MSF Pediatric project in </a:t>
            </a:r>
            <a:r>
              <a:rPr lang="en-US" sz="3000" dirty="0" err="1">
                <a:solidFill>
                  <a:srgbClr val="58595B"/>
                </a:solidFill>
                <a:latin typeface="Arial"/>
                <a:cs typeface="Arial"/>
              </a:rPr>
              <a:t>Bekaa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Valley in Lebanon. MSF established a one-day thalassemia unit which provides comprehensive care for this complex neglected disease, that has a huge burden for the patients and their families especially among refugees in Lebanon.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5061406" y="24800614"/>
            <a:ext cx="14706599" cy="393897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*complications were acquired  prior to enrollment in our cohort.</a:t>
            </a:r>
          </a:p>
        </p:txBody>
      </p:sp>
      <p:sp>
        <p:nvSpPr>
          <p:cNvPr id="35" name="object 35"/>
          <p:cNvSpPr/>
          <p:nvPr/>
        </p:nvSpPr>
        <p:spPr>
          <a:xfrm>
            <a:off x="12350544" y="17378873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9" name="object 13"/>
          <p:cNvSpPr txBox="1"/>
          <p:nvPr/>
        </p:nvSpPr>
        <p:spPr>
          <a:xfrm>
            <a:off x="746906" y="27923394"/>
            <a:ext cx="6946127" cy="13879971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Inclusion criteria: Transfusion dependent thalassemia (TDT), non -Transfusion Dependent thalassemia (n-TDT), sickle thalassemia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Diagnosis was made or confirmed using hemoglobin electrophoresis and/or genetic studies for Beta thalassemia, with 16 patients diagnosed in the unit.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Data collected includes demographic and clinical characteristics, anthropometric details, quantity and frequency of transfusions, immunization status, lab and radiology investigations including MRI T2*, medications, psychosocial assessment of patients and their families and consultations.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Blood units are supplied in collaboration with Lebanese Red Cross.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First line for  chelation therapy is oral DEFERASIROX (DFX), second line is DESFERIOXAMINE (DFO) which is delivered subcutaneously at home through a pump, DEFERIPRONE (DFP) is to be used as an adjunct to primary therapy for patients with cardiac iron overload, once available. </a:t>
            </a:r>
          </a:p>
        </p:txBody>
      </p:sp>
      <p:sp>
        <p:nvSpPr>
          <p:cNvPr id="40" name="object 40"/>
          <p:cNvSpPr/>
          <p:nvPr/>
        </p:nvSpPr>
        <p:spPr>
          <a:xfrm>
            <a:off x="15047243" y="32125558"/>
            <a:ext cx="14720762" cy="6031668"/>
          </a:xfrm>
          <a:custGeom>
            <a:avLst/>
            <a:gdLst/>
            <a:ahLst/>
            <a:cxnLst/>
            <a:rect l="l" t="t" r="r" b="b"/>
            <a:pathLst>
              <a:path w="3088640" h="4718050">
                <a:moveTo>
                  <a:pt x="0" y="4717451"/>
                </a:moveTo>
                <a:lnTo>
                  <a:pt x="3088276" y="4717451"/>
                </a:lnTo>
                <a:lnTo>
                  <a:pt x="3088276" y="0"/>
                </a:lnTo>
                <a:lnTo>
                  <a:pt x="0" y="0"/>
                </a:lnTo>
                <a:lnTo>
                  <a:pt x="0" y="4717451"/>
                </a:lnTo>
                <a:close/>
              </a:path>
            </a:pathLst>
          </a:custGeom>
          <a:solidFill>
            <a:srgbClr val="C0504D">
              <a:alpha val="20000"/>
            </a:srgbClr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13"/>
          <p:cNvSpPr txBox="1"/>
          <p:nvPr/>
        </p:nvSpPr>
        <p:spPr>
          <a:xfrm>
            <a:off x="15015794" y="32125557"/>
            <a:ext cx="14720761" cy="6031668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It is a new project for MSF, urged by the Middle East crisis that brought new medical and access challenges.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Cooperation with different Local NGO’s is essential for providing comprehensive care in the limited resources setting.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The presence of hepatitis C infection, high baseline ferritin levels and complications upon enrollment in this cohort, reflects the difficulties in access to safe and affordable treatment in this population.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decrease in ferritin levels for most of the patients, and delivering appropriate and timely treatment for the newly diagnosed ones led to improvement in their quality of life.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Continuous increase in the number of patients and those on the waiting list,  reflects the need to scale up.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ability to scale up is limited by the high costs of the treatment, particularly ICT.</a:t>
            </a:r>
          </a:p>
        </p:txBody>
      </p:sp>
      <p:sp>
        <p:nvSpPr>
          <p:cNvPr id="54" name="object 11"/>
          <p:cNvSpPr txBox="1"/>
          <p:nvPr/>
        </p:nvSpPr>
        <p:spPr>
          <a:xfrm>
            <a:off x="2336006" y="17222738"/>
            <a:ext cx="2264745" cy="1910549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endParaRPr lang="en-US" sz="3000" spc="-11" dirty="0">
              <a:solidFill>
                <a:srgbClr val="58595B"/>
              </a:solidFill>
              <a:latin typeface="Arial"/>
              <a:cs typeface="Arial"/>
            </a:endParaRP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br>
              <a:rPr lang="en-US" sz="3000" spc="-11" dirty="0">
                <a:solidFill>
                  <a:srgbClr val="58595B"/>
                </a:solidFill>
                <a:latin typeface="Arial"/>
                <a:cs typeface="Arial"/>
              </a:rPr>
            </a:br>
            <a:br>
              <a:rPr lang="en-US" sz="2980" spc="-11" dirty="0">
                <a:solidFill>
                  <a:srgbClr val="58595B"/>
                </a:solidFill>
                <a:latin typeface="Arial"/>
                <a:cs typeface="Arial"/>
              </a:rPr>
            </a:br>
            <a:endParaRPr sz="2980" dirty="0">
              <a:latin typeface="Arial"/>
              <a:cs typeface="Arial"/>
            </a:endParaRPr>
          </a:p>
        </p:txBody>
      </p:sp>
      <p:sp>
        <p:nvSpPr>
          <p:cNvPr id="57" name="object 11"/>
          <p:cNvSpPr txBox="1"/>
          <p:nvPr/>
        </p:nvSpPr>
        <p:spPr>
          <a:xfrm>
            <a:off x="679688" y="9183020"/>
            <a:ext cx="6586210" cy="18030860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There are more than 8000 registered transfusion-dependent patients in Syria.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No published data is available about the prevalence of thalassemia among Syrian refugees in Lebanon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Thalassemia is a hereditary disease characterized by ineffective erythropoiesis and hemolysis leading to chronic anemia.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recommended treatment for thalassemia includes </a:t>
            </a:r>
            <a:r>
              <a:rPr lang="en-US" sz="3000" b="1" dirty="0">
                <a:solidFill>
                  <a:srgbClr val="58595B"/>
                </a:solidFill>
                <a:latin typeface="Arial"/>
                <a:cs typeface="Arial"/>
              </a:rPr>
              <a:t>lifelong regular blood transfusions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, </a:t>
            </a:r>
            <a:r>
              <a:rPr lang="en-US" sz="3000" b="1" dirty="0">
                <a:solidFill>
                  <a:srgbClr val="58595B"/>
                </a:solidFill>
                <a:latin typeface="Arial"/>
                <a:cs typeface="Arial"/>
              </a:rPr>
              <a:t>iron chelation therapy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 and </a:t>
            </a:r>
            <a:r>
              <a:rPr lang="en-US" sz="3000" b="1" dirty="0">
                <a:solidFill>
                  <a:srgbClr val="58595B"/>
                </a:solidFill>
                <a:latin typeface="Arial"/>
                <a:cs typeface="Arial"/>
              </a:rPr>
              <a:t>comprehensive care</a:t>
            </a: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 including cardiac and endocrinology consultations.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The goal of transfusion therapy is to achieve appropriate hemoglobin level to promote normal growth, allow normal physical activities, and suppress ineffective erythropoiesis (target hemoglobin 9.5-11mg/dl).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Iron chelation is indicated when serum ferritin level &gt;1000 ng/ml, which usually occurs after 10-12 transfusions.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Iron overload causes irreversible organ damage including heart failure, liver cirrhosis and hepatocellular carcinoma.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rgbClr val="58595B"/>
                </a:solidFill>
                <a:latin typeface="Arial"/>
                <a:cs typeface="Arial"/>
              </a:rPr>
              <a:t>Refugees have no access for treatment of thalassemia in Lebanon; hospital admissions for blood transfusions  and iron chelation medications are very expensive and  UNHCR does not cover the costs of this treatment which is not affordable for refugees.</a:t>
            </a:r>
          </a:p>
        </p:txBody>
      </p:sp>
      <p:pic>
        <p:nvPicPr>
          <p:cNvPr id="58" name="Immagine 4">
            <a:extLst>
              <a:ext uri="{FF2B5EF4-FFF2-40B4-BE49-F238E27FC236}">
                <a16:creationId xmlns:a16="http://schemas.microsoft.com/office/drawing/2014/main" id="{F556E6D2-CEDC-1B41-B6F5-F271B58A6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335" y="19787259"/>
            <a:ext cx="6117899" cy="4332567"/>
          </a:xfrm>
          <a:prstGeom prst="rect">
            <a:avLst/>
          </a:prstGeom>
        </p:spPr>
      </p:pic>
      <p:sp>
        <p:nvSpPr>
          <p:cNvPr id="60" name="object 10"/>
          <p:cNvSpPr txBox="1"/>
          <p:nvPr/>
        </p:nvSpPr>
        <p:spPr>
          <a:xfrm>
            <a:off x="679688" y="27434782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Methods</a:t>
            </a:r>
            <a:endParaRPr sz="3000" dirty="0">
              <a:latin typeface="Arial"/>
              <a:cs typeface="Arial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2859"/>
              </p:ext>
            </p:extLst>
          </p:nvPr>
        </p:nvGraphicFramePr>
        <p:xfrm>
          <a:off x="15038002" y="9247970"/>
          <a:ext cx="14577604" cy="888340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814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7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7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75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1: Clinical Characteristics (n=58) (Jan</a:t>
                      </a:r>
                      <a:r>
                        <a:rPr lang="en-US" sz="2900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2018/Jan 2019)</a:t>
                      </a:r>
                      <a:endParaRPr lang="en-US" sz="2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29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2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6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upon enrollment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 years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m-14.1 years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62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Diagnosed in the unit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30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Phenotype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Thalassemia Major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Thalassemia Int.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Sickle-thalassemia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84.5%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12.1%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854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Timing between Transfusions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14 days 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14-21 days 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21 days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29.3%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32.8%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37.9%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56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Average Hemoglobin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 Transfusion 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Transfusion 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 g/dl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 g/dl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89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iron chelation Treatment 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Deferasirox</a:t>
                      </a:r>
                      <a:endParaRPr lang="en-US" sz="29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 –</a:t>
                      </a:r>
                      <a:r>
                        <a:rPr lang="en-US" sz="2900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 mg/kg)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Desferoxamine</a:t>
                      </a:r>
                      <a:endParaRPr lang="en-US" sz="29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–</a:t>
                      </a:r>
                      <a:r>
                        <a:rPr lang="en-US" sz="2900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 mg/kg)</a:t>
                      </a:r>
                      <a:endParaRPr lang="en-US" sz="2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039" marR="603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039" marR="603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628436"/>
              </p:ext>
            </p:extLst>
          </p:nvPr>
        </p:nvGraphicFramePr>
        <p:xfrm>
          <a:off x="15061406" y="18685267"/>
          <a:ext cx="14554200" cy="599321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5728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5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2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2: Complications (n=58)</a:t>
                      </a:r>
                      <a:endParaRPr lang="en-US" sz="2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29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LIC (n=20)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Cardiac iron overload (n=20)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Ejection Fraction &lt; 50%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n-US" sz="2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Hypothyroidism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Hypogonadism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8.6%</a:t>
                      </a:r>
                      <a:endParaRPr lang="en-US" sz="2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Splenectomy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  <a:endParaRPr lang="en-US" sz="2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Thrombotic Events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Extramedullary Hematopoiesis</a:t>
                      </a:r>
                      <a:endParaRPr lang="en-US" sz="2900" b="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29.3%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41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Hepatitis C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15.5%</a:t>
                      </a: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944">
                <a:tc>
                  <a:txBody>
                    <a:bodyPr/>
                    <a:lstStyle/>
                    <a:p>
                      <a:pPr marL="0" marR="0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9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PCR HCV</a:t>
                      </a:r>
                      <a:endParaRPr lang="en-US" sz="29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9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ts val="1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6.9%</a:t>
                      </a:r>
                      <a:endParaRPr lang="en-US" sz="2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805" marR="980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4" name="object 10"/>
          <p:cNvSpPr txBox="1"/>
          <p:nvPr/>
        </p:nvSpPr>
        <p:spPr>
          <a:xfrm>
            <a:off x="15015793" y="8442151"/>
            <a:ext cx="1910447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69" name="object 10"/>
          <p:cNvSpPr txBox="1"/>
          <p:nvPr/>
        </p:nvSpPr>
        <p:spPr>
          <a:xfrm>
            <a:off x="606496" y="8560495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Background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18539" y="15771652"/>
            <a:ext cx="5257407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 algn="ctr">
              <a:lnSpc>
                <a:spcPts val="4406"/>
              </a:lnSpc>
              <a:spcBef>
                <a:spcPts val="585"/>
              </a:spcBef>
            </a:pPr>
            <a:r>
              <a:rPr lang="en-US" sz="4000" b="1" spc="-85" dirty="0">
                <a:solidFill>
                  <a:srgbClr val="D2232A"/>
                </a:solidFill>
                <a:latin typeface="Arial"/>
                <a:cs typeface="Arial"/>
              </a:rPr>
              <a:t>Treatment of thalassemia is lifelong blood transfusion &amp; iron chelation</a:t>
            </a:r>
            <a:endParaRPr lang="en-US" sz="4000" b="1" dirty="0">
              <a:solidFill>
                <a:srgbClr val="D2232A"/>
              </a:solidFill>
              <a:latin typeface="Arial"/>
              <a:cs typeface="Arial"/>
            </a:endParaRPr>
          </a:p>
        </p:txBody>
      </p:sp>
      <p:sp>
        <p:nvSpPr>
          <p:cNvPr id="59" name="object 10"/>
          <p:cNvSpPr txBox="1"/>
          <p:nvPr/>
        </p:nvSpPr>
        <p:spPr>
          <a:xfrm>
            <a:off x="7693033" y="8560495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Aim</a:t>
            </a:r>
            <a:endParaRPr sz="3000" dirty="0">
              <a:latin typeface="Arial"/>
              <a:cs typeface="Arial"/>
            </a:endParaRPr>
          </a:p>
        </p:txBody>
      </p:sp>
      <p:graphicFrame>
        <p:nvGraphicFramePr>
          <p:cNvPr id="62" name="Chart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89877"/>
              </p:ext>
            </p:extLst>
          </p:nvPr>
        </p:nvGraphicFramePr>
        <p:xfrm>
          <a:off x="15036815" y="25464105"/>
          <a:ext cx="14554200" cy="591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5" name="object 35"/>
          <p:cNvSpPr/>
          <p:nvPr/>
        </p:nvSpPr>
        <p:spPr>
          <a:xfrm rot="10800000">
            <a:off x="8158636" y="15302471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6" name="object 35"/>
          <p:cNvSpPr/>
          <p:nvPr/>
        </p:nvSpPr>
        <p:spPr>
          <a:xfrm rot="16200000">
            <a:off x="12350545" y="15247393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7" name="object 35"/>
          <p:cNvSpPr/>
          <p:nvPr/>
        </p:nvSpPr>
        <p:spPr>
          <a:xfrm rot="5400000">
            <a:off x="8158635" y="17384596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70" name="object 7"/>
          <p:cNvSpPr/>
          <p:nvPr/>
        </p:nvSpPr>
        <p:spPr>
          <a:xfrm rot="10800000">
            <a:off x="13375176" y="31309562"/>
            <a:ext cx="796076" cy="625778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4000" dirty="0"/>
          </a:p>
        </p:txBody>
      </p:sp>
      <p:sp>
        <p:nvSpPr>
          <p:cNvPr id="5" name="Rectangle 4"/>
          <p:cNvSpPr/>
          <p:nvPr/>
        </p:nvSpPr>
        <p:spPr>
          <a:xfrm>
            <a:off x="14984344" y="31633867"/>
            <a:ext cx="2294859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Conclusion</a:t>
            </a:r>
          </a:p>
        </p:txBody>
      </p:sp>
      <p:sp>
        <p:nvSpPr>
          <p:cNvPr id="36" name="object 35"/>
          <p:cNvSpPr/>
          <p:nvPr/>
        </p:nvSpPr>
        <p:spPr>
          <a:xfrm rot="10800000">
            <a:off x="8141337" y="24678481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37" name="object 35"/>
          <p:cNvSpPr/>
          <p:nvPr/>
        </p:nvSpPr>
        <p:spPr>
          <a:xfrm rot="16200000">
            <a:off x="12333246" y="24678481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38" name="object 35"/>
          <p:cNvSpPr/>
          <p:nvPr/>
        </p:nvSpPr>
        <p:spPr>
          <a:xfrm rot="5400000">
            <a:off x="8141337" y="26604472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39" name="object 35"/>
          <p:cNvSpPr/>
          <p:nvPr/>
        </p:nvSpPr>
        <p:spPr>
          <a:xfrm>
            <a:off x="12333246" y="26604472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1" name="Rectangle 40"/>
          <p:cNvSpPr/>
          <p:nvPr/>
        </p:nvSpPr>
        <p:spPr>
          <a:xfrm>
            <a:off x="8571582" y="25244667"/>
            <a:ext cx="5257407" cy="2990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 algn="ctr">
              <a:lnSpc>
                <a:spcPts val="4406"/>
              </a:lnSpc>
              <a:spcBef>
                <a:spcPts val="585"/>
              </a:spcBef>
            </a:pPr>
            <a:r>
              <a:rPr lang="en-GB" sz="4000" b="1" spc="-85" dirty="0">
                <a:solidFill>
                  <a:srgbClr val="D2232A"/>
                </a:solidFill>
                <a:latin typeface="Arial"/>
                <a:cs typeface="Arial"/>
              </a:rPr>
              <a:t>Since January 2019, 6 new patients were enrolled. </a:t>
            </a:r>
          </a:p>
          <a:p>
            <a:pPr marL="27032" marR="10813" algn="ctr">
              <a:lnSpc>
                <a:spcPts val="4406"/>
              </a:lnSpc>
              <a:spcBef>
                <a:spcPts val="585"/>
              </a:spcBef>
            </a:pPr>
            <a:r>
              <a:rPr lang="en-GB" sz="4000" b="1" spc="-85" dirty="0">
                <a:solidFill>
                  <a:srgbClr val="D2232A"/>
                </a:solidFill>
                <a:latin typeface="Arial"/>
                <a:cs typeface="Arial"/>
              </a:rPr>
              <a:t>48 patients are on iron chelation.</a:t>
            </a:r>
            <a:endParaRPr lang="en-US" sz="4000" b="1" spc="-85" dirty="0">
              <a:solidFill>
                <a:srgbClr val="D2232A"/>
              </a:solidFill>
              <a:latin typeface="Arial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515807" y="33263258"/>
            <a:ext cx="5257407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32" marR="10813" algn="ctr">
              <a:lnSpc>
                <a:spcPts val="4406"/>
              </a:lnSpc>
              <a:spcBef>
                <a:spcPts val="585"/>
              </a:spcBef>
            </a:pPr>
            <a:r>
              <a:rPr lang="en-GB" sz="4000" b="1" spc="-85" dirty="0">
                <a:solidFill>
                  <a:srgbClr val="D2232A"/>
                </a:solidFill>
                <a:latin typeface="Arial"/>
                <a:cs typeface="Arial"/>
              </a:rPr>
              <a:t>Currently 10 patients with thalassemia are waiting to be enrolled in our cohort</a:t>
            </a:r>
            <a:endParaRPr lang="en-US" sz="4000" b="1" spc="-85" dirty="0">
              <a:solidFill>
                <a:srgbClr val="D2232A"/>
              </a:solidFill>
              <a:latin typeface="Arial"/>
              <a:cs typeface="Arial"/>
            </a:endParaRPr>
          </a:p>
        </p:txBody>
      </p:sp>
      <p:sp>
        <p:nvSpPr>
          <p:cNvPr id="43" name="object 35"/>
          <p:cNvSpPr/>
          <p:nvPr/>
        </p:nvSpPr>
        <p:spPr>
          <a:xfrm rot="10800000">
            <a:off x="8158636" y="32511949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4" name="object 35"/>
          <p:cNvSpPr/>
          <p:nvPr/>
        </p:nvSpPr>
        <p:spPr>
          <a:xfrm rot="16200000">
            <a:off x="12350545" y="32477981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7" name="object 35"/>
          <p:cNvSpPr/>
          <p:nvPr/>
        </p:nvSpPr>
        <p:spPr>
          <a:xfrm rot="5400000">
            <a:off x="8158636" y="34461748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8" name="object 35"/>
          <p:cNvSpPr/>
          <p:nvPr/>
        </p:nvSpPr>
        <p:spPr>
          <a:xfrm>
            <a:off x="12350545" y="34461748"/>
            <a:ext cx="1925990" cy="1925990"/>
          </a:xfrm>
          <a:custGeom>
            <a:avLst/>
            <a:gdLst/>
            <a:ahLst/>
            <a:cxnLst/>
            <a:rect l="l" t="t" r="r" b="b"/>
            <a:pathLst>
              <a:path w="904875" h="904875">
                <a:moveTo>
                  <a:pt x="904532" y="0"/>
                </a:moveTo>
                <a:lnTo>
                  <a:pt x="719619" y="184912"/>
                </a:lnTo>
                <a:lnTo>
                  <a:pt x="719619" y="719619"/>
                </a:lnTo>
                <a:lnTo>
                  <a:pt x="184912" y="719619"/>
                </a:lnTo>
                <a:lnTo>
                  <a:pt x="0" y="904532"/>
                </a:lnTo>
                <a:lnTo>
                  <a:pt x="904532" y="904532"/>
                </a:lnTo>
                <a:lnTo>
                  <a:pt x="904532" y="0"/>
                </a:lnTo>
                <a:close/>
              </a:path>
            </a:pathLst>
          </a:custGeom>
          <a:solidFill>
            <a:srgbClr val="38A199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5" name="object 10"/>
          <p:cNvSpPr txBox="1"/>
          <p:nvPr/>
        </p:nvSpPr>
        <p:spPr>
          <a:xfrm>
            <a:off x="14972227" y="38306024"/>
            <a:ext cx="3820894" cy="488612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r>
              <a:rPr lang="en-US" sz="3000" b="1" spc="-11" dirty="0">
                <a:solidFill>
                  <a:srgbClr val="D2232A"/>
                </a:solidFill>
                <a:latin typeface="Arial"/>
                <a:cs typeface="Arial"/>
              </a:rPr>
              <a:t>Acknowledgement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46" name="object 13"/>
          <p:cNvSpPr txBox="1"/>
          <p:nvPr/>
        </p:nvSpPr>
        <p:spPr>
          <a:xfrm>
            <a:off x="15015793" y="38840450"/>
            <a:ext cx="6946127" cy="141502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r>
              <a:rPr lang="en-GB" sz="3000" dirty="0">
                <a:solidFill>
                  <a:srgbClr val="58595B"/>
                </a:solidFill>
                <a:latin typeface="Arial"/>
                <a:cs typeface="Arial"/>
              </a:rPr>
              <a:t>Special thanks to Khaled Mohammad our Data Officer who helped in putting this poster together.</a:t>
            </a:r>
            <a:endParaRPr lang="en-US" sz="3000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C:\Users\MSFuser\Desktop\fil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74" y="36870481"/>
            <a:ext cx="6122819" cy="433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E67BC93-0A48-40FC-AA17-2ECB07FED174}"/>
</file>

<file path=customXml/itemProps2.xml><?xml version="1.0" encoding="utf-8"?>
<ds:datastoreItem xmlns:ds="http://schemas.openxmlformats.org/officeDocument/2006/customXml" ds:itemID="{8FF6576C-93A5-43A0-84FE-84AEF541B617}"/>
</file>

<file path=customXml/itemProps3.xml><?xml version="1.0" encoding="utf-8"?>
<ds:datastoreItem xmlns:ds="http://schemas.openxmlformats.org/officeDocument/2006/customXml" ds:itemID="{8C7E588B-6302-4BD6-817B-D9AFDD622F1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842</Words>
  <Application>Microsoft Office PowerPoint</Application>
  <PresentationFormat>Custom</PresentationFormat>
  <Paragraphs>116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Office Theme</vt:lpstr>
      <vt:lpstr>Treatment of thalassemia among paediatric Syrian refugees in Lebanon: MSF experience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MSFuser</dc:creator>
  <cp:lastModifiedBy>Holly Baker</cp:lastModifiedBy>
  <cp:revision>69</cp:revision>
  <cp:lastPrinted>2018-04-11T18:41:58Z</cp:lastPrinted>
  <dcterms:created xsi:type="dcterms:W3CDTF">2018-04-11T18:28:11Z</dcterms:created>
  <dcterms:modified xsi:type="dcterms:W3CDTF">2019-04-17T15:37:55Z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307900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