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42803763"/>
  <p:notesSz cx="14224000" cy="20104100"/>
  <p:defaultTextStyle>
    <a:defPPr>
      <a:defRPr lang="en-US"/>
    </a:defPPr>
    <a:lvl1pPr marL="0" algn="l" defTabSz="1946575" rtl="0" eaLnBrk="1" latinLnBrk="0" hangingPunct="1">
      <a:defRPr sz="3832" kern="1200">
        <a:solidFill>
          <a:schemeClr val="tx1"/>
        </a:solidFill>
        <a:latin typeface="+mn-lt"/>
        <a:ea typeface="+mn-ea"/>
        <a:cs typeface="+mn-cs"/>
      </a:defRPr>
    </a:lvl1pPr>
    <a:lvl2pPr marL="973287" algn="l" defTabSz="1946575" rtl="0" eaLnBrk="1" latinLnBrk="0" hangingPunct="1">
      <a:defRPr sz="3832" kern="1200">
        <a:solidFill>
          <a:schemeClr val="tx1"/>
        </a:solidFill>
        <a:latin typeface="+mn-lt"/>
        <a:ea typeface="+mn-ea"/>
        <a:cs typeface="+mn-cs"/>
      </a:defRPr>
    </a:lvl2pPr>
    <a:lvl3pPr marL="1946575" algn="l" defTabSz="1946575" rtl="0" eaLnBrk="1" latinLnBrk="0" hangingPunct="1">
      <a:defRPr sz="3832" kern="1200">
        <a:solidFill>
          <a:schemeClr val="tx1"/>
        </a:solidFill>
        <a:latin typeface="+mn-lt"/>
        <a:ea typeface="+mn-ea"/>
        <a:cs typeface="+mn-cs"/>
      </a:defRPr>
    </a:lvl3pPr>
    <a:lvl4pPr marL="2919862" algn="l" defTabSz="1946575" rtl="0" eaLnBrk="1" latinLnBrk="0" hangingPunct="1">
      <a:defRPr sz="3832" kern="1200">
        <a:solidFill>
          <a:schemeClr val="tx1"/>
        </a:solidFill>
        <a:latin typeface="+mn-lt"/>
        <a:ea typeface="+mn-ea"/>
        <a:cs typeface="+mn-cs"/>
      </a:defRPr>
    </a:lvl4pPr>
    <a:lvl5pPr marL="3893149" algn="l" defTabSz="1946575" rtl="0" eaLnBrk="1" latinLnBrk="0" hangingPunct="1">
      <a:defRPr sz="3832" kern="1200">
        <a:solidFill>
          <a:schemeClr val="tx1"/>
        </a:solidFill>
        <a:latin typeface="+mn-lt"/>
        <a:ea typeface="+mn-ea"/>
        <a:cs typeface="+mn-cs"/>
      </a:defRPr>
    </a:lvl5pPr>
    <a:lvl6pPr marL="4866437" algn="l" defTabSz="1946575" rtl="0" eaLnBrk="1" latinLnBrk="0" hangingPunct="1">
      <a:defRPr sz="3832" kern="1200">
        <a:solidFill>
          <a:schemeClr val="tx1"/>
        </a:solidFill>
        <a:latin typeface="+mn-lt"/>
        <a:ea typeface="+mn-ea"/>
        <a:cs typeface="+mn-cs"/>
      </a:defRPr>
    </a:lvl6pPr>
    <a:lvl7pPr marL="5839724" algn="l" defTabSz="1946575" rtl="0" eaLnBrk="1" latinLnBrk="0" hangingPunct="1">
      <a:defRPr sz="3832" kern="1200">
        <a:solidFill>
          <a:schemeClr val="tx1"/>
        </a:solidFill>
        <a:latin typeface="+mn-lt"/>
        <a:ea typeface="+mn-ea"/>
        <a:cs typeface="+mn-cs"/>
      </a:defRPr>
    </a:lvl7pPr>
    <a:lvl8pPr marL="6813012" algn="l" defTabSz="1946575" rtl="0" eaLnBrk="1" latinLnBrk="0" hangingPunct="1">
      <a:defRPr sz="3832" kern="1200">
        <a:solidFill>
          <a:schemeClr val="tx1"/>
        </a:solidFill>
        <a:latin typeface="+mn-lt"/>
        <a:ea typeface="+mn-ea"/>
        <a:cs typeface="+mn-cs"/>
      </a:defRPr>
    </a:lvl8pPr>
    <a:lvl9pPr marL="7786299" algn="l" defTabSz="1946575" rtl="0" eaLnBrk="1" latinLnBrk="0" hangingPunct="1">
      <a:defRPr sz="38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2" userDrawn="1">
          <p15:clr>
            <a:srgbClr val="A4A3A4"/>
          </p15:clr>
        </p15:guide>
        <p15:guide id="2" pos="49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ie Whitehouse" initials="KW" lastIdx="2" clrIdx="0">
    <p:extLst/>
  </p:cmAuthor>
  <p:cmAuthor id="2" name="Ella Lambe" initials="EL" lastIdx="5"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C499"/>
    <a:srgbClr val="3EA199"/>
    <a:srgbClr val="9384A0"/>
    <a:srgbClr val="571845"/>
    <a:srgbClr val="6194BC"/>
    <a:srgbClr val="FFC300"/>
    <a:srgbClr val="D2232A"/>
    <a:srgbClr val="585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0DD72D-CBB1-444E-927A-6D07278E69D7}" v="2" dt="2019-04-23T12:33:44.03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8"/>
    <p:restoredTop sz="94646"/>
  </p:normalViewPr>
  <p:slideViewPr>
    <p:cSldViewPr>
      <p:cViewPr>
        <p:scale>
          <a:sx n="44" d="100"/>
          <a:sy n="44" d="100"/>
        </p:scale>
        <p:origin x="624" y="-2736"/>
      </p:cViewPr>
      <p:guideLst>
        <p:guide orient="horz" pos="6132"/>
        <p:guide pos="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13" Type="http://schemas.openxmlformats.org/officeDocument/2006/relationships/customXml" Target="../customXml/item3.xml"/><Relationship Id="rId3" Type="http://schemas.openxmlformats.org/officeDocument/2006/relationships/notesMaster" Target="notesMasters/notesMaster1.xml"/><Relationship Id="rId7" Type="http://schemas.openxmlformats.org/officeDocument/2006/relationships/theme" Target="theme/theme1.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1.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y Kumahor" userId="6b8a37cc-7453-40a7-bb8b-a4492c1a4214" providerId="ADAL" clId="{A40DD72D-CBB1-444E-927A-6D07278E69D7}"/>
    <pc:docChg chg="modSld">
      <pc:chgData name="Joy Kumahor" userId="6b8a37cc-7453-40a7-bb8b-a4492c1a4214" providerId="ADAL" clId="{A40DD72D-CBB1-444E-927A-6D07278E69D7}" dt="2019-04-23T12:33:44.034" v="1" actId="14100"/>
      <pc:docMkLst>
        <pc:docMk/>
      </pc:docMkLst>
      <pc:sldChg chg="modSp">
        <pc:chgData name="Joy Kumahor" userId="6b8a37cc-7453-40a7-bb8b-a4492c1a4214" providerId="ADAL" clId="{A40DD72D-CBB1-444E-927A-6D07278E69D7}" dt="2019-04-23T12:33:44.034" v="1" actId="14100"/>
        <pc:sldMkLst>
          <pc:docMk/>
          <pc:sldMk cId="0" sldId="256"/>
        </pc:sldMkLst>
        <pc:spChg chg="mod">
          <ac:chgData name="Joy Kumahor" userId="6b8a37cc-7453-40a7-bb8b-a4492c1a4214" providerId="ADAL" clId="{A40DD72D-CBB1-444E-927A-6D07278E69D7}" dt="2019-04-23T12:33:30.985" v="0" actId="14100"/>
          <ac:spMkLst>
            <pc:docMk/>
            <pc:sldMk cId="0" sldId="256"/>
            <ac:spMk id="3" creationId="{00000000-0000-0000-0000-000000000000}"/>
          </ac:spMkLst>
        </pc:spChg>
        <pc:spChg chg="mod">
          <ac:chgData name="Joy Kumahor" userId="6b8a37cc-7453-40a7-bb8b-a4492c1a4214" providerId="ADAL" clId="{A40DD72D-CBB1-444E-927A-6D07278E69D7}" dt="2019-04-23T12:33:44.034" v="1" actId="14100"/>
          <ac:spMkLst>
            <pc:docMk/>
            <pc:sldMk cId="0" sldId="256"/>
            <ac:spMk id="8" creationId="{00000000-0000-0000-0000-000000000000}"/>
          </ac:spMkLst>
        </pc:spChg>
      </pc:sldChg>
    </pc:docChg>
  </pc:docChgLst>
  <pc:docChgLst>
    <pc:chgData name="Holly Baker" userId="11c000dc-9118-4b94-82c8-b6f35894e1c8" providerId="ADAL" clId="{E56EE18E-7C52-4D60-9D7E-3077CE96B729}"/>
    <pc:docChg chg="modSld">
      <pc:chgData name="Holly Baker" userId="11c000dc-9118-4b94-82c8-b6f35894e1c8" providerId="ADAL" clId="{E56EE18E-7C52-4D60-9D7E-3077CE96B729}" dt="2019-04-17T08:45:26.309" v="1" actId="1076"/>
      <pc:docMkLst>
        <pc:docMk/>
      </pc:docMkLst>
      <pc:sldChg chg="modSp">
        <pc:chgData name="Holly Baker" userId="11c000dc-9118-4b94-82c8-b6f35894e1c8" providerId="ADAL" clId="{E56EE18E-7C52-4D60-9D7E-3077CE96B729}" dt="2019-04-17T08:45:26.309" v="1" actId="1076"/>
        <pc:sldMkLst>
          <pc:docMk/>
          <pc:sldMk cId="0" sldId="256"/>
        </pc:sldMkLst>
        <pc:spChg chg="mod">
          <ac:chgData name="Holly Baker" userId="11c000dc-9118-4b94-82c8-b6f35894e1c8" providerId="ADAL" clId="{E56EE18E-7C52-4D60-9D7E-3077CE96B729}" dt="2019-04-17T08:45:26.309" v="1" actId="1076"/>
          <ac:spMkLst>
            <pc:docMk/>
            <pc:sldMk cId="0"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164263"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056563" y="0"/>
            <a:ext cx="6164262" cy="1008063"/>
          </a:xfrm>
          <a:prstGeom prst="rect">
            <a:avLst/>
          </a:prstGeom>
        </p:spPr>
        <p:txBody>
          <a:bodyPr vert="horz" lIns="91440" tIns="45720" rIns="91440" bIns="45720" rtlCol="0"/>
          <a:lstStyle>
            <a:lvl1pPr algn="r">
              <a:defRPr sz="1200"/>
            </a:lvl1pPr>
          </a:lstStyle>
          <a:p>
            <a:fld id="{A058CABE-655D-5C42-8970-4E5AEED2B7CA}" type="datetimeFigureOut">
              <a:rPr lang="en-US" smtClean="0"/>
              <a:t>4/23/2019</a:t>
            </a:fld>
            <a:endParaRPr lang="en-US"/>
          </a:p>
        </p:txBody>
      </p:sp>
      <p:sp>
        <p:nvSpPr>
          <p:cNvPr id="4" name="Slide Image Placeholder 3"/>
          <p:cNvSpPr>
            <a:spLocks noGrp="1" noRot="1" noChangeAspect="1"/>
          </p:cNvSpPr>
          <p:nvPr>
            <p:ph type="sldImg" idx="2"/>
          </p:nvPr>
        </p:nvSpPr>
        <p:spPr>
          <a:xfrm>
            <a:off x="4711700" y="2513013"/>
            <a:ext cx="4800600"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22400" y="9675813"/>
            <a:ext cx="1137920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6164263"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056563" y="19096038"/>
            <a:ext cx="6164262" cy="1008062"/>
          </a:xfrm>
          <a:prstGeom prst="rect">
            <a:avLst/>
          </a:prstGeom>
        </p:spPr>
        <p:txBody>
          <a:bodyPr vert="horz" lIns="91440" tIns="45720" rIns="91440" bIns="45720" rtlCol="0" anchor="b"/>
          <a:lstStyle>
            <a:lvl1pPr algn="r">
              <a:defRPr sz="1200"/>
            </a:lvl1pPr>
          </a:lstStyle>
          <a:p>
            <a:fld id="{77D1AA78-6143-204E-A6FE-1B833801967F}" type="slidenum">
              <a:rPr lang="en-US" smtClean="0"/>
              <a:t>‹#›</a:t>
            </a:fld>
            <a:endParaRPr lang="en-US"/>
          </a:p>
        </p:txBody>
      </p:sp>
    </p:spTree>
    <p:extLst>
      <p:ext uri="{BB962C8B-B14F-4D97-AF65-F5344CB8AC3E}">
        <p14:creationId xmlns:p14="http://schemas.microsoft.com/office/powerpoint/2010/main" val="1979058020"/>
      </p:ext>
    </p:extLst>
  </p:cSld>
  <p:clrMap bg1="lt1" tx1="dk1" bg2="lt2" tx2="dk2" accent1="accent1" accent2="accent2" accent3="accent3" accent4="accent4" accent5="accent5" accent6="accent6" hlink="hlink" folHlink="folHlink"/>
  <p:notesStyle>
    <a:lvl1pPr marL="0" algn="l" defTabSz="1946575" rtl="0" eaLnBrk="1" latinLnBrk="0" hangingPunct="1">
      <a:defRPr sz="2555" kern="1200">
        <a:solidFill>
          <a:schemeClr val="tx1"/>
        </a:solidFill>
        <a:latin typeface="+mn-lt"/>
        <a:ea typeface="+mn-ea"/>
        <a:cs typeface="+mn-cs"/>
      </a:defRPr>
    </a:lvl1pPr>
    <a:lvl2pPr marL="973287" algn="l" defTabSz="1946575" rtl="0" eaLnBrk="1" latinLnBrk="0" hangingPunct="1">
      <a:defRPr sz="2555" kern="1200">
        <a:solidFill>
          <a:schemeClr val="tx1"/>
        </a:solidFill>
        <a:latin typeface="+mn-lt"/>
        <a:ea typeface="+mn-ea"/>
        <a:cs typeface="+mn-cs"/>
      </a:defRPr>
    </a:lvl2pPr>
    <a:lvl3pPr marL="1946575" algn="l" defTabSz="1946575" rtl="0" eaLnBrk="1" latinLnBrk="0" hangingPunct="1">
      <a:defRPr sz="2555" kern="1200">
        <a:solidFill>
          <a:schemeClr val="tx1"/>
        </a:solidFill>
        <a:latin typeface="+mn-lt"/>
        <a:ea typeface="+mn-ea"/>
        <a:cs typeface="+mn-cs"/>
      </a:defRPr>
    </a:lvl3pPr>
    <a:lvl4pPr marL="2919862" algn="l" defTabSz="1946575" rtl="0" eaLnBrk="1" latinLnBrk="0" hangingPunct="1">
      <a:defRPr sz="2555" kern="1200">
        <a:solidFill>
          <a:schemeClr val="tx1"/>
        </a:solidFill>
        <a:latin typeface="+mn-lt"/>
        <a:ea typeface="+mn-ea"/>
        <a:cs typeface="+mn-cs"/>
      </a:defRPr>
    </a:lvl4pPr>
    <a:lvl5pPr marL="3893149" algn="l" defTabSz="1946575" rtl="0" eaLnBrk="1" latinLnBrk="0" hangingPunct="1">
      <a:defRPr sz="2555" kern="1200">
        <a:solidFill>
          <a:schemeClr val="tx1"/>
        </a:solidFill>
        <a:latin typeface="+mn-lt"/>
        <a:ea typeface="+mn-ea"/>
        <a:cs typeface="+mn-cs"/>
      </a:defRPr>
    </a:lvl5pPr>
    <a:lvl6pPr marL="4866437" algn="l" defTabSz="1946575" rtl="0" eaLnBrk="1" latinLnBrk="0" hangingPunct="1">
      <a:defRPr sz="2555" kern="1200">
        <a:solidFill>
          <a:schemeClr val="tx1"/>
        </a:solidFill>
        <a:latin typeface="+mn-lt"/>
        <a:ea typeface="+mn-ea"/>
        <a:cs typeface="+mn-cs"/>
      </a:defRPr>
    </a:lvl6pPr>
    <a:lvl7pPr marL="5839724" algn="l" defTabSz="1946575" rtl="0" eaLnBrk="1" latinLnBrk="0" hangingPunct="1">
      <a:defRPr sz="2555" kern="1200">
        <a:solidFill>
          <a:schemeClr val="tx1"/>
        </a:solidFill>
        <a:latin typeface="+mn-lt"/>
        <a:ea typeface="+mn-ea"/>
        <a:cs typeface="+mn-cs"/>
      </a:defRPr>
    </a:lvl7pPr>
    <a:lvl8pPr marL="6813012" algn="l" defTabSz="1946575" rtl="0" eaLnBrk="1" latinLnBrk="0" hangingPunct="1">
      <a:defRPr sz="2555" kern="1200">
        <a:solidFill>
          <a:schemeClr val="tx1"/>
        </a:solidFill>
        <a:latin typeface="+mn-lt"/>
        <a:ea typeface="+mn-ea"/>
        <a:cs typeface="+mn-cs"/>
      </a:defRPr>
    </a:lvl8pPr>
    <a:lvl9pPr marL="7786299" algn="l" defTabSz="1946575" rtl="0" eaLnBrk="1" latinLnBrk="0" hangingPunct="1">
      <a:defRPr sz="2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1AA78-6143-204E-A6FE-1B833801967F}" type="slidenum">
              <a:rPr lang="en-US" smtClean="0"/>
              <a:t>1</a:t>
            </a:fld>
            <a:endParaRPr lang="en-US"/>
          </a:p>
        </p:txBody>
      </p:sp>
    </p:spTree>
    <p:extLst>
      <p:ext uri="{BB962C8B-B14F-4D97-AF65-F5344CB8AC3E}">
        <p14:creationId xmlns:p14="http://schemas.microsoft.com/office/powerpoint/2010/main" val="1801417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25715009" cy="4879305"/>
          </a:xfrm>
          <a:custGeom>
            <a:avLst/>
            <a:gdLst/>
            <a:ahLst/>
            <a:cxnLst/>
            <a:rect l="l" t="t" r="r" b="b"/>
            <a:pathLst>
              <a:path w="12081510" h="2291715">
                <a:moveTo>
                  <a:pt x="0" y="2291095"/>
                </a:moveTo>
                <a:lnTo>
                  <a:pt x="12081077" y="2291095"/>
                </a:lnTo>
                <a:lnTo>
                  <a:pt x="12081077" y="0"/>
                </a:lnTo>
                <a:lnTo>
                  <a:pt x="0" y="0"/>
                </a:lnTo>
                <a:lnTo>
                  <a:pt x="0" y="2291095"/>
                </a:lnTo>
                <a:close/>
              </a:path>
            </a:pathLst>
          </a:custGeom>
          <a:solidFill>
            <a:srgbClr val="D2232A"/>
          </a:solidFill>
        </p:spPr>
        <p:txBody>
          <a:bodyPr wrap="square" lIns="0" tIns="0" rIns="0" bIns="0" rtlCol="0"/>
          <a:lstStyle/>
          <a:p>
            <a:endParaRPr sz="8156"/>
          </a:p>
        </p:txBody>
      </p:sp>
      <p:sp>
        <p:nvSpPr>
          <p:cNvPr id="17" name="bk object 17"/>
          <p:cNvSpPr/>
          <p:nvPr/>
        </p:nvSpPr>
        <p:spPr>
          <a:xfrm>
            <a:off x="21359417" y="1"/>
            <a:ext cx="8908211" cy="8540473"/>
          </a:xfrm>
          <a:custGeom>
            <a:avLst/>
            <a:gdLst/>
            <a:ahLst/>
            <a:cxnLst/>
            <a:rect l="l" t="t" r="r" b="b"/>
            <a:pathLst>
              <a:path w="4185284" h="4011295">
                <a:moveTo>
                  <a:pt x="4184837" y="3322473"/>
                </a:moveTo>
                <a:lnTo>
                  <a:pt x="2989563" y="3322473"/>
                </a:lnTo>
                <a:lnTo>
                  <a:pt x="3011474" y="3333908"/>
                </a:lnTo>
                <a:lnTo>
                  <a:pt x="3036090" y="3360891"/>
                </a:lnTo>
                <a:lnTo>
                  <a:pt x="3055059" y="3400014"/>
                </a:lnTo>
                <a:lnTo>
                  <a:pt x="3060028" y="3447870"/>
                </a:lnTo>
                <a:lnTo>
                  <a:pt x="3042643" y="3501051"/>
                </a:lnTo>
                <a:lnTo>
                  <a:pt x="3022755" y="3541727"/>
                </a:lnTo>
                <a:lnTo>
                  <a:pt x="3009272" y="3582980"/>
                </a:lnTo>
                <a:lnTo>
                  <a:pt x="3002135" y="3624617"/>
                </a:lnTo>
                <a:lnTo>
                  <a:pt x="3001285" y="3666447"/>
                </a:lnTo>
                <a:lnTo>
                  <a:pt x="3006662" y="3708276"/>
                </a:lnTo>
                <a:lnTo>
                  <a:pt x="3018207" y="3749910"/>
                </a:lnTo>
                <a:lnTo>
                  <a:pt x="3035860" y="3791158"/>
                </a:lnTo>
                <a:lnTo>
                  <a:pt x="3059562" y="3831826"/>
                </a:lnTo>
                <a:lnTo>
                  <a:pt x="3089254" y="3871721"/>
                </a:lnTo>
                <a:lnTo>
                  <a:pt x="3124875" y="3910650"/>
                </a:lnTo>
                <a:lnTo>
                  <a:pt x="3164620" y="3946325"/>
                </a:lnTo>
                <a:lnTo>
                  <a:pt x="3204559" y="3974198"/>
                </a:lnTo>
                <a:lnTo>
                  <a:pt x="3245054" y="3994276"/>
                </a:lnTo>
                <a:lnTo>
                  <a:pt x="3286468" y="4006568"/>
                </a:lnTo>
                <a:lnTo>
                  <a:pt x="3329161" y="4011081"/>
                </a:lnTo>
                <a:lnTo>
                  <a:pt x="3373495" y="4007825"/>
                </a:lnTo>
                <a:lnTo>
                  <a:pt x="3419834" y="3996808"/>
                </a:lnTo>
                <a:lnTo>
                  <a:pt x="3468537" y="3978038"/>
                </a:lnTo>
                <a:lnTo>
                  <a:pt x="3519968" y="3951522"/>
                </a:lnTo>
                <a:lnTo>
                  <a:pt x="4184837" y="3568939"/>
                </a:lnTo>
                <a:lnTo>
                  <a:pt x="4184837" y="3322473"/>
                </a:lnTo>
                <a:close/>
              </a:path>
              <a:path w="4185284" h="4011295">
                <a:moveTo>
                  <a:pt x="4184837" y="2683476"/>
                </a:moveTo>
                <a:lnTo>
                  <a:pt x="2428549" y="2683476"/>
                </a:lnTo>
                <a:lnTo>
                  <a:pt x="2463869" y="2727252"/>
                </a:lnTo>
                <a:lnTo>
                  <a:pt x="2530943" y="2812706"/>
                </a:lnTo>
                <a:lnTo>
                  <a:pt x="2563901" y="2853789"/>
                </a:lnTo>
                <a:lnTo>
                  <a:pt x="2597276" y="2893380"/>
                </a:lnTo>
                <a:lnTo>
                  <a:pt x="2631671" y="2931180"/>
                </a:lnTo>
                <a:lnTo>
                  <a:pt x="2667688" y="2966893"/>
                </a:lnTo>
                <a:lnTo>
                  <a:pt x="2701140" y="2998158"/>
                </a:lnTo>
                <a:lnTo>
                  <a:pt x="2730063" y="3029531"/>
                </a:lnTo>
                <a:lnTo>
                  <a:pt x="2752435" y="3065540"/>
                </a:lnTo>
                <a:lnTo>
                  <a:pt x="2766235" y="3110713"/>
                </a:lnTo>
                <a:lnTo>
                  <a:pt x="2779087" y="3158408"/>
                </a:lnTo>
                <a:lnTo>
                  <a:pt x="2799858" y="3202371"/>
                </a:lnTo>
                <a:lnTo>
                  <a:pt x="2827295" y="3241568"/>
                </a:lnTo>
                <a:lnTo>
                  <a:pt x="2860149" y="3274964"/>
                </a:lnTo>
                <a:lnTo>
                  <a:pt x="2897171" y="3301524"/>
                </a:lnTo>
                <a:lnTo>
                  <a:pt x="2937108" y="3320212"/>
                </a:lnTo>
                <a:lnTo>
                  <a:pt x="2978711" y="3329995"/>
                </a:lnTo>
                <a:lnTo>
                  <a:pt x="2989563" y="3322473"/>
                </a:lnTo>
                <a:lnTo>
                  <a:pt x="4184837" y="3322473"/>
                </a:lnTo>
                <a:lnTo>
                  <a:pt x="4184837" y="2683476"/>
                </a:lnTo>
                <a:close/>
              </a:path>
              <a:path w="4185284" h="4011295">
                <a:moveTo>
                  <a:pt x="2366484" y="2720138"/>
                </a:moveTo>
                <a:lnTo>
                  <a:pt x="1407237" y="2720138"/>
                </a:lnTo>
                <a:lnTo>
                  <a:pt x="1429809" y="2732290"/>
                </a:lnTo>
                <a:lnTo>
                  <a:pt x="1452778" y="2756641"/>
                </a:lnTo>
                <a:lnTo>
                  <a:pt x="1482854" y="2794276"/>
                </a:lnTo>
                <a:lnTo>
                  <a:pt x="1513640" y="2831568"/>
                </a:lnTo>
                <a:lnTo>
                  <a:pt x="1545361" y="2868085"/>
                </a:lnTo>
                <a:lnTo>
                  <a:pt x="1578241" y="2903395"/>
                </a:lnTo>
                <a:lnTo>
                  <a:pt x="1612507" y="2937068"/>
                </a:lnTo>
                <a:lnTo>
                  <a:pt x="1648385" y="2968670"/>
                </a:lnTo>
                <a:lnTo>
                  <a:pt x="1693608" y="3001074"/>
                </a:lnTo>
                <a:lnTo>
                  <a:pt x="1738154" y="3022786"/>
                </a:lnTo>
                <a:lnTo>
                  <a:pt x="1782513" y="3034096"/>
                </a:lnTo>
                <a:lnTo>
                  <a:pt x="1827176" y="3035295"/>
                </a:lnTo>
                <a:lnTo>
                  <a:pt x="1872631" y="3026676"/>
                </a:lnTo>
                <a:lnTo>
                  <a:pt x="1919369" y="3008528"/>
                </a:lnTo>
                <a:lnTo>
                  <a:pt x="1967878" y="2981143"/>
                </a:lnTo>
                <a:lnTo>
                  <a:pt x="2235917" y="2805845"/>
                </a:lnTo>
                <a:lnTo>
                  <a:pt x="2366484" y="2720138"/>
                </a:lnTo>
                <a:close/>
              </a:path>
              <a:path w="4185284" h="4011295">
                <a:moveTo>
                  <a:pt x="1242350" y="2799550"/>
                </a:moveTo>
                <a:lnTo>
                  <a:pt x="640822" y="2799550"/>
                </a:lnTo>
                <a:lnTo>
                  <a:pt x="675026" y="2808797"/>
                </a:lnTo>
                <a:lnTo>
                  <a:pt x="711869" y="2834740"/>
                </a:lnTo>
                <a:lnTo>
                  <a:pt x="752054" y="2866349"/>
                </a:lnTo>
                <a:lnTo>
                  <a:pt x="793682" y="2891005"/>
                </a:lnTo>
                <a:lnTo>
                  <a:pt x="836549" y="2908783"/>
                </a:lnTo>
                <a:lnTo>
                  <a:pt x="880449" y="2919759"/>
                </a:lnTo>
                <a:lnTo>
                  <a:pt x="925176" y="2924005"/>
                </a:lnTo>
                <a:lnTo>
                  <a:pt x="970527" y="2921596"/>
                </a:lnTo>
                <a:lnTo>
                  <a:pt x="1016295" y="2912608"/>
                </a:lnTo>
                <a:lnTo>
                  <a:pt x="1062275" y="2897114"/>
                </a:lnTo>
                <a:lnTo>
                  <a:pt x="1108262" y="2875188"/>
                </a:lnTo>
                <a:lnTo>
                  <a:pt x="1149523" y="2852408"/>
                </a:lnTo>
                <a:lnTo>
                  <a:pt x="1190609" y="2829297"/>
                </a:lnTo>
                <a:lnTo>
                  <a:pt x="1231552" y="2805845"/>
                </a:lnTo>
                <a:lnTo>
                  <a:pt x="1242350" y="2799550"/>
                </a:lnTo>
                <a:close/>
              </a:path>
              <a:path w="4185284" h="4011295">
                <a:moveTo>
                  <a:pt x="1140155" y="601969"/>
                </a:moveTo>
                <a:lnTo>
                  <a:pt x="1067977" y="605882"/>
                </a:lnTo>
                <a:lnTo>
                  <a:pt x="981543" y="619095"/>
                </a:lnTo>
                <a:lnTo>
                  <a:pt x="931444" y="629142"/>
                </a:lnTo>
                <a:lnTo>
                  <a:pt x="883334" y="642233"/>
                </a:lnTo>
                <a:lnTo>
                  <a:pt x="837298" y="658262"/>
                </a:lnTo>
                <a:lnTo>
                  <a:pt x="793418" y="677123"/>
                </a:lnTo>
                <a:lnTo>
                  <a:pt x="751779" y="698712"/>
                </a:lnTo>
                <a:lnTo>
                  <a:pt x="712465" y="722922"/>
                </a:lnTo>
                <a:lnTo>
                  <a:pt x="675559" y="749649"/>
                </a:lnTo>
                <a:lnTo>
                  <a:pt x="641146" y="778787"/>
                </a:lnTo>
                <a:lnTo>
                  <a:pt x="609309" y="810230"/>
                </a:lnTo>
                <a:lnTo>
                  <a:pt x="580132" y="843874"/>
                </a:lnTo>
                <a:lnTo>
                  <a:pt x="553698" y="879612"/>
                </a:lnTo>
                <a:lnTo>
                  <a:pt x="530092" y="917340"/>
                </a:lnTo>
                <a:lnTo>
                  <a:pt x="509398" y="956952"/>
                </a:lnTo>
                <a:lnTo>
                  <a:pt x="491699" y="998343"/>
                </a:lnTo>
                <a:lnTo>
                  <a:pt x="477079" y="1041407"/>
                </a:lnTo>
                <a:lnTo>
                  <a:pt x="465622" y="1086038"/>
                </a:lnTo>
                <a:lnTo>
                  <a:pt x="457412" y="1132133"/>
                </a:lnTo>
                <a:lnTo>
                  <a:pt x="452533" y="1179584"/>
                </a:lnTo>
                <a:lnTo>
                  <a:pt x="451068" y="1228288"/>
                </a:lnTo>
                <a:lnTo>
                  <a:pt x="453102" y="1278137"/>
                </a:lnTo>
                <a:lnTo>
                  <a:pt x="458718" y="1329028"/>
                </a:lnTo>
                <a:lnTo>
                  <a:pt x="467405" y="1377629"/>
                </a:lnTo>
                <a:lnTo>
                  <a:pt x="479134" y="1424751"/>
                </a:lnTo>
                <a:lnTo>
                  <a:pt x="493827" y="1470339"/>
                </a:lnTo>
                <a:lnTo>
                  <a:pt x="511405" y="1514335"/>
                </a:lnTo>
                <a:lnTo>
                  <a:pt x="531789" y="1556684"/>
                </a:lnTo>
                <a:lnTo>
                  <a:pt x="554903" y="1597330"/>
                </a:lnTo>
                <a:lnTo>
                  <a:pt x="580666" y="1636216"/>
                </a:lnTo>
                <a:lnTo>
                  <a:pt x="609002" y="1673287"/>
                </a:lnTo>
                <a:lnTo>
                  <a:pt x="639831" y="1708486"/>
                </a:lnTo>
                <a:lnTo>
                  <a:pt x="605849" y="1752803"/>
                </a:lnTo>
                <a:lnTo>
                  <a:pt x="537683" y="1835927"/>
                </a:lnTo>
                <a:lnTo>
                  <a:pt x="507394" y="1876724"/>
                </a:lnTo>
                <a:lnTo>
                  <a:pt x="482230" y="1918337"/>
                </a:lnTo>
                <a:lnTo>
                  <a:pt x="464140" y="1961762"/>
                </a:lnTo>
                <a:lnTo>
                  <a:pt x="442745" y="2015359"/>
                </a:lnTo>
                <a:lnTo>
                  <a:pt x="415275" y="2061022"/>
                </a:lnTo>
                <a:lnTo>
                  <a:pt x="382602" y="2100152"/>
                </a:lnTo>
                <a:lnTo>
                  <a:pt x="345600" y="2134149"/>
                </a:lnTo>
                <a:lnTo>
                  <a:pt x="305140" y="2164413"/>
                </a:lnTo>
                <a:lnTo>
                  <a:pt x="262097" y="2192345"/>
                </a:lnTo>
                <a:lnTo>
                  <a:pt x="187912" y="2237042"/>
                </a:lnTo>
                <a:lnTo>
                  <a:pt x="158665" y="2255053"/>
                </a:lnTo>
                <a:lnTo>
                  <a:pt x="100972" y="2292308"/>
                </a:lnTo>
                <a:lnTo>
                  <a:pt x="58132" y="2326279"/>
                </a:lnTo>
                <a:lnTo>
                  <a:pt x="26466" y="2363492"/>
                </a:lnTo>
                <a:lnTo>
                  <a:pt x="6810" y="2403774"/>
                </a:lnTo>
                <a:lnTo>
                  <a:pt x="0" y="2446950"/>
                </a:lnTo>
                <a:lnTo>
                  <a:pt x="6869" y="2492847"/>
                </a:lnTo>
                <a:lnTo>
                  <a:pt x="28254" y="2541290"/>
                </a:lnTo>
                <a:lnTo>
                  <a:pt x="53064" y="2582332"/>
                </a:lnTo>
                <a:lnTo>
                  <a:pt x="79230" y="2622710"/>
                </a:lnTo>
                <a:lnTo>
                  <a:pt x="106644" y="2662398"/>
                </a:lnTo>
                <a:lnTo>
                  <a:pt x="135196" y="2701369"/>
                </a:lnTo>
                <a:lnTo>
                  <a:pt x="164778" y="2739598"/>
                </a:lnTo>
                <a:lnTo>
                  <a:pt x="195280" y="2777059"/>
                </a:lnTo>
                <a:lnTo>
                  <a:pt x="226592" y="2813727"/>
                </a:lnTo>
                <a:lnTo>
                  <a:pt x="258607" y="2849575"/>
                </a:lnTo>
                <a:lnTo>
                  <a:pt x="293234" y="2880148"/>
                </a:lnTo>
                <a:lnTo>
                  <a:pt x="330083" y="2899077"/>
                </a:lnTo>
                <a:lnTo>
                  <a:pt x="368963" y="2907123"/>
                </a:lnTo>
                <a:lnTo>
                  <a:pt x="409686" y="2905045"/>
                </a:lnTo>
                <a:lnTo>
                  <a:pt x="452062" y="2893604"/>
                </a:lnTo>
                <a:lnTo>
                  <a:pt x="495903" y="2873560"/>
                </a:lnTo>
                <a:lnTo>
                  <a:pt x="534422" y="2851327"/>
                </a:lnTo>
                <a:lnTo>
                  <a:pt x="571282" y="2826526"/>
                </a:lnTo>
                <a:lnTo>
                  <a:pt x="606994" y="2805845"/>
                </a:lnTo>
                <a:lnTo>
                  <a:pt x="640822" y="2799550"/>
                </a:lnTo>
                <a:lnTo>
                  <a:pt x="1242350" y="2799550"/>
                </a:lnTo>
                <a:lnTo>
                  <a:pt x="1312800" y="2758079"/>
                </a:lnTo>
                <a:lnTo>
                  <a:pt x="1353169" y="2733748"/>
                </a:lnTo>
                <a:lnTo>
                  <a:pt x="1382533" y="2720514"/>
                </a:lnTo>
                <a:lnTo>
                  <a:pt x="1407237" y="2720138"/>
                </a:lnTo>
                <a:lnTo>
                  <a:pt x="2366484" y="2720138"/>
                </a:lnTo>
                <a:lnTo>
                  <a:pt x="2373493" y="2715555"/>
                </a:lnTo>
                <a:lnTo>
                  <a:pt x="2391160" y="2704559"/>
                </a:lnTo>
                <a:lnTo>
                  <a:pt x="2407496" y="2695111"/>
                </a:lnTo>
                <a:lnTo>
                  <a:pt x="2428549" y="2683476"/>
                </a:lnTo>
                <a:lnTo>
                  <a:pt x="4184837" y="2683476"/>
                </a:lnTo>
                <a:lnTo>
                  <a:pt x="4184837" y="623813"/>
                </a:lnTo>
                <a:lnTo>
                  <a:pt x="1397859" y="623813"/>
                </a:lnTo>
                <a:lnTo>
                  <a:pt x="1237105" y="607799"/>
                </a:lnTo>
                <a:lnTo>
                  <a:pt x="1140155" y="601969"/>
                </a:lnTo>
                <a:close/>
              </a:path>
              <a:path w="4185284" h="4011295">
                <a:moveTo>
                  <a:pt x="2891757" y="0"/>
                </a:moveTo>
                <a:lnTo>
                  <a:pt x="1560647" y="0"/>
                </a:lnTo>
                <a:lnTo>
                  <a:pt x="1542356" y="25291"/>
                </a:lnTo>
                <a:lnTo>
                  <a:pt x="1515998" y="66623"/>
                </a:lnTo>
                <a:lnTo>
                  <a:pt x="1492385" y="108931"/>
                </a:lnTo>
                <a:lnTo>
                  <a:pt x="1471460" y="152182"/>
                </a:lnTo>
                <a:lnTo>
                  <a:pt x="1453170" y="196342"/>
                </a:lnTo>
                <a:lnTo>
                  <a:pt x="1437457" y="241375"/>
                </a:lnTo>
                <a:lnTo>
                  <a:pt x="1424266" y="287249"/>
                </a:lnTo>
                <a:lnTo>
                  <a:pt x="1413542" y="333929"/>
                </a:lnTo>
                <a:lnTo>
                  <a:pt x="1405228" y="381380"/>
                </a:lnTo>
                <a:lnTo>
                  <a:pt x="1399270" y="429569"/>
                </a:lnTo>
                <a:lnTo>
                  <a:pt x="1395611" y="478461"/>
                </a:lnTo>
                <a:lnTo>
                  <a:pt x="1394196" y="528023"/>
                </a:lnTo>
                <a:lnTo>
                  <a:pt x="1394713" y="551724"/>
                </a:lnTo>
                <a:lnTo>
                  <a:pt x="1395978" y="583682"/>
                </a:lnTo>
                <a:lnTo>
                  <a:pt x="1397268" y="611757"/>
                </a:lnTo>
                <a:lnTo>
                  <a:pt x="1397859" y="623813"/>
                </a:lnTo>
                <a:lnTo>
                  <a:pt x="4184837" y="623813"/>
                </a:lnTo>
                <a:lnTo>
                  <a:pt x="4184837" y="394408"/>
                </a:lnTo>
                <a:lnTo>
                  <a:pt x="4145917" y="375641"/>
                </a:lnTo>
                <a:lnTo>
                  <a:pt x="4107320" y="358928"/>
                </a:lnTo>
                <a:lnTo>
                  <a:pt x="3426046" y="358928"/>
                </a:lnTo>
                <a:lnTo>
                  <a:pt x="3402225" y="358270"/>
                </a:lnTo>
                <a:lnTo>
                  <a:pt x="3341129" y="335015"/>
                </a:lnTo>
                <a:lnTo>
                  <a:pt x="3301868" y="311499"/>
                </a:lnTo>
                <a:lnTo>
                  <a:pt x="3255474" y="279443"/>
                </a:lnTo>
                <a:lnTo>
                  <a:pt x="3200952" y="238387"/>
                </a:lnTo>
                <a:lnTo>
                  <a:pt x="3137311" y="187872"/>
                </a:lnTo>
                <a:lnTo>
                  <a:pt x="3063556" y="127436"/>
                </a:lnTo>
                <a:lnTo>
                  <a:pt x="3023090" y="94737"/>
                </a:lnTo>
                <a:lnTo>
                  <a:pt x="2982279" y="63415"/>
                </a:lnTo>
                <a:lnTo>
                  <a:pt x="2941108" y="33502"/>
                </a:lnTo>
                <a:lnTo>
                  <a:pt x="2899566" y="5029"/>
                </a:lnTo>
                <a:lnTo>
                  <a:pt x="2891757" y="0"/>
                </a:lnTo>
                <a:close/>
              </a:path>
              <a:path w="4185284" h="4011295">
                <a:moveTo>
                  <a:pt x="3771380" y="280837"/>
                </a:moveTo>
                <a:lnTo>
                  <a:pt x="3724549" y="281638"/>
                </a:lnTo>
                <a:lnTo>
                  <a:pt x="3677813" y="285519"/>
                </a:lnTo>
                <a:lnTo>
                  <a:pt x="3631205" y="292531"/>
                </a:lnTo>
                <a:lnTo>
                  <a:pt x="3584757" y="302724"/>
                </a:lnTo>
                <a:lnTo>
                  <a:pt x="3538503" y="316148"/>
                </a:lnTo>
                <a:lnTo>
                  <a:pt x="3492476" y="332852"/>
                </a:lnTo>
                <a:lnTo>
                  <a:pt x="3446707" y="352887"/>
                </a:lnTo>
                <a:lnTo>
                  <a:pt x="3426046" y="358928"/>
                </a:lnTo>
                <a:lnTo>
                  <a:pt x="4107320" y="358928"/>
                </a:lnTo>
                <a:lnTo>
                  <a:pt x="4100714" y="356067"/>
                </a:lnTo>
                <a:lnTo>
                  <a:pt x="4054007" y="337959"/>
                </a:lnTo>
                <a:lnTo>
                  <a:pt x="4005822" y="321296"/>
                </a:lnTo>
                <a:lnTo>
                  <a:pt x="3959005" y="307443"/>
                </a:lnTo>
                <a:lnTo>
                  <a:pt x="3912119" y="296420"/>
                </a:lnTo>
                <a:lnTo>
                  <a:pt x="3865198" y="288278"/>
                </a:lnTo>
                <a:lnTo>
                  <a:pt x="3818274" y="283067"/>
                </a:lnTo>
                <a:lnTo>
                  <a:pt x="3771380" y="280837"/>
                </a:lnTo>
                <a:close/>
              </a:path>
            </a:pathLst>
          </a:custGeom>
          <a:solidFill>
            <a:srgbClr val="FFFFFF"/>
          </a:solidFill>
        </p:spPr>
        <p:txBody>
          <a:bodyPr wrap="square" lIns="0" tIns="0" rIns="0" bIns="0" rtlCol="0"/>
          <a:lstStyle/>
          <a:p>
            <a:endParaRPr sz="8156"/>
          </a:p>
        </p:txBody>
      </p:sp>
      <p:sp>
        <p:nvSpPr>
          <p:cNvPr id="18" name="bk object 18"/>
          <p:cNvSpPr/>
          <p:nvPr/>
        </p:nvSpPr>
        <p:spPr>
          <a:xfrm>
            <a:off x="24041098" y="1485728"/>
            <a:ext cx="5175335" cy="3550827"/>
          </a:xfrm>
          <a:prstGeom prst="rect">
            <a:avLst/>
          </a:prstGeom>
          <a:blipFill>
            <a:blip r:embed="rId2" cstate="print"/>
            <a:stretch>
              <a:fillRect/>
            </a:stretch>
          </a:blipFill>
        </p:spPr>
        <p:txBody>
          <a:bodyPr wrap="square" lIns="0" tIns="0" rIns="0" bIns="0" rtlCol="0"/>
          <a:lstStyle/>
          <a:p>
            <a:endParaRPr sz="8156"/>
          </a:p>
        </p:txBody>
      </p:sp>
      <p:sp>
        <p:nvSpPr>
          <p:cNvPr id="2" name="Holder 2"/>
          <p:cNvSpPr>
            <a:spLocks noGrp="1"/>
          </p:cNvSpPr>
          <p:nvPr>
            <p:ph type="title"/>
          </p:nvPr>
        </p:nvSpPr>
        <p:spPr>
          <a:xfrm>
            <a:off x="1232582" y="887504"/>
            <a:ext cx="27810050" cy="1539524"/>
          </a:xfrm>
        </p:spPr>
        <p:txBody>
          <a:bodyPr lIns="0" tIns="0" rIns="0" bIns="0"/>
          <a:lstStyle>
            <a:lvl1pPr>
              <a:defRPr sz="10004"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dirty="0"/>
          </a:p>
        </p:txBody>
      </p:sp>
      <p:sp>
        <p:nvSpPr>
          <p:cNvPr id="10" name="object 39"/>
          <p:cNvSpPr/>
          <p:nvPr userDrawn="1"/>
        </p:nvSpPr>
        <p:spPr>
          <a:xfrm>
            <a:off x="23563140" y="38897280"/>
            <a:ext cx="5373467" cy="2433059"/>
          </a:xfrm>
          <a:prstGeom prst="rect">
            <a:avLst/>
          </a:prstGeom>
          <a:blipFill>
            <a:blip r:embed="rId3" cstate="print"/>
            <a:stretch>
              <a:fillRect/>
            </a:stretch>
          </a:blipFill>
        </p:spPr>
        <p:txBody>
          <a:bodyPr wrap="square" lIns="0" tIns="0" rIns="0" bIns="0" rtlCol="0"/>
          <a:lstStyle/>
          <a:p>
            <a:endParaRPr sz="8156"/>
          </a:p>
        </p:txBody>
      </p:sp>
      <p:sp>
        <p:nvSpPr>
          <p:cNvPr id="11" name="object 41"/>
          <p:cNvSpPr txBox="1"/>
          <p:nvPr userDrawn="1"/>
        </p:nvSpPr>
        <p:spPr>
          <a:xfrm>
            <a:off x="1232580" y="41755953"/>
            <a:ext cx="2246426" cy="180167"/>
          </a:xfrm>
          <a:prstGeom prst="rect">
            <a:avLst/>
          </a:prstGeom>
        </p:spPr>
        <p:txBody>
          <a:bodyPr vert="horz" wrap="square" lIns="0" tIns="32438" rIns="0" bIns="0" rtlCol="0">
            <a:spAutoFit/>
          </a:bodyPr>
          <a:lstStyle/>
          <a:p>
            <a:pPr marL="27032">
              <a:spcBef>
                <a:spcPts val="255"/>
              </a:spcBef>
            </a:pPr>
            <a:r>
              <a:rPr lang="en-US" sz="958" spc="11" dirty="0">
                <a:solidFill>
                  <a:srgbClr val="58595B"/>
                </a:solidFill>
                <a:latin typeface="Arial"/>
                <a:cs typeface="Arial"/>
              </a:rPr>
              <a:t>English Charity Reg. No.</a:t>
            </a:r>
            <a:r>
              <a:rPr lang="en-US" sz="958" spc="11" baseline="0" dirty="0">
                <a:solidFill>
                  <a:srgbClr val="58595B"/>
                </a:solidFill>
                <a:latin typeface="Arial"/>
                <a:cs typeface="Arial"/>
              </a:rPr>
              <a:t> </a:t>
            </a:r>
            <a:r>
              <a:rPr lang="en-US" sz="958" spc="11" dirty="0">
                <a:solidFill>
                  <a:srgbClr val="58595B"/>
                </a:solidFill>
                <a:latin typeface="Arial"/>
                <a:cs typeface="Arial"/>
              </a:rPr>
              <a:t>1026588</a:t>
            </a:r>
            <a:endParaRPr sz="958" dirty="0">
              <a:latin typeface="Arial"/>
              <a:cs typeface="Arial"/>
            </a:endParaRPr>
          </a:p>
        </p:txBody>
      </p:sp>
      <p:sp>
        <p:nvSpPr>
          <p:cNvPr id="12" name="object 42"/>
          <p:cNvSpPr/>
          <p:nvPr userDrawn="1"/>
        </p:nvSpPr>
        <p:spPr>
          <a:xfrm>
            <a:off x="1259612" y="41544001"/>
            <a:ext cx="13640064" cy="0"/>
          </a:xfrm>
          <a:custGeom>
            <a:avLst/>
            <a:gdLst/>
            <a:ahLst/>
            <a:cxnLst/>
            <a:rect l="l" t="t" r="r" b="b"/>
            <a:pathLst>
              <a:path w="6408420">
                <a:moveTo>
                  <a:pt x="0" y="0"/>
                </a:moveTo>
                <a:lnTo>
                  <a:pt x="6408296" y="0"/>
                </a:lnTo>
              </a:path>
            </a:pathLst>
          </a:custGeom>
          <a:ln w="5964">
            <a:solidFill>
              <a:srgbClr val="E2E3E4"/>
            </a:solidFill>
          </a:ln>
        </p:spPr>
        <p:txBody>
          <a:bodyPr wrap="square" lIns="0" tIns="0" rIns="0" bIns="0" rtlCol="0"/>
          <a:lstStyle/>
          <a:p>
            <a:endParaRPr sz="8156"/>
          </a:p>
        </p:txBody>
      </p:sp>
      <p:sp>
        <p:nvSpPr>
          <p:cNvPr id="13" name="object 84"/>
          <p:cNvSpPr/>
          <p:nvPr userDrawn="1"/>
        </p:nvSpPr>
        <p:spPr>
          <a:xfrm>
            <a:off x="0" y="41755953"/>
            <a:ext cx="1174516" cy="296128"/>
          </a:xfrm>
          <a:custGeom>
            <a:avLst/>
            <a:gdLst/>
            <a:ahLst/>
            <a:cxnLst/>
            <a:rect l="l" t="t" r="r" b="b"/>
            <a:pathLst>
              <a:path w="551814" h="2063115">
                <a:moveTo>
                  <a:pt x="551766" y="0"/>
                </a:moveTo>
                <a:lnTo>
                  <a:pt x="0" y="0"/>
                </a:lnTo>
                <a:lnTo>
                  <a:pt x="0" y="2062621"/>
                </a:lnTo>
                <a:lnTo>
                  <a:pt x="551766" y="2062621"/>
                </a:lnTo>
                <a:lnTo>
                  <a:pt x="551766" y="0"/>
                </a:lnTo>
                <a:close/>
              </a:path>
            </a:pathLst>
          </a:custGeom>
          <a:solidFill>
            <a:srgbClr val="FFC300"/>
          </a:solidFill>
        </p:spPr>
        <p:txBody>
          <a:bodyPr wrap="square" lIns="0" tIns="0" rIns="0" bIns="0" rtlCol="0"/>
          <a:lstStyle/>
          <a:p>
            <a:endParaRPr sz="815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018770" y="34114346"/>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7" name="bk object 17"/>
          <p:cNvSpPr/>
          <p:nvPr/>
        </p:nvSpPr>
        <p:spPr>
          <a:xfrm>
            <a:off x="16018770" y="36253818"/>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8" name="bk object 18"/>
          <p:cNvSpPr/>
          <p:nvPr/>
        </p:nvSpPr>
        <p:spPr>
          <a:xfrm>
            <a:off x="16018770" y="38300400"/>
            <a:ext cx="5873932" cy="1035616"/>
          </a:xfrm>
          <a:custGeom>
            <a:avLst/>
            <a:gdLst/>
            <a:ahLst/>
            <a:cxnLst/>
            <a:rect l="l" t="t" r="r" b="b"/>
            <a:pathLst>
              <a:path w="2759709" h="486409">
                <a:moveTo>
                  <a:pt x="0" y="486069"/>
                </a:moveTo>
                <a:lnTo>
                  <a:pt x="2759079" y="486069"/>
                </a:lnTo>
                <a:lnTo>
                  <a:pt x="2759079" y="0"/>
                </a:lnTo>
                <a:lnTo>
                  <a:pt x="0" y="0"/>
                </a:lnTo>
                <a:lnTo>
                  <a:pt x="0" y="486069"/>
                </a:lnTo>
                <a:close/>
              </a:path>
            </a:pathLst>
          </a:custGeom>
          <a:solidFill>
            <a:srgbClr val="E6E7E8"/>
          </a:solidFill>
        </p:spPr>
        <p:txBody>
          <a:bodyPr wrap="square" lIns="0" tIns="0" rIns="0" bIns="0" rtlCol="0"/>
          <a:lstStyle/>
          <a:p>
            <a:endParaRPr sz="8156"/>
          </a:p>
        </p:txBody>
      </p:sp>
      <p:sp>
        <p:nvSpPr>
          <p:cNvPr id="19" name="bk object 19"/>
          <p:cNvSpPr/>
          <p:nvPr/>
        </p:nvSpPr>
        <p:spPr>
          <a:xfrm>
            <a:off x="8288044" y="20447872"/>
            <a:ext cx="13634658" cy="6048769"/>
          </a:xfrm>
          <a:custGeom>
            <a:avLst/>
            <a:gdLst/>
            <a:ahLst/>
            <a:cxnLst/>
            <a:rect l="l" t="t" r="r" b="b"/>
            <a:pathLst>
              <a:path w="6405880" h="2840990">
                <a:moveTo>
                  <a:pt x="0" y="2840613"/>
                </a:moveTo>
                <a:lnTo>
                  <a:pt x="6405314" y="2840613"/>
                </a:lnTo>
                <a:lnTo>
                  <a:pt x="6405314" y="0"/>
                </a:lnTo>
                <a:lnTo>
                  <a:pt x="0" y="0"/>
                </a:lnTo>
                <a:lnTo>
                  <a:pt x="0" y="2840613"/>
                </a:lnTo>
                <a:close/>
              </a:path>
            </a:pathLst>
          </a:custGeom>
          <a:solidFill>
            <a:srgbClr val="E2E3E4"/>
          </a:solidFill>
        </p:spPr>
        <p:txBody>
          <a:bodyPr wrap="square" lIns="0" tIns="0" rIns="0" bIns="0" rtlCol="0"/>
          <a:lstStyle/>
          <a:p>
            <a:endParaRPr sz="8156"/>
          </a:p>
        </p:txBody>
      </p:sp>
      <p:sp>
        <p:nvSpPr>
          <p:cNvPr id="2" name="Holder 2"/>
          <p:cNvSpPr>
            <a:spLocks noGrp="1"/>
          </p:cNvSpPr>
          <p:nvPr>
            <p:ph type="title"/>
          </p:nvPr>
        </p:nvSpPr>
        <p:spPr>
          <a:xfrm>
            <a:off x="1232582" y="887504"/>
            <a:ext cx="27810050" cy="723275"/>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1513761" y="9844866"/>
            <a:ext cx="272476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293573" y="39807503"/>
            <a:ext cx="9688068" cy="58971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513761" y="39807503"/>
            <a:ext cx="6963299" cy="589713"/>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4/23/2019</a:t>
            </a:fld>
            <a:endParaRPr lang="en-US"/>
          </a:p>
        </p:txBody>
      </p:sp>
      <p:sp>
        <p:nvSpPr>
          <p:cNvPr id="6" name="Holder 6"/>
          <p:cNvSpPr>
            <a:spLocks noGrp="1"/>
          </p:cNvSpPr>
          <p:nvPr>
            <p:ph type="sldNum" sz="quarter" idx="7"/>
          </p:nvPr>
        </p:nvSpPr>
        <p:spPr>
          <a:xfrm>
            <a:off x="21798153" y="39807503"/>
            <a:ext cx="6963299" cy="589713"/>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bodyStyle>
    <p:otherStyle>
      <a:lvl1pPr marL="0">
        <a:defRPr>
          <a:latin typeface="+mn-lt"/>
          <a:ea typeface="+mn-ea"/>
          <a:cs typeface="+mn-cs"/>
        </a:defRPr>
      </a:lvl1pPr>
      <a:lvl2pPr marL="973150">
        <a:defRPr>
          <a:latin typeface="+mn-lt"/>
          <a:ea typeface="+mn-ea"/>
          <a:cs typeface="+mn-cs"/>
        </a:defRPr>
      </a:lvl2pPr>
      <a:lvl3pPr marL="1946300">
        <a:defRPr>
          <a:latin typeface="+mn-lt"/>
          <a:ea typeface="+mn-ea"/>
          <a:cs typeface="+mn-cs"/>
        </a:defRPr>
      </a:lvl3pPr>
      <a:lvl4pPr marL="2919451">
        <a:defRPr>
          <a:latin typeface="+mn-lt"/>
          <a:ea typeface="+mn-ea"/>
          <a:cs typeface="+mn-cs"/>
        </a:defRPr>
      </a:lvl4pPr>
      <a:lvl5pPr marL="3892601">
        <a:defRPr>
          <a:latin typeface="+mn-lt"/>
          <a:ea typeface="+mn-ea"/>
          <a:cs typeface="+mn-cs"/>
        </a:defRPr>
      </a:lvl5pPr>
      <a:lvl6pPr marL="4865751">
        <a:defRPr>
          <a:latin typeface="+mn-lt"/>
          <a:ea typeface="+mn-ea"/>
          <a:cs typeface="+mn-cs"/>
        </a:defRPr>
      </a:lvl6pPr>
      <a:lvl7pPr marL="5838901">
        <a:defRPr>
          <a:latin typeface="+mn-lt"/>
          <a:ea typeface="+mn-ea"/>
          <a:cs typeface="+mn-cs"/>
        </a:defRPr>
      </a:lvl7pPr>
      <a:lvl8pPr marL="6812051">
        <a:defRPr>
          <a:latin typeface="+mn-lt"/>
          <a:ea typeface="+mn-ea"/>
          <a:cs typeface="+mn-cs"/>
        </a:defRPr>
      </a:lvl8pPr>
      <a:lvl9pPr marL="778520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hyperlink" Target="mailto:ella.lambe@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3CDCDC0-CE3E-4BD9-A86D-A76FE45E4AF7}"/>
              </a:ext>
            </a:extLst>
          </p:cNvPr>
          <p:cNvPicPr>
            <a:picLocks noChangeAspect="1"/>
          </p:cNvPicPr>
          <p:nvPr/>
        </p:nvPicPr>
        <p:blipFill rotWithShape="1">
          <a:blip r:embed="rId3"/>
          <a:srcRect r="8788"/>
          <a:stretch/>
        </p:blipFill>
        <p:spPr>
          <a:xfrm>
            <a:off x="21206183" y="16717281"/>
            <a:ext cx="8764550" cy="10323400"/>
          </a:xfrm>
          <a:prstGeom prst="rect">
            <a:avLst/>
          </a:prstGeom>
        </p:spPr>
      </p:pic>
      <p:sp>
        <p:nvSpPr>
          <p:cNvPr id="2" name="object 2"/>
          <p:cNvSpPr txBox="1"/>
          <p:nvPr/>
        </p:nvSpPr>
        <p:spPr>
          <a:xfrm>
            <a:off x="1232580" y="5406563"/>
            <a:ext cx="20556418" cy="2004210"/>
          </a:xfrm>
          <a:prstGeom prst="rect">
            <a:avLst/>
          </a:prstGeom>
        </p:spPr>
        <p:txBody>
          <a:bodyPr vert="horz" wrap="square" lIns="0" tIns="24328" rIns="0" bIns="0" rtlCol="0">
            <a:spAutoFit/>
          </a:bodyPr>
          <a:lstStyle/>
          <a:p>
            <a:pPr marL="27032" marR="10813" algn="ctr">
              <a:lnSpc>
                <a:spcPct val="101600"/>
              </a:lnSpc>
            </a:pPr>
            <a:r>
              <a:rPr lang="en-GB" sz="3200" b="1" dirty="0">
                <a:latin typeface="Arial" panose="020B0604020202020204" pitchFamily="34" charset="0"/>
                <a:cs typeface="Arial" panose="020B0604020202020204" pitchFamily="34" charset="0"/>
              </a:rPr>
              <a:t>Ella Lambe</a:t>
            </a:r>
            <a:r>
              <a:rPr lang="en-GB" sz="3200" b="1" baseline="30000" dirty="0">
                <a:latin typeface="Arial" panose="020B0604020202020204" pitchFamily="34" charset="0"/>
                <a:cs typeface="Arial" panose="020B0604020202020204" pitchFamily="34" charset="0"/>
              </a:rPr>
              <a:t>1</a:t>
            </a:r>
            <a:r>
              <a:rPr lang="en-GB" sz="3200" b="1" dirty="0">
                <a:latin typeface="Arial" panose="020B0604020202020204" pitchFamily="34" charset="0"/>
                <a:cs typeface="Arial" panose="020B0604020202020204" pitchFamily="34" charset="0"/>
              </a:rPr>
              <a:t>, Kate Whitehouse</a:t>
            </a:r>
            <a:r>
              <a:rPr lang="en-GB" sz="3200" b="1" baseline="30000" dirty="0">
                <a:latin typeface="Arial" panose="020B0604020202020204" pitchFamily="34" charset="0"/>
                <a:cs typeface="Arial" panose="020B0604020202020204" pitchFamily="34" charset="0"/>
              </a:rPr>
              <a:t>2</a:t>
            </a:r>
            <a:r>
              <a:rPr lang="en-GB" sz="3200" b="1" dirty="0">
                <a:latin typeface="Arial" panose="020B0604020202020204" pitchFamily="34" charset="0"/>
                <a:cs typeface="Arial" panose="020B0604020202020204" pitchFamily="34" charset="0"/>
              </a:rPr>
              <a:t>, Umberto Pellecchia</a:t>
            </a:r>
            <a:r>
              <a:rPr lang="en-GB" sz="3200" b="1" baseline="30000" dirty="0">
                <a:latin typeface="Arial" panose="020B0604020202020204" pitchFamily="34" charset="0"/>
                <a:cs typeface="Arial" panose="020B0604020202020204" pitchFamily="34" charset="0"/>
              </a:rPr>
              <a:t>2</a:t>
            </a:r>
            <a:r>
              <a:rPr lang="en-GB" sz="3200" b="1" dirty="0">
                <a:latin typeface="Arial" panose="020B0604020202020204" pitchFamily="34" charset="0"/>
                <a:cs typeface="Arial" panose="020B0604020202020204" pitchFamily="34" charset="0"/>
              </a:rPr>
              <a:t>, Michele Telaro</a:t>
            </a:r>
            <a:r>
              <a:rPr lang="en-GB" sz="3200" b="1" baseline="30000" dirty="0">
                <a:latin typeface="Arial" panose="020B0604020202020204" pitchFamily="34" charset="0"/>
                <a:cs typeface="Arial" panose="020B0604020202020204" pitchFamily="34" charset="0"/>
              </a:rPr>
              <a:t>1</a:t>
            </a:r>
            <a:r>
              <a:rPr lang="en-GB" sz="3200" b="1" dirty="0">
                <a:latin typeface="Arial" panose="020B0604020202020204" pitchFamily="34" charset="0"/>
                <a:cs typeface="Arial" panose="020B0604020202020204" pitchFamily="34" charset="0"/>
              </a:rPr>
              <a:t>, Rafael Van den Bergh</a:t>
            </a:r>
            <a:r>
              <a:rPr lang="en-GB" sz="3200" b="1" baseline="30000" dirty="0">
                <a:latin typeface="Arial" panose="020B0604020202020204" pitchFamily="34" charset="0"/>
                <a:cs typeface="Arial" panose="020B0604020202020204" pitchFamily="34" charset="0"/>
              </a:rPr>
              <a:t>2</a:t>
            </a:r>
            <a:endParaRPr sz="3200" b="1" dirty="0">
              <a:latin typeface="Arial" panose="020B0604020202020204" pitchFamily="34" charset="0"/>
              <a:cs typeface="Arial" panose="020B0604020202020204" pitchFamily="34" charset="0"/>
            </a:endParaRPr>
          </a:p>
          <a:p>
            <a:pPr marL="27032" marR="598758" algn="ctr"/>
            <a:r>
              <a:rPr lang="fr-BE" sz="3200" i="1" baseline="30000" dirty="0">
                <a:latin typeface="Arial" panose="020B0604020202020204" pitchFamily="34" charset="0"/>
                <a:cs typeface="Arial" panose="020B0604020202020204" pitchFamily="34" charset="0"/>
              </a:rPr>
              <a:t>1</a:t>
            </a:r>
            <a:r>
              <a:rPr lang="fr-BE" sz="3200" i="1" dirty="0">
                <a:latin typeface="Arial" panose="020B0604020202020204" pitchFamily="34" charset="0"/>
                <a:cs typeface="Arial" panose="020B0604020202020204" pitchFamily="34" charset="0"/>
              </a:rPr>
              <a:t>Médecins Sans Frontières, </a:t>
            </a:r>
            <a:r>
              <a:rPr lang="fr-BE" sz="3200" i="1" dirty="0" err="1">
                <a:latin typeface="Arial" panose="020B0604020202020204" pitchFamily="34" charset="0"/>
                <a:cs typeface="Arial" panose="020B0604020202020204" pitchFamily="34" charset="0"/>
              </a:rPr>
              <a:t>Operational</a:t>
            </a:r>
            <a:r>
              <a:rPr lang="fr-BE" sz="3200" i="1" dirty="0">
                <a:latin typeface="Arial" panose="020B0604020202020204" pitchFamily="34" charset="0"/>
                <a:cs typeface="Arial" panose="020B0604020202020204" pitchFamily="34" charset="0"/>
              </a:rPr>
              <a:t> Centre Brussels, </a:t>
            </a:r>
            <a:r>
              <a:rPr lang="fr-BE" sz="3200" i="1" dirty="0" err="1">
                <a:latin typeface="Arial" panose="020B0604020202020204" pitchFamily="34" charset="0"/>
                <a:cs typeface="Arial" panose="020B0604020202020204" pitchFamily="34" charset="0"/>
              </a:rPr>
              <a:t>Belgium</a:t>
            </a:r>
            <a:endParaRPr lang="fr-BE" sz="3200" i="1" dirty="0">
              <a:latin typeface="Arial" panose="020B0604020202020204" pitchFamily="34" charset="0"/>
              <a:cs typeface="Arial" panose="020B0604020202020204" pitchFamily="34" charset="0"/>
            </a:endParaRPr>
          </a:p>
          <a:p>
            <a:pPr marL="27032" marR="598758" algn="ctr"/>
            <a:r>
              <a:rPr lang="fr-BE" sz="3200" i="1" baseline="30000" dirty="0">
                <a:latin typeface="Arial" panose="020B0604020202020204" pitchFamily="34" charset="0"/>
                <a:cs typeface="Arial" panose="020B0604020202020204" pitchFamily="34" charset="0"/>
              </a:rPr>
              <a:t>2</a:t>
            </a:r>
            <a:r>
              <a:rPr lang="fr-BE" sz="3200" i="1" dirty="0">
                <a:latin typeface="Arial" panose="020B0604020202020204" pitchFamily="34" charset="0"/>
                <a:cs typeface="Arial" panose="020B0604020202020204" pitchFamily="34" charset="0"/>
              </a:rPr>
              <a:t>Médecins Sans Frontières, </a:t>
            </a:r>
            <a:r>
              <a:rPr lang="fr-BE" sz="3200" i="1" dirty="0" err="1">
                <a:latin typeface="Arial" panose="020B0604020202020204" pitchFamily="34" charset="0"/>
                <a:cs typeface="Arial" panose="020B0604020202020204" pitchFamily="34" charset="0"/>
              </a:rPr>
              <a:t>Operational</a:t>
            </a:r>
            <a:r>
              <a:rPr lang="fr-BE" sz="3200" i="1" dirty="0">
                <a:latin typeface="Arial" panose="020B0604020202020204" pitchFamily="34" charset="0"/>
                <a:cs typeface="Arial" panose="020B0604020202020204" pitchFamily="34" charset="0"/>
              </a:rPr>
              <a:t> Centre Brussels, Luxembourg </a:t>
            </a:r>
            <a:r>
              <a:rPr lang="fr-BE" sz="3200" i="1" dirty="0" err="1">
                <a:latin typeface="Arial" panose="020B0604020202020204" pitchFamily="34" charset="0"/>
                <a:cs typeface="Arial" panose="020B0604020202020204" pitchFamily="34" charset="0"/>
              </a:rPr>
              <a:t>Operational</a:t>
            </a:r>
            <a:r>
              <a:rPr lang="fr-BE" sz="3200" i="1" dirty="0">
                <a:latin typeface="Arial" panose="020B0604020202020204" pitchFamily="34" charset="0"/>
                <a:cs typeface="Arial" panose="020B0604020202020204" pitchFamily="34" charset="0"/>
              </a:rPr>
              <a:t> </a:t>
            </a:r>
            <a:r>
              <a:rPr lang="fr-BE" sz="3200" i="1" dirty="0" err="1">
                <a:latin typeface="Arial" panose="020B0604020202020204" pitchFamily="34" charset="0"/>
                <a:cs typeface="Arial" panose="020B0604020202020204" pitchFamily="34" charset="0"/>
              </a:rPr>
              <a:t>Research</a:t>
            </a:r>
            <a:r>
              <a:rPr lang="fr-BE" sz="3200" i="1" dirty="0">
                <a:latin typeface="Arial" panose="020B0604020202020204" pitchFamily="34" charset="0"/>
                <a:cs typeface="Arial" panose="020B0604020202020204" pitchFamily="34" charset="0"/>
              </a:rPr>
              <a:t> Unit (</a:t>
            </a:r>
            <a:r>
              <a:rPr lang="fr-BE" sz="3200" i="1" dirty="0" err="1">
                <a:latin typeface="Arial" panose="020B0604020202020204" pitchFamily="34" charset="0"/>
                <a:cs typeface="Arial" panose="020B0604020202020204" pitchFamily="34" charset="0"/>
              </a:rPr>
              <a:t>LuxOR</a:t>
            </a:r>
            <a:r>
              <a:rPr lang="fr-BE" sz="3200" i="1" dirty="0">
                <a:latin typeface="Arial" panose="020B0604020202020204" pitchFamily="34" charset="0"/>
                <a:cs typeface="Arial" panose="020B0604020202020204" pitchFamily="34" charset="0"/>
              </a:rPr>
              <a:t>)</a:t>
            </a:r>
          </a:p>
          <a:p>
            <a:pPr marL="27032" marR="598758" algn="ctr"/>
            <a:r>
              <a:rPr lang="en-US" sz="3200" b="1" dirty="0">
                <a:latin typeface="Arial" panose="020B0604020202020204" pitchFamily="34" charset="0"/>
                <a:cs typeface="Arial" panose="020B0604020202020204" pitchFamily="34" charset="0"/>
              </a:rPr>
              <a:t>Corresponding author: </a:t>
            </a:r>
            <a:r>
              <a:rPr lang="en-US" sz="3200" u="sng" dirty="0">
                <a:latin typeface="Arial" panose="020B0604020202020204" pitchFamily="34" charset="0"/>
                <a:cs typeface="Arial" panose="020B0604020202020204" pitchFamily="34" charset="0"/>
                <a:hlinkClick r:id="rId4"/>
              </a:rPr>
              <a:t>ella.lambe@gmail.com</a:t>
            </a:r>
            <a:endParaRPr lang="fr-BE" sz="3200" i="1"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572045" y="-30174"/>
            <a:ext cx="21499760" cy="3626917"/>
          </a:xfrm>
          <a:prstGeom prst="rect">
            <a:avLst/>
          </a:prstGeom>
        </p:spPr>
        <p:txBody>
          <a:bodyPr vert="horz" wrap="square" lIns="0" tIns="25680" rIns="0" bIns="0" rtlCol="0">
            <a:spAutoFit/>
          </a:bodyPr>
          <a:lstStyle/>
          <a:p>
            <a:pPr marL="27032" marR="10813" algn="l">
              <a:spcBef>
                <a:spcPts val="202"/>
              </a:spcBef>
              <a:tabLst>
                <a:tab pos="3976400" algn="l"/>
                <a:tab pos="4049386" algn="l"/>
              </a:tabLst>
            </a:pPr>
            <a:r>
              <a:rPr lang="en-GB" sz="7800" dirty="0"/>
              <a:t>“Someone else is taking control”: qualitative exploration of autonomy and well-being for asylum seekers in two Belgian reception centres</a:t>
            </a:r>
            <a:endParaRPr sz="7800" spc="-160" dirty="0"/>
          </a:p>
        </p:txBody>
      </p:sp>
      <p:sp>
        <p:nvSpPr>
          <p:cNvPr id="4" name="object 4"/>
          <p:cNvSpPr/>
          <p:nvPr/>
        </p:nvSpPr>
        <p:spPr>
          <a:xfrm>
            <a:off x="1259613" y="7990681"/>
            <a:ext cx="6290214" cy="82813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9384A0"/>
          </a:solidFill>
        </p:spPr>
        <p:txBody>
          <a:bodyPr wrap="square" lIns="0" tIns="0" rIns="0" bIns="0" rtlCol="0"/>
          <a:lstStyle/>
          <a:p>
            <a:endParaRPr sz="8156"/>
          </a:p>
        </p:txBody>
      </p:sp>
      <p:sp>
        <p:nvSpPr>
          <p:cNvPr id="8" name="object 8"/>
          <p:cNvSpPr txBox="1"/>
          <p:nvPr/>
        </p:nvSpPr>
        <p:spPr>
          <a:xfrm>
            <a:off x="23214805" y="8902042"/>
            <a:ext cx="6172201" cy="7520290"/>
          </a:xfrm>
          <a:prstGeom prst="rect">
            <a:avLst/>
          </a:prstGeom>
        </p:spPr>
        <p:txBody>
          <a:bodyPr vert="horz" wrap="square" lIns="0" tIns="25680" rIns="0" bIns="0" rtlCol="0">
            <a:spAutoFit/>
          </a:bodyPr>
          <a:lstStyle/>
          <a:p>
            <a:r>
              <a:rPr lang="en-US" sz="5000" i="1" dirty="0">
                <a:solidFill>
                  <a:srgbClr val="571845"/>
                </a:solidFill>
                <a:latin typeface="Arial" panose="020B0604020202020204" pitchFamily="34" charset="0"/>
                <a:cs typeface="Arial" panose="020B0604020202020204" pitchFamily="34" charset="0"/>
              </a:rPr>
              <a:t>      </a:t>
            </a:r>
            <a:r>
              <a:rPr lang="en-US" sz="5000" i="1" dirty="0">
                <a:latin typeface="Arial" panose="020B0604020202020204" pitchFamily="34" charset="0"/>
                <a:cs typeface="Arial" panose="020B0604020202020204" pitchFamily="34" charset="0"/>
              </a:rPr>
              <a:t>In the </a:t>
            </a:r>
            <a:r>
              <a:rPr lang="en-US" sz="5000" i="1" dirty="0" err="1">
                <a:latin typeface="Arial" panose="020B0604020202020204" pitchFamily="34" charset="0"/>
                <a:cs typeface="Arial" panose="020B0604020202020204" pitchFamily="34" charset="0"/>
              </a:rPr>
              <a:t>centres</a:t>
            </a:r>
            <a:r>
              <a:rPr lang="en-US" sz="5000" i="1" dirty="0">
                <a:latin typeface="Arial" panose="020B0604020202020204" pitchFamily="34" charset="0"/>
                <a:cs typeface="Arial" panose="020B0604020202020204" pitchFamily="34" charset="0"/>
              </a:rPr>
              <a:t>, the staff are just protecting your life, not to die. That’s it. But, to be honest, it kills your emotions inside. It kills. You don’t feel your </a:t>
            </a:r>
          </a:p>
          <a:p>
            <a:r>
              <a:rPr lang="en-US" sz="5000" i="1" dirty="0">
                <a:latin typeface="Arial" panose="020B0604020202020204" pitchFamily="34" charset="0"/>
                <a:cs typeface="Arial" panose="020B0604020202020204" pitchFamily="34" charset="0"/>
              </a:rPr>
              <a:t>value. </a:t>
            </a:r>
            <a:endParaRPr lang="en-US" sz="3200" dirty="0">
              <a:latin typeface="Arial" panose="020B0604020202020204" pitchFamily="34" charset="0"/>
              <a:cs typeface="Arial" panose="020B0604020202020204" pitchFamily="34" charset="0"/>
            </a:endParaRPr>
          </a:p>
          <a:p>
            <a:pPr algn="r">
              <a:spcBef>
                <a:spcPts val="600"/>
              </a:spcBef>
            </a:pPr>
            <a:r>
              <a:rPr lang="en-US" sz="3200" dirty="0">
                <a:latin typeface="Arial" panose="020B0604020202020204" pitchFamily="34" charset="0"/>
                <a:cs typeface="Arial" panose="020B0604020202020204" pitchFamily="34" charset="0"/>
              </a:rPr>
              <a:t>Asylum Seeker, Palestinian</a:t>
            </a:r>
            <a:endParaRPr lang="fr-BE" sz="3200" dirty="0">
              <a:latin typeface="Arial" panose="020B0604020202020204" pitchFamily="34" charset="0"/>
              <a:cs typeface="Arial" panose="020B0604020202020204" pitchFamily="34" charset="0"/>
            </a:endParaRPr>
          </a:p>
        </p:txBody>
      </p:sp>
      <p:sp>
        <p:nvSpPr>
          <p:cNvPr id="7" name="object 7"/>
          <p:cNvSpPr/>
          <p:nvPr/>
        </p:nvSpPr>
        <p:spPr>
          <a:xfrm>
            <a:off x="23214805" y="8902042"/>
            <a:ext cx="647797" cy="696678"/>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9" name="object 9"/>
          <p:cNvSpPr txBox="1"/>
          <p:nvPr/>
        </p:nvSpPr>
        <p:spPr>
          <a:xfrm>
            <a:off x="8712937" y="19659813"/>
            <a:ext cx="6290214" cy="8643675"/>
          </a:xfrm>
          <a:prstGeom prst="rect">
            <a:avLst/>
          </a:prstGeom>
        </p:spPr>
        <p:txBody>
          <a:bodyPr vert="horz" wrap="square" lIns="0" tIns="25680" rIns="0" bIns="0" rtlCol="0">
            <a:spAutoFit/>
          </a:bodyPr>
          <a:lstStyle/>
          <a:p>
            <a:r>
              <a:rPr lang="en-GB" sz="4400" i="1" dirty="0">
                <a:solidFill>
                  <a:srgbClr val="571845"/>
                </a:solidFill>
                <a:latin typeface="Arial" panose="020B0604020202020204" pitchFamily="34" charset="0"/>
                <a:cs typeface="Arial" panose="020B0604020202020204" pitchFamily="34" charset="0"/>
              </a:rPr>
              <a:t>    </a:t>
            </a:r>
            <a:r>
              <a:rPr lang="en-GB" sz="4400" i="1" dirty="0">
                <a:latin typeface="Arial" panose="020B0604020202020204" pitchFamily="34" charset="0"/>
                <a:cs typeface="Arial" panose="020B0604020202020204" pitchFamily="34" charset="0"/>
              </a:rPr>
              <a:t>[The centres] are a bit like waiting rooms and I would try to turn them more into living rooms. Like actual places where people can live and maybe enjoy … to make the most out of the time – learn a new language, learn new skills, learn how to engage with other nationalities … </a:t>
            </a:r>
            <a:endParaRPr lang="en-GB" sz="4400" dirty="0">
              <a:latin typeface="Arial" panose="020B0604020202020204" pitchFamily="34" charset="0"/>
              <a:cs typeface="Arial" panose="020B0604020202020204" pitchFamily="34" charset="0"/>
            </a:endParaRPr>
          </a:p>
          <a:p>
            <a:pPr algn="r">
              <a:spcBef>
                <a:spcPts val="600"/>
              </a:spcBef>
            </a:pPr>
            <a:r>
              <a:rPr lang="en-GB" sz="3200" dirty="0">
                <a:latin typeface="Arial" panose="020B0604020202020204" pitchFamily="34" charset="0"/>
                <a:cs typeface="Arial" panose="020B0604020202020204" pitchFamily="34" charset="0"/>
              </a:rPr>
              <a:t>MSF Staff Member</a:t>
            </a:r>
            <a:endParaRPr lang="fr-BE" sz="3200" dirty="0">
              <a:latin typeface="Arial" panose="020B0604020202020204" pitchFamily="34" charset="0"/>
              <a:cs typeface="Arial" panose="020B0604020202020204" pitchFamily="34" charset="0"/>
            </a:endParaRPr>
          </a:p>
        </p:txBody>
      </p:sp>
      <p:sp>
        <p:nvSpPr>
          <p:cNvPr id="10" name="object 10"/>
          <p:cNvSpPr txBox="1"/>
          <p:nvPr/>
        </p:nvSpPr>
        <p:spPr>
          <a:xfrm>
            <a:off x="1681630" y="8079104"/>
            <a:ext cx="3820894" cy="584023"/>
          </a:xfrm>
          <a:prstGeom prst="rect">
            <a:avLst/>
          </a:prstGeom>
        </p:spPr>
        <p:txBody>
          <a:bodyPr vert="horz" wrap="square" lIns="0" tIns="29735" rIns="0" bIns="0" rtlCol="0">
            <a:spAutoFit/>
          </a:bodyPr>
          <a:lstStyle/>
          <a:p>
            <a:pPr marL="27032">
              <a:spcBef>
                <a:spcPts val="234"/>
              </a:spcBef>
            </a:pPr>
            <a:r>
              <a:rPr lang="en-US" sz="3600" b="1" spc="-11" dirty="0">
                <a:solidFill>
                  <a:schemeClr val="bg1"/>
                </a:solidFill>
                <a:latin typeface="Arial"/>
                <a:cs typeface="Arial"/>
              </a:rPr>
              <a:t>Background</a:t>
            </a:r>
            <a:endParaRPr sz="3600" dirty="0">
              <a:solidFill>
                <a:schemeClr val="bg1"/>
              </a:solidFill>
              <a:latin typeface="Arial"/>
              <a:cs typeface="Arial"/>
            </a:endParaRPr>
          </a:p>
        </p:txBody>
      </p:sp>
      <p:sp>
        <p:nvSpPr>
          <p:cNvPr id="11" name="object 11"/>
          <p:cNvSpPr txBox="1"/>
          <p:nvPr/>
        </p:nvSpPr>
        <p:spPr>
          <a:xfrm>
            <a:off x="1259613" y="9139089"/>
            <a:ext cx="6695763" cy="9030062"/>
          </a:xfrm>
          <a:prstGeom prst="rect">
            <a:avLst/>
          </a:prstGeom>
          <a:effectLst>
            <a:glow rad="774700">
              <a:srgbClr val="3EA199"/>
            </a:glow>
          </a:effectLst>
        </p:spPr>
        <p:txBody>
          <a:bodyPr vert="horz" wrap="square" lIns="0" tIns="25680" rIns="0" bIns="0" rtlCol="0">
            <a:spAutoFit/>
          </a:bodyPr>
          <a:lstStyle/>
          <a:p>
            <a:pPr marL="484232" marR="282484" indent="-457200">
              <a:lnSpc>
                <a:spcPct val="100600"/>
              </a:lnSpc>
              <a:spcBef>
                <a:spcPts val="202"/>
              </a:spcBef>
              <a:buFont typeface="Arial" panose="020B0604020202020204" pitchFamily="34" charset="0"/>
              <a:buChar char="•"/>
            </a:pPr>
            <a:r>
              <a:rPr lang="en-GB" sz="3200" dirty="0">
                <a:latin typeface="Arial" panose="020B0604020202020204" pitchFamily="34" charset="0"/>
                <a:cs typeface="Arial" panose="020B0604020202020204" pitchFamily="34" charset="0"/>
              </a:rPr>
              <a:t>Asylum seekers in European destination countries face prolonged stays in the national reception system.</a:t>
            </a:r>
          </a:p>
          <a:p>
            <a:pPr marL="484232" marR="282484" indent="-457200">
              <a:lnSpc>
                <a:spcPct val="100600"/>
              </a:lnSpc>
              <a:spcBef>
                <a:spcPts val="202"/>
              </a:spcBef>
              <a:buFont typeface="Arial" panose="020B0604020202020204" pitchFamily="34" charset="0"/>
              <a:buChar char="•"/>
            </a:pPr>
            <a:r>
              <a:rPr lang="en-GB" sz="3200" dirty="0">
                <a:latin typeface="Arial" panose="020B0604020202020204" pitchFamily="34" charset="0"/>
                <a:cs typeface="Arial" panose="020B0604020202020204" pitchFamily="34" charset="0"/>
              </a:rPr>
              <a:t>During the implementation of an MSF psycho-social intervention in two Belgian asylum centres of the Federal Agency for the Reception of Asylum Seekers (</a:t>
            </a:r>
            <a:r>
              <a:rPr lang="en-GB" sz="3200" dirty="0" err="1">
                <a:latin typeface="Arial" panose="020B0604020202020204" pitchFamily="34" charset="0"/>
                <a:cs typeface="Arial" panose="020B0604020202020204" pitchFamily="34" charset="0"/>
              </a:rPr>
              <a:t>Fedasil</a:t>
            </a:r>
            <a:r>
              <a:rPr lang="en-GB" sz="3200" dirty="0">
                <a:latin typeface="Arial" panose="020B0604020202020204" pitchFamily="34" charset="0"/>
                <a:cs typeface="Arial" panose="020B0604020202020204" pitchFamily="34" charset="0"/>
              </a:rPr>
              <a:t>), a deterioration of mental health conditions was observed for long-term (&gt;4 months) residents.</a:t>
            </a:r>
          </a:p>
          <a:p>
            <a:pPr marL="484232" marR="282484" indent="-457200">
              <a:lnSpc>
                <a:spcPct val="100600"/>
              </a:lnSpc>
              <a:spcBef>
                <a:spcPts val="202"/>
              </a:spcBef>
              <a:buFont typeface="Arial" panose="020B0604020202020204" pitchFamily="34" charset="0"/>
              <a:buChar char="•"/>
            </a:pPr>
            <a:r>
              <a:rPr lang="en-GB" sz="3200" dirty="0">
                <a:latin typeface="Arial" panose="020B0604020202020204" pitchFamily="34" charset="0"/>
                <a:cs typeface="Arial" panose="020B0604020202020204" pitchFamily="34" charset="0"/>
              </a:rPr>
              <a:t>In order to improve the intervention, we explored the relationship between reception centre conditions, autonomy and well-being of asylum seekers.</a:t>
            </a:r>
            <a:endParaRPr sz="3200" dirty="0">
              <a:latin typeface="Arial"/>
              <a:cs typeface="Arial"/>
            </a:endParaRPr>
          </a:p>
        </p:txBody>
      </p:sp>
      <p:sp>
        <p:nvSpPr>
          <p:cNvPr id="16" name="object 16"/>
          <p:cNvSpPr/>
          <p:nvPr/>
        </p:nvSpPr>
        <p:spPr>
          <a:xfrm>
            <a:off x="8380441" y="7990681"/>
            <a:ext cx="13615165" cy="82813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EA199"/>
          </a:solidFill>
        </p:spPr>
        <p:txBody>
          <a:bodyPr wrap="square" lIns="0" tIns="0" rIns="0" bIns="0" rtlCol="0"/>
          <a:lstStyle/>
          <a:p>
            <a:endParaRPr sz="8156"/>
          </a:p>
        </p:txBody>
      </p:sp>
      <p:sp>
        <p:nvSpPr>
          <p:cNvPr id="37" name="object 37"/>
          <p:cNvSpPr txBox="1"/>
          <p:nvPr/>
        </p:nvSpPr>
        <p:spPr>
          <a:xfrm>
            <a:off x="16027689" y="19659813"/>
            <a:ext cx="5909094" cy="8015697"/>
          </a:xfrm>
          <a:prstGeom prst="rect">
            <a:avLst/>
          </a:prstGeom>
        </p:spPr>
        <p:txBody>
          <a:bodyPr vert="horz" wrap="square" lIns="0" tIns="74336" rIns="0" bIns="0" rtlCol="0">
            <a:spAutoFit/>
          </a:bodyPr>
          <a:lstStyle/>
          <a:p>
            <a:r>
              <a:rPr lang="en-GB" sz="4400" i="1" dirty="0">
                <a:solidFill>
                  <a:srgbClr val="571845"/>
                </a:solidFill>
                <a:latin typeface="Arial" panose="020B0604020202020204" pitchFamily="34" charset="0"/>
                <a:cs typeface="Arial" panose="020B0604020202020204" pitchFamily="34" charset="0"/>
              </a:rPr>
              <a:t>     </a:t>
            </a:r>
            <a:r>
              <a:rPr lang="en-GB" sz="4400" i="1" dirty="0">
                <a:latin typeface="Arial" panose="020B0604020202020204" pitchFamily="34" charset="0"/>
                <a:cs typeface="Arial" panose="020B0604020202020204" pitchFamily="34" charset="0"/>
              </a:rPr>
              <a:t>Before when someone told me </a:t>
            </a:r>
          </a:p>
          <a:p>
            <a:r>
              <a:rPr lang="en-GB" sz="4400" i="1" dirty="0">
                <a:latin typeface="Arial" panose="020B0604020202020204" pitchFamily="34" charset="0"/>
                <a:cs typeface="Arial" panose="020B0604020202020204" pitchFamily="34" charset="0"/>
              </a:rPr>
              <a:t>“I have a headache” </a:t>
            </a:r>
          </a:p>
          <a:p>
            <a:r>
              <a:rPr lang="en-GB" sz="4400" i="1" dirty="0">
                <a:latin typeface="Arial" panose="020B0604020202020204" pitchFamily="34" charset="0"/>
                <a:cs typeface="Arial" panose="020B0604020202020204" pitchFamily="34" charset="0"/>
              </a:rPr>
              <a:t>I used to sit down and chat with them. Now </a:t>
            </a:r>
          </a:p>
          <a:p>
            <a:r>
              <a:rPr lang="en-GB" sz="4400" i="1" dirty="0">
                <a:latin typeface="Arial" panose="020B0604020202020204" pitchFamily="34" charset="0"/>
                <a:cs typeface="Arial" panose="020B0604020202020204" pitchFamily="34" charset="0"/>
              </a:rPr>
              <a:t>“I have a headache”, </a:t>
            </a:r>
          </a:p>
          <a:p>
            <a:r>
              <a:rPr lang="en-GB" sz="4400" i="1" dirty="0">
                <a:latin typeface="Arial" panose="020B0604020202020204" pitchFamily="34" charset="0"/>
                <a:cs typeface="Arial" panose="020B0604020202020204" pitchFamily="34" charset="0"/>
              </a:rPr>
              <a:t>I quickly get the paracetamol and give it to them because I know I have 10-15 other residents to see. </a:t>
            </a:r>
            <a:endParaRPr lang="en-GB" sz="4400" dirty="0">
              <a:latin typeface="Arial" panose="020B0604020202020204" pitchFamily="34" charset="0"/>
              <a:cs typeface="Arial" panose="020B0604020202020204" pitchFamily="34" charset="0"/>
            </a:endParaRPr>
          </a:p>
          <a:p>
            <a:pPr algn="r">
              <a:spcBef>
                <a:spcPts val="600"/>
              </a:spcBef>
            </a:pPr>
            <a:r>
              <a:rPr lang="en-GB" sz="3200" dirty="0" err="1">
                <a:latin typeface="Arial" panose="020B0604020202020204" pitchFamily="34" charset="0"/>
                <a:cs typeface="Arial" panose="020B0604020202020204" pitchFamily="34" charset="0"/>
              </a:rPr>
              <a:t>Fedasil</a:t>
            </a:r>
            <a:r>
              <a:rPr lang="en-GB" sz="3200" dirty="0">
                <a:latin typeface="Arial" panose="020B0604020202020204" pitchFamily="34" charset="0"/>
                <a:cs typeface="Arial" panose="020B0604020202020204" pitchFamily="34" charset="0"/>
              </a:rPr>
              <a:t> Staff Member</a:t>
            </a:r>
            <a:endParaRPr lang="fr-BE" sz="3200" dirty="0">
              <a:latin typeface="Arial" panose="020B0604020202020204" pitchFamily="34" charset="0"/>
              <a:cs typeface="Arial" panose="020B0604020202020204" pitchFamily="34" charset="0"/>
            </a:endParaRPr>
          </a:p>
        </p:txBody>
      </p:sp>
      <p:sp>
        <p:nvSpPr>
          <p:cNvPr id="47" name="TextBox 46"/>
          <p:cNvSpPr txBox="1"/>
          <p:nvPr/>
        </p:nvSpPr>
        <p:spPr>
          <a:xfrm>
            <a:off x="8456640" y="16330530"/>
            <a:ext cx="13615165" cy="2825728"/>
          </a:xfrm>
          <a:prstGeom prst="rect">
            <a:avLst/>
          </a:prstGeom>
          <a:solidFill>
            <a:srgbClr val="83C499"/>
          </a:solidFill>
          <a:ln>
            <a:noFill/>
          </a:ln>
        </p:spPr>
        <p:txBody>
          <a:bodyPr wrap="square" lIns="180000" tIns="180000" rIns="180000" bIns="180000" rtlCol="0">
            <a:spAutoFit/>
          </a:bodyPr>
          <a:lstStyle/>
          <a:p>
            <a:r>
              <a:rPr lang="en-GB" sz="4000" b="1" dirty="0">
                <a:latin typeface="Arial" panose="020B0604020202020204" pitchFamily="34" charset="0"/>
                <a:cs typeface="Arial" panose="020B0604020202020204" pitchFamily="34" charset="0"/>
              </a:rPr>
              <a:t>Lack of engagement</a:t>
            </a:r>
            <a:r>
              <a:rPr lang="en-GB" sz="4000" dirty="0">
                <a:latin typeface="Arial" panose="020B0604020202020204" pitchFamily="34" charset="0"/>
                <a:cs typeface="Arial" panose="020B0604020202020204" pitchFamily="34" charset="0"/>
              </a:rPr>
              <a:t> and </a:t>
            </a:r>
            <a:r>
              <a:rPr lang="en-GB" sz="4000" b="1" dirty="0">
                <a:latin typeface="Arial" panose="020B0604020202020204" pitchFamily="34" charset="0"/>
                <a:cs typeface="Arial" panose="020B0604020202020204" pitchFamily="34" charset="0"/>
              </a:rPr>
              <a:t>vision of future integration</a:t>
            </a:r>
            <a:r>
              <a:rPr lang="en-GB" sz="4000" dirty="0">
                <a:latin typeface="Arial" panose="020B0604020202020204" pitchFamily="34" charset="0"/>
                <a:cs typeface="Arial" panose="020B0604020202020204" pitchFamily="34" charset="0"/>
              </a:rPr>
              <a:t>: </a:t>
            </a:r>
          </a:p>
          <a:p>
            <a:r>
              <a:rPr lang="en-GB" sz="4000" dirty="0">
                <a:latin typeface="Arial" panose="020B0604020202020204" pitchFamily="34" charset="0"/>
                <a:cs typeface="Arial" panose="020B0604020202020204" pitchFamily="34" charset="0"/>
              </a:rPr>
              <a:t>in particular insufficient facilitation of activities, training or entertainment leads to isolation, disengagement, and under-preparation for the future. </a:t>
            </a:r>
            <a:endParaRPr lang="fr-BE" sz="4000" dirty="0">
              <a:latin typeface="Arial" panose="020B0604020202020204" pitchFamily="34" charset="0"/>
              <a:cs typeface="Arial" panose="020B0604020202020204" pitchFamily="34" charset="0"/>
            </a:endParaRPr>
          </a:p>
        </p:txBody>
      </p:sp>
      <p:sp>
        <p:nvSpPr>
          <p:cNvPr id="40" name="object 40"/>
          <p:cNvSpPr/>
          <p:nvPr/>
        </p:nvSpPr>
        <p:spPr>
          <a:xfrm>
            <a:off x="17957006" y="34401949"/>
            <a:ext cx="4569550" cy="7179316"/>
          </a:xfrm>
          <a:custGeom>
            <a:avLst/>
            <a:gdLst/>
            <a:ahLst/>
            <a:cxnLst/>
            <a:rect l="l" t="t" r="r" b="b"/>
            <a:pathLst>
              <a:path w="3088640" h="4718050">
                <a:moveTo>
                  <a:pt x="0" y="4717451"/>
                </a:moveTo>
                <a:lnTo>
                  <a:pt x="3088276" y="4717451"/>
                </a:lnTo>
                <a:lnTo>
                  <a:pt x="3088276" y="0"/>
                </a:lnTo>
                <a:lnTo>
                  <a:pt x="0" y="0"/>
                </a:lnTo>
                <a:lnTo>
                  <a:pt x="0" y="4717451"/>
                </a:lnTo>
                <a:close/>
              </a:path>
            </a:pathLst>
          </a:custGeom>
          <a:solidFill>
            <a:srgbClr val="E2E3E4"/>
          </a:solidFill>
        </p:spPr>
        <p:txBody>
          <a:bodyPr wrap="square" lIns="0" tIns="0" rIns="0" bIns="0" rtlCol="0"/>
          <a:lstStyle/>
          <a:p>
            <a:endParaRPr sz="8156"/>
          </a:p>
        </p:txBody>
      </p:sp>
      <p:sp>
        <p:nvSpPr>
          <p:cNvPr id="50" name="object 13"/>
          <p:cNvSpPr txBox="1"/>
          <p:nvPr/>
        </p:nvSpPr>
        <p:spPr>
          <a:xfrm>
            <a:off x="18245382" y="34509610"/>
            <a:ext cx="4063195" cy="6954998"/>
          </a:xfrm>
          <a:prstGeom prst="rect">
            <a:avLst/>
          </a:prstGeom>
        </p:spPr>
        <p:txBody>
          <a:bodyPr vert="horz" wrap="square" lIns="0" tIns="29735" rIns="0" bIns="0" rtlCol="0">
            <a:spAutoFit/>
          </a:bodyPr>
          <a:lstStyle/>
          <a:p>
            <a:pPr marL="27032">
              <a:spcBef>
                <a:spcPts val="234"/>
              </a:spcBef>
            </a:pPr>
            <a:r>
              <a:rPr lang="en-US" sz="3000" b="1" spc="-11" dirty="0">
                <a:solidFill>
                  <a:srgbClr val="D2232A"/>
                </a:solidFill>
                <a:latin typeface="Arial" panose="020B0604020202020204" pitchFamily="34" charset="0"/>
                <a:cs typeface="Arial" panose="020B0604020202020204" pitchFamily="34" charset="0"/>
              </a:rPr>
              <a:t>Acknowledgements</a:t>
            </a:r>
          </a:p>
          <a:p>
            <a:r>
              <a:rPr lang="en-GB" sz="3000" dirty="0">
                <a:latin typeface="Arial" panose="020B0604020202020204" pitchFamily="34" charset="0"/>
                <a:cs typeface="Arial" panose="020B0604020202020204" pitchFamily="34" charset="0"/>
              </a:rPr>
              <a:t>The research team thank the study participants, the translators, the volunteer transcribers and the MSF Belgium Project for their invaluable contributions to this study. This study was conducted through the Structured Operational Research and Training Initiative (SORT-IT).</a:t>
            </a:r>
          </a:p>
        </p:txBody>
      </p:sp>
      <p:sp>
        <p:nvSpPr>
          <p:cNvPr id="41" name="object 4">
            <a:extLst>
              <a:ext uri="{FF2B5EF4-FFF2-40B4-BE49-F238E27FC236}">
                <a16:creationId xmlns:a16="http://schemas.microsoft.com/office/drawing/2014/main" id="{719455EC-57C7-4C8D-BD7E-37FE142C4765}"/>
              </a:ext>
            </a:extLst>
          </p:cNvPr>
          <p:cNvSpPr/>
          <p:nvPr/>
        </p:nvSpPr>
        <p:spPr>
          <a:xfrm>
            <a:off x="1143968" y="23596869"/>
            <a:ext cx="6405859" cy="843086"/>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9384A0"/>
          </a:solidFill>
        </p:spPr>
        <p:txBody>
          <a:bodyPr wrap="square" lIns="0" tIns="0" rIns="0" bIns="0" rtlCol="0"/>
          <a:lstStyle/>
          <a:p>
            <a:endParaRPr sz="8800" dirty="0"/>
          </a:p>
        </p:txBody>
      </p:sp>
      <p:sp>
        <p:nvSpPr>
          <p:cNvPr id="42" name="object 10">
            <a:extLst>
              <a:ext uri="{FF2B5EF4-FFF2-40B4-BE49-F238E27FC236}">
                <a16:creationId xmlns:a16="http://schemas.microsoft.com/office/drawing/2014/main" id="{3D9819CA-D5D3-4F3E-AFF7-CDB0D8644DCC}"/>
              </a:ext>
            </a:extLst>
          </p:cNvPr>
          <p:cNvSpPr txBox="1"/>
          <p:nvPr/>
        </p:nvSpPr>
        <p:spPr>
          <a:xfrm>
            <a:off x="1395204" y="23726349"/>
            <a:ext cx="3820894" cy="584023"/>
          </a:xfrm>
          <a:prstGeom prst="rect">
            <a:avLst/>
          </a:prstGeom>
        </p:spPr>
        <p:txBody>
          <a:bodyPr vert="horz" wrap="square" lIns="0" tIns="29735" rIns="0" bIns="0" rtlCol="0">
            <a:spAutoFit/>
          </a:bodyPr>
          <a:lstStyle/>
          <a:p>
            <a:pPr marL="27032">
              <a:spcBef>
                <a:spcPts val="234"/>
              </a:spcBef>
            </a:pPr>
            <a:r>
              <a:rPr lang="en-US" sz="3600" b="1" spc="-11" dirty="0">
                <a:solidFill>
                  <a:schemeClr val="bg1"/>
                </a:solidFill>
                <a:latin typeface="Arial"/>
                <a:cs typeface="Arial"/>
              </a:rPr>
              <a:t>Methods</a:t>
            </a:r>
            <a:endParaRPr sz="3600" dirty="0">
              <a:solidFill>
                <a:schemeClr val="bg1"/>
              </a:solidFill>
              <a:latin typeface="Arial"/>
              <a:cs typeface="Arial"/>
            </a:endParaRPr>
          </a:p>
        </p:txBody>
      </p:sp>
      <p:sp>
        <p:nvSpPr>
          <p:cNvPr id="49" name="object 10">
            <a:extLst>
              <a:ext uri="{FF2B5EF4-FFF2-40B4-BE49-F238E27FC236}">
                <a16:creationId xmlns:a16="http://schemas.microsoft.com/office/drawing/2014/main" id="{39D45362-EE68-4F4C-B203-4E06F740D273}"/>
              </a:ext>
            </a:extLst>
          </p:cNvPr>
          <p:cNvSpPr txBox="1"/>
          <p:nvPr/>
        </p:nvSpPr>
        <p:spPr>
          <a:xfrm>
            <a:off x="8712937" y="8079104"/>
            <a:ext cx="3820894" cy="648000"/>
          </a:xfrm>
          <a:prstGeom prst="rect">
            <a:avLst/>
          </a:prstGeom>
        </p:spPr>
        <p:txBody>
          <a:bodyPr vert="horz" wrap="square" lIns="0" tIns="29735" rIns="0" bIns="0" rtlCol="0">
            <a:spAutoFit/>
          </a:bodyPr>
          <a:lstStyle/>
          <a:p>
            <a:pPr marL="27032">
              <a:spcBef>
                <a:spcPts val="234"/>
              </a:spcBef>
            </a:pPr>
            <a:r>
              <a:rPr lang="en-US" sz="3600" b="1" spc="-11" dirty="0">
                <a:solidFill>
                  <a:schemeClr val="bg1"/>
                </a:solidFill>
                <a:latin typeface="Arial"/>
                <a:cs typeface="Arial"/>
              </a:rPr>
              <a:t>Results</a:t>
            </a:r>
            <a:endParaRPr sz="3600" dirty="0">
              <a:solidFill>
                <a:schemeClr val="bg1"/>
              </a:solidFill>
              <a:latin typeface="Arial"/>
              <a:cs typeface="Arial"/>
            </a:endParaRPr>
          </a:p>
        </p:txBody>
      </p:sp>
      <p:pic>
        <p:nvPicPr>
          <p:cNvPr id="19" name="Picture 18">
            <a:extLst>
              <a:ext uri="{FF2B5EF4-FFF2-40B4-BE49-F238E27FC236}">
                <a16:creationId xmlns:a16="http://schemas.microsoft.com/office/drawing/2014/main" id="{F27060CE-3479-4460-B15A-76C7CC3DB6C8}"/>
              </a:ext>
            </a:extLst>
          </p:cNvPr>
          <p:cNvPicPr>
            <a:picLocks noChangeAspect="1"/>
          </p:cNvPicPr>
          <p:nvPr/>
        </p:nvPicPr>
        <p:blipFill>
          <a:blip r:embed="rId5"/>
          <a:stretch>
            <a:fillRect/>
          </a:stretch>
        </p:blipFill>
        <p:spPr>
          <a:xfrm>
            <a:off x="1696939" y="18331262"/>
            <a:ext cx="5065250" cy="4918338"/>
          </a:xfrm>
          <a:prstGeom prst="rect">
            <a:avLst/>
          </a:prstGeom>
        </p:spPr>
      </p:pic>
      <p:pic>
        <p:nvPicPr>
          <p:cNvPr id="23" name="Picture 22">
            <a:extLst>
              <a:ext uri="{FF2B5EF4-FFF2-40B4-BE49-F238E27FC236}">
                <a16:creationId xmlns:a16="http://schemas.microsoft.com/office/drawing/2014/main" id="{B20DA29B-93EA-4E3B-8C2C-4A585647E189}"/>
              </a:ext>
            </a:extLst>
          </p:cNvPr>
          <p:cNvPicPr>
            <a:picLocks noChangeAspect="1"/>
          </p:cNvPicPr>
          <p:nvPr/>
        </p:nvPicPr>
        <p:blipFill rotWithShape="1">
          <a:blip r:embed="rId6"/>
          <a:srcRect l="6084" t="1432"/>
          <a:stretch/>
        </p:blipFill>
        <p:spPr>
          <a:xfrm>
            <a:off x="1237327" y="34401948"/>
            <a:ext cx="16020860" cy="7218376"/>
          </a:xfrm>
          <a:prstGeom prst="rect">
            <a:avLst/>
          </a:prstGeom>
        </p:spPr>
      </p:pic>
      <p:sp>
        <p:nvSpPr>
          <p:cNvPr id="6" name="object 6"/>
          <p:cNvSpPr/>
          <p:nvPr/>
        </p:nvSpPr>
        <p:spPr>
          <a:xfrm>
            <a:off x="1259613" y="24793304"/>
            <a:ext cx="6290214" cy="8790267"/>
          </a:xfrm>
          <a:custGeom>
            <a:avLst/>
            <a:gdLst/>
            <a:ahLst/>
            <a:cxnLst/>
            <a:rect l="l" t="t" r="r" b="b"/>
            <a:pathLst>
              <a:path w="4323080" h="4367530">
                <a:moveTo>
                  <a:pt x="2138912" y="0"/>
                </a:moveTo>
                <a:lnTo>
                  <a:pt x="0" y="2138918"/>
                </a:lnTo>
                <a:lnTo>
                  <a:pt x="0" y="2228571"/>
                </a:lnTo>
                <a:lnTo>
                  <a:pt x="2138912" y="4367483"/>
                </a:lnTo>
                <a:lnTo>
                  <a:pt x="4322657" y="2183744"/>
                </a:lnTo>
                <a:lnTo>
                  <a:pt x="2138912" y="0"/>
                </a:lnTo>
                <a:close/>
              </a:path>
            </a:pathLst>
          </a:custGeom>
          <a:solidFill>
            <a:srgbClr val="FFFFFF"/>
          </a:solidFill>
        </p:spPr>
        <p:txBody>
          <a:bodyPr wrap="square" lIns="0" tIns="0" rIns="0" bIns="0" rtlCol="0"/>
          <a:lstStyle/>
          <a:p>
            <a:r>
              <a:rPr lang="en-US" sz="3200" dirty="0">
                <a:latin typeface="Arial" panose="020B0604020202020204" pitchFamily="34" charset="0"/>
                <a:cs typeface="Arial" panose="020B0604020202020204" pitchFamily="34" charset="0"/>
              </a:rPr>
              <a:t>This qualitative study was conducted in two reception </a:t>
            </a:r>
            <a:r>
              <a:rPr lang="en-US" sz="3200" dirty="0" err="1">
                <a:latin typeface="Arial" panose="020B0604020202020204" pitchFamily="34" charset="0"/>
                <a:cs typeface="Arial" panose="020B0604020202020204" pitchFamily="34" charset="0"/>
              </a:rPr>
              <a:t>centres</a:t>
            </a:r>
            <a:r>
              <a:rPr lang="en-US" sz="3200" dirty="0">
                <a:latin typeface="Arial" panose="020B0604020202020204" pitchFamily="34" charset="0"/>
                <a:cs typeface="Arial" panose="020B0604020202020204" pitchFamily="34" charset="0"/>
              </a:rPr>
              <a:t> in Belgium. 41 in-depth interviews were carried out with:</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Asylum seeker residents (n=29)</a:t>
            </a:r>
          </a:p>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Fedasil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centre</a:t>
            </a:r>
            <a:r>
              <a:rPr lang="en-US" sz="3200" dirty="0">
                <a:latin typeface="Arial" panose="020B0604020202020204" pitchFamily="34" charset="0"/>
                <a:cs typeface="Arial" panose="020B0604020202020204" pitchFamily="34" charset="0"/>
              </a:rPr>
              <a:t> staff (n=8)</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MSF project staff (n=4)</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Purposive recruitment was used for asylum seekers (for variation in length of </a:t>
            </a:r>
            <a:r>
              <a:rPr lang="en-US" sz="3200" dirty="0" err="1">
                <a:latin typeface="Arial" panose="020B0604020202020204" pitchFamily="34" charset="0"/>
                <a:cs typeface="Arial" panose="020B0604020202020204" pitchFamily="34" charset="0"/>
              </a:rPr>
              <a:t>centre</a:t>
            </a:r>
            <a:r>
              <a:rPr lang="en-US" sz="3200" dirty="0">
                <a:latin typeface="Arial" panose="020B0604020202020204" pitchFamily="34" charset="0"/>
                <a:cs typeface="Arial" panose="020B0604020202020204" pitchFamily="34" charset="0"/>
              </a:rPr>
              <a:t> residency and family status) and staff (variation in job profiles). Interviews were conducted in English, French, or with a translator in Arabic or Dari. Interviews were audio-recorded, transcribed verbatim and manually coded using thematic analysis.</a:t>
            </a:r>
            <a:endParaRPr sz="3200" dirty="0">
              <a:latin typeface="Arial" panose="020B0604020202020204" pitchFamily="34" charset="0"/>
              <a:cs typeface="Arial" panose="020B0604020202020204" pitchFamily="34" charset="0"/>
            </a:endParaRPr>
          </a:p>
        </p:txBody>
      </p:sp>
      <p:sp>
        <p:nvSpPr>
          <p:cNvPr id="58" name="object 7">
            <a:extLst>
              <a:ext uri="{FF2B5EF4-FFF2-40B4-BE49-F238E27FC236}">
                <a16:creationId xmlns:a16="http://schemas.microsoft.com/office/drawing/2014/main" id="{294380CF-FCBF-4EAB-9916-3F224697053A}"/>
              </a:ext>
            </a:extLst>
          </p:cNvPr>
          <p:cNvSpPr/>
          <p:nvPr/>
        </p:nvSpPr>
        <p:spPr>
          <a:xfrm rot="10800000">
            <a:off x="21372007" y="26475011"/>
            <a:ext cx="502114" cy="565670"/>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24" name="Rectangle 23">
            <a:extLst>
              <a:ext uri="{FF2B5EF4-FFF2-40B4-BE49-F238E27FC236}">
                <a16:creationId xmlns:a16="http://schemas.microsoft.com/office/drawing/2014/main" id="{35F87C7A-4DCE-4122-BEDD-585E0686C205}"/>
              </a:ext>
            </a:extLst>
          </p:cNvPr>
          <p:cNvSpPr/>
          <p:nvPr/>
        </p:nvSpPr>
        <p:spPr>
          <a:xfrm>
            <a:off x="8386331" y="9134393"/>
            <a:ext cx="13550452" cy="646331"/>
          </a:xfrm>
          <a:prstGeom prst="rect">
            <a:avLst/>
          </a:prstGeom>
        </p:spPr>
        <p:txBody>
          <a:bodyPr wrap="square">
            <a:spAutoFit/>
          </a:bodyPr>
          <a:lstStyle/>
          <a:p>
            <a:r>
              <a:rPr lang="en-GB" sz="3600" dirty="0">
                <a:latin typeface="Arial" panose="020B0604020202020204" pitchFamily="34" charset="0"/>
                <a:cs typeface="Arial" panose="020B0604020202020204" pitchFamily="34" charset="0"/>
              </a:rPr>
              <a:t>Three themes related to well-being and autonomy emerged:</a:t>
            </a:r>
          </a:p>
        </p:txBody>
      </p:sp>
      <p:sp>
        <p:nvSpPr>
          <p:cNvPr id="25" name="Rectangle 24">
            <a:extLst>
              <a:ext uri="{FF2B5EF4-FFF2-40B4-BE49-F238E27FC236}">
                <a16:creationId xmlns:a16="http://schemas.microsoft.com/office/drawing/2014/main" id="{7F7A3256-7450-4EA4-9CDC-25F9001C8B54}"/>
              </a:ext>
            </a:extLst>
          </p:cNvPr>
          <p:cNvSpPr/>
          <p:nvPr/>
        </p:nvSpPr>
        <p:spPr>
          <a:xfrm>
            <a:off x="8571643" y="29724931"/>
            <a:ext cx="14069916" cy="3970318"/>
          </a:xfrm>
          <a:prstGeom prst="rect">
            <a:avLst/>
          </a:prstGeom>
        </p:spPr>
        <p:txBody>
          <a:bodyPr wrap="square">
            <a:spAutoFit/>
          </a:bodyPr>
          <a:lstStyle/>
          <a:p>
            <a:r>
              <a:rPr lang="en-US" sz="3600" dirty="0">
                <a:latin typeface="Arial" panose="020B0604020202020204" pitchFamily="34" charset="0"/>
                <a:ea typeface="Calibri" panose="020F0502020204030204" pitchFamily="34" charset="0"/>
                <a:cs typeface="Arial" panose="020B0604020202020204" pitchFamily="34" charset="0"/>
              </a:rPr>
              <a:t>The reception system in this European “destination country” imposes constraints on asylum seeker autonomy and well-being.</a:t>
            </a:r>
          </a:p>
          <a:p>
            <a:endParaRPr lang="en-US" sz="3600" dirty="0">
              <a:latin typeface="Arial" panose="020B0604020202020204" pitchFamily="34" charset="0"/>
              <a:ea typeface="Calibri" panose="020F0502020204030204" pitchFamily="34" charset="0"/>
              <a:cs typeface="Arial" panose="020B0604020202020204" pitchFamily="34" charset="0"/>
            </a:endParaRPr>
          </a:p>
          <a:p>
            <a:r>
              <a:rPr lang="en-US" sz="3600" dirty="0">
                <a:latin typeface="Arial" panose="020B0604020202020204" pitchFamily="34" charset="0"/>
                <a:ea typeface="Calibri" panose="020F0502020204030204" pitchFamily="34" charset="0"/>
                <a:cs typeface="Arial" panose="020B0604020202020204" pitchFamily="34" charset="0"/>
              </a:rPr>
              <a:t>Improved living conditions, access to comprehensive support (including but not limited to psycho-social care) and adapted opportunities to prepare for the future should be </a:t>
            </a:r>
            <a:r>
              <a:rPr lang="en-US" sz="3600" dirty="0" err="1">
                <a:latin typeface="Arial" panose="020B0604020202020204" pitchFamily="34" charset="0"/>
                <a:ea typeface="Calibri" panose="020F0502020204030204" pitchFamily="34" charset="0"/>
                <a:cs typeface="Arial" panose="020B0604020202020204" pitchFamily="34" charset="0"/>
              </a:rPr>
              <a:t>prioritised</a:t>
            </a:r>
            <a:r>
              <a:rPr lang="en-US" sz="3600" dirty="0">
                <a:latin typeface="Arial" panose="020B0604020202020204" pitchFamily="34" charset="0"/>
                <a:ea typeface="Calibri" panose="020F0502020204030204" pitchFamily="34" charset="0"/>
                <a:cs typeface="Arial" panose="020B0604020202020204" pitchFamily="34" charset="0"/>
              </a:rPr>
              <a:t> and implemented by relevant stakeholders.</a:t>
            </a:r>
            <a:endParaRPr lang="fr-BE" sz="3600" dirty="0">
              <a:latin typeface="Arial" panose="020B0604020202020204" pitchFamily="34" charset="0"/>
              <a:cs typeface="Arial" panose="020B0604020202020204" pitchFamily="34" charset="0"/>
            </a:endParaRPr>
          </a:p>
        </p:txBody>
      </p:sp>
      <p:sp>
        <p:nvSpPr>
          <p:cNvPr id="59" name="object 16">
            <a:extLst>
              <a:ext uri="{FF2B5EF4-FFF2-40B4-BE49-F238E27FC236}">
                <a16:creationId xmlns:a16="http://schemas.microsoft.com/office/drawing/2014/main" id="{3D85C652-EBD6-4FAB-88D6-B78AC5BB1D8B}"/>
              </a:ext>
            </a:extLst>
          </p:cNvPr>
          <p:cNvSpPr/>
          <p:nvPr/>
        </p:nvSpPr>
        <p:spPr>
          <a:xfrm>
            <a:off x="8561962" y="28584127"/>
            <a:ext cx="13964594" cy="828138"/>
          </a:xfrm>
          <a:custGeom>
            <a:avLst/>
            <a:gdLst/>
            <a:ahLst/>
            <a:cxnLst/>
            <a:rect l="l" t="t" r="r" b="b"/>
            <a:pathLst>
              <a:path w="3094354" h="185420">
                <a:moveTo>
                  <a:pt x="0" y="184912"/>
                </a:moveTo>
                <a:lnTo>
                  <a:pt x="3094241" y="184912"/>
                </a:lnTo>
                <a:lnTo>
                  <a:pt x="3094241" y="0"/>
                </a:lnTo>
                <a:lnTo>
                  <a:pt x="0" y="0"/>
                </a:lnTo>
                <a:lnTo>
                  <a:pt x="0" y="184912"/>
                </a:lnTo>
                <a:close/>
              </a:path>
            </a:pathLst>
          </a:custGeom>
          <a:solidFill>
            <a:srgbClr val="3EA199"/>
          </a:solidFill>
        </p:spPr>
        <p:txBody>
          <a:bodyPr wrap="square" lIns="0" tIns="0" rIns="0" bIns="0" rtlCol="0"/>
          <a:lstStyle/>
          <a:p>
            <a:endParaRPr sz="8156"/>
          </a:p>
        </p:txBody>
      </p:sp>
      <p:sp>
        <p:nvSpPr>
          <p:cNvPr id="61" name="object 10">
            <a:extLst>
              <a:ext uri="{FF2B5EF4-FFF2-40B4-BE49-F238E27FC236}">
                <a16:creationId xmlns:a16="http://schemas.microsoft.com/office/drawing/2014/main" id="{5196CE85-55DF-4EFA-A423-3D6AD284CFE2}"/>
              </a:ext>
            </a:extLst>
          </p:cNvPr>
          <p:cNvSpPr txBox="1"/>
          <p:nvPr/>
        </p:nvSpPr>
        <p:spPr>
          <a:xfrm>
            <a:off x="8987419" y="28706184"/>
            <a:ext cx="3895918" cy="584023"/>
          </a:xfrm>
          <a:prstGeom prst="rect">
            <a:avLst/>
          </a:prstGeom>
        </p:spPr>
        <p:txBody>
          <a:bodyPr vert="horz" wrap="square" lIns="0" tIns="29735" rIns="0" bIns="0" rtlCol="0">
            <a:spAutoFit/>
          </a:bodyPr>
          <a:lstStyle/>
          <a:p>
            <a:pPr marL="27032">
              <a:spcBef>
                <a:spcPts val="234"/>
              </a:spcBef>
            </a:pPr>
            <a:r>
              <a:rPr lang="en-US" sz="3600" b="1" spc="-11" dirty="0">
                <a:solidFill>
                  <a:schemeClr val="bg1"/>
                </a:solidFill>
                <a:latin typeface="Arial"/>
                <a:cs typeface="Arial"/>
              </a:rPr>
              <a:t>Conclusions</a:t>
            </a:r>
            <a:endParaRPr sz="3600" dirty="0">
              <a:solidFill>
                <a:schemeClr val="bg1"/>
              </a:solidFill>
              <a:latin typeface="Arial"/>
              <a:cs typeface="Arial"/>
            </a:endParaRPr>
          </a:p>
        </p:txBody>
      </p:sp>
      <p:sp>
        <p:nvSpPr>
          <p:cNvPr id="65" name="TextBox 64">
            <a:extLst>
              <a:ext uri="{FF2B5EF4-FFF2-40B4-BE49-F238E27FC236}">
                <a16:creationId xmlns:a16="http://schemas.microsoft.com/office/drawing/2014/main" id="{416AE43E-7672-48A7-BC48-A10751A29BAB}"/>
              </a:ext>
            </a:extLst>
          </p:cNvPr>
          <p:cNvSpPr txBox="1"/>
          <p:nvPr/>
        </p:nvSpPr>
        <p:spPr>
          <a:xfrm>
            <a:off x="8456640" y="13210142"/>
            <a:ext cx="13615165" cy="2825728"/>
          </a:xfrm>
          <a:prstGeom prst="rect">
            <a:avLst/>
          </a:prstGeom>
          <a:solidFill>
            <a:srgbClr val="83C499"/>
          </a:solidFill>
          <a:ln>
            <a:noFill/>
          </a:ln>
        </p:spPr>
        <p:txBody>
          <a:bodyPr wrap="square" lIns="180000" tIns="180000" rIns="180000" bIns="180000" rtlCol="0">
            <a:spAutoFit/>
          </a:bodyPr>
          <a:lstStyle/>
          <a:p>
            <a:r>
              <a:rPr lang="en-GB" sz="4000" b="1" dirty="0">
                <a:latin typeface="Arial" panose="020B0604020202020204" pitchFamily="34" charset="0"/>
                <a:cs typeface="Arial" panose="020B0604020202020204" pitchFamily="34" charset="0"/>
              </a:rPr>
              <a:t>Environmental constraints </a:t>
            </a:r>
            <a:r>
              <a:rPr lang="en-GB" sz="4000" dirty="0">
                <a:latin typeface="Arial" panose="020B0604020202020204" pitchFamily="34" charset="0"/>
                <a:cs typeface="Arial" panose="020B0604020202020204" pitchFamily="34" charset="0"/>
              </a:rPr>
              <a:t>and </a:t>
            </a:r>
            <a:r>
              <a:rPr lang="en-GB" sz="4000" b="1" dirty="0">
                <a:latin typeface="Arial" panose="020B0604020202020204" pitchFamily="34" charset="0"/>
                <a:cs typeface="Arial" panose="020B0604020202020204" pitchFamily="34" charset="0"/>
              </a:rPr>
              <a:t>poor living conditions </a:t>
            </a:r>
            <a:r>
              <a:rPr lang="en-GB" sz="4000" dirty="0">
                <a:latin typeface="Arial" panose="020B0604020202020204" pitchFamily="34" charset="0"/>
                <a:cs typeface="Arial" panose="020B0604020202020204" pitchFamily="34" charset="0"/>
              </a:rPr>
              <a:t>in the reception centres: including overcrowding, an absence of privacy and calm spaces, unsatisfactory food provision, and unhygienic sanitation facilities.</a:t>
            </a:r>
          </a:p>
        </p:txBody>
      </p:sp>
      <p:sp>
        <p:nvSpPr>
          <p:cNvPr id="66" name="TextBox 65">
            <a:extLst>
              <a:ext uri="{FF2B5EF4-FFF2-40B4-BE49-F238E27FC236}">
                <a16:creationId xmlns:a16="http://schemas.microsoft.com/office/drawing/2014/main" id="{E5D80D52-8AF9-4F39-A9BB-13E5CE8B8465}"/>
              </a:ext>
            </a:extLst>
          </p:cNvPr>
          <p:cNvSpPr txBox="1"/>
          <p:nvPr/>
        </p:nvSpPr>
        <p:spPr>
          <a:xfrm>
            <a:off x="8456640" y="10020403"/>
            <a:ext cx="13615165" cy="2825728"/>
          </a:xfrm>
          <a:prstGeom prst="rect">
            <a:avLst/>
          </a:prstGeom>
          <a:solidFill>
            <a:srgbClr val="83C499"/>
          </a:solidFill>
          <a:ln>
            <a:noFill/>
          </a:ln>
        </p:spPr>
        <p:txBody>
          <a:bodyPr wrap="square" lIns="180000" tIns="180000" rIns="180000" bIns="180000" rtlCol="0">
            <a:spAutoFit/>
          </a:bodyPr>
          <a:lstStyle/>
          <a:p>
            <a:r>
              <a:rPr lang="en-GB" sz="4000" b="1" dirty="0">
                <a:latin typeface="Arial" panose="020B0604020202020204" pitchFamily="34" charset="0"/>
                <a:cs typeface="Arial" panose="020B0604020202020204" pitchFamily="34" charset="0"/>
              </a:rPr>
              <a:t>Insufficient and restrictive reception system processes:</a:t>
            </a:r>
            <a:r>
              <a:rPr lang="en-GB" sz="4000" dirty="0">
                <a:latin typeface="Arial" panose="020B0604020202020204" pitchFamily="34" charset="0"/>
                <a:cs typeface="Arial" panose="020B0604020202020204" pitchFamily="34" charset="0"/>
              </a:rPr>
              <a:t> illustrated by frustration with regulations, limited control over daily life, absence of dialogue, and fractious relationships between asylum seekers and staff. </a:t>
            </a:r>
          </a:p>
        </p:txBody>
      </p:sp>
      <p:sp>
        <p:nvSpPr>
          <p:cNvPr id="67" name="object 7">
            <a:extLst>
              <a:ext uri="{FF2B5EF4-FFF2-40B4-BE49-F238E27FC236}">
                <a16:creationId xmlns:a16="http://schemas.microsoft.com/office/drawing/2014/main" id="{944D5FE6-CFD3-43AD-9822-78810E422DE1}"/>
              </a:ext>
            </a:extLst>
          </p:cNvPr>
          <p:cNvSpPr/>
          <p:nvPr/>
        </p:nvSpPr>
        <p:spPr>
          <a:xfrm rot="10800000">
            <a:off x="28367803" y="14974812"/>
            <a:ext cx="647797" cy="696678"/>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68" name="object 7">
            <a:extLst>
              <a:ext uri="{FF2B5EF4-FFF2-40B4-BE49-F238E27FC236}">
                <a16:creationId xmlns:a16="http://schemas.microsoft.com/office/drawing/2014/main" id="{B2C47591-351F-45FD-803B-0FED55DA90E6}"/>
              </a:ext>
            </a:extLst>
          </p:cNvPr>
          <p:cNvSpPr/>
          <p:nvPr/>
        </p:nvSpPr>
        <p:spPr>
          <a:xfrm>
            <a:off x="16027689" y="19731149"/>
            <a:ext cx="502114" cy="565670"/>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69" name="object 7">
            <a:extLst>
              <a:ext uri="{FF2B5EF4-FFF2-40B4-BE49-F238E27FC236}">
                <a16:creationId xmlns:a16="http://schemas.microsoft.com/office/drawing/2014/main" id="{34792AB2-FC1E-4973-A45C-0577D4512E03}"/>
              </a:ext>
            </a:extLst>
          </p:cNvPr>
          <p:cNvSpPr/>
          <p:nvPr/>
        </p:nvSpPr>
        <p:spPr>
          <a:xfrm rot="10800000">
            <a:off x="14501037" y="27075187"/>
            <a:ext cx="502114" cy="565670"/>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70" name="object 7">
            <a:extLst>
              <a:ext uri="{FF2B5EF4-FFF2-40B4-BE49-F238E27FC236}">
                <a16:creationId xmlns:a16="http://schemas.microsoft.com/office/drawing/2014/main" id="{36D4507F-D534-4CEB-9DEF-06199E3777DB}"/>
              </a:ext>
            </a:extLst>
          </p:cNvPr>
          <p:cNvSpPr/>
          <p:nvPr/>
        </p:nvSpPr>
        <p:spPr>
          <a:xfrm>
            <a:off x="8712937" y="19731149"/>
            <a:ext cx="502114" cy="565670"/>
          </a:xfrm>
          <a:custGeom>
            <a:avLst/>
            <a:gdLst/>
            <a:ahLst/>
            <a:cxnLst/>
            <a:rect l="l" t="t" r="r" b="b"/>
            <a:pathLst>
              <a:path w="374014" h="294004">
                <a:moveTo>
                  <a:pt x="120383" y="0"/>
                </a:moveTo>
                <a:lnTo>
                  <a:pt x="80736" y="18374"/>
                </a:lnTo>
                <a:lnTo>
                  <a:pt x="48828" y="42547"/>
                </a:lnTo>
                <a:lnTo>
                  <a:pt x="16692" y="87104"/>
                </a:lnTo>
                <a:lnTo>
                  <a:pt x="2596" y="144018"/>
                </a:lnTo>
                <a:lnTo>
                  <a:pt x="0" y="196776"/>
                </a:lnTo>
                <a:lnTo>
                  <a:pt x="0" y="293957"/>
                </a:lnTo>
                <a:lnTo>
                  <a:pt x="135856" y="293957"/>
                </a:lnTo>
                <a:lnTo>
                  <a:pt x="135856" y="158100"/>
                </a:lnTo>
                <a:lnTo>
                  <a:pt x="70105" y="158100"/>
                </a:lnTo>
                <a:lnTo>
                  <a:pt x="71627" y="139033"/>
                </a:lnTo>
                <a:lnTo>
                  <a:pt x="88716" y="93798"/>
                </a:lnTo>
                <a:lnTo>
                  <a:pt x="128104" y="63518"/>
                </a:lnTo>
                <a:lnTo>
                  <a:pt x="146975" y="56082"/>
                </a:lnTo>
                <a:lnTo>
                  <a:pt x="120383" y="0"/>
                </a:lnTo>
                <a:close/>
              </a:path>
              <a:path w="374014" h="294004">
                <a:moveTo>
                  <a:pt x="347140" y="0"/>
                </a:moveTo>
                <a:lnTo>
                  <a:pt x="307793" y="18374"/>
                </a:lnTo>
                <a:lnTo>
                  <a:pt x="275823" y="42547"/>
                </a:lnTo>
                <a:lnTo>
                  <a:pt x="243460" y="86970"/>
                </a:lnTo>
                <a:lnTo>
                  <a:pt x="229347" y="143718"/>
                </a:lnTo>
                <a:lnTo>
                  <a:pt x="226750" y="196776"/>
                </a:lnTo>
                <a:lnTo>
                  <a:pt x="226750" y="293957"/>
                </a:lnTo>
                <a:lnTo>
                  <a:pt x="362613" y="293957"/>
                </a:lnTo>
                <a:lnTo>
                  <a:pt x="362613" y="158100"/>
                </a:lnTo>
                <a:lnTo>
                  <a:pt x="296856" y="158100"/>
                </a:lnTo>
                <a:lnTo>
                  <a:pt x="298381" y="139033"/>
                </a:lnTo>
                <a:lnTo>
                  <a:pt x="315472" y="93798"/>
                </a:lnTo>
                <a:lnTo>
                  <a:pt x="354860" y="63518"/>
                </a:lnTo>
                <a:lnTo>
                  <a:pt x="373731" y="56082"/>
                </a:lnTo>
                <a:lnTo>
                  <a:pt x="347140" y="0"/>
                </a:lnTo>
                <a:close/>
              </a:path>
            </a:pathLst>
          </a:custGeom>
          <a:solidFill>
            <a:srgbClr val="83C499"/>
          </a:solidFill>
        </p:spPr>
        <p:txBody>
          <a:bodyPr wrap="square" lIns="0" tIns="0" rIns="0" bIns="0" rtlCol="0"/>
          <a:lstStyle/>
          <a:p>
            <a:endParaRPr sz="8156"/>
          </a:p>
        </p:txBody>
      </p:sp>
      <p:sp>
        <p:nvSpPr>
          <p:cNvPr id="71" name="object 32">
            <a:extLst>
              <a:ext uri="{FF2B5EF4-FFF2-40B4-BE49-F238E27FC236}">
                <a16:creationId xmlns:a16="http://schemas.microsoft.com/office/drawing/2014/main" id="{F536DD01-C404-41E8-B710-F317FDB47281}"/>
              </a:ext>
            </a:extLst>
          </p:cNvPr>
          <p:cNvSpPr txBox="1"/>
          <p:nvPr/>
        </p:nvSpPr>
        <p:spPr>
          <a:xfrm rot="16200000">
            <a:off x="4819888" y="20989012"/>
            <a:ext cx="4246746" cy="288549"/>
          </a:xfrm>
          <a:prstGeom prst="rect">
            <a:avLst/>
          </a:prstGeom>
        </p:spPr>
        <p:txBody>
          <a:bodyPr vert="horz" wrap="square" lIns="0" tIns="24328" rIns="0" bIns="0" rtlCol="0">
            <a:spAutoFit/>
          </a:bodyPr>
          <a:lstStyle/>
          <a:p>
            <a:pPr marL="27032" marR="282484">
              <a:lnSpc>
                <a:spcPct val="100600"/>
              </a:lnSpc>
              <a:spcBef>
                <a:spcPts val="202"/>
              </a:spcBef>
            </a:pPr>
            <a:r>
              <a:rPr lang="en-US" sz="1800" i="1" spc="21" dirty="0">
                <a:latin typeface="Times New Roman" charset="0"/>
                <a:ea typeface="Times New Roman" charset="0"/>
                <a:cs typeface="Times New Roman" charset="0"/>
              </a:rPr>
              <a:t>©Ink Link, Louise </a:t>
            </a:r>
            <a:r>
              <a:rPr lang="en-US" sz="1800" i="1" spc="21" dirty="0" err="1">
                <a:latin typeface="Times New Roman" charset="0"/>
                <a:ea typeface="Times New Roman" charset="0"/>
                <a:cs typeface="Times New Roman" charset="0"/>
              </a:rPr>
              <a:t>Joor</a:t>
            </a:r>
            <a:r>
              <a:rPr lang="en-US" sz="1800" i="1" spc="21" dirty="0">
                <a:latin typeface="Times New Roman" charset="0"/>
                <a:ea typeface="Times New Roman" charset="0"/>
                <a:cs typeface="Times New Roman" charset="0"/>
              </a:rPr>
              <a:t>, 2018</a:t>
            </a:r>
            <a:endParaRPr lang="en-US" sz="1800" i="1" dirty="0">
              <a:latin typeface="Times New Roman" charset="0"/>
              <a:ea typeface="Times New Roman" charset="0"/>
              <a:cs typeface="Times New Roman" charset="0"/>
            </a:endParaRPr>
          </a:p>
        </p:txBody>
      </p:sp>
      <p:sp>
        <p:nvSpPr>
          <p:cNvPr id="55" name="TextBox 54">
            <a:extLst>
              <a:ext uri="{FF2B5EF4-FFF2-40B4-BE49-F238E27FC236}">
                <a16:creationId xmlns:a16="http://schemas.microsoft.com/office/drawing/2014/main" id="{AD4F5D5A-C1CF-4CE4-9C74-6959A4EC4BCB}"/>
              </a:ext>
            </a:extLst>
          </p:cNvPr>
          <p:cNvSpPr txBox="1"/>
          <p:nvPr/>
        </p:nvSpPr>
        <p:spPr>
          <a:xfrm>
            <a:off x="23214806" y="27832201"/>
            <a:ext cx="6004205" cy="3441281"/>
          </a:xfrm>
          <a:prstGeom prst="rect">
            <a:avLst/>
          </a:prstGeom>
          <a:solidFill>
            <a:srgbClr val="3EA199"/>
          </a:solidFill>
          <a:ln>
            <a:noFill/>
          </a:ln>
        </p:spPr>
        <p:txBody>
          <a:bodyPr wrap="square" lIns="180000" tIns="180000" rIns="180000" bIns="180000" rtlCol="0">
            <a:spAutoFit/>
          </a:bodyPr>
          <a:lstStyle/>
          <a:p>
            <a:r>
              <a:rPr lang="en-US" sz="5000" b="1" dirty="0">
                <a:solidFill>
                  <a:schemeClr val="bg1"/>
                </a:solidFill>
                <a:latin typeface="Arial" charset="0"/>
                <a:ea typeface="Arial" charset="0"/>
                <a:cs typeface="Arial" charset="0"/>
              </a:rPr>
              <a:t>Post-migratory reception conditions in Belgium:</a:t>
            </a:r>
          </a:p>
        </p:txBody>
      </p:sp>
      <p:sp>
        <p:nvSpPr>
          <p:cNvPr id="62" name="TextBox 61">
            <a:extLst>
              <a:ext uri="{FF2B5EF4-FFF2-40B4-BE49-F238E27FC236}">
                <a16:creationId xmlns:a16="http://schemas.microsoft.com/office/drawing/2014/main" id="{5EEC5B6F-8229-4BD4-9CE9-56C5D6C8C2E2}"/>
              </a:ext>
            </a:extLst>
          </p:cNvPr>
          <p:cNvSpPr txBox="1"/>
          <p:nvPr/>
        </p:nvSpPr>
        <p:spPr>
          <a:xfrm>
            <a:off x="23188050" y="31615187"/>
            <a:ext cx="6030961" cy="1840843"/>
          </a:xfrm>
          <a:prstGeom prst="rect">
            <a:avLst/>
          </a:prstGeom>
          <a:solidFill>
            <a:srgbClr val="9384A0"/>
          </a:solidFill>
          <a:ln>
            <a:noFill/>
          </a:ln>
        </p:spPr>
        <p:txBody>
          <a:bodyPr wrap="square" lIns="180000" tIns="180000" rIns="180000" bIns="180000" rtlCol="0">
            <a:spAutoFit/>
          </a:bodyPr>
          <a:lstStyle/>
          <a:p>
            <a:r>
              <a:rPr lang="en-US" sz="4800" b="1" dirty="0">
                <a:solidFill>
                  <a:schemeClr val="bg1"/>
                </a:solidFill>
                <a:latin typeface="Arial" charset="0"/>
                <a:ea typeface="Arial" charset="0"/>
                <a:cs typeface="Arial" charset="0"/>
              </a:rPr>
              <a:t>Undermine personal autonomy</a:t>
            </a:r>
          </a:p>
        </p:txBody>
      </p:sp>
      <p:sp>
        <p:nvSpPr>
          <p:cNvPr id="63" name="TextBox 62">
            <a:extLst>
              <a:ext uri="{FF2B5EF4-FFF2-40B4-BE49-F238E27FC236}">
                <a16:creationId xmlns:a16="http://schemas.microsoft.com/office/drawing/2014/main" id="{337FD6B5-05A7-4B5F-90E1-839B6B7743F4}"/>
              </a:ext>
            </a:extLst>
          </p:cNvPr>
          <p:cNvSpPr txBox="1"/>
          <p:nvPr/>
        </p:nvSpPr>
        <p:spPr>
          <a:xfrm>
            <a:off x="23214805" y="33791625"/>
            <a:ext cx="6030961" cy="1132957"/>
          </a:xfrm>
          <a:prstGeom prst="rect">
            <a:avLst/>
          </a:prstGeom>
          <a:solidFill>
            <a:srgbClr val="9384A0"/>
          </a:solidFill>
          <a:ln>
            <a:noFill/>
          </a:ln>
        </p:spPr>
        <p:txBody>
          <a:bodyPr wrap="square" lIns="180000" tIns="180000" rIns="180000" bIns="180000" rtlCol="0">
            <a:spAutoFit/>
          </a:bodyPr>
          <a:lstStyle/>
          <a:p>
            <a:r>
              <a:rPr lang="en-US" sz="4800" b="1" dirty="0">
                <a:solidFill>
                  <a:schemeClr val="bg1"/>
                </a:solidFill>
                <a:latin typeface="Arial" charset="0"/>
                <a:ea typeface="Arial" charset="0"/>
                <a:cs typeface="Arial" charset="0"/>
              </a:rPr>
              <a:t>Limit well-being</a:t>
            </a:r>
          </a:p>
        </p:txBody>
      </p:sp>
      <p:sp>
        <p:nvSpPr>
          <p:cNvPr id="72" name="TextBox 71">
            <a:extLst>
              <a:ext uri="{FF2B5EF4-FFF2-40B4-BE49-F238E27FC236}">
                <a16:creationId xmlns:a16="http://schemas.microsoft.com/office/drawing/2014/main" id="{BFC0A702-87E5-4906-A740-29F21A3E39B7}"/>
              </a:ext>
            </a:extLst>
          </p:cNvPr>
          <p:cNvSpPr txBox="1"/>
          <p:nvPr/>
        </p:nvSpPr>
        <p:spPr>
          <a:xfrm>
            <a:off x="23214806" y="35260177"/>
            <a:ext cx="6044878" cy="1840843"/>
          </a:xfrm>
          <a:prstGeom prst="rect">
            <a:avLst/>
          </a:prstGeom>
          <a:solidFill>
            <a:srgbClr val="9384A0"/>
          </a:solidFill>
          <a:ln>
            <a:noFill/>
          </a:ln>
        </p:spPr>
        <p:txBody>
          <a:bodyPr wrap="square" lIns="180000" tIns="180000" rIns="180000" bIns="180000" rtlCol="0">
            <a:spAutoFit/>
          </a:bodyPr>
          <a:lstStyle/>
          <a:p>
            <a:r>
              <a:rPr lang="en-US" sz="4800" b="1" dirty="0">
                <a:solidFill>
                  <a:schemeClr val="bg1"/>
                </a:solidFill>
                <a:latin typeface="Arial" charset="0"/>
                <a:ea typeface="Arial" charset="0"/>
                <a:cs typeface="Arial" charset="0"/>
              </a:rPr>
              <a:t>Hinder community integration</a:t>
            </a:r>
          </a:p>
        </p:txBody>
      </p:sp>
      <p:sp>
        <p:nvSpPr>
          <p:cNvPr id="44" name="object 32">
            <a:extLst>
              <a:ext uri="{FF2B5EF4-FFF2-40B4-BE49-F238E27FC236}">
                <a16:creationId xmlns:a16="http://schemas.microsoft.com/office/drawing/2014/main" id="{6731F8C9-B757-44E3-ABC9-64DE30979965}"/>
              </a:ext>
            </a:extLst>
          </p:cNvPr>
          <p:cNvSpPr txBox="1"/>
          <p:nvPr/>
        </p:nvSpPr>
        <p:spPr>
          <a:xfrm rot="16200000">
            <a:off x="26951364" y="24696833"/>
            <a:ext cx="4246746" cy="288549"/>
          </a:xfrm>
          <a:prstGeom prst="rect">
            <a:avLst/>
          </a:prstGeom>
        </p:spPr>
        <p:txBody>
          <a:bodyPr vert="horz" wrap="square" lIns="0" tIns="24328" rIns="0" bIns="0" rtlCol="0">
            <a:spAutoFit/>
          </a:bodyPr>
          <a:lstStyle/>
          <a:p>
            <a:pPr marL="27032" marR="282484">
              <a:lnSpc>
                <a:spcPct val="100600"/>
              </a:lnSpc>
              <a:spcBef>
                <a:spcPts val="202"/>
              </a:spcBef>
            </a:pPr>
            <a:r>
              <a:rPr lang="en-US" sz="1800" i="1" spc="21" dirty="0">
                <a:latin typeface="Times New Roman" charset="0"/>
                <a:ea typeface="Times New Roman" charset="0"/>
                <a:cs typeface="Times New Roman" charset="0"/>
              </a:rPr>
              <a:t>©Ink Link, Louise </a:t>
            </a:r>
            <a:r>
              <a:rPr lang="en-US" sz="1800" i="1" spc="21" dirty="0" err="1">
                <a:latin typeface="Times New Roman" charset="0"/>
                <a:ea typeface="Times New Roman" charset="0"/>
                <a:cs typeface="Times New Roman" charset="0"/>
              </a:rPr>
              <a:t>Joor</a:t>
            </a:r>
            <a:r>
              <a:rPr lang="en-US" sz="1800" i="1" spc="21" dirty="0">
                <a:latin typeface="Times New Roman" charset="0"/>
                <a:ea typeface="Times New Roman" charset="0"/>
                <a:cs typeface="Times New Roman" charset="0"/>
              </a:rPr>
              <a:t>, 2018</a:t>
            </a:r>
            <a:endParaRPr lang="en-US" sz="1800" i="1" dirty="0">
              <a:latin typeface="Times New Roman" charset="0"/>
              <a:ea typeface="Times New Roman" charset="0"/>
              <a:cs typeface="Times New Roman" charset="0"/>
            </a:endParaRPr>
          </a:p>
        </p:txBody>
      </p:sp>
      <p:sp>
        <p:nvSpPr>
          <p:cNvPr id="45" name="object 32">
            <a:extLst>
              <a:ext uri="{FF2B5EF4-FFF2-40B4-BE49-F238E27FC236}">
                <a16:creationId xmlns:a16="http://schemas.microsoft.com/office/drawing/2014/main" id="{233041C3-843F-4817-9824-2DDAB1C505B4}"/>
              </a:ext>
            </a:extLst>
          </p:cNvPr>
          <p:cNvSpPr txBox="1"/>
          <p:nvPr/>
        </p:nvSpPr>
        <p:spPr>
          <a:xfrm rot="16200000">
            <a:off x="15334664" y="39325069"/>
            <a:ext cx="4246746" cy="288549"/>
          </a:xfrm>
          <a:prstGeom prst="rect">
            <a:avLst/>
          </a:prstGeom>
        </p:spPr>
        <p:txBody>
          <a:bodyPr vert="horz" wrap="square" lIns="0" tIns="24328" rIns="0" bIns="0" rtlCol="0">
            <a:spAutoFit/>
          </a:bodyPr>
          <a:lstStyle/>
          <a:p>
            <a:pPr marL="27032" marR="282484">
              <a:lnSpc>
                <a:spcPct val="100600"/>
              </a:lnSpc>
              <a:spcBef>
                <a:spcPts val="202"/>
              </a:spcBef>
            </a:pPr>
            <a:r>
              <a:rPr lang="en-US" sz="1800" i="1" spc="21" dirty="0">
                <a:latin typeface="Times New Roman" charset="0"/>
                <a:ea typeface="Times New Roman" charset="0"/>
                <a:cs typeface="Times New Roman" charset="0"/>
              </a:rPr>
              <a:t>©Ink Link, Louise </a:t>
            </a:r>
            <a:r>
              <a:rPr lang="en-US" sz="1800" i="1" spc="21" dirty="0" err="1">
                <a:latin typeface="Times New Roman" charset="0"/>
                <a:ea typeface="Times New Roman" charset="0"/>
                <a:cs typeface="Times New Roman" charset="0"/>
              </a:rPr>
              <a:t>Joor</a:t>
            </a:r>
            <a:r>
              <a:rPr lang="en-US" sz="1800" i="1" spc="21" dirty="0">
                <a:latin typeface="Times New Roman" charset="0"/>
                <a:ea typeface="Times New Roman" charset="0"/>
                <a:cs typeface="Times New Roman" charset="0"/>
              </a:rPr>
              <a:t>, 2018</a:t>
            </a:r>
            <a:endParaRPr lang="en-US" sz="1800" i="1" dirty="0">
              <a:latin typeface="Times New Roman" charset="0"/>
              <a:ea typeface="Times New Roman" charset="0"/>
              <a:cs typeface="Times New Roman"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Props1.xml><?xml version="1.0" encoding="utf-8"?>
<ds:datastoreItem xmlns:ds="http://schemas.openxmlformats.org/officeDocument/2006/customXml" ds:itemID="{872FBAF8-A833-4154-9FD9-6982F11A1848}"/>
</file>

<file path=customXml/itemProps2.xml><?xml version="1.0" encoding="utf-8"?>
<ds:datastoreItem xmlns:ds="http://schemas.openxmlformats.org/officeDocument/2006/customXml" ds:itemID="{E9E2F3D4-8DE2-447A-947C-4D52CE0ED19F}"/>
</file>

<file path=customXml/itemProps3.xml><?xml version="1.0" encoding="utf-8"?>
<ds:datastoreItem xmlns:ds="http://schemas.openxmlformats.org/officeDocument/2006/customXml" ds:itemID="{14DF625F-2AA7-4F0D-A8E3-080A5B4572DB}"/>
</file>

<file path=docProps/app.xml><?xml version="1.0" encoding="utf-8"?>
<Properties xmlns="http://schemas.openxmlformats.org/officeDocument/2006/extended-properties" xmlns:vt="http://schemas.openxmlformats.org/officeDocument/2006/docPropsVTypes">
  <Template/>
  <TotalTime>2763</TotalTime>
  <Words>655</Words>
  <Application>Microsoft Office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“Someone else is taking control”: qualitative exploration of autonomy and well-being for asylum seekers in two Belgian reception centres</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Whitehouse</dc:creator>
  <cp:lastModifiedBy>Joy Kumahor</cp:lastModifiedBy>
  <cp:revision>83</cp:revision>
  <cp:lastPrinted>2018-04-11T18:41:58Z</cp:lastPrinted>
  <dcterms:created xsi:type="dcterms:W3CDTF">2018-04-11T18:28:11Z</dcterms:created>
  <dcterms:modified xsi:type="dcterms:W3CDTF">2019-04-23T12:33:52Z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2018-04-05T23:00:00Z</vt:filetime>
  </property>
  <property fmtid="{D5CDD505-2E9C-101B-9397-08002B2CF9AE}" pid="3" name="Creator">
    <vt:lpwstr>Adobe InDesign CS6 (Macintosh)</vt:lpwstr>
  </property>
  <property fmtid="{D5CDD505-2E9C-101B-9397-08002B2CF9AE}" pid="4" name="LastSaved">
    <vt:filetime>2018-04-10T23:00:00Z</vt:filetime>
  </property>
  <property fmtid="{D5CDD505-2E9C-101B-9397-08002B2CF9AE}" pid="5" name="ContentTypeId">
    <vt:lpwstr>0x010100EF656C67CEBF1B4EA4579FD3E3AFD5F7</vt:lpwstr>
  </property>
  <property fmtid="{D5CDD505-2E9C-101B-9397-08002B2CF9AE}" pid="6" name="Order">
    <vt:r8>328600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