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0275213" cy="42803763"/>
  <p:notesSz cx="14224000" cy="20104100"/>
  <p:defaultTextStyle>
    <a:defPPr>
      <a:defRPr lang="en-US"/>
    </a:defPPr>
    <a:lvl1pPr marL="0" algn="l" defTabSz="1946575" rtl="0" eaLnBrk="1" latinLnBrk="0" hangingPunct="1">
      <a:defRPr sz="3832" kern="1200">
        <a:solidFill>
          <a:schemeClr val="tx1"/>
        </a:solidFill>
        <a:latin typeface="+mn-lt"/>
        <a:ea typeface="+mn-ea"/>
        <a:cs typeface="+mn-cs"/>
      </a:defRPr>
    </a:lvl1pPr>
    <a:lvl2pPr marL="973287" algn="l" defTabSz="1946575" rtl="0" eaLnBrk="1" latinLnBrk="0" hangingPunct="1">
      <a:defRPr sz="3832" kern="1200">
        <a:solidFill>
          <a:schemeClr val="tx1"/>
        </a:solidFill>
        <a:latin typeface="+mn-lt"/>
        <a:ea typeface="+mn-ea"/>
        <a:cs typeface="+mn-cs"/>
      </a:defRPr>
    </a:lvl2pPr>
    <a:lvl3pPr marL="1946575" algn="l" defTabSz="1946575" rtl="0" eaLnBrk="1" latinLnBrk="0" hangingPunct="1">
      <a:defRPr sz="3832" kern="1200">
        <a:solidFill>
          <a:schemeClr val="tx1"/>
        </a:solidFill>
        <a:latin typeface="+mn-lt"/>
        <a:ea typeface="+mn-ea"/>
        <a:cs typeface="+mn-cs"/>
      </a:defRPr>
    </a:lvl3pPr>
    <a:lvl4pPr marL="2919862" algn="l" defTabSz="1946575" rtl="0" eaLnBrk="1" latinLnBrk="0" hangingPunct="1">
      <a:defRPr sz="3832" kern="1200">
        <a:solidFill>
          <a:schemeClr val="tx1"/>
        </a:solidFill>
        <a:latin typeface="+mn-lt"/>
        <a:ea typeface="+mn-ea"/>
        <a:cs typeface="+mn-cs"/>
      </a:defRPr>
    </a:lvl4pPr>
    <a:lvl5pPr marL="3893149" algn="l" defTabSz="1946575" rtl="0" eaLnBrk="1" latinLnBrk="0" hangingPunct="1">
      <a:defRPr sz="3832" kern="1200">
        <a:solidFill>
          <a:schemeClr val="tx1"/>
        </a:solidFill>
        <a:latin typeface="+mn-lt"/>
        <a:ea typeface="+mn-ea"/>
        <a:cs typeface="+mn-cs"/>
      </a:defRPr>
    </a:lvl5pPr>
    <a:lvl6pPr marL="4866437" algn="l" defTabSz="1946575" rtl="0" eaLnBrk="1" latinLnBrk="0" hangingPunct="1">
      <a:defRPr sz="3832" kern="1200">
        <a:solidFill>
          <a:schemeClr val="tx1"/>
        </a:solidFill>
        <a:latin typeface="+mn-lt"/>
        <a:ea typeface="+mn-ea"/>
        <a:cs typeface="+mn-cs"/>
      </a:defRPr>
    </a:lvl6pPr>
    <a:lvl7pPr marL="5839724" algn="l" defTabSz="1946575" rtl="0" eaLnBrk="1" latinLnBrk="0" hangingPunct="1">
      <a:defRPr sz="3832" kern="1200">
        <a:solidFill>
          <a:schemeClr val="tx1"/>
        </a:solidFill>
        <a:latin typeface="+mn-lt"/>
        <a:ea typeface="+mn-ea"/>
        <a:cs typeface="+mn-cs"/>
      </a:defRPr>
    </a:lvl7pPr>
    <a:lvl8pPr marL="6813012" algn="l" defTabSz="1946575" rtl="0" eaLnBrk="1" latinLnBrk="0" hangingPunct="1">
      <a:defRPr sz="3832" kern="1200">
        <a:solidFill>
          <a:schemeClr val="tx1"/>
        </a:solidFill>
        <a:latin typeface="+mn-lt"/>
        <a:ea typeface="+mn-ea"/>
        <a:cs typeface="+mn-cs"/>
      </a:defRPr>
    </a:lvl8pPr>
    <a:lvl9pPr marL="7786299" algn="l" defTabSz="1946575" rtl="0" eaLnBrk="1" latinLnBrk="0" hangingPunct="1">
      <a:defRPr sz="3832"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32" userDrawn="1">
          <p15:clr>
            <a:srgbClr val="A4A3A4"/>
          </p15:clr>
        </p15:guide>
        <p15:guide id="2" pos="49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A1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4B2D55-D2C4-4F58-A750-5C42E0DDC455}" v="35" dt="2019-04-23T12:42:29.54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0"/>
    <p:restoredTop sz="94707"/>
  </p:normalViewPr>
  <p:slideViewPr>
    <p:cSldViewPr>
      <p:cViewPr>
        <p:scale>
          <a:sx n="33" d="100"/>
          <a:sy n="33" d="100"/>
        </p:scale>
        <p:origin x="1716" y="-1710"/>
      </p:cViewPr>
      <p:guideLst>
        <p:guide orient="horz" pos="6132"/>
        <p:guide pos="497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11" Type="http://schemas.openxmlformats.org/officeDocument/2006/relationships/customXml" Target="../customXml/item2.xml"/><Relationship Id="rId5" Type="http://schemas.openxmlformats.org/officeDocument/2006/relationships/viewProps" Target="viewProps.xml"/><Relationship Id="rId10" Type="http://schemas.openxmlformats.org/officeDocument/2006/relationships/customXml" Target="../customXml/item1.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y Kumahor" userId="6b8a37cc-7453-40a7-bb8b-a4492c1a4214" providerId="ADAL" clId="{B34B2D55-D2C4-4F58-A750-5C42E0DDC455}"/>
    <pc:docChg chg="undo modSld">
      <pc:chgData name="Joy Kumahor" userId="6b8a37cc-7453-40a7-bb8b-a4492c1a4214" providerId="ADAL" clId="{B34B2D55-D2C4-4F58-A750-5C42E0DDC455}" dt="2019-04-23T12:42:29.544" v="29" actId="1076"/>
      <pc:docMkLst>
        <pc:docMk/>
      </pc:docMkLst>
      <pc:sldChg chg="addSp delSp modSp">
        <pc:chgData name="Joy Kumahor" userId="6b8a37cc-7453-40a7-bb8b-a4492c1a4214" providerId="ADAL" clId="{B34B2D55-D2C4-4F58-A750-5C42E0DDC455}" dt="2019-04-23T12:42:29.544" v="29" actId="1076"/>
        <pc:sldMkLst>
          <pc:docMk/>
          <pc:sldMk cId="0" sldId="256"/>
        </pc:sldMkLst>
        <pc:spChg chg="mod">
          <ac:chgData name="Joy Kumahor" userId="6b8a37cc-7453-40a7-bb8b-a4492c1a4214" providerId="ADAL" clId="{B34B2D55-D2C4-4F58-A750-5C42E0DDC455}" dt="2019-04-23T12:39:16.803" v="1" actId="14100"/>
          <ac:spMkLst>
            <pc:docMk/>
            <pc:sldMk cId="0" sldId="256"/>
            <ac:spMk id="2" creationId="{00000000-0000-0000-0000-000000000000}"/>
          </ac:spMkLst>
        </pc:spChg>
        <pc:spChg chg="mod">
          <ac:chgData name="Joy Kumahor" userId="6b8a37cc-7453-40a7-bb8b-a4492c1a4214" providerId="ADAL" clId="{B34B2D55-D2C4-4F58-A750-5C42E0DDC455}" dt="2019-04-23T12:40:30.009" v="11" actId="20577"/>
          <ac:spMkLst>
            <pc:docMk/>
            <pc:sldMk cId="0" sldId="256"/>
            <ac:spMk id="8" creationId="{00000000-0000-0000-0000-000000000000}"/>
          </ac:spMkLst>
        </pc:spChg>
        <pc:spChg chg="mod">
          <ac:chgData name="Joy Kumahor" userId="6b8a37cc-7453-40a7-bb8b-a4492c1a4214" providerId="ADAL" clId="{B34B2D55-D2C4-4F58-A750-5C42E0DDC455}" dt="2019-04-23T12:41:31.652" v="19" actId="6549"/>
          <ac:spMkLst>
            <pc:docMk/>
            <pc:sldMk cId="0" sldId="256"/>
            <ac:spMk id="11" creationId="{00000000-0000-0000-0000-000000000000}"/>
          </ac:spMkLst>
        </pc:spChg>
        <pc:spChg chg="mod">
          <ac:chgData name="Joy Kumahor" userId="6b8a37cc-7453-40a7-bb8b-a4492c1a4214" providerId="ADAL" clId="{B34B2D55-D2C4-4F58-A750-5C42E0DDC455}" dt="2019-04-23T12:42:29.544" v="29" actId="1076"/>
          <ac:spMkLst>
            <pc:docMk/>
            <pc:sldMk cId="0" sldId="256"/>
            <ac:spMk id="13" creationId="{00000000-0000-0000-0000-000000000000}"/>
          </ac:spMkLst>
        </pc:spChg>
        <pc:spChg chg="add del mod">
          <ac:chgData name="Joy Kumahor" userId="6b8a37cc-7453-40a7-bb8b-a4492c1a4214" providerId="ADAL" clId="{B34B2D55-D2C4-4F58-A750-5C42E0DDC455}" dt="2019-04-23T12:41:03.107" v="17"/>
          <ac:spMkLst>
            <pc:docMk/>
            <pc:sldMk cId="0" sldId="256"/>
            <ac:spMk id="23" creationId="{05DB8B1C-1847-468D-9DBB-C02653FD6846}"/>
          </ac:spMkLst>
        </pc:spChg>
        <pc:spChg chg="mod">
          <ac:chgData name="Joy Kumahor" userId="6b8a37cc-7453-40a7-bb8b-a4492c1a4214" providerId="ADAL" clId="{B34B2D55-D2C4-4F58-A750-5C42E0DDC455}" dt="2019-04-23T12:41:37.171" v="21" actId="6549"/>
          <ac:spMkLst>
            <pc:docMk/>
            <pc:sldMk cId="0" sldId="256"/>
            <ac:spMk id="50" creationId="{00000000-0000-0000-0000-000000000000}"/>
          </ac:spMkLst>
        </pc:spChg>
      </pc:sldChg>
    </pc:docChg>
  </pc:docChgLst>
  <pc:docChgLst>
    <pc:chgData name="Holly Baker" userId="11c000dc-9118-4b94-82c8-b6f35894e1c8" providerId="ADAL" clId="{31ACEBFA-BFAD-4C1A-BC45-50236FC3D762}"/>
    <pc:docChg chg="modSld">
      <pc:chgData name="Holly Baker" userId="11c000dc-9118-4b94-82c8-b6f35894e1c8" providerId="ADAL" clId="{31ACEBFA-BFAD-4C1A-BC45-50236FC3D762}" dt="2019-04-10T16:41:20.301" v="0"/>
      <pc:docMkLst>
        <pc:docMk/>
      </pc:docMkLst>
      <pc:sldChg chg="modSp">
        <pc:chgData name="Holly Baker" userId="11c000dc-9118-4b94-82c8-b6f35894e1c8" providerId="ADAL" clId="{31ACEBFA-BFAD-4C1A-BC45-50236FC3D762}" dt="2019-04-10T16:41:20.301" v="0"/>
        <pc:sldMkLst>
          <pc:docMk/>
          <pc:sldMk cId="0" sldId="256"/>
        </pc:sldMkLst>
        <pc:spChg chg="mod">
          <ac:chgData name="Holly Baker" userId="11c000dc-9118-4b94-82c8-b6f35894e1c8" providerId="ADAL" clId="{31ACEBFA-BFAD-4C1A-BC45-50236FC3D762}" dt="2019-04-10T16:41:20.301" v="0"/>
          <ac:spMkLst>
            <pc:docMk/>
            <pc:sldMk cId="0" sldId="25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6164263" cy="10080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8056563" y="0"/>
            <a:ext cx="6164262" cy="1008063"/>
          </a:xfrm>
          <a:prstGeom prst="rect">
            <a:avLst/>
          </a:prstGeom>
        </p:spPr>
        <p:txBody>
          <a:bodyPr vert="horz" lIns="91440" tIns="45720" rIns="91440" bIns="45720" rtlCol="0"/>
          <a:lstStyle>
            <a:lvl1pPr algn="r">
              <a:defRPr sz="1200"/>
            </a:lvl1pPr>
          </a:lstStyle>
          <a:p>
            <a:fld id="{A058CABE-655D-5C42-8970-4E5AEED2B7CA}" type="datetimeFigureOut">
              <a:rPr lang="en-US" smtClean="0"/>
              <a:t>4/23/2019</a:t>
            </a:fld>
            <a:endParaRPr lang="en-US"/>
          </a:p>
        </p:txBody>
      </p:sp>
      <p:sp>
        <p:nvSpPr>
          <p:cNvPr id="4" name="Slide Image Placeholder 3"/>
          <p:cNvSpPr>
            <a:spLocks noGrp="1" noRot="1" noChangeAspect="1"/>
          </p:cNvSpPr>
          <p:nvPr>
            <p:ph type="sldImg" idx="2"/>
          </p:nvPr>
        </p:nvSpPr>
        <p:spPr>
          <a:xfrm>
            <a:off x="4711700" y="2513013"/>
            <a:ext cx="4800600" cy="67849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422400" y="9675813"/>
            <a:ext cx="11379200" cy="79152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9096038"/>
            <a:ext cx="6164263" cy="10080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8056563" y="19096038"/>
            <a:ext cx="6164262" cy="1008062"/>
          </a:xfrm>
          <a:prstGeom prst="rect">
            <a:avLst/>
          </a:prstGeom>
        </p:spPr>
        <p:txBody>
          <a:bodyPr vert="horz" lIns="91440" tIns="45720" rIns="91440" bIns="45720" rtlCol="0" anchor="b"/>
          <a:lstStyle>
            <a:lvl1pPr algn="r">
              <a:defRPr sz="1200"/>
            </a:lvl1pPr>
          </a:lstStyle>
          <a:p>
            <a:fld id="{77D1AA78-6143-204E-A6FE-1B833801967F}" type="slidenum">
              <a:rPr lang="en-US" smtClean="0"/>
              <a:t>‹#›</a:t>
            </a:fld>
            <a:endParaRPr lang="en-US"/>
          </a:p>
        </p:txBody>
      </p:sp>
    </p:spTree>
    <p:extLst>
      <p:ext uri="{BB962C8B-B14F-4D97-AF65-F5344CB8AC3E}">
        <p14:creationId xmlns:p14="http://schemas.microsoft.com/office/powerpoint/2010/main" val="1979058020"/>
      </p:ext>
    </p:extLst>
  </p:cSld>
  <p:clrMap bg1="lt1" tx1="dk1" bg2="lt2" tx2="dk2" accent1="accent1" accent2="accent2" accent3="accent3" accent4="accent4" accent5="accent5" accent6="accent6" hlink="hlink" folHlink="folHlink"/>
  <p:notesStyle>
    <a:lvl1pPr marL="0" algn="l" defTabSz="1946575" rtl="0" eaLnBrk="1" latinLnBrk="0" hangingPunct="1">
      <a:defRPr sz="2555" kern="1200">
        <a:solidFill>
          <a:schemeClr val="tx1"/>
        </a:solidFill>
        <a:latin typeface="+mn-lt"/>
        <a:ea typeface="+mn-ea"/>
        <a:cs typeface="+mn-cs"/>
      </a:defRPr>
    </a:lvl1pPr>
    <a:lvl2pPr marL="973287" algn="l" defTabSz="1946575" rtl="0" eaLnBrk="1" latinLnBrk="0" hangingPunct="1">
      <a:defRPr sz="2555" kern="1200">
        <a:solidFill>
          <a:schemeClr val="tx1"/>
        </a:solidFill>
        <a:latin typeface="+mn-lt"/>
        <a:ea typeface="+mn-ea"/>
        <a:cs typeface="+mn-cs"/>
      </a:defRPr>
    </a:lvl2pPr>
    <a:lvl3pPr marL="1946575" algn="l" defTabSz="1946575" rtl="0" eaLnBrk="1" latinLnBrk="0" hangingPunct="1">
      <a:defRPr sz="2555" kern="1200">
        <a:solidFill>
          <a:schemeClr val="tx1"/>
        </a:solidFill>
        <a:latin typeface="+mn-lt"/>
        <a:ea typeface="+mn-ea"/>
        <a:cs typeface="+mn-cs"/>
      </a:defRPr>
    </a:lvl3pPr>
    <a:lvl4pPr marL="2919862" algn="l" defTabSz="1946575" rtl="0" eaLnBrk="1" latinLnBrk="0" hangingPunct="1">
      <a:defRPr sz="2555" kern="1200">
        <a:solidFill>
          <a:schemeClr val="tx1"/>
        </a:solidFill>
        <a:latin typeface="+mn-lt"/>
        <a:ea typeface="+mn-ea"/>
        <a:cs typeface="+mn-cs"/>
      </a:defRPr>
    </a:lvl4pPr>
    <a:lvl5pPr marL="3893149" algn="l" defTabSz="1946575" rtl="0" eaLnBrk="1" latinLnBrk="0" hangingPunct="1">
      <a:defRPr sz="2555" kern="1200">
        <a:solidFill>
          <a:schemeClr val="tx1"/>
        </a:solidFill>
        <a:latin typeface="+mn-lt"/>
        <a:ea typeface="+mn-ea"/>
        <a:cs typeface="+mn-cs"/>
      </a:defRPr>
    </a:lvl5pPr>
    <a:lvl6pPr marL="4866437" algn="l" defTabSz="1946575" rtl="0" eaLnBrk="1" latinLnBrk="0" hangingPunct="1">
      <a:defRPr sz="2555" kern="1200">
        <a:solidFill>
          <a:schemeClr val="tx1"/>
        </a:solidFill>
        <a:latin typeface="+mn-lt"/>
        <a:ea typeface="+mn-ea"/>
        <a:cs typeface="+mn-cs"/>
      </a:defRPr>
    </a:lvl6pPr>
    <a:lvl7pPr marL="5839724" algn="l" defTabSz="1946575" rtl="0" eaLnBrk="1" latinLnBrk="0" hangingPunct="1">
      <a:defRPr sz="2555" kern="1200">
        <a:solidFill>
          <a:schemeClr val="tx1"/>
        </a:solidFill>
        <a:latin typeface="+mn-lt"/>
        <a:ea typeface="+mn-ea"/>
        <a:cs typeface="+mn-cs"/>
      </a:defRPr>
    </a:lvl7pPr>
    <a:lvl8pPr marL="6813012" algn="l" defTabSz="1946575" rtl="0" eaLnBrk="1" latinLnBrk="0" hangingPunct="1">
      <a:defRPr sz="2555" kern="1200">
        <a:solidFill>
          <a:schemeClr val="tx1"/>
        </a:solidFill>
        <a:latin typeface="+mn-lt"/>
        <a:ea typeface="+mn-ea"/>
        <a:cs typeface="+mn-cs"/>
      </a:defRPr>
    </a:lvl8pPr>
    <a:lvl9pPr marL="7786299" algn="l" defTabSz="1946575" rtl="0" eaLnBrk="1" latinLnBrk="0" hangingPunct="1">
      <a:defRPr sz="255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D1AA78-6143-204E-A6FE-1B833801967F}" type="slidenum">
              <a:rPr lang="en-US" smtClean="0"/>
              <a:t>1</a:t>
            </a:fld>
            <a:endParaRPr lang="en-US"/>
          </a:p>
        </p:txBody>
      </p:sp>
    </p:spTree>
    <p:extLst>
      <p:ext uri="{BB962C8B-B14F-4D97-AF65-F5344CB8AC3E}">
        <p14:creationId xmlns:p14="http://schemas.microsoft.com/office/powerpoint/2010/main" val="18014174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
            <a:ext cx="25715009" cy="4879305"/>
          </a:xfrm>
          <a:custGeom>
            <a:avLst/>
            <a:gdLst/>
            <a:ahLst/>
            <a:cxnLst/>
            <a:rect l="l" t="t" r="r" b="b"/>
            <a:pathLst>
              <a:path w="12081510" h="2291715">
                <a:moveTo>
                  <a:pt x="0" y="2291095"/>
                </a:moveTo>
                <a:lnTo>
                  <a:pt x="12081077" y="2291095"/>
                </a:lnTo>
                <a:lnTo>
                  <a:pt x="12081077" y="0"/>
                </a:lnTo>
                <a:lnTo>
                  <a:pt x="0" y="0"/>
                </a:lnTo>
                <a:lnTo>
                  <a:pt x="0" y="2291095"/>
                </a:lnTo>
                <a:close/>
              </a:path>
            </a:pathLst>
          </a:custGeom>
          <a:solidFill>
            <a:srgbClr val="D2232A"/>
          </a:solidFill>
        </p:spPr>
        <p:txBody>
          <a:bodyPr wrap="square" lIns="0" tIns="0" rIns="0" bIns="0" rtlCol="0"/>
          <a:lstStyle/>
          <a:p>
            <a:endParaRPr sz="8156"/>
          </a:p>
        </p:txBody>
      </p:sp>
      <p:sp>
        <p:nvSpPr>
          <p:cNvPr id="17" name="bk object 17"/>
          <p:cNvSpPr/>
          <p:nvPr/>
        </p:nvSpPr>
        <p:spPr>
          <a:xfrm>
            <a:off x="21359417" y="1"/>
            <a:ext cx="8908211" cy="8540473"/>
          </a:xfrm>
          <a:custGeom>
            <a:avLst/>
            <a:gdLst/>
            <a:ahLst/>
            <a:cxnLst/>
            <a:rect l="l" t="t" r="r" b="b"/>
            <a:pathLst>
              <a:path w="4185284" h="4011295">
                <a:moveTo>
                  <a:pt x="4184837" y="3322473"/>
                </a:moveTo>
                <a:lnTo>
                  <a:pt x="2989563" y="3322473"/>
                </a:lnTo>
                <a:lnTo>
                  <a:pt x="3011474" y="3333908"/>
                </a:lnTo>
                <a:lnTo>
                  <a:pt x="3036090" y="3360891"/>
                </a:lnTo>
                <a:lnTo>
                  <a:pt x="3055059" y="3400014"/>
                </a:lnTo>
                <a:lnTo>
                  <a:pt x="3060028" y="3447870"/>
                </a:lnTo>
                <a:lnTo>
                  <a:pt x="3042643" y="3501051"/>
                </a:lnTo>
                <a:lnTo>
                  <a:pt x="3022755" y="3541727"/>
                </a:lnTo>
                <a:lnTo>
                  <a:pt x="3009272" y="3582980"/>
                </a:lnTo>
                <a:lnTo>
                  <a:pt x="3002135" y="3624617"/>
                </a:lnTo>
                <a:lnTo>
                  <a:pt x="3001285" y="3666447"/>
                </a:lnTo>
                <a:lnTo>
                  <a:pt x="3006662" y="3708276"/>
                </a:lnTo>
                <a:lnTo>
                  <a:pt x="3018207" y="3749910"/>
                </a:lnTo>
                <a:lnTo>
                  <a:pt x="3035860" y="3791158"/>
                </a:lnTo>
                <a:lnTo>
                  <a:pt x="3059562" y="3831826"/>
                </a:lnTo>
                <a:lnTo>
                  <a:pt x="3089254" y="3871721"/>
                </a:lnTo>
                <a:lnTo>
                  <a:pt x="3124875" y="3910650"/>
                </a:lnTo>
                <a:lnTo>
                  <a:pt x="3164620" y="3946325"/>
                </a:lnTo>
                <a:lnTo>
                  <a:pt x="3204559" y="3974198"/>
                </a:lnTo>
                <a:lnTo>
                  <a:pt x="3245054" y="3994276"/>
                </a:lnTo>
                <a:lnTo>
                  <a:pt x="3286468" y="4006568"/>
                </a:lnTo>
                <a:lnTo>
                  <a:pt x="3329161" y="4011081"/>
                </a:lnTo>
                <a:lnTo>
                  <a:pt x="3373495" y="4007825"/>
                </a:lnTo>
                <a:lnTo>
                  <a:pt x="3419834" y="3996808"/>
                </a:lnTo>
                <a:lnTo>
                  <a:pt x="3468537" y="3978038"/>
                </a:lnTo>
                <a:lnTo>
                  <a:pt x="3519968" y="3951522"/>
                </a:lnTo>
                <a:lnTo>
                  <a:pt x="4184837" y="3568939"/>
                </a:lnTo>
                <a:lnTo>
                  <a:pt x="4184837" y="3322473"/>
                </a:lnTo>
                <a:close/>
              </a:path>
              <a:path w="4185284" h="4011295">
                <a:moveTo>
                  <a:pt x="4184837" y="2683476"/>
                </a:moveTo>
                <a:lnTo>
                  <a:pt x="2428549" y="2683476"/>
                </a:lnTo>
                <a:lnTo>
                  <a:pt x="2463869" y="2727252"/>
                </a:lnTo>
                <a:lnTo>
                  <a:pt x="2530943" y="2812706"/>
                </a:lnTo>
                <a:lnTo>
                  <a:pt x="2563901" y="2853789"/>
                </a:lnTo>
                <a:lnTo>
                  <a:pt x="2597276" y="2893380"/>
                </a:lnTo>
                <a:lnTo>
                  <a:pt x="2631671" y="2931180"/>
                </a:lnTo>
                <a:lnTo>
                  <a:pt x="2667688" y="2966893"/>
                </a:lnTo>
                <a:lnTo>
                  <a:pt x="2701140" y="2998158"/>
                </a:lnTo>
                <a:lnTo>
                  <a:pt x="2730063" y="3029531"/>
                </a:lnTo>
                <a:lnTo>
                  <a:pt x="2752435" y="3065540"/>
                </a:lnTo>
                <a:lnTo>
                  <a:pt x="2766235" y="3110713"/>
                </a:lnTo>
                <a:lnTo>
                  <a:pt x="2779087" y="3158408"/>
                </a:lnTo>
                <a:lnTo>
                  <a:pt x="2799858" y="3202371"/>
                </a:lnTo>
                <a:lnTo>
                  <a:pt x="2827295" y="3241568"/>
                </a:lnTo>
                <a:lnTo>
                  <a:pt x="2860149" y="3274964"/>
                </a:lnTo>
                <a:lnTo>
                  <a:pt x="2897171" y="3301524"/>
                </a:lnTo>
                <a:lnTo>
                  <a:pt x="2937108" y="3320212"/>
                </a:lnTo>
                <a:lnTo>
                  <a:pt x="2978711" y="3329995"/>
                </a:lnTo>
                <a:lnTo>
                  <a:pt x="2989563" y="3322473"/>
                </a:lnTo>
                <a:lnTo>
                  <a:pt x="4184837" y="3322473"/>
                </a:lnTo>
                <a:lnTo>
                  <a:pt x="4184837" y="2683476"/>
                </a:lnTo>
                <a:close/>
              </a:path>
              <a:path w="4185284" h="4011295">
                <a:moveTo>
                  <a:pt x="2366484" y="2720138"/>
                </a:moveTo>
                <a:lnTo>
                  <a:pt x="1407237" y="2720138"/>
                </a:lnTo>
                <a:lnTo>
                  <a:pt x="1429809" y="2732290"/>
                </a:lnTo>
                <a:lnTo>
                  <a:pt x="1452778" y="2756641"/>
                </a:lnTo>
                <a:lnTo>
                  <a:pt x="1482854" y="2794276"/>
                </a:lnTo>
                <a:lnTo>
                  <a:pt x="1513640" y="2831568"/>
                </a:lnTo>
                <a:lnTo>
                  <a:pt x="1545361" y="2868085"/>
                </a:lnTo>
                <a:lnTo>
                  <a:pt x="1578241" y="2903395"/>
                </a:lnTo>
                <a:lnTo>
                  <a:pt x="1612507" y="2937068"/>
                </a:lnTo>
                <a:lnTo>
                  <a:pt x="1648385" y="2968670"/>
                </a:lnTo>
                <a:lnTo>
                  <a:pt x="1693608" y="3001074"/>
                </a:lnTo>
                <a:lnTo>
                  <a:pt x="1738154" y="3022786"/>
                </a:lnTo>
                <a:lnTo>
                  <a:pt x="1782513" y="3034096"/>
                </a:lnTo>
                <a:lnTo>
                  <a:pt x="1827176" y="3035295"/>
                </a:lnTo>
                <a:lnTo>
                  <a:pt x="1872631" y="3026676"/>
                </a:lnTo>
                <a:lnTo>
                  <a:pt x="1919369" y="3008528"/>
                </a:lnTo>
                <a:lnTo>
                  <a:pt x="1967878" y="2981143"/>
                </a:lnTo>
                <a:lnTo>
                  <a:pt x="2235917" y="2805845"/>
                </a:lnTo>
                <a:lnTo>
                  <a:pt x="2366484" y="2720138"/>
                </a:lnTo>
                <a:close/>
              </a:path>
              <a:path w="4185284" h="4011295">
                <a:moveTo>
                  <a:pt x="1242350" y="2799550"/>
                </a:moveTo>
                <a:lnTo>
                  <a:pt x="640822" y="2799550"/>
                </a:lnTo>
                <a:lnTo>
                  <a:pt x="675026" y="2808797"/>
                </a:lnTo>
                <a:lnTo>
                  <a:pt x="711869" y="2834740"/>
                </a:lnTo>
                <a:lnTo>
                  <a:pt x="752054" y="2866349"/>
                </a:lnTo>
                <a:lnTo>
                  <a:pt x="793682" y="2891005"/>
                </a:lnTo>
                <a:lnTo>
                  <a:pt x="836549" y="2908783"/>
                </a:lnTo>
                <a:lnTo>
                  <a:pt x="880449" y="2919759"/>
                </a:lnTo>
                <a:lnTo>
                  <a:pt x="925176" y="2924005"/>
                </a:lnTo>
                <a:lnTo>
                  <a:pt x="970527" y="2921596"/>
                </a:lnTo>
                <a:lnTo>
                  <a:pt x="1016295" y="2912608"/>
                </a:lnTo>
                <a:lnTo>
                  <a:pt x="1062275" y="2897114"/>
                </a:lnTo>
                <a:lnTo>
                  <a:pt x="1108262" y="2875188"/>
                </a:lnTo>
                <a:lnTo>
                  <a:pt x="1149523" y="2852408"/>
                </a:lnTo>
                <a:lnTo>
                  <a:pt x="1190609" y="2829297"/>
                </a:lnTo>
                <a:lnTo>
                  <a:pt x="1231552" y="2805845"/>
                </a:lnTo>
                <a:lnTo>
                  <a:pt x="1242350" y="2799550"/>
                </a:lnTo>
                <a:close/>
              </a:path>
              <a:path w="4185284" h="4011295">
                <a:moveTo>
                  <a:pt x="1140155" y="601969"/>
                </a:moveTo>
                <a:lnTo>
                  <a:pt x="1067977" y="605882"/>
                </a:lnTo>
                <a:lnTo>
                  <a:pt x="981543" y="619095"/>
                </a:lnTo>
                <a:lnTo>
                  <a:pt x="931444" y="629142"/>
                </a:lnTo>
                <a:lnTo>
                  <a:pt x="883334" y="642233"/>
                </a:lnTo>
                <a:lnTo>
                  <a:pt x="837298" y="658262"/>
                </a:lnTo>
                <a:lnTo>
                  <a:pt x="793418" y="677123"/>
                </a:lnTo>
                <a:lnTo>
                  <a:pt x="751779" y="698712"/>
                </a:lnTo>
                <a:lnTo>
                  <a:pt x="712465" y="722922"/>
                </a:lnTo>
                <a:lnTo>
                  <a:pt x="675559" y="749649"/>
                </a:lnTo>
                <a:lnTo>
                  <a:pt x="641146" y="778787"/>
                </a:lnTo>
                <a:lnTo>
                  <a:pt x="609309" y="810230"/>
                </a:lnTo>
                <a:lnTo>
                  <a:pt x="580132" y="843874"/>
                </a:lnTo>
                <a:lnTo>
                  <a:pt x="553698" y="879612"/>
                </a:lnTo>
                <a:lnTo>
                  <a:pt x="530092" y="917340"/>
                </a:lnTo>
                <a:lnTo>
                  <a:pt x="509398" y="956952"/>
                </a:lnTo>
                <a:lnTo>
                  <a:pt x="491699" y="998343"/>
                </a:lnTo>
                <a:lnTo>
                  <a:pt x="477079" y="1041407"/>
                </a:lnTo>
                <a:lnTo>
                  <a:pt x="465622" y="1086038"/>
                </a:lnTo>
                <a:lnTo>
                  <a:pt x="457412" y="1132133"/>
                </a:lnTo>
                <a:lnTo>
                  <a:pt x="452533" y="1179584"/>
                </a:lnTo>
                <a:lnTo>
                  <a:pt x="451068" y="1228288"/>
                </a:lnTo>
                <a:lnTo>
                  <a:pt x="453102" y="1278137"/>
                </a:lnTo>
                <a:lnTo>
                  <a:pt x="458718" y="1329028"/>
                </a:lnTo>
                <a:lnTo>
                  <a:pt x="467405" y="1377629"/>
                </a:lnTo>
                <a:lnTo>
                  <a:pt x="479134" y="1424751"/>
                </a:lnTo>
                <a:lnTo>
                  <a:pt x="493827" y="1470339"/>
                </a:lnTo>
                <a:lnTo>
                  <a:pt x="511405" y="1514335"/>
                </a:lnTo>
                <a:lnTo>
                  <a:pt x="531789" y="1556684"/>
                </a:lnTo>
                <a:lnTo>
                  <a:pt x="554903" y="1597330"/>
                </a:lnTo>
                <a:lnTo>
                  <a:pt x="580666" y="1636216"/>
                </a:lnTo>
                <a:lnTo>
                  <a:pt x="609002" y="1673287"/>
                </a:lnTo>
                <a:lnTo>
                  <a:pt x="639831" y="1708486"/>
                </a:lnTo>
                <a:lnTo>
                  <a:pt x="605849" y="1752803"/>
                </a:lnTo>
                <a:lnTo>
                  <a:pt x="537683" y="1835927"/>
                </a:lnTo>
                <a:lnTo>
                  <a:pt x="507394" y="1876724"/>
                </a:lnTo>
                <a:lnTo>
                  <a:pt x="482230" y="1918337"/>
                </a:lnTo>
                <a:lnTo>
                  <a:pt x="464140" y="1961762"/>
                </a:lnTo>
                <a:lnTo>
                  <a:pt x="442745" y="2015359"/>
                </a:lnTo>
                <a:lnTo>
                  <a:pt x="415275" y="2061022"/>
                </a:lnTo>
                <a:lnTo>
                  <a:pt x="382602" y="2100152"/>
                </a:lnTo>
                <a:lnTo>
                  <a:pt x="345600" y="2134149"/>
                </a:lnTo>
                <a:lnTo>
                  <a:pt x="305140" y="2164413"/>
                </a:lnTo>
                <a:lnTo>
                  <a:pt x="262097" y="2192345"/>
                </a:lnTo>
                <a:lnTo>
                  <a:pt x="187912" y="2237042"/>
                </a:lnTo>
                <a:lnTo>
                  <a:pt x="158665" y="2255053"/>
                </a:lnTo>
                <a:lnTo>
                  <a:pt x="100972" y="2292308"/>
                </a:lnTo>
                <a:lnTo>
                  <a:pt x="58132" y="2326279"/>
                </a:lnTo>
                <a:lnTo>
                  <a:pt x="26466" y="2363492"/>
                </a:lnTo>
                <a:lnTo>
                  <a:pt x="6810" y="2403774"/>
                </a:lnTo>
                <a:lnTo>
                  <a:pt x="0" y="2446950"/>
                </a:lnTo>
                <a:lnTo>
                  <a:pt x="6869" y="2492847"/>
                </a:lnTo>
                <a:lnTo>
                  <a:pt x="28254" y="2541290"/>
                </a:lnTo>
                <a:lnTo>
                  <a:pt x="53064" y="2582332"/>
                </a:lnTo>
                <a:lnTo>
                  <a:pt x="79230" y="2622710"/>
                </a:lnTo>
                <a:lnTo>
                  <a:pt x="106644" y="2662398"/>
                </a:lnTo>
                <a:lnTo>
                  <a:pt x="135196" y="2701369"/>
                </a:lnTo>
                <a:lnTo>
                  <a:pt x="164778" y="2739598"/>
                </a:lnTo>
                <a:lnTo>
                  <a:pt x="195280" y="2777059"/>
                </a:lnTo>
                <a:lnTo>
                  <a:pt x="226592" y="2813727"/>
                </a:lnTo>
                <a:lnTo>
                  <a:pt x="258607" y="2849575"/>
                </a:lnTo>
                <a:lnTo>
                  <a:pt x="293234" y="2880148"/>
                </a:lnTo>
                <a:lnTo>
                  <a:pt x="330083" y="2899077"/>
                </a:lnTo>
                <a:lnTo>
                  <a:pt x="368963" y="2907123"/>
                </a:lnTo>
                <a:lnTo>
                  <a:pt x="409686" y="2905045"/>
                </a:lnTo>
                <a:lnTo>
                  <a:pt x="452062" y="2893604"/>
                </a:lnTo>
                <a:lnTo>
                  <a:pt x="495903" y="2873560"/>
                </a:lnTo>
                <a:lnTo>
                  <a:pt x="534422" y="2851327"/>
                </a:lnTo>
                <a:lnTo>
                  <a:pt x="571282" y="2826526"/>
                </a:lnTo>
                <a:lnTo>
                  <a:pt x="606994" y="2805845"/>
                </a:lnTo>
                <a:lnTo>
                  <a:pt x="640822" y="2799550"/>
                </a:lnTo>
                <a:lnTo>
                  <a:pt x="1242350" y="2799550"/>
                </a:lnTo>
                <a:lnTo>
                  <a:pt x="1312800" y="2758079"/>
                </a:lnTo>
                <a:lnTo>
                  <a:pt x="1353169" y="2733748"/>
                </a:lnTo>
                <a:lnTo>
                  <a:pt x="1382533" y="2720514"/>
                </a:lnTo>
                <a:lnTo>
                  <a:pt x="1407237" y="2720138"/>
                </a:lnTo>
                <a:lnTo>
                  <a:pt x="2366484" y="2720138"/>
                </a:lnTo>
                <a:lnTo>
                  <a:pt x="2373493" y="2715555"/>
                </a:lnTo>
                <a:lnTo>
                  <a:pt x="2391160" y="2704559"/>
                </a:lnTo>
                <a:lnTo>
                  <a:pt x="2407496" y="2695111"/>
                </a:lnTo>
                <a:lnTo>
                  <a:pt x="2428549" y="2683476"/>
                </a:lnTo>
                <a:lnTo>
                  <a:pt x="4184837" y="2683476"/>
                </a:lnTo>
                <a:lnTo>
                  <a:pt x="4184837" y="623813"/>
                </a:lnTo>
                <a:lnTo>
                  <a:pt x="1397859" y="623813"/>
                </a:lnTo>
                <a:lnTo>
                  <a:pt x="1237105" y="607799"/>
                </a:lnTo>
                <a:lnTo>
                  <a:pt x="1140155" y="601969"/>
                </a:lnTo>
                <a:close/>
              </a:path>
              <a:path w="4185284" h="4011295">
                <a:moveTo>
                  <a:pt x="2891757" y="0"/>
                </a:moveTo>
                <a:lnTo>
                  <a:pt x="1560647" y="0"/>
                </a:lnTo>
                <a:lnTo>
                  <a:pt x="1542356" y="25291"/>
                </a:lnTo>
                <a:lnTo>
                  <a:pt x="1515998" y="66623"/>
                </a:lnTo>
                <a:lnTo>
                  <a:pt x="1492385" y="108931"/>
                </a:lnTo>
                <a:lnTo>
                  <a:pt x="1471460" y="152182"/>
                </a:lnTo>
                <a:lnTo>
                  <a:pt x="1453170" y="196342"/>
                </a:lnTo>
                <a:lnTo>
                  <a:pt x="1437457" y="241375"/>
                </a:lnTo>
                <a:lnTo>
                  <a:pt x="1424266" y="287249"/>
                </a:lnTo>
                <a:lnTo>
                  <a:pt x="1413542" y="333929"/>
                </a:lnTo>
                <a:lnTo>
                  <a:pt x="1405228" y="381380"/>
                </a:lnTo>
                <a:lnTo>
                  <a:pt x="1399270" y="429569"/>
                </a:lnTo>
                <a:lnTo>
                  <a:pt x="1395611" y="478461"/>
                </a:lnTo>
                <a:lnTo>
                  <a:pt x="1394196" y="528023"/>
                </a:lnTo>
                <a:lnTo>
                  <a:pt x="1394713" y="551724"/>
                </a:lnTo>
                <a:lnTo>
                  <a:pt x="1395978" y="583682"/>
                </a:lnTo>
                <a:lnTo>
                  <a:pt x="1397268" y="611757"/>
                </a:lnTo>
                <a:lnTo>
                  <a:pt x="1397859" y="623813"/>
                </a:lnTo>
                <a:lnTo>
                  <a:pt x="4184837" y="623813"/>
                </a:lnTo>
                <a:lnTo>
                  <a:pt x="4184837" y="394408"/>
                </a:lnTo>
                <a:lnTo>
                  <a:pt x="4145917" y="375641"/>
                </a:lnTo>
                <a:lnTo>
                  <a:pt x="4107320" y="358928"/>
                </a:lnTo>
                <a:lnTo>
                  <a:pt x="3426046" y="358928"/>
                </a:lnTo>
                <a:lnTo>
                  <a:pt x="3402225" y="358270"/>
                </a:lnTo>
                <a:lnTo>
                  <a:pt x="3341129" y="335015"/>
                </a:lnTo>
                <a:lnTo>
                  <a:pt x="3301868" y="311499"/>
                </a:lnTo>
                <a:lnTo>
                  <a:pt x="3255474" y="279443"/>
                </a:lnTo>
                <a:lnTo>
                  <a:pt x="3200952" y="238387"/>
                </a:lnTo>
                <a:lnTo>
                  <a:pt x="3137311" y="187872"/>
                </a:lnTo>
                <a:lnTo>
                  <a:pt x="3063556" y="127436"/>
                </a:lnTo>
                <a:lnTo>
                  <a:pt x="3023090" y="94737"/>
                </a:lnTo>
                <a:lnTo>
                  <a:pt x="2982279" y="63415"/>
                </a:lnTo>
                <a:lnTo>
                  <a:pt x="2941108" y="33502"/>
                </a:lnTo>
                <a:lnTo>
                  <a:pt x="2899566" y="5029"/>
                </a:lnTo>
                <a:lnTo>
                  <a:pt x="2891757" y="0"/>
                </a:lnTo>
                <a:close/>
              </a:path>
              <a:path w="4185284" h="4011295">
                <a:moveTo>
                  <a:pt x="3771380" y="280837"/>
                </a:moveTo>
                <a:lnTo>
                  <a:pt x="3724549" y="281638"/>
                </a:lnTo>
                <a:lnTo>
                  <a:pt x="3677813" y="285519"/>
                </a:lnTo>
                <a:lnTo>
                  <a:pt x="3631205" y="292531"/>
                </a:lnTo>
                <a:lnTo>
                  <a:pt x="3584757" y="302724"/>
                </a:lnTo>
                <a:lnTo>
                  <a:pt x="3538503" y="316148"/>
                </a:lnTo>
                <a:lnTo>
                  <a:pt x="3492476" y="332852"/>
                </a:lnTo>
                <a:lnTo>
                  <a:pt x="3446707" y="352887"/>
                </a:lnTo>
                <a:lnTo>
                  <a:pt x="3426046" y="358928"/>
                </a:lnTo>
                <a:lnTo>
                  <a:pt x="4107320" y="358928"/>
                </a:lnTo>
                <a:lnTo>
                  <a:pt x="4100714" y="356067"/>
                </a:lnTo>
                <a:lnTo>
                  <a:pt x="4054007" y="337959"/>
                </a:lnTo>
                <a:lnTo>
                  <a:pt x="4005822" y="321296"/>
                </a:lnTo>
                <a:lnTo>
                  <a:pt x="3959005" y="307443"/>
                </a:lnTo>
                <a:lnTo>
                  <a:pt x="3912119" y="296420"/>
                </a:lnTo>
                <a:lnTo>
                  <a:pt x="3865198" y="288278"/>
                </a:lnTo>
                <a:lnTo>
                  <a:pt x="3818274" y="283067"/>
                </a:lnTo>
                <a:lnTo>
                  <a:pt x="3771380" y="280837"/>
                </a:lnTo>
                <a:close/>
              </a:path>
            </a:pathLst>
          </a:custGeom>
          <a:solidFill>
            <a:srgbClr val="FFFFFF"/>
          </a:solidFill>
        </p:spPr>
        <p:txBody>
          <a:bodyPr wrap="square" lIns="0" tIns="0" rIns="0" bIns="0" rtlCol="0"/>
          <a:lstStyle/>
          <a:p>
            <a:endParaRPr sz="8156"/>
          </a:p>
        </p:txBody>
      </p:sp>
      <p:sp>
        <p:nvSpPr>
          <p:cNvPr id="18" name="bk object 18"/>
          <p:cNvSpPr/>
          <p:nvPr/>
        </p:nvSpPr>
        <p:spPr>
          <a:xfrm>
            <a:off x="24041098" y="1485728"/>
            <a:ext cx="5175335" cy="3550827"/>
          </a:xfrm>
          <a:prstGeom prst="rect">
            <a:avLst/>
          </a:prstGeom>
          <a:blipFill>
            <a:blip r:embed="rId2" cstate="print"/>
            <a:stretch>
              <a:fillRect/>
            </a:stretch>
          </a:blipFill>
        </p:spPr>
        <p:txBody>
          <a:bodyPr wrap="square" lIns="0" tIns="0" rIns="0" bIns="0" rtlCol="0"/>
          <a:lstStyle/>
          <a:p>
            <a:endParaRPr sz="8156"/>
          </a:p>
        </p:txBody>
      </p:sp>
      <p:sp>
        <p:nvSpPr>
          <p:cNvPr id="2" name="Holder 2"/>
          <p:cNvSpPr>
            <a:spLocks noGrp="1"/>
          </p:cNvSpPr>
          <p:nvPr>
            <p:ph type="title"/>
          </p:nvPr>
        </p:nvSpPr>
        <p:spPr>
          <a:xfrm>
            <a:off x="1232582" y="887504"/>
            <a:ext cx="27810050" cy="1539524"/>
          </a:xfrm>
        </p:spPr>
        <p:txBody>
          <a:bodyPr lIns="0" tIns="0" rIns="0" bIns="0"/>
          <a:lstStyle>
            <a:lvl1pPr>
              <a:defRPr sz="10004"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dirty="0"/>
          </a:p>
        </p:txBody>
      </p:sp>
      <p:sp>
        <p:nvSpPr>
          <p:cNvPr id="10" name="object 39"/>
          <p:cNvSpPr/>
          <p:nvPr userDrawn="1"/>
        </p:nvSpPr>
        <p:spPr>
          <a:xfrm>
            <a:off x="23563140" y="38897280"/>
            <a:ext cx="5373467" cy="2433059"/>
          </a:xfrm>
          <a:prstGeom prst="rect">
            <a:avLst/>
          </a:prstGeom>
          <a:blipFill>
            <a:blip r:embed="rId3" cstate="print"/>
            <a:stretch>
              <a:fillRect/>
            </a:stretch>
          </a:blipFill>
        </p:spPr>
        <p:txBody>
          <a:bodyPr wrap="square" lIns="0" tIns="0" rIns="0" bIns="0" rtlCol="0"/>
          <a:lstStyle/>
          <a:p>
            <a:endParaRPr sz="8156"/>
          </a:p>
        </p:txBody>
      </p:sp>
      <p:sp>
        <p:nvSpPr>
          <p:cNvPr id="11" name="object 41"/>
          <p:cNvSpPr txBox="1"/>
          <p:nvPr userDrawn="1"/>
        </p:nvSpPr>
        <p:spPr>
          <a:xfrm>
            <a:off x="1232580" y="41755953"/>
            <a:ext cx="2246426" cy="180167"/>
          </a:xfrm>
          <a:prstGeom prst="rect">
            <a:avLst/>
          </a:prstGeom>
        </p:spPr>
        <p:txBody>
          <a:bodyPr vert="horz" wrap="square" lIns="0" tIns="32438" rIns="0" bIns="0" rtlCol="0">
            <a:spAutoFit/>
          </a:bodyPr>
          <a:lstStyle/>
          <a:p>
            <a:pPr marL="27032">
              <a:spcBef>
                <a:spcPts val="255"/>
              </a:spcBef>
            </a:pPr>
            <a:r>
              <a:rPr lang="en-US" sz="958" spc="11" dirty="0">
                <a:solidFill>
                  <a:srgbClr val="58595B"/>
                </a:solidFill>
                <a:latin typeface="Arial"/>
                <a:cs typeface="Arial"/>
              </a:rPr>
              <a:t>English Charity Reg. No.</a:t>
            </a:r>
            <a:r>
              <a:rPr lang="en-US" sz="958" spc="11" baseline="0" dirty="0">
                <a:solidFill>
                  <a:srgbClr val="58595B"/>
                </a:solidFill>
                <a:latin typeface="Arial"/>
                <a:cs typeface="Arial"/>
              </a:rPr>
              <a:t> </a:t>
            </a:r>
            <a:r>
              <a:rPr lang="en-US" sz="958" spc="11" dirty="0">
                <a:solidFill>
                  <a:srgbClr val="58595B"/>
                </a:solidFill>
                <a:latin typeface="Arial"/>
                <a:cs typeface="Arial"/>
              </a:rPr>
              <a:t>1026588</a:t>
            </a:r>
            <a:endParaRPr sz="958" dirty="0">
              <a:latin typeface="Arial"/>
              <a:cs typeface="Arial"/>
            </a:endParaRPr>
          </a:p>
        </p:txBody>
      </p:sp>
      <p:sp>
        <p:nvSpPr>
          <p:cNvPr id="12" name="object 42"/>
          <p:cNvSpPr/>
          <p:nvPr userDrawn="1"/>
        </p:nvSpPr>
        <p:spPr>
          <a:xfrm>
            <a:off x="1259612" y="41544001"/>
            <a:ext cx="13640064" cy="0"/>
          </a:xfrm>
          <a:custGeom>
            <a:avLst/>
            <a:gdLst/>
            <a:ahLst/>
            <a:cxnLst/>
            <a:rect l="l" t="t" r="r" b="b"/>
            <a:pathLst>
              <a:path w="6408420">
                <a:moveTo>
                  <a:pt x="0" y="0"/>
                </a:moveTo>
                <a:lnTo>
                  <a:pt x="6408296" y="0"/>
                </a:lnTo>
              </a:path>
            </a:pathLst>
          </a:custGeom>
          <a:ln w="5964">
            <a:solidFill>
              <a:srgbClr val="E2E3E4"/>
            </a:solidFill>
          </a:ln>
        </p:spPr>
        <p:txBody>
          <a:bodyPr wrap="square" lIns="0" tIns="0" rIns="0" bIns="0" rtlCol="0"/>
          <a:lstStyle/>
          <a:p>
            <a:endParaRPr sz="8156"/>
          </a:p>
        </p:txBody>
      </p:sp>
      <p:sp>
        <p:nvSpPr>
          <p:cNvPr id="13" name="object 84"/>
          <p:cNvSpPr/>
          <p:nvPr userDrawn="1"/>
        </p:nvSpPr>
        <p:spPr>
          <a:xfrm>
            <a:off x="0" y="41755953"/>
            <a:ext cx="1174516" cy="296128"/>
          </a:xfrm>
          <a:custGeom>
            <a:avLst/>
            <a:gdLst/>
            <a:ahLst/>
            <a:cxnLst/>
            <a:rect l="l" t="t" r="r" b="b"/>
            <a:pathLst>
              <a:path w="551814" h="2063115">
                <a:moveTo>
                  <a:pt x="551766" y="0"/>
                </a:moveTo>
                <a:lnTo>
                  <a:pt x="0" y="0"/>
                </a:lnTo>
                <a:lnTo>
                  <a:pt x="0" y="2062621"/>
                </a:lnTo>
                <a:lnTo>
                  <a:pt x="551766" y="2062621"/>
                </a:lnTo>
                <a:lnTo>
                  <a:pt x="551766" y="0"/>
                </a:lnTo>
                <a:close/>
              </a:path>
            </a:pathLst>
          </a:custGeom>
          <a:solidFill>
            <a:srgbClr val="FFC300"/>
          </a:solidFill>
        </p:spPr>
        <p:txBody>
          <a:bodyPr wrap="square" lIns="0" tIns="0" rIns="0" bIns="0" rtlCol="0"/>
          <a:lstStyle/>
          <a:p>
            <a:endParaRPr sz="8156"/>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4/23/2019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6018770" y="34114346"/>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7" name="bk object 17"/>
          <p:cNvSpPr/>
          <p:nvPr/>
        </p:nvSpPr>
        <p:spPr>
          <a:xfrm>
            <a:off x="16018770" y="36253818"/>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8" name="bk object 18"/>
          <p:cNvSpPr/>
          <p:nvPr/>
        </p:nvSpPr>
        <p:spPr>
          <a:xfrm>
            <a:off x="16018770" y="38300400"/>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9" name="bk object 19"/>
          <p:cNvSpPr/>
          <p:nvPr/>
        </p:nvSpPr>
        <p:spPr>
          <a:xfrm>
            <a:off x="8288044" y="20447872"/>
            <a:ext cx="13634658" cy="6048769"/>
          </a:xfrm>
          <a:custGeom>
            <a:avLst/>
            <a:gdLst/>
            <a:ahLst/>
            <a:cxnLst/>
            <a:rect l="l" t="t" r="r" b="b"/>
            <a:pathLst>
              <a:path w="6405880" h="2840990">
                <a:moveTo>
                  <a:pt x="0" y="2840613"/>
                </a:moveTo>
                <a:lnTo>
                  <a:pt x="6405314" y="2840613"/>
                </a:lnTo>
                <a:lnTo>
                  <a:pt x="6405314" y="0"/>
                </a:lnTo>
                <a:lnTo>
                  <a:pt x="0" y="0"/>
                </a:lnTo>
                <a:lnTo>
                  <a:pt x="0" y="2840613"/>
                </a:lnTo>
                <a:close/>
              </a:path>
            </a:pathLst>
          </a:custGeom>
          <a:solidFill>
            <a:srgbClr val="E2E3E4"/>
          </a:solidFill>
        </p:spPr>
        <p:txBody>
          <a:bodyPr wrap="square" lIns="0" tIns="0" rIns="0" bIns="0" rtlCol="0"/>
          <a:lstStyle/>
          <a:p>
            <a:endParaRPr sz="8156"/>
          </a:p>
        </p:txBody>
      </p:sp>
      <p:sp>
        <p:nvSpPr>
          <p:cNvPr id="2" name="Holder 2"/>
          <p:cNvSpPr>
            <a:spLocks noGrp="1"/>
          </p:cNvSpPr>
          <p:nvPr>
            <p:ph type="title"/>
          </p:nvPr>
        </p:nvSpPr>
        <p:spPr>
          <a:xfrm>
            <a:off x="1232582" y="887504"/>
            <a:ext cx="27810050" cy="723275"/>
          </a:xfrm>
          <a:prstGeom prst="rect">
            <a:avLst/>
          </a:prstGeom>
        </p:spPr>
        <p:txBody>
          <a:bodyPr wrap="square" lIns="0" tIns="0" rIns="0" bIns="0">
            <a:spAutoFit/>
          </a:bodyPr>
          <a:lstStyle>
            <a:lvl1pPr>
              <a:defRPr sz="4700" b="0" i="0">
                <a:solidFill>
                  <a:schemeClr val="bg1"/>
                </a:solidFill>
                <a:latin typeface="Arial"/>
                <a:cs typeface="Arial"/>
              </a:defRPr>
            </a:lvl1pPr>
          </a:lstStyle>
          <a:p>
            <a:endParaRPr/>
          </a:p>
        </p:txBody>
      </p:sp>
      <p:sp>
        <p:nvSpPr>
          <p:cNvPr id="3" name="Holder 3"/>
          <p:cNvSpPr>
            <a:spLocks noGrp="1"/>
          </p:cNvSpPr>
          <p:nvPr>
            <p:ph type="body" idx="1"/>
          </p:nvPr>
        </p:nvSpPr>
        <p:spPr>
          <a:xfrm>
            <a:off x="1513761" y="9844866"/>
            <a:ext cx="2724769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0293573" y="39807503"/>
            <a:ext cx="9688068" cy="589713"/>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513761" y="39807503"/>
            <a:ext cx="6963299" cy="589713"/>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4/23/2019</a:t>
            </a:fld>
            <a:endParaRPr lang="en-US"/>
          </a:p>
        </p:txBody>
      </p:sp>
      <p:sp>
        <p:nvSpPr>
          <p:cNvPr id="6" name="Holder 6"/>
          <p:cNvSpPr>
            <a:spLocks noGrp="1"/>
          </p:cNvSpPr>
          <p:nvPr>
            <p:ph type="sldNum" sz="quarter" idx="7"/>
          </p:nvPr>
        </p:nvSpPr>
        <p:spPr>
          <a:xfrm>
            <a:off x="21798153" y="39807503"/>
            <a:ext cx="6963299" cy="589713"/>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 id="2147483665" r:id="rId2"/>
  </p:sldLayoutIdLst>
  <p:txStyles>
    <p:titleStyle>
      <a:lvl1pPr>
        <a:defRPr>
          <a:latin typeface="+mj-lt"/>
          <a:ea typeface="+mj-ea"/>
          <a:cs typeface="+mj-cs"/>
        </a:defRPr>
      </a:lvl1pPr>
    </p:titleStyle>
    <p:body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bodyStyle>
    <p:other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32580" y="5499711"/>
            <a:ext cx="24420626" cy="2174065"/>
          </a:xfrm>
          <a:prstGeom prst="rect">
            <a:avLst/>
          </a:prstGeom>
        </p:spPr>
        <p:txBody>
          <a:bodyPr vert="horz" wrap="square" lIns="0" tIns="24328" rIns="0" bIns="0" rtlCol="0">
            <a:spAutoFit/>
          </a:bodyPr>
          <a:lstStyle/>
          <a:p>
            <a:pPr marL="27032" marR="10813">
              <a:lnSpc>
                <a:spcPct val="101600"/>
              </a:lnSpc>
              <a:spcBef>
                <a:spcPts val="192"/>
              </a:spcBef>
            </a:pPr>
            <a:r>
              <a:rPr lang="en-US" sz="3938" b="1" spc="-11" baseline="30000" dirty="0">
                <a:solidFill>
                  <a:srgbClr val="58595B"/>
                </a:solidFill>
                <a:latin typeface="Arial"/>
                <a:cs typeface="Arial"/>
              </a:rPr>
              <a:t>1</a:t>
            </a:r>
            <a:r>
              <a:rPr lang="en-US" sz="3938" b="1" spc="-11" dirty="0">
                <a:solidFill>
                  <a:srgbClr val="58595B"/>
                </a:solidFill>
                <a:latin typeface="Arial"/>
                <a:cs typeface="Arial"/>
              </a:rPr>
              <a:t>Mohit Nair, </a:t>
            </a:r>
            <a:r>
              <a:rPr lang="en-US" sz="3938" b="1" spc="-11" baseline="30000" dirty="0">
                <a:solidFill>
                  <a:srgbClr val="58595B"/>
                </a:solidFill>
                <a:latin typeface="Arial"/>
                <a:cs typeface="Arial"/>
              </a:rPr>
              <a:t>2</a:t>
            </a:r>
            <a:r>
              <a:rPr lang="en-US" sz="3938" b="1" spc="-11" dirty="0">
                <a:solidFill>
                  <a:srgbClr val="58595B"/>
                </a:solidFill>
                <a:latin typeface="Arial"/>
                <a:cs typeface="Arial"/>
              </a:rPr>
              <a:t>Pragya Kumar, </a:t>
            </a:r>
            <a:r>
              <a:rPr lang="en-US" sz="3938" b="1" spc="-11" baseline="30000" dirty="0">
                <a:solidFill>
                  <a:srgbClr val="58595B"/>
                </a:solidFill>
                <a:latin typeface="Arial"/>
                <a:cs typeface="Arial"/>
              </a:rPr>
              <a:t>2</a:t>
            </a:r>
            <a:r>
              <a:rPr lang="en-US" sz="3938" b="1" spc="-11" dirty="0">
                <a:solidFill>
                  <a:srgbClr val="58595B"/>
                </a:solidFill>
                <a:latin typeface="Arial"/>
                <a:cs typeface="Arial"/>
              </a:rPr>
              <a:t>Sanjay Pandey, </a:t>
            </a:r>
            <a:r>
              <a:rPr lang="en-US" sz="3938" b="1" spc="-11" baseline="30000" dirty="0">
                <a:solidFill>
                  <a:srgbClr val="58595B"/>
                </a:solidFill>
                <a:latin typeface="Arial"/>
                <a:cs typeface="Arial"/>
              </a:rPr>
              <a:t>2</a:t>
            </a:r>
            <a:r>
              <a:rPr lang="en-US" sz="3938" b="1" spc="-11" dirty="0">
                <a:solidFill>
                  <a:srgbClr val="58595B"/>
                </a:solidFill>
                <a:latin typeface="Arial"/>
                <a:cs typeface="Arial"/>
              </a:rPr>
              <a:t>Alok </a:t>
            </a:r>
            <a:r>
              <a:rPr lang="en-US" sz="3938" b="1" spc="-11" dirty="0" err="1">
                <a:solidFill>
                  <a:srgbClr val="58595B"/>
                </a:solidFill>
                <a:latin typeface="Arial"/>
                <a:cs typeface="Arial"/>
              </a:rPr>
              <a:t>Ranjan</a:t>
            </a:r>
            <a:r>
              <a:rPr lang="en-US" sz="3938" b="1" spc="-11" dirty="0">
                <a:solidFill>
                  <a:srgbClr val="58595B"/>
                </a:solidFill>
                <a:latin typeface="Arial"/>
                <a:cs typeface="Arial"/>
              </a:rPr>
              <a:t>, </a:t>
            </a:r>
            <a:r>
              <a:rPr lang="en-US" sz="3938" b="1" spc="-11" baseline="30000" dirty="0">
                <a:solidFill>
                  <a:srgbClr val="58595B"/>
                </a:solidFill>
                <a:latin typeface="Arial"/>
                <a:cs typeface="Arial"/>
              </a:rPr>
              <a:t>2</a:t>
            </a:r>
            <a:r>
              <a:rPr lang="en-US" sz="3938" b="1" spc="-11" dirty="0">
                <a:solidFill>
                  <a:srgbClr val="58595B"/>
                </a:solidFill>
                <a:latin typeface="Arial"/>
                <a:cs typeface="Arial"/>
              </a:rPr>
              <a:t>Chandra Mani Singh, </a:t>
            </a:r>
            <a:r>
              <a:rPr lang="en-US" sz="3938" b="1" spc="-11" baseline="30000" dirty="0">
                <a:solidFill>
                  <a:srgbClr val="58595B"/>
                </a:solidFill>
                <a:latin typeface="Arial"/>
                <a:cs typeface="Arial"/>
              </a:rPr>
              <a:t>2</a:t>
            </a:r>
            <a:r>
              <a:rPr lang="en-US" sz="3938" b="1" spc="-11" dirty="0">
                <a:solidFill>
                  <a:srgbClr val="58595B"/>
                </a:solidFill>
                <a:latin typeface="Arial"/>
                <a:cs typeface="Arial"/>
              </a:rPr>
              <a:t>Neeraj Agarwal, </a:t>
            </a:r>
            <a:r>
              <a:rPr lang="en-US" sz="3938" b="1" spc="-11" baseline="30000" dirty="0">
                <a:solidFill>
                  <a:srgbClr val="58595B"/>
                </a:solidFill>
                <a:latin typeface="Arial"/>
                <a:cs typeface="Arial"/>
              </a:rPr>
              <a:t>1</a:t>
            </a:r>
            <a:r>
              <a:rPr lang="en-US" sz="3938" b="1" spc="-11" dirty="0">
                <a:solidFill>
                  <a:srgbClr val="58595B"/>
                </a:solidFill>
                <a:latin typeface="Arial"/>
                <a:cs typeface="Arial"/>
              </a:rPr>
              <a:t>Amit </a:t>
            </a:r>
            <a:r>
              <a:rPr lang="en-US" sz="3938" b="1" spc="-11" dirty="0" err="1">
                <a:solidFill>
                  <a:srgbClr val="58595B"/>
                </a:solidFill>
                <a:latin typeface="Arial"/>
                <a:cs typeface="Arial"/>
              </a:rPr>
              <a:t>Harshana</a:t>
            </a:r>
            <a:r>
              <a:rPr lang="en-US" sz="3938" b="1" spc="-11" dirty="0">
                <a:solidFill>
                  <a:srgbClr val="58595B"/>
                </a:solidFill>
                <a:latin typeface="Arial"/>
                <a:cs typeface="Arial"/>
              </a:rPr>
              <a:t>, </a:t>
            </a:r>
            <a:r>
              <a:rPr lang="en-US" sz="3938" b="1" spc="-11" baseline="30000" dirty="0">
                <a:solidFill>
                  <a:srgbClr val="58595B"/>
                </a:solidFill>
                <a:latin typeface="Arial"/>
                <a:cs typeface="Arial"/>
              </a:rPr>
              <a:t>1</a:t>
            </a:r>
            <a:r>
              <a:rPr lang="en-US" sz="3938" b="1" spc="-11" dirty="0">
                <a:solidFill>
                  <a:srgbClr val="58595B"/>
                </a:solidFill>
                <a:latin typeface="Arial"/>
                <a:cs typeface="Arial"/>
              </a:rPr>
              <a:t>Shahwar </a:t>
            </a:r>
            <a:r>
              <a:rPr lang="en-US" sz="3938" b="1" spc="-11" dirty="0" err="1">
                <a:solidFill>
                  <a:srgbClr val="58595B"/>
                </a:solidFill>
                <a:latin typeface="Arial"/>
                <a:cs typeface="Arial"/>
              </a:rPr>
              <a:t>Kazmi</a:t>
            </a:r>
            <a:r>
              <a:rPr lang="en-US" sz="3938" b="1" spc="-11" dirty="0">
                <a:solidFill>
                  <a:srgbClr val="58595B"/>
                </a:solidFill>
                <a:latin typeface="Arial"/>
                <a:cs typeface="Arial"/>
              </a:rPr>
              <a:t>, </a:t>
            </a:r>
            <a:r>
              <a:rPr lang="en-US" sz="3938" b="1" spc="-11" baseline="30000" dirty="0">
                <a:solidFill>
                  <a:srgbClr val="58595B"/>
                </a:solidFill>
                <a:latin typeface="Arial"/>
                <a:cs typeface="Arial"/>
              </a:rPr>
              <a:t>3</a:t>
            </a:r>
            <a:r>
              <a:rPr lang="en-US" sz="3938" b="1" spc="-11" dirty="0">
                <a:solidFill>
                  <a:srgbClr val="58595B"/>
                </a:solidFill>
                <a:latin typeface="Arial"/>
                <a:cs typeface="Arial"/>
              </a:rPr>
              <a:t>Fernanda </a:t>
            </a:r>
            <a:r>
              <a:rPr lang="en-US" sz="3938" b="1" spc="-11" dirty="0" err="1">
                <a:solidFill>
                  <a:srgbClr val="58595B"/>
                </a:solidFill>
                <a:latin typeface="Arial"/>
                <a:cs typeface="Arial"/>
              </a:rPr>
              <a:t>Falero</a:t>
            </a:r>
            <a:r>
              <a:rPr lang="en-US" sz="3938" b="1" spc="-11" dirty="0">
                <a:solidFill>
                  <a:srgbClr val="58595B"/>
                </a:solidFill>
                <a:latin typeface="Arial"/>
                <a:cs typeface="Arial"/>
              </a:rPr>
              <a:t>, </a:t>
            </a:r>
            <a:r>
              <a:rPr lang="en-US" sz="3938" b="1" spc="-11" baseline="30000" dirty="0">
                <a:solidFill>
                  <a:srgbClr val="58595B"/>
                </a:solidFill>
                <a:latin typeface="Arial"/>
                <a:cs typeface="Arial"/>
              </a:rPr>
              <a:t>3</a:t>
            </a:r>
            <a:r>
              <a:rPr lang="en-US" sz="3938" b="1" spc="-11" dirty="0">
                <a:solidFill>
                  <a:srgbClr val="58595B"/>
                </a:solidFill>
                <a:latin typeface="Arial"/>
                <a:cs typeface="Arial"/>
              </a:rPr>
              <a:t>Laura </a:t>
            </a:r>
            <a:r>
              <a:rPr lang="en-US" sz="3938" b="1" spc="-11" dirty="0" err="1">
                <a:solidFill>
                  <a:srgbClr val="58595B"/>
                </a:solidFill>
                <a:latin typeface="Arial"/>
                <a:cs typeface="Arial"/>
              </a:rPr>
              <a:t>Moreto-Planas</a:t>
            </a:r>
            <a:r>
              <a:rPr lang="en-US" sz="3938" b="1" spc="-11" dirty="0">
                <a:solidFill>
                  <a:srgbClr val="58595B"/>
                </a:solidFill>
                <a:latin typeface="Arial"/>
                <a:cs typeface="Arial"/>
              </a:rPr>
              <a:t>, </a:t>
            </a:r>
            <a:r>
              <a:rPr lang="en-US" sz="3938" b="1" spc="-11" baseline="30000" dirty="0">
                <a:solidFill>
                  <a:srgbClr val="58595B"/>
                </a:solidFill>
                <a:latin typeface="Arial"/>
                <a:cs typeface="Arial"/>
              </a:rPr>
              <a:t>1</a:t>
            </a:r>
            <a:r>
              <a:rPr lang="en-US" sz="3938" b="1" spc="-11" dirty="0">
                <a:solidFill>
                  <a:srgbClr val="58595B"/>
                </a:solidFill>
                <a:latin typeface="Arial"/>
                <a:cs typeface="Arial"/>
              </a:rPr>
              <a:t>Sakib </a:t>
            </a:r>
            <a:r>
              <a:rPr lang="en-US" sz="3938" b="1" spc="-11" dirty="0" err="1">
                <a:solidFill>
                  <a:srgbClr val="58595B"/>
                </a:solidFill>
                <a:latin typeface="Arial"/>
                <a:cs typeface="Arial"/>
              </a:rPr>
              <a:t>Burza</a:t>
            </a:r>
            <a:endParaRPr sz="3938" dirty="0">
              <a:latin typeface="Arial"/>
              <a:cs typeface="Arial"/>
            </a:endParaRPr>
          </a:p>
          <a:p>
            <a:pPr marL="27032" marR="598758">
              <a:lnSpc>
                <a:spcPct val="106300"/>
              </a:lnSpc>
              <a:spcBef>
                <a:spcPts val="3608"/>
              </a:spcBef>
            </a:pPr>
            <a:r>
              <a:rPr lang="en-US" sz="2980" spc="-21" dirty="0">
                <a:solidFill>
                  <a:srgbClr val="58595B"/>
                </a:solidFill>
                <a:latin typeface="Arial"/>
                <a:cs typeface="Arial"/>
              </a:rPr>
              <a:t>1. Jawaharlal Nehru University, New Delhi, 2. All India Institute of Medical Sciences, Patna, 3. </a:t>
            </a:r>
            <a:r>
              <a:rPr lang="en-US" sz="2980" spc="-32" dirty="0" err="1">
                <a:solidFill>
                  <a:srgbClr val="58595B"/>
                </a:solidFill>
                <a:latin typeface="Arial"/>
                <a:cs typeface="Arial"/>
              </a:rPr>
              <a:t>Medecins</a:t>
            </a:r>
            <a:r>
              <a:rPr lang="en-US" sz="2980" spc="-32" dirty="0">
                <a:solidFill>
                  <a:srgbClr val="58595B"/>
                </a:solidFill>
                <a:latin typeface="Arial"/>
                <a:cs typeface="Arial"/>
              </a:rPr>
              <a:t> Sans </a:t>
            </a:r>
            <a:r>
              <a:rPr lang="en-US" sz="2980" spc="-32" dirty="0" err="1">
                <a:solidFill>
                  <a:srgbClr val="58595B"/>
                </a:solidFill>
                <a:latin typeface="Arial"/>
                <a:cs typeface="Arial"/>
              </a:rPr>
              <a:t>Frontieres</a:t>
            </a:r>
            <a:r>
              <a:rPr lang="en-US" sz="2980" spc="-32" dirty="0">
                <a:solidFill>
                  <a:srgbClr val="58595B"/>
                </a:solidFill>
                <a:latin typeface="Arial"/>
                <a:cs typeface="Arial"/>
              </a:rPr>
              <a:t>, Barcelona, Spain</a:t>
            </a:r>
            <a:r>
              <a:rPr sz="2980" spc="-32" dirty="0">
                <a:solidFill>
                  <a:srgbClr val="58595B"/>
                </a:solidFill>
                <a:latin typeface="Arial"/>
                <a:cs typeface="Arial"/>
              </a:rPr>
              <a:t>. </a:t>
            </a:r>
            <a:endParaRPr sz="2980" dirty="0">
              <a:latin typeface="Arial"/>
              <a:cs typeface="Arial"/>
            </a:endParaRPr>
          </a:p>
        </p:txBody>
      </p:sp>
      <p:sp>
        <p:nvSpPr>
          <p:cNvPr id="3" name="object 3"/>
          <p:cNvSpPr txBox="1">
            <a:spLocks noGrp="1"/>
          </p:cNvSpPr>
          <p:nvPr>
            <p:ph type="title"/>
          </p:nvPr>
        </p:nvSpPr>
        <p:spPr>
          <a:xfrm>
            <a:off x="542501" y="113173"/>
            <a:ext cx="21814532" cy="4180914"/>
          </a:xfrm>
          <a:prstGeom prst="rect">
            <a:avLst/>
          </a:prstGeom>
        </p:spPr>
        <p:txBody>
          <a:bodyPr vert="horz" wrap="square" lIns="0" tIns="25680" rIns="0" bIns="0" rtlCol="0">
            <a:spAutoFit/>
          </a:bodyPr>
          <a:lstStyle/>
          <a:p>
            <a:pPr marL="27032" marR="10813">
              <a:spcBef>
                <a:spcPts val="202"/>
              </a:spcBef>
              <a:tabLst>
                <a:tab pos="3976400" algn="l"/>
                <a:tab pos="4049386" algn="l"/>
              </a:tabLst>
            </a:pPr>
            <a:r>
              <a:rPr lang="en-GB" sz="9000" spc="-11" dirty="0"/>
              <a:t>Quality of life for patients co-infected with kala-azar and HIV: qualitative study from Bihar, India</a:t>
            </a:r>
            <a:endParaRPr sz="9000" spc="-160" dirty="0"/>
          </a:p>
        </p:txBody>
      </p:sp>
      <p:sp>
        <p:nvSpPr>
          <p:cNvPr id="4" name="object 4"/>
          <p:cNvSpPr/>
          <p:nvPr/>
        </p:nvSpPr>
        <p:spPr>
          <a:xfrm>
            <a:off x="1232580" y="9530538"/>
            <a:ext cx="6586210" cy="394659"/>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lstStyle/>
          <a:p>
            <a:endParaRPr sz="8156"/>
          </a:p>
        </p:txBody>
      </p:sp>
      <p:sp>
        <p:nvSpPr>
          <p:cNvPr id="8" name="object 8"/>
          <p:cNvSpPr txBox="1"/>
          <p:nvPr/>
        </p:nvSpPr>
        <p:spPr>
          <a:xfrm>
            <a:off x="9651206" y="9665990"/>
            <a:ext cx="20055331" cy="3130627"/>
          </a:xfrm>
          <a:prstGeom prst="rect">
            <a:avLst/>
          </a:prstGeom>
        </p:spPr>
        <p:txBody>
          <a:bodyPr vert="horz" wrap="square" lIns="0" tIns="25680" rIns="0" bIns="0" rtlCol="0">
            <a:spAutoFit/>
          </a:bodyPr>
          <a:lstStyle/>
          <a:p>
            <a:pPr marL="27032" marR="10813">
              <a:spcBef>
                <a:spcPts val="202"/>
              </a:spcBef>
            </a:pPr>
            <a:r>
              <a:rPr lang="en-US" sz="5002" b="1" spc="-11" dirty="0">
                <a:solidFill>
                  <a:srgbClr val="D2232A"/>
                </a:solidFill>
                <a:latin typeface="Arial"/>
                <a:cs typeface="Arial"/>
              </a:rPr>
              <a:t>I spent a lot of money</a:t>
            </a:r>
            <a:r>
              <a:rPr lang="is-IS" sz="5002" b="1" spc="-11" dirty="0">
                <a:solidFill>
                  <a:srgbClr val="D2232A"/>
                </a:solidFill>
                <a:latin typeface="Arial"/>
                <a:cs typeface="Arial"/>
              </a:rPr>
              <a:t>…they prescribed all kinds of investigations of about Rs. 3600 each. Even after that, my disease was </a:t>
            </a:r>
          </a:p>
          <a:p>
            <a:pPr marL="27032" marR="10813">
              <a:spcBef>
                <a:spcPts val="202"/>
              </a:spcBef>
            </a:pPr>
            <a:r>
              <a:rPr lang="is-IS" sz="5002" b="1" spc="-11" dirty="0">
                <a:solidFill>
                  <a:srgbClr val="D2232A"/>
                </a:solidFill>
                <a:latin typeface="Arial"/>
                <a:cs typeface="Arial"/>
              </a:rPr>
              <a:t>not diagnosed.					-</a:t>
            </a:r>
            <a:r>
              <a:rPr lang="is-IS" sz="5002" b="1" i="1" spc="-11" dirty="0">
                <a:solidFill>
                  <a:srgbClr val="D2232A"/>
                </a:solidFill>
                <a:latin typeface="Arial"/>
                <a:cs typeface="Arial"/>
              </a:rPr>
              <a:t>Male, Age 40</a:t>
            </a:r>
            <a:r>
              <a:rPr lang="is-IS" sz="5002" b="1" spc="-11" dirty="0">
                <a:solidFill>
                  <a:srgbClr val="D2232A"/>
                </a:solidFill>
                <a:latin typeface="Arial"/>
                <a:cs typeface="Arial"/>
              </a:rPr>
              <a:t> </a:t>
            </a:r>
            <a:endParaRPr lang="en-US" sz="5002" b="1" spc="-21" dirty="0">
              <a:solidFill>
                <a:srgbClr val="D2232A"/>
              </a:solidFill>
              <a:latin typeface="Arial"/>
              <a:cs typeface="Arial"/>
            </a:endParaRPr>
          </a:p>
          <a:p>
            <a:pPr marL="27032" marR="10813">
              <a:spcBef>
                <a:spcPts val="202"/>
              </a:spcBef>
            </a:pPr>
            <a:endParaRPr sz="5002" dirty="0">
              <a:latin typeface="Arial"/>
              <a:cs typeface="Arial"/>
            </a:endParaRPr>
          </a:p>
        </p:txBody>
      </p:sp>
      <p:sp>
        <p:nvSpPr>
          <p:cNvPr id="10" name="object 10"/>
          <p:cNvSpPr txBox="1"/>
          <p:nvPr/>
        </p:nvSpPr>
        <p:spPr>
          <a:xfrm>
            <a:off x="10565606" y="14065348"/>
            <a:ext cx="3820894" cy="488612"/>
          </a:xfrm>
          <a:prstGeom prst="rect">
            <a:avLst/>
          </a:prstGeom>
        </p:spPr>
        <p:txBody>
          <a:bodyPr vert="horz" wrap="square" lIns="0" tIns="29735" rIns="0" bIns="0" rtlCol="0">
            <a:spAutoFit/>
          </a:bodyPr>
          <a:lstStyle/>
          <a:p>
            <a:pPr marL="27032">
              <a:spcBef>
                <a:spcPts val="234"/>
              </a:spcBef>
            </a:pPr>
            <a:r>
              <a:rPr lang="en-US" sz="2980" b="1" spc="-11" dirty="0">
                <a:solidFill>
                  <a:srgbClr val="D2232A"/>
                </a:solidFill>
                <a:latin typeface="Arial"/>
                <a:cs typeface="Arial"/>
              </a:rPr>
              <a:t>Results</a:t>
            </a:r>
            <a:endParaRPr sz="2980" dirty="0">
              <a:latin typeface="Arial"/>
              <a:cs typeface="Arial"/>
            </a:endParaRPr>
          </a:p>
        </p:txBody>
      </p:sp>
      <p:sp>
        <p:nvSpPr>
          <p:cNvPr id="11" name="object 11"/>
          <p:cNvSpPr txBox="1"/>
          <p:nvPr/>
        </p:nvSpPr>
        <p:spPr>
          <a:xfrm>
            <a:off x="1232625" y="10940167"/>
            <a:ext cx="6317247" cy="22745164"/>
          </a:xfrm>
          <a:prstGeom prst="rect">
            <a:avLst/>
          </a:prstGeom>
          <a:effectLst>
            <a:glow rad="774700">
              <a:srgbClr val="3EA199"/>
            </a:glow>
          </a:effectLst>
        </p:spPr>
        <p:txBody>
          <a:bodyPr vert="horz" wrap="square" lIns="0" tIns="25680" rIns="0" bIns="0" rtlCol="0">
            <a:spAutoFit/>
          </a:bodyPr>
          <a:lstStyle/>
          <a:p>
            <a:r>
              <a:rPr lang="en-US" sz="3200" dirty="0"/>
              <a:t>Co-infection with Visceral </a:t>
            </a:r>
            <a:r>
              <a:rPr lang="en-US" sz="3200" dirty="0" err="1"/>
              <a:t>Leishmaniasis</a:t>
            </a:r>
            <a:r>
              <a:rPr lang="en-US" sz="3200" dirty="0"/>
              <a:t> (commonly known as Kala Azar, KA) and Human Immunodeficiency Virus (HIV) is increasingly being diagnosed among patients in Bihar. However, there is virtually no evidence analyzing the quality of life, including aspects of physical health, mental health, income and livelihood, and other self-identified domains of importance to such patients. </a:t>
            </a:r>
          </a:p>
          <a:p>
            <a:endParaRPr lang="en-US" sz="3200" dirty="0"/>
          </a:p>
          <a:p>
            <a:r>
              <a:rPr lang="en-US" sz="3200" dirty="0"/>
              <a:t>This qualitative study is the first assessment of self-reported quality of life among patients with KA-HIV co-infection in the Asian context, and was particularly relevant to our work in order to understand how patients perceived treatment and why they presented late in seeking care. </a:t>
            </a:r>
          </a:p>
          <a:p>
            <a:pPr marL="27032" marR="282484">
              <a:lnSpc>
                <a:spcPct val="100600"/>
              </a:lnSpc>
              <a:spcBef>
                <a:spcPts val="202"/>
              </a:spcBef>
            </a:pPr>
            <a:endParaRPr lang="en-US" sz="3000" spc="-11" dirty="0">
              <a:solidFill>
                <a:srgbClr val="58595B"/>
              </a:solidFill>
              <a:latin typeface="Arial"/>
              <a:cs typeface="Arial"/>
            </a:endParaRPr>
          </a:p>
          <a:p>
            <a:pPr marL="27032" marR="282484">
              <a:lnSpc>
                <a:spcPct val="100600"/>
              </a:lnSpc>
              <a:spcBef>
                <a:spcPts val="202"/>
              </a:spcBef>
            </a:pPr>
            <a:endParaRPr lang="en-US" sz="2980" b="1" dirty="0">
              <a:solidFill>
                <a:srgbClr val="D2232A"/>
              </a:solidFill>
              <a:latin typeface="Arial"/>
              <a:cs typeface="Arial"/>
            </a:endParaRPr>
          </a:p>
          <a:p>
            <a:pPr marL="27032" marR="282484">
              <a:lnSpc>
                <a:spcPct val="100600"/>
              </a:lnSpc>
              <a:spcBef>
                <a:spcPts val="202"/>
              </a:spcBef>
            </a:pPr>
            <a:endParaRPr lang="en-US" sz="2980" b="1" dirty="0">
              <a:solidFill>
                <a:srgbClr val="D2232A"/>
              </a:solidFill>
              <a:latin typeface="Arial"/>
              <a:cs typeface="Arial"/>
            </a:endParaRPr>
          </a:p>
          <a:p>
            <a:pPr marL="27032" marR="282484">
              <a:lnSpc>
                <a:spcPct val="100600"/>
              </a:lnSpc>
              <a:spcBef>
                <a:spcPts val="202"/>
              </a:spcBef>
            </a:pPr>
            <a:endParaRPr lang="en-US" sz="2980" b="1" dirty="0">
              <a:solidFill>
                <a:srgbClr val="D2232A"/>
              </a:solidFill>
              <a:latin typeface="Arial"/>
              <a:cs typeface="Arial"/>
            </a:endParaRPr>
          </a:p>
          <a:p>
            <a:pPr marL="27032" marR="282484">
              <a:lnSpc>
                <a:spcPct val="100600"/>
              </a:lnSpc>
              <a:spcBef>
                <a:spcPts val="202"/>
              </a:spcBef>
            </a:pPr>
            <a:endParaRPr lang="en-US" sz="2980" b="1" dirty="0">
              <a:solidFill>
                <a:srgbClr val="D2232A"/>
              </a:solidFill>
              <a:latin typeface="Arial"/>
              <a:cs typeface="Arial"/>
            </a:endParaRPr>
          </a:p>
          <a:p>
            <a:pPr marL="27032" marR="282484">
              <a:lnSpc>
                <a:spcPct val="100600"/>
              </a:lnSpc>
              <a:spcBef>
                <a:spcPts val="202"/>
              </a:spcBef>
            </a:pPr>
            <a:endParaRPr lang="en-US" sz="2980" b="1" dirty="0">
              <a:solidFill>
                <a:srgbClr val="D2232A"/>
              </a:solidFill>
              <a:latin typeface="Arial"/>
              <a:cs typeface="Arial"/>
            </a:endParaRPr>
          </a:p>
          <a:p>
            <a:pPr marL="27032" marR="282484">
              <a:lnSpc>
                <a:spcPct val="100600"/>
              </a:lnSpc>
              <a:spcBef>
                <a:spcPts val="202"/>
              </a:spcBef>
            </a:pPr>
            <a:r>
              <a:rPr lang="en-US" sz="2980" b="1" dirty="0">
                <a:solidFill>
                  <a:srgbClr val="D2232A"/>
                </a:solidFill>
                <a:latin typeface="Arial"/>
                <a:cs typeface="Arial"/>
              </a:rPr>
              <a:t>Methods</a:t>
            </a:r>
          </a:p>
          <a:p>
            <a:pPr marL="27032" marR="282484">
              <a:lnSpc>
                <a:spcPct val="100600"/>
              </a:lnSpc>
              <a:spcBef>
                <a:spcPts val="202"/>
              </a:spcBef>
            </a:pPr>
            <a:endParaRPr lang="en-US" sz="2980" b="1" dirty="0">
              <a:solidFill>
                <a:srgbClr val="D2232A"/>
              </a:solidFill>
              <a:latin typeface="Arial"/>
              <a:cs typeface="Arial"/>
            </a:endParaRPr>
          </a:p>
          <a:p>
            <a:pPr marL="27032" marR="282484">
              <a:lnSpc>
                <a:spcPct val="100600"/>
              </a:lnSpc>
              <a:spcBef>
                <a:spcPts val="202"/>
              </a:spcBef>
            </a:pPr>
            <a:r>
              <a:rPr lang="en-US" sz="3200" dirty="0"/>
              <a:t>Using semi-structured in-depth interviews, we adopted a grounded theory approach to generate evidence on the quality of life of patients co-infected with KA and HIV. Patients were purposively sampled until saturation was attained. All interviews were transcribed from local languages into English, and entered into NVIVO 11 for coding and analysis. Data collection and analysis occurred concurrently in accordance with a grounded</a:t>
            </a:r>
          </a:p>
          <a:p>
            <a:pPr marL="27032" marR="282484">
              <a:lnSpc>
                <a:spcPct val="100600"/>
              </a:lnSpc>
              <a:spcBef>
                <a:spcPts val="202"/>
              </a:spcBef>
            </a:pPr>
            <a:r>
              <a:rPr lang="en-US" sz="3200" dirty="0"/>
              <a:t>theory approach.</a:t>
            </a:r>
          </a:p>
          <a:p>
            <a:pPr marL="27032" marR="282484">
              <a:lnSpc>
                <a:spcPct val="100600"/>
              </a:lnSpc>
              <a:spcBef>
                <a:spcPts val="202"/>
              </a:spcBef>
            </a:pPr>
            <a:endParaRPr lang="en-US" sz="2980" b="1" dirty="0">
              <a:solidFill>
                <a:srgbClr val="D2232A"/>
              </a:solidFill>
              <a:latin typeface="Arial"/>
              <a:cs typeface="Arial"/>
            </a:endParaRPr>
          </a:p>
          <a:p>
            <a:pPr marL="27032" marR="282484">
              <a:lnSpc>
                <a:spcPct val="100600"/>
              </a:lnSpc>
              <a:spcBef>
                <a:spcPts val="202"/>
              </a:spcBef>
            </a:pPr>
            <a:endParaRPr lang="en-US" sz="2980" b="1" dirty="0">
              <a:solidFill>
                <a:srgbClr val="D2232A"/>
              </a:solidFill>
              <a:latin typeface="Arial"/>
              <a:cs typeface="Arial"/>
            </a:endParaRPr>
          </a:p>
        </p:txBody>
      </p:sp>
      <p:sp>
        <p:nvSpPr>
          <p:cNvPr id="16" name="object 16"/>
          <p:cNvSpPr/>
          <p:nvPr/>
        </p:nvSpPr>
        <p:spPr>
          <a:xfrm>
            <a:off x="10565606" y="12982842"/>
            <a:ext cx="13944141" cy="394659"/>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38A199"/>
          </a:solidFill>
        </p:spPr>
        <p:txBody>
          <a:bodyPr wrap="square" lIns="0" tIns="0" rIns="0" bIns="0" rtlCol="0"/>
          <a:lstStyle/>
          <a:p>
            <a:endParaRPr sz="8156"/>
          </a:p>
        </p:txBody>
      </p:sp>
      <p:sp>
        <p:nvSpPr>
          <p:cNvPr id="43" name="TextBox 42"/>
          <p:cNvSpPr txBox="1"/>
          <p:nvPr/>
        </p:nvSpPr>
        <p:spPr>
          <a:xfrm>
            <a:off x="8748896" y="25705546"/>
            <a:ext cx="5401742" cy="5749605"/>
          </a:xfrm>
          <a:prstGeom prst="rect">
            <a:avLst/>
          </a:prstGeom>
          <a:solidFill>
            <a:srgbClr val="FF0000"/>
          </a:solidFill>
          <a:ln>
            <a:noFill/>
          </a:ln>
        </p:spPr>
        <p:txBody>
          <a:bodyPr wrap="square" lIns="180000" tIns="180000" rIns="180000" bIns="180000" rtlCol="0">
            <a:spAutoFit/>
          </a:bodyPr>
          <a:lstStyle/>
          <a:p>
            <a:r>
              <a:rPr lang="en-US" sz="5000" b="1" dirty="0">
                <a:solidFill>
                  <a:schemeClr val="bg1"/>
                </a:solidFill>
                <a:latin typeface="Arial" charset="0"/>
                <a:ea typeface="Arial" charset="0"/>
                <a:cs typeface="Arial" charset="0"/>
              </a:rPr>
              <a:t>A total of 29 patients with Kala Azar were interviewed: </a:t>
            </a:r>
          </a:p>
          <a:p>
            <a:r>
              <a:rPr lang="en-US" sz="5000" b="1" dirty="0">
                <a:solidFill>
                  <a:schemeClr val="bg1"/>
                </a:solidFill>
                <a:latin typeface="Arial" charset="0"/>
                <a:ea typeface="Arial" charset="0"/>
                <a:cs typeface="Arial" charset="0"/>
              </a:rPr>
              <a:t>24 men (83%) and 5 women (17%)</a:t>
            </a:r>
          </a:p>
        </p:txBody>
      </p:sp>
      <p:sp>
        <p:nvSpPr>
          <p:cNvPr id="44" name="TextBox 43"/>
          <p:cNvSpPr txBox="1"/>
          <p:nvPr/>
        </p:nvSpPr>
        <p:spPr>
          <a:xfrm>
            <a:off x="22396751" y="25705546"/>
            <a:ext cx="6606875" cy="1132957"/>
          </a:xfrm>
          <a:prstGeom prst="rect">
            <a:avLst/>
          </a:prstGeom>
          <a:solidFill>
            <a:srgbClr val="FF0000"/>
          </a:solidFill>
          <a:ln>
            <a:noFill/>
          </a:ln>
        </p:spPr>
        <p:txBody>
          <a:bodyPr wrap="square" lIns="180000" tIns="180000" rIns="180000" bIns="180000" rtlCol="0">
            <a:spAutoFit/>
          </a:bodyPr>
          <a:lstStyle/>
          <a:p>
            <a:r>
              <a:rPr lang="en-US" sz="5000" b="1" dirty="0">
                <a:solidFill>
                  <a:schemeClr val="bg1"/>
                </a:solidFill>
                <a:latin typeface="Arial" charset="0"/>
                <a:ea typeface="Arial" charset="0"/>
                <a:cs typeface="Arial" charset="0"/>
              </a:rPr>
              <a:t>High out-of-pocket</a:t>
            </a:r>
          </a:p>
        </p:txBody>
      </p:sp>
      <p:sp>
        <p:nvSpPr>
          <p:cNvPr id="45" name="TextBox 44"/>
          <p:cNvSpPr txBox="1"/>
          <p:nvPr/>
        </p:nvSpPr>
        <p:spPr>
          <a:xfrm>
            <a:off x="22385063" y="27091890"/>
            <a:ext cx="4715943" cy="1132957"/>
          </a:xfrm>
          <a:prstGeom prst="rect">
            <a:avLst/>
          </a:prstGeom>
          <a:solidFill>
            <a:srgbClr val="FF0000"/>
          </a:solidFill>
          <a:ln>
            <a:noFill/>
          </a:ln>
        </p:spPr>
        <p:txBody>
          <a:bodyPr wrap="square" lIns="180000" tIns="180000" rIns="180000" bIns="180000" rtlCol="0">
            <a:spAutoFit/>
          </a:bodyPr>
          <a:lstStyle/>
          <a:p>
            <a:r>
              <a:rPr lang="en-US" sz="5000" b="1" dirty="0">
                <a:solidFill>
                  <a:schemeClr val="bg1"/>
                </a:solidFill>
                <a:latin typeface="Arial" charset="0"/>
                <a:ea typeface="Arial" charset="0"/>
                <a:cs typeface="Arial" charset="0"/>
              </a:rPr>
              <a:t>expenditures</a:t>
            </a:r>
          </a:p>
        </p:txBody>
      </p:sp>
      <p:sp>
        <p:nvSpPr>
          <p:cNvPr id="46" name="TextBox 45"/>
          <p:cNvSpPr txBox="1"/>
          <p:nvPr/>
        </p:nvSpPr>
        <p:spPr>
          <a:xfrm>
            <a:off x="22357033" y="28478234"/>
            <a:ext cx="6486758" cy="1132957"/>
          </a:xfrm>
          <a:prstGeom prst="rect">
            <a:avLst/>
          </a:prstGeom>
          <a:solidFill>
            <a:srgbClr val="3EA199"/>
          </a:solidFill>
          <a:ln>
            <a:noFill/>
          </a:ln>
        </p:spPr>
        <p:txBody>
          <a:bodyPr wrap="square" lIns="180000" tIns="180000" rIns="180000" bIns="180000" rtlCol="0">
            <a:spAutoFit/>
          </a:bodyPr>
          <a:lstStyle/>
          <a:p>
            <a:r>
              <a:rPr lang="en-US" sz="5000" b="1" dirty="0">
                <a:solidFill>
                  <a:schemeClr val="bg1"/>
                </a:solidFill>
                <a:latin typeface="Arial" charset="0"/>
                <a:ea typeface="Arial" charset="0"/>
                <a:cs typeface="Arial" charset="0"/>
              </a:rPr>
              <a:t>Delayed diagnosis </a:t>
            </a:r>
          </a:p>
        </p:txBody>
      </p:sp>
      <p:sp>
        <p:nvSpPr>
          <p:cNvPr id="47" name="TextBox 46"/>
          <p:cNvSpPr txBox="1"/>
          <p:nvPr/>
        </p:nvSpPr>
        <p:spPr>
          <a:xfrm>
            <a:off x="22357032" y="29864578"/>
            <a:ext cx="5810773" cy="1132957"/>
          </a:xfrm>
          <a:prstGeom prst="rect">
            <a:avLst/>
          </a:prstGeom>
          <a:solidFill>
            <a:srgbClr val="3EA199"/>
          </a:solidFill>
          <a:ln>
            <a:noFill/>
          </a:ln>
        </p:spPr>
        <p:txBody>
          <a:bodyPr wrap="square" lIns="180000" tIns="180000" rIns="180000" bIns="180000" rtlCol="0">
            <a:spAutoFit/>
          </a:bodyPr>
          <a:lstStyle/>
          <a:p>
            <a:r>
              <a:rPr lang="en-US" sz="5000" b="1" dirty="0">
                <a:solidFill>
                  <a:schemeClr val="bg1"/>
                </a:solidFill>
                <a:latin typeface="Arial" charset="0"/>
                <a:ea typeface="Arial" charset="0"/>
                <a:cs typeface="Arial" charset="0"/>
              </a:rPr>
              <a:t>of Kala Azar</a:t>
            </a:r>
          </a:p>
        </p:txBody>
      </p:sp>
      <p:sp>
        <p:nvSpPr>
          <p:cNvPr id="40" name="object 40"/>
          <p:cNvSpPr/>
          <p:nvPr/>
        </p:nvSpPr>
        <p:spPr>
          <a:xfrm>
            <a:off x="15102383" y="27395819"/>
            <a:ext cx="6574046" cy="11913061"/>
          </a:xfrm>
          <a:custGeom>
            <a:avLst/>
            <a:gdLst/>
            <a:ahLst/>
            <a:cxnLst/>
            <a:rect l="l" t="t" r="r" b="b"/>
            <a:pathLst>
              <a:path w="3088640" h="4718050">
                <a:moveTo>
                  <a:pt x="0" y="4717451"/>
                </a:moveTo>
                <a:lnTo>
                  <a:pt x="3088276" y="4717451"/>
                </a:lnTo>
                <a:lnTo>
                  <a:pt x="3088276" y="0"/>
                </a:lnTo>
                <a:lnTo>
                  <a:pt x="0" y="0"/>
                </a:lnTo>
                <a:lnTo>
                  <a:pt x="0" y="4717451"/>
                </a:lnTo>
                <a:close/>
              </a:path>
            </a:pathLst>
          </a:custGeom>
          <a:solidFill>
            <a:srgbClr val="E2E3E4"/>
          </a:solidFill>
        </p:spPr>
        <p:txBody>
          <a:bodyPr wrap="square" lIns="0" tIns="0" rIns="0" bIns="0" rtlCol="0"/>
          <a:lstStyle/>
          <a:p>
            <a:endParaRPr sz="8156"/>
          </a:p>
        </p:txBody>
      </p:sp>
      <p:sp>
        <p:nvSpPr>
          <p:cNvPr id="13" name="object 13"/>
          <p:cNvSpPr txBox="1"/>
          <p:nvPr/>
        </p:nvSpPr>
        <p:spPr>
          <a:xfrm>
            <a:off x="15292279" y="27781427"/>
            <a:ext cx="6349386" cy="11802479"/>
          </a:xfrm>
          <a:prstGeom prst="rect">
            <a:avLst/>
          </a:prstGeom>
        </p:spPr>
        <p:txBody>
          <a:bodyPr vert="horz" wrap="square" lIns="0" tIns="29735" rIns="0" bIns="0" rtlCol="0">
            <a:spAutoFit/>
          </a:bodyPr>
          <a:lstStyle/>
          <a:p>
            <a:pPr marL="27032">
              <a:spcBef>
                <a:spcPts val="234"/>
              </a:spcBef>
            </a:pPr>
            <a:r>
              <a:rPr lang="en-US" sz="3000" b="1" spc="-11" dirty="0">
                <a:solidFill>
                  <a:srgbClr val="D2232A"/>
                </a:solidFill>
                <a:latin typeface="Arial"/>
                <a:cs typeface="Arial"/>
              </a:rPr>
              <a:t>Conclusion</a:t>
            </a:r>
          </a:p>
          <a:p>
            <a:pPr marL="27032">
              <a:spcBef>
                <a:spcPts val="234"/>
              </a:spcBef>
            </a:pPr>
            <a:endParaRPr lang="en-US" sz="3000" b="1" spc="-11" dirty="0">
              <a:solidFill>
                <a:srgbClr val="D2232A"/>
              </a:solidFill>
              <a:latin typeface="Arial"/>
              <a:cs typeface="Arial"/>
            </a:endParaRPr>
          </a:p>
          <a:p>
            <a:pPr marL="27032">
              <a:spcBef>
                <a:spcPts val="234"/>
              </a:spcBef>
            </a:pPr>
            <a:r>
              <a:rPr lang="en-US" sz="3200" dirty="0"/>
              <a:t>The dual burden of poverty interacting with the severity and chronicity of KA-HIV co-infection means financial support, increased community engagement, and collaborative decision making are crucial for co-infected patients. Increased provider awareness of </a:t>
            </a:r>
          </a:p>
          <a:p>
            <a:pPr marL="27032">
              <a:spcBef>
                <a:spcPts val="234"/>
              </a:spcBef>
            </a:pPr>
            <a:r>
              <a:rPr lang="en-US" sz="3200" dirty="0"/>
              <a:t>co-infection and effective stigma-reduction interventions should be integrated in the care seeking pathway to ensure that appropriate and effective access to care is possible for this vulnerable population. A sustainable long-term strategy requires a people-centered approach wherein the perceptions and life circumstances of patients are taken into account in the medical decision-making process.</a:t>
            </a:r>
          </a:p>
          <a:p>
            <a:pPr marL="27032">
              <a:spcBef>
                <a:spcPts val="234"/>
              </a:spcBef>
            </a:pPr>
            <a:endParaRPr sz="3000" dirty="0">
              <a:latin typeface="Arial"/>
              <a:cs typeface="Arial"/>
            </a:endParaRPr>
          </a:p>
          <a:p>
            <a:pPr>
              <a:spcBef>
                <a:spcPts val="43"/>
              </a:spcBef>
            </a:pPr>
            <a:endParaRPr sz="3000" dirty="0">
              <a:latin typeface="Times New Roman"/>
              <a:cs typeface="Times New Roman"/>
            </a:endParaRPr>
          </a:p>
        </p:txBody>
      </p:sp>
      <p:sp>
        <p:nvSpPr>
          <p:cNvPr id="50" name="object 13"/>
          <p:cNvSpPr txBox="1"/>
          <p:nvPr/>
        </p:nvSpPr>
        <p:spPr>
          <a:xfrm>
            <a:off x="22396751" y="33682667"/>
            <a:ext cx="6447040" cy="2818481"/>
          </a:xfrm>
          <a:prstGeom prst="rect">
            <a:avLst/>
          </a:prstGeom>
        </p:spPr>
        <p:txBody>
          <a:bodyPr vert="horz" wrap="square" lIns="0" tIns="29735" rIns="0" bIns="0" rtlCol="0">
            <a:spAutoFit/>
          </a:bodyPr>
          <a:lstStyle/>
          <a:p>
            <a:pPr marL="27032">
              <a:spcBef>
                <a:spcPts val="234"/>
              </a:spcBef>
            </a:pPr>
            <a:r>
              <a:rPr lang="en-US" sz="3000" b="1" spc="-11" dirty="0">
                <a:solidFill>
                  <a:srgbClr val="D2232A"/>
                </a:solidFill>
                <a:latin typeface="Arial"/>
                <a:cs typeface="Arial"/>
              </a:rPr>
              <a:t>Acknowledgements</a:t>
            </a:r>
            <a:endParaRPr sz="3000" dirty="0">
              <a:latin typeface="Arial"/>
              <a:cs typeface="Arial"/>
            </a:endParaRPr>
          </a:p>
          <a:p>
            <a:pPr>
              <a:spcBef>
                <a:spcPts val="43"/>
              </a:spcBef>
            </a:pPr>
            <a:endParaRPr sz="3000" dirty="0">
              <a:latin typeface="Times New Roman"/>
              <a:cs typeface="Times New Roman"/>
            </a:endParaRPr>
          </a:p>
          <a:p>
            <a:pPr marL="27032" marR="10813">
              <a:lnSpc>
                <a:spcPct val="100600"/>
              </a:lnSpc>
            </a:pPr>
            <a:r>
              <a:rPr lang="en-US" sz="3000" dirty="0">
                <a:solidFill>
                  <a:srgbClr val="58595B"/>
                </a:solidFill>
                <a:latin typeface="Arial"/>
                <a:cs typeface="Arial"/>
              </a:rPr>
              <a:t>We express our gratitude to Dr. </a:t>
            </a:r>
            <a:r>
              <a:rPr lang="en-US" sz="3000" dirty="0" err="1">
                <a:solidFill>
                  <a:srgbClr val="58595B"/>
                </a:solidFill>
                <a:latin typeface="Arial"/>
                <a:cs typeface="Arial"/>
              </a:rPr>
              <a:t>Rishav</a:t>
            </a:r>
            <a:r>
              <a:rPr lang="en-US" sz="3000" dirty="0">
                <a:solidFill>
                  <a:srgbClr val="58595B"/>
                </a:solidFill>
                <a:latin typeface="Arial"/>
                <a:cs typeface="Arial"/>
              </a:rPr>
              <a:t> Kumar, Dr. Rashmi Kumari, and the entire MSF field team for</a:t>
            </a:r>
          </a:p>
          <a:p>
            <a:pPr marL="27032" marR="10813">
              <a:lnSpc>
                <a:spcPct val="100600"/>
              </a:lnSpc>
            </a:pPr>
            <a:r>
              <a:rPr lang="en-US" sz="3000" dirty="0">
                <a:solidFill>
                  <a:srgbClr val="58595B"/>
                </a:solidFill>
                <a:latin typeface="Arial"/>
                <a:cs typeface="Arial"/>
              </a:rPr>
              <a:t>their support.</a:t>
            </a:r>
            <a:endParaRPr lang="en-US" sz="3000" spc="-11" dirty="0">
              <a:solidFill>
                <a:srgbClr val="58595B"/>
              </a:solidFill>
              <a:latin typeface="Arial"/>
              <a:cs typeface="Arial"/>
            </a:endParaRPr>
          </a:p>
        </p:txBody>
      </p:sp>
      <p:sp>
        <p:nvSpPr>
          <p:cNvPr id="54" name="object 16"/>
          <p:cNvSpPr/>
          <p:nvPr/>
        </p:nvSpPr>
        <p:spPr>
          <a:xfrm>
            <a:off x="1232580" y="22619121"/>
            <a:ext cx="6586210" cy="394659"/>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38A199"/>
          </a:solidFill>
        </p:spPr>
        <p:txBody>
          <a:bodyPr wrap="square" lIns="0" tIns="0" rIns="0" bIns="0" rtlCol="0"/>
          <a:lstStyle/>
          <a:p>
            <a:endParaRPr sz="8156"/>
          </a:p>
        </p:txBody>
      </p:sp>
      <p:sp>
        <p:nvSpPr>
          <p:cNvPr id="60" name="object 7"/>
          <p:cNvSpPr/>
          <p:nvPr/>
        </p:nvSpPr>
        <p:spPr>
          <a:xfrm>
            <a:off x="1487700" y="34387412"/>
            <a:ext cx="796076" cy="625778"/>
          </a:xfrm>
          <a:custGeom>
            <a:avLst/>
            <a:gdLst/>
            <a:ahLst/>
            <a:cxnLst/>
            <a:rect l="l" t="t" r="r" b="b"/>
            <a:pathLst>
              <a:path w="374014" h="294004">
                <a:moveTo>
                  <a:pt x="120383" y="0"/>
                </a:moveTo>
                <a:lnTo>
                  <a:pt x="80736" y="18374"/>
                </a:lnTo>
                <a:lnTo>
                  <a:pt x="48828" y="42547"/>
                </a:lnTo>
                <a:lnTo>
                  <a:pt x="16692" y="87104"/>
                </a:lnTo>
                <a:lnTo>
                  <a:pt x="2596" y="144018"/>
                </a:lnTo>
                <a:lnTo>
                  <a:pt x="0" y="196776"/>
                </a:lnTo>
                <a:lnTo>
                  <a:pt x="0" y="293957"/>
                </a:lnTo>
                <a:lnTo>
                  <a:pt x="135856" y="293957"/>
                </a:lnTo>
                <a:lnTo>
                  <a:pt x="135856" y="158100"/>
                </a:lnTo>
                <a:lnTo>
                  <a:pt x="70105" y="158100"/>
                </a:lnTo>
                <a:lnTo>
                  <a:pt x="71627" y="139033"/>
                </a:lnTo>
                <a:lnTo>
                  <a:pt x="88716" y="93798"/>
                </a:lnTo>
                <a:lnTo>
                  <a:pt x="128104" y="63518"/>
                </a:lnTo>
                <a:lnTo>
                  <a:pt x="146975" y="56082"/>
                </a:lnTo>
                <a:lnTo>
                  <a:pt x="120383" y="0"/>
                </a:lnTo>
                <a:close/>
              </a:path>
              <a:path w="374014" h="294004">
                <a:moveTo>
                  <a:pt x="347140" y="0"/>
                </a:moveTo>
                <a:lnTo>
                  <a:pt x="307793" y="18374"/>
                </a:lnTo>
                <a:lnTo>
                  <a:pt x="275823" y="42547"/>
                </a:lnTo>
                <a:lnTo>
                  <a:pt x="243460" y="86970"/>
                </a:lnTo>
                <a:lnTo>
                  <a:pt x="229347" y="143718"/>
                </a:lnTo>
                <a:lnTo>
                  <a:pt x="226750" y="196776"/>
                </a:lnTo>
                <a:lnTo>
                  <a:pt x="226750" y="293957"/>
                </a:lnTo>
                <a:lnTo>
                  <a:pt x="362613" y="293957"/>
                </a:lnTo>
                <a:lnTo>
                  <a:pt x="362613" y="158100"/>
                </a:lnTo>
                <a:lnTo>
                  <a:pt x="296856" y="158100"/>
                </a:lnTo>
                <a:lnTo>
                  <a:pt x="298381" y="139033"/>
                </a:lnTo>
                <a:lnTo>
                  <a:pt x="315472" y="93798"/>
                </a:lnTo>
                <a:lnTo>
                  <a:pt x="354860" y="63518"/>
                </a:lnTo>
                <a:lnTo>
                  <a:pt x="373731" y="56082"/>
                </a:lnTo>
                <a:lnTo>
                  <a:pt x="347140" y="0"/>
                </a:lnTo>
                <a:close/>
              </a:path>
            </a:pathLst>
          </a:custGeom>
          <a:solidFill>
            <a:srgbClr val="38A199"/>
          </a:solidFill>
        </p:spPr>
        <p:txBody>
          <a:bodyPr wrap="square" lIns="0" tIns="0" rIns="0" bIns="0" rtlCol="0"/>
          <a:lstStyle/>
          <a:p>
            <a:endParaRPr sz="8156"/>
          </a:p>
        </p:txBody>
      </p:sp>
      <p:sp>
        <p:nvSpPr>
          <p:cNvPr id="61" name="object 8"/>
          <p:cNvSpPr txBox="1"/>
          <p:nvPr/>
        </p:nvSpPr>
        <p:spPr>
          <a:xfrm>
            <a:off x="1487700" y="35412273"/>
            <a:ext cx="13390024" cy="3926037"/>
          </a:xfrm>
          <a:prstGeom prst="rect">
            <a:avLst/>
          </a:prstGeom>
        </p:spPr>
        <p:txBody>
          <a:bodyPr vert="horz" wrap="square" lIns="0" tIns="25680" rIns="0" bIns="0" rtlCol="0">
            <a:spAutoFit/>
          </a:bodyPr>
          <a:lstStyle/>
          <a:p>
            <a:pPr marL="27032" marR="10813">
              <a:spcBef>
                <a:spcPts val="202"/>
              </a:spcBef>
            </a:pPr>
            <a:r>
              <a:rPr lang="en-US" sz="5002" b="1" spc="-11" dirty="0">
                <a:solidFill>
                  <a:srgbClr val="D2232A"/>
                </a:solidFill>
                <a:latin typeface="Arial"/>
                <a:cs typeface="Arial"/>
              </a:rPr>
              <a:t>I feel lonely and I feel like I should be alone</a:t>
            </a:r>
            <a:r>
              <a:rPr lang="is-IS" sz="5002" b="1" spc="-11" dirty="0">
                <a:solidFill>
                  <a:srgbClr val="D2232A"/>
                </a:solidFill>
                <a:latin typeface="Arial"/>
                <a:cs typeface="Arial"/>
              </a:rPr>
              <a:t>…each passing day, my body became thinner and thinner.</a:t>
            </a:r>
          </a:p>
          <a:p>
            <a:pPr marL="27032" marR="10813">
              <a:spcBef>
                <a:spcPts val="202"/>
              </a:spcBef>
            </a:pPr>
            <a:r>
              <a:rPr lang="is-IS" sz="5002" b="1" spc="-11" dirty="0">
                <a:solidFill>
                  <a:srgbClr val="D2232A"/>
                </a:solidFill>
                <a:latin typeface="Arial"/>
                <a:cs typeface="Arial"/>
              </a:rPr>
              <a:t>				-</a:t>
            </a:r>
            <a:r>
              <a:rPr lang="is-IS" sz="5002" b="1" i="1" spc="-11" dirty="0">
                <a:solidFill>
                  <a:srgbClr val="D2232A"/>
                </a:solidFill>
                <a:latin typeface="Arial"/>
                <a:cs typeface="Arial"/>
              </a:rPr>
              <a:t>Male, Age 43</a:t>
            </a:r>
            <a:endParaRPr lang="en-US" sz="5002" b="1" i="1" spc="-21" dirty="0">
              <a:solidFill>
                <a:srgbClr val="D2232A"/>
              </a:solidFill>
              <a:latin typeface="Arial"/>
              <a:cs typeface="Arial"/>
            </a:endParaRPr>
          </a:p>
          <a:p>
            <a:pPr marL="27032" marR="10813">
              <a:spcBef>
                <a:spcPts val="202"/>
              </a:spcBef>
            </a:pPr>
            <a:endParaRPr sz="5002" dirty="0">
              <a:latin typeface="Arial"/>
              <a:cs typeface="Arial"/>
            </a:endParaRPr>
          </a:p>
        </p:txBody>
      </p:sp>
      <p:sp>
        <p:nvSpPr>
          <p:cNvPr id="14" name="Rectangle 13"/>
          <p:cNvSpPr/>
          <p:nvPr/>
        </p:nvSpPr>
        <p:spPr>
          <a:xfrm>
            <a:off x="10565605" y="14740185"/>
            <a:ext cx="18278185" cy="9941183"/>
          </a:xfrm>
          <a:prstGeom prst="rect">
            <a:avLst/>
          </a:prstGeom>
        </p:spPr>
        <p:txBody>
          <a:bodyPr wrap="square">
            <a:spAutoFit/>
          </a:bodyPr>
          <a:lstStyle/>
          <a:p>
            <a:r>
              <a:rPr lang="en-US" sz="4000" dirty="0">
                <a:latin typeface="Garamond" charset="0"/>
                <a:ea typeface="Calibri" charset="0"/>
                <a:cs typeface="Arial" charset="0"/>
              </a:rPr>
              <a:t>A total of 29 patients were interviewed to reach theoretical saturation, including 16 patients co-infected with Kala Azar and HIV and 13 patients co-infected with Kala Azar, HIV, and TB. Among 29 patients, 24 were men (83%) and 5 were women (17%); this reflects the background distribution of KA-HIV patients overall. </a:t>
            </a:r>
          </a:p>
          <a:p>
            <a:endParaRPr lang="en-US" sz="4000" dirty="0">
              <a:latin typeface="Garamond" charset="0"/>
              <a:ea typeface="Calibri" charset="0"/>
              <a:cs typeface="Arial" charset="0"/>
            </a:endParaRPr>
          </a:p>
          <a:p>
            <a:r>
              <a:rPr lang="en-US" sz="4000" dirty="0">
                <a:latin typeface="Garamond" charset="0"/>
                <a:ea typeface="Calibri" charset="0"/>
                <a:cs typeface="Calibri" charset="0"/>
              </a:rPr>
              <a:t>We found that patients highly valued income and health as indicators of a good quality life, and routinely went into debt accessing care in the private setup. This was due to perceptions of poor quality of care in the government setup and a lack of knowledge regarding available government services at the district level. The economic impact of seeking care in the private sector combined with lost income during periods of illness contributed to feelings of anxiety and hopelessness among patients, and left them dependent on societal support to access care. </a:t>
            </a:r>
          </a:p>
          <a:p>
            <a:endParaRPr lang="en-US" sz="4000" dirty="0">
              <a:latin typeface="Garamond" charset="0"/>
              <a:ea typeface="Calibri" charset="0"/>
              <a:cs typeface="Calibri" charset="0"/>
            </a:endParaRPr>
          </a:p>
          <a:p>
            <a:r>
              <a:rPr lang="en-US" sz="4000" dirty="0">
                <a:latin typeface="Garamond" charset="0"/>
                <a:ea typeface="Calibri" charset="0"/>
                <a:cs typeface="Calibri" charset="0"/>
              </a:rPr>
              <a:t>KA symptoms were often misdiagnosed in the private sector as seasonal fever, while care providers found it difficult to disentangle the clinical symptoms of KA and HIV, contributing to patients presenting late to district hospitals.</a:t>
            </a:r>
            <a:r>
              <a:rPr lang="en-US" dirty="0"/>
              <a:t> </a:t>
            </a:r>
          </a:p>
        </p:txBody>
      </p:sp>
      <p:sp>
        <p:nvSpPr>
          <p:cNvPr id="62" name="object 10"/>
          <p:cNvSpPr txBox="1"/>
          <p:nvPr/>
        </p:nvSpPr>
        <p:spPr>
          <a:xfrm>
            <a:off x="1232580" y="10198554"/>
            <a:ext cx="3820894" cy="488612"/>
          </a:xfrm>
          <a:prstGeom prst="rect">
            <a:avLst/>
          </a:prstGeom>
        </p:spPr>
        <p:txBody>
          <a:bodyPr vert="horz" wrap="square" lIns="0" tIns="29735" rIns="0" bIns="0" rtlCol="0">
            <a:spAutoFit/>
          </a:bodyPr>
          <a:lstStyle/>
          <a:p>
            <a:pPr marL="27032">
              <a:spcBef>
                <a:spcPts val="234"/>
              </a:spcBef>
            </a:pPr>
            <a:r>
              <a:rPr lang="en-US" sz="2980" b="1" spc="-11" dirty="0">
                <a:solidFill>
                  <a:srgbClr val="D2232A"/>
                </a:solidFill>
                <a:latin typeface="Arial"/>
                <a:cs typeface="Arial"/>
              </a:rPr>
              <a:t>Introduction</a:t>
            </a:r>
            <a:endParaRPr sz="2980" dirty="0">
              <a:latin typeface="Arial"/>
              <a:cs typeface="Arial"/>
            </a:endParaRPr>
          </a:p>
        </p:txBody>
      </p:sp>
      <p:sp>
        <p:nvSpPr>
          <p:cNvPr id="63" name="object 7"/>
          <p:cNvSpPr/>
          <p:nvPr/>
        </p:nvSpPr>
        <p:spPr>
          <a:xfrm>
            <a:off x="8601682" y="9102090"/>
            <a:ext cx="796076" cy="625778"/>
          </a:xfrm>
          <a:custGeom>
            <a:avLst/>
            <a:gdLst/>
            <a:ahLst/>
            <a:cxnLst/>
            <a:rect l="l" t="t" r="r" b="b"/>
            <a:pathLst>
              <a:path w="374014" h="294004">
                <a:moveTo>
                  <a:pt x="120383" y="0"/>
                </a:moveTo>
                <a:lnTo>
                  <a:pt x="80736" y="18374"/>
                </a:lnTo>
                <a:lnTo>
                  <a:pt x="48828" y="42547"/>
                </a:lnTo>
                <a:lnTo>
                  <a:pt x="16692" y="87104"/>
                </a:lnTo>
                <a:lnTo>
                  <a:pt x="2596" y="144018"/>
                </a:lnTo>
                <a:lnTo>
                  <a:pt x="0" y="196776"/>
                </a:lnTo>
                <a:lnTo>
                  <a:pt x="0" y="293957"/>
                </a:lnTo>
                <a:lnTo>
                  <a:pt x="135856" y="293957"/>
                </a:lnTo>
                <a:lnTo>
                  <a:pt x="135856" y="158100"/>
                </a:lnTo>
                <a:lnTo>
                  <a:pt x="70105" y="158100"/>
                </a:lnTo>
                <a:lnTo>
                  <a:pt x="71627" y="139033"/>
                </a:lnTo>
                <a:lnTo>
                  <a:pt x="88716" y="93798"/>
                </a:lnTo>
                <a:lnTo>
                  <a:pt x="128104" y="63518"/>
                </a:lnTo>
                <a:lnTo>
                  <a:pt x="146975" y="56082"/>
                </a:lnTo>
                <a:lnTo>
                  <a:pt x="120383" y="0"/>
                </a:lnTo>
                <a:close/>
              </a:path>
              <a:path w="374014" h="294004">
                <a:moveTo>
                  <a:pt x="347140" y="0"/>
                </a:moveTo>
                <a:lnTo>
                  <a:pt x="307793" y="18374"/>
                </a:lnTo>
                <a:lnTo>
                  <a:pt x="275823" y="42547"/>
                </a:lnTo>
                <a:lnTo>
                  <a:pt x="243460" y="86970"/>
                </a:lnTo>
                <a:lnTo>
                  <a:pt x="229347" y="143718"/>
                </a:lnTo>
                <a:lnTo>
                  <a:pt x="226750" y="196776"/>
                </a:lnTo>
                <a:lnTo>
                  <a:pt x="226750" y="293957"/>
                </a:lnTo>
                <a:lnTo>
                  <a:pt x="362613" y="293957"/>
                </a:lnTo>
                <a:lnTo>
                  <a:pt x="362613" y="158100"/>
                </a:lnTo>
                <a:lnTo>
                  <a:pt x="296856" y="158100"/>
                </a:lnTo>
                <a:lnTo>
                  <a:pt x="298381" y="139033"/>
                </a:lnTo>
                <a:lnTo>
                  <a:pt x="315472" y="93798"/>
                </a:lnTo>
                <a:lnTo>
                  <a:pt x="354860" y="63518"/>
                </a:lnTo>
                <a:lnTo>
                  <a:pt x="373731" y="56082"/>
                </a:lnTo>
                <a:lnTo>
                  <a:pt x="347140" y="0"/>
                </a:lnTo>
                <a:close/>
              </a:path>
            </a:pathLst>
          </a:custGeom>
          <a:solidFill>
            <a:srgbClr val="38A199"/>
          </a:solidFill>
        </p:spPr>
        <p:txBody>
          <a:bodyPr wrap="square" lIns="0" tIns="0" rIns="0" bIns="0" rtlCol="0"/>
          <a:lstStyle/>
          <a:p>
            <a:endParaRPr sz="8156"/>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2f035dc-877f-47c5-a098-0c6fdb408b4f">
      <UserInfo>
        <DisplayName/>
        <AccountId xsi:nil="true"/>
        <AccountType/>
      </UserInfo>
    </SharedWithUsers>
  </documentManagement>
</p:properties>
</file>

<file path=customXml/itemProps1.xml><?xml version="1.0" encoding="utf-8"?>
<ds:datastoreItem xmlns:ds="http://schemas.openxmlformats.org/officeDocument/2006/customXml" ds:itemID="{C3D72508-2A94-4237-A61E-FABCCF73E21F}"/>
</file>

<file path=customXml/itemProps2.xml><?xml version="1.0" encoding="utf-8"?>
<ds:datastoreItem xmlns:ds="http://schemas.openxmlformats.org/officeDocument/2006/customXml" ds:itemID="{22E6AB2B-AF27-4D79-8DE2-180A5EADBA2B}"/>
</file>

<file path=customXml/itemProps3.xml><?xml version="1.0" encoding="utf-8"?>
<ds:datastoreItem xmlns:ds="http://schemas.openxmlformats.org/officeDocument/2006/customXml" ds:itemID="{8A17476D-5593-49EE-BC00-3A65B5FF3486}"/>
</file>

<file path=docProps/app.xml><?xml version="1.0" encoding="utf-8"?>
<Properties xmlns="http://schemas.openxmlformats.org/officeDocument/2006/extended-properties" xmlns:vt="http://schemas.openxmlformats.org/officeDocument/2006/docPropsVTypes">
  <Template/>
  <TotalTime>931</TotalTime>
  <Words>661</Words>
  <Application>Microsoft Office PowerPoint</Application>
  <PresentationFormat>Custom</PresentationFormat>
  <Paragraphs>42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Garamond</vt:lpstr>
      <vt:lpstr>Times New Roman</vt:lpstr>
      <vt:lpstr>Office Theme</vt:lpstr>
      <vt:lpstr>Quality of life for patients co-infected with kala-azar and HIV: qualitative study from Bihar, India</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MSFUser</dc:creator>
  <cp:lastModifiedBy>Joy Kumahor</cp:lastModifiedBy>
  <cp:revision>32</cp:revision>
  <cp:lastPrinted>2018-04-11T18:41:58Z</cp:lastPrinted>
  <dcterms:created xsi:type="dcterms:W3CDTF">2018-04-11T18:28:11Z</dcterms:created>
  <dcterms:modified xsi:type="dcterms:W3CDTF">2019-04-23T12:42:38Z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2018-04-05T23:00:00Z</vt:filetime>
  </property>
  <property fmtid="{D5CDD505-2E9C-101B-9397-08002B2CF9AE}" pid="3" name="Creator">
    <vt:lpwstr>Adobe InDesign CS6 (Macintosh)</vt:lpwstr>
  </property>
  <property fmtid="{D5CDD505-2E9C-101B-9397-08002B2CF9AE}" pid="4" name="LastSaved">
    <vt:filetime>2018-04-10T23:00:00Z</vt:filetime>
  </property>
  <property fmtid="{D5CDD505-2E9C-101B-9397-08002B2CF9AE}" pid="5" name="ContentTypeId">
    <vt:lpwstr>0x010100EF656C67CEBF1B4EA4579FD3E3AFD5F7</vt:lpwstr>
  </property>
  <property fmtid="{D5CDD505-2E9C-101B-9397-08002B2CF9AE}" pid="6" name="Order">
    <vt:r8>328900</vt:r8>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ies>
</file>