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3"/>
  </p:notesMasterIdLst>
  <p:sldIdLst>
    <p:sldId id="256" r:id="rId2"/>
  </p:sldIdLst>
  <p:sldSz cx="30275213" cy="4280376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132">
          <p15:clr>
            <a:srgbClr val="A4A3A4"/>
          </p15:clr>
        </p15:guide>
        <p15:guide id="2" pos="497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ola Morton" initials="NM" lastIdx="8" clrIdx="0">
    <p:extLst>
      <p:ext uri="{19B8F6BF-5375-455C-9EA6-DF929625EA0E}">
        <p15:presenceInfo xmlns:p15="http://schemas.microsoft.com/office/powerpoint/2012/main" userId="S-1-5-21-525232940-205169942-4119498148-43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EEC"/>
    <a:srgbClr val="FFFFCC"/>
    <a:srgbClr val="7ACCC6"/>
    <a:srgbClr val="3EA199"/>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E0C70-F82E-402D-A0C8-D000B50A3353}" v="5" dt="2019-04-10T16:51:08.688"/>
  </p1510:revLst>
</p1510:revInfo>
</file>

<file path=ppt/tableStyles.xml><?xml version="1.0" encoding="utf-8"?>
<a:tblStyleLst xmlns:a="http://schemas.openxmlformats.org/drawingml/2006/main" def="{F260F3B5-1718-4F92-801F-5A0AE71EB391}">
  <a:tblStyle styleId="{F260F3B5-1718-4F92-801F-5A0AE71EB39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6" autoAdjust="0"/>
    <p:restoredTop sz="94660"/>
  </p:normalViewPr>
  <p:slideViewPr>
    <p:cSldViewPr snapToGrid="0">
      <p:cViewPr varScale="1">
        <p:scale>
          <a:sx n="17" d="100"/>
          <a:sy n="17" d="100"/>
        </p:scale>
        <p:origin x="3516" y="66"/>
      </p:cViewPr>
      <p:guideLst>
        <p:guide orient="horz" pos="6132"/>
        <p:guide pos="497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13" Type="http://schemas.openxmlformats.org/officeDocument/2006/relationships/customXml" Target="../customXml/item3.xml"/><Relationship Id="rId3" Type="http://schemas.openxmlformats.org/officeDocument/2006/relationships/notesMaster" Target="notesMasters/notesMaster1.xml"/><Relationship Id="rId7" Type="http://schemas.openxmlformats.org/officeDocument/2006/relationships/theme" Target="theme/theme1.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1.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Fotheringham" userId="c8b5e219-e17d-41b9-a3a1-a5b338de4da7" providerId="ADAL" clId="{CAFDD85C-1D98-46F0-94F5-9147CCDD064D}"/>
    <pc:docChg chg="custSel modSld modNotesMaster">
      <pc:chgData name="Claire Fotheringham" userId="c8b5e219-e17d-41b9-a3a1-a5b338de4da7" providerId="ADAL" clId="{CAFDD85C-1D98-46F0-94F5-9147CCDD064D}" dt="2019-04-05T03:40:11.712" v="335" actId="20577"/>
      <pc:docMkLst>
        <pc:docMk/>
      </pc:docMkLst>
      <pc:sldChg chg="modSp modNotes">
        <pc:chgData name="Claire Fotheringham" userId="c8b5e219-e17d-41b9-a3a1-a5b338de4da7" providerId="ADAL" clId="{CAFDD85C-1D98-46F0-94F5-9147CCDD064D}" dt="2019-04-05T03:40:11.712" v="335" actId="20577"/>
        <pc:sldMkLst>
          <pc:docMk/>
          <pc:sldMk cId="0" sldId="256"/>
        </pc:sldMkLst>
        <pc:spChg chg="mod">
          <ac:chgData name="Claire Fotheringham" userId="c8b5e219-e17d-41b9-a3a1-a5b338de4da7" providerId="ADAL" clId="{CAFDD85C-1D98-46F0-94F5-9147CCDD064D}" dt="2019-04-05T03:40:11.712" v="335" actId="20577"/>
          <ac:spMkLst>
            <pc:docMk/>
            <pc:sldMk cId="0" sldId="256"/>
            <ac:spMk id="6" creationId="{1451BADD-6123-4511-A0A1-4344CA1BF50D}"/>
          </ac:spMkLst>
        </pc:spChg>
        <pc:spChg chg="mod">
          <ac:chgData name="Claire Fotheringham" userId="c8b5e219-e17d-41b9-a3a1-a5b338de4da7" providerId="ADAL" clId="{CAFDD85C-1D98-46F0-94F5-9147CCDD064D}" dt="2019-04-05T03:29:52.812" v="268" actId="552"/>
          <ac:spMkLst>
            <pc:docMk/>
            <pc:sldMk cId="0" sldId="256"/>
            <ac:spMk id="43" creationId="{00000000-0000-0000-0000-000000000000}"/>
          </ac:spMkLst>
        </pc:spChg>
        <pc:spChg chg="mod">
          <ac:chgData name="Claire Fotheringham" userId="c8b5e219-e17d-41b9-a3a1-a5b338de4da7" providerId="ADAL" clId="{CAFDD85C-1D98-46F0-94F5-9147CCDD064D}" dt="2019-04-05T03:32:26.376" v="281" actId="553"/>
          <ac:spMkLst>
            <pc:docMk/>
            <pc:sldMk cId="0" sldId="256"/>
            <ac:spMk id="44" creationId="{00000000-0000-0000-0000-000000000000}"/>
          </ac:spMkLst>
        </pc:spChg>
        <pc:spChg chg="mod">
          <ac:chgData name="Claire Fotheringham" userId="c8b5e219-e17d-41b9-a3a1-a5b338de4da7" providerId="ADAL" clId="{CAFDD85C-1D98-46F0-94F5-9147CCDD064D}" dt="2019-04-05T03:30:27.384" v="271" actId="552"/>
          <ac:spMkLst>
            <pc:docMk/>
            <pc:sldMk cId="0" sldId="256"/>
            <ac:spMk id="45" creationId="{00000000-0000-0000-0000-000000000000}"/>
          </ac:spMkLst>
        </pc:spChg>
        <pc:spChg chg="mod">
          <ac:chgData name="Claire Fotheringham" userId="c8b5e219-e17d-41b9-a3a1-a5b338de4da7" providerId="ADAL" clId="{CAFDD85C-1D98-46F0-94F5-9147CCDD064D}" dt="2019-04-05T03:29:52.812" v="268" actId="552"/>
          <ac:spMkLst>
            <pc:docMk/>
            <pc:sldMk cId="0" sldId="256"/>
            <ac:spMk id="46" creationId="{00000000-0000-0000-0000-000000000000}"/>
          </ac:spMkLst>
        </pc:spChg>
        <pc:spChg chg="mod">
          <ac:chgData name="Claire Fotheringham" userId="c8b5e219-e17d-41b9-a3a1-a5b338de4da7" providerId="ADAL" clId="{CAFDD85C-1D98-46F0-94F5-9147CCDD064D}" dt="2019-04-05T03:30:55.525" v="273" actId="554"/>
          <ac:spMkLst>
            <pc:docMk/>
            <pc:sldMk cId="0" sldId="256"/>
            <ac:spMk id="48" creationId="{00000000-0000-0000-0000-000000000000}"/>
          </ac:spMkLst>
        </pc:spChg>
        <pc:spChg chg="mod">
          <ac:chgData name="Claire Fotheringham" userId="c8b5e219-e17d-41b9-a3a1-a5b338de4da7" providerId="ADAL" clId="{CAFDD85C-1D98-46F0-94F5-9147CCDD064D}" dt="2019-04-05T03:30:27.384" v="271" actId="552"/>
          <ac:spMkLst>
            <pc:docMk/>
            <pc:sldMk cId="0" sldId="256"/>
            <ac:spMk id="49" creationId="{00000000-0000-0000-0000-000000000000}"/>
          </ac:spMkLst>
        </pc:spChg>
        <pc:spChg chg="mod">
          <ac:chgData name="Claire Fotheringham" userId="c8b5e219-e17d-41b9-a3a1-a5b338de4da7" providerId="ADAL" clId="{CAFDD85C-1D98-46F0-94F5-9147CCDD064D}" dt="2019-04-05T03:30:27.384" v="271" actId="552"/>
          <ac:spMkLst>
            <pc:docMk/>
            <pc:sldMk cId="0" sldId="256"/>
            <ac:spMk id="50" creationId="{00000000-0000-0000-0000-000000000000}"/>
          </ac:spMkLst>
        </pc:spChg>
        <pc:spChg chg="mod">
          <ac:chgData name="Claire Fotheringham" userId="c8b5e219-e17d-41b9-a3a1-a5b338de4da7" providerId="ADAL" clId="{CAFDD85C-1D98-46F0-94F5-9147CCDD064D}" dt="2019-04-05T03:30:27.384" v="271" actId="552"/>
          <ac:spMkLst>
            <pc:docMk/>
            <pc:sldMk cId="0" sldId="256"/>
            <ac:spMk id="51" creationId="{00000000-0000-0000-0000-000000000000}"/>
          </ac:spMkLst>
        </pc:spChg>
        <pc:spChg chg="mod">
          <ac:chgData name="Claire Fotheringham" userId="c8b5e219-e17d-41b9-a3a1-a5b338de4da7" providerId="ADAL" clId="{CAFDD85C-1D98-46F0-94F5-9147CCDD064D}" dt="2019-04-05T03:30:27.384" v="271" actId="552"/>
          <ac:spMkLst>
            <pc:docMk/>
            <pc:sldMk cId="0" sldId="256"/>
            <ac:spMk id="52" creationId="{00000000-0000-0000-0000-000000000000}"/>
          </ac:spMkLst>
        </pc:spChg>
        <pc:spChg chg="mod">
          <ac:chgData name="Claire Fotheringham" userId="c8b5e219-e17d-41b9-a3a1-a5b338de4da7" providerId="ADAL" clId="{CAFDD85C-1D98-46F0-94F5-9147CCDD064D}" dt="2019-04-05T03:30:27.384" v="271" actId="552"/>
          <ac:spMkLst>
            <pc:docMk/>
            <pc:sldMk cId="0" sldId="256"/>
            <ac:spMk id="53" creationId="{00000000-0000-0000-0000-000000000000}"/>
          </ac:spMkLst>
        </pc:spChg>
        <pc:spChg chg="mod">
          <ac:chgData name="Claire Fotheringham" userId="c8b5e219-e17d-41b9-a3a1-a5b338de4da7" providerId="ADAL" clId="{CAFDD85C-1D98-46F0-94F5-9147CCDD064D}" dt="2019-04-05T03:31:07.088" v="274" actId="554"/>
          <ac:spMkLst>
            <pc:docMk/>
            <pc:sldMk cId="0" sldId="256"/>
            <ac:spMk id="54" creationId="{F7E0F058-A6C8-4D9F-BBE1-9070150BE591}"/>
          </ac:spMkLst>
        </pc:spChg>
        <pc:spChg chg="mod">
          <ac:chgData name="Claire Fotheringham" userId="c8b5e219-e17d-41b9-a3a1-a5b338de4da7" providerId="ADAL" clId="{CAFDD85C-1D98-46F0-94F5-9147CCDD064D}" dt="2019-04-05T03:30:12.648" v="269" actId="552"/>
          <ac:spMkLst>
            <pc:docMk/>
            <pc:sldMk cId="0" sldId="256"/>
            <ac:spMk id="55" creationId="{00000000-0000-0000-0000-000000000000}"/>
          </ac:spMkLst>
        </pc:spChg>
        <pc:spChg chg="mod">
          <ac:chgData name="Claire Fotheringham" userId="c8b5e219-e17d-41b9-a3a1-a5b338de4da7" providerId="ADAL" clId="{CAFDD85C-1D98-46F0-94F5-9147CCDD064D}" dt="2019-04-05T03:30:27.384" v="271" actId="552"/>
          <ac:spMkLst>
            <pc:docMk/>
            <pc:sldMk cId="0" sldId="256"/>
            <ac:spMk id="57" creationId="{00000000-0000-0000-0000-000000000000}"/>
          </ac:spMkLst>
        </pc:spChg>
        <pc:spChg chg="mod">
          <ac:chgData name="Claire Fotheringham" userId="c8b5e219-e17d-41b9-a3a1-a5b338de4da7" providerId="ADAL" clId="{CAFDD85C-1D98-46F0-94F5-9147CCDD064D}" dt="2019-04-05T03:30:40.060" v="272" actId="552"/>
          <ac:spMkLst>
            <pc:docMk/>
            <pc:sldMk cId="0" sldId="256"/>
            <ac:spMk id="62" creationId="{00000000-0000-0000-0000-000000000000}"/>
          </ac:spMkLst>
        </pc:spChg>
        <pc:spChg chg="mod">
          <ac:chgData name="Claire Fotheringham" userId="c8b5e219-e17d-41b9-a3a1-a5b338de4da7" providerId="ADAL" clId="{CAFDD85C-1D98-46F0-94F5-9147CCDD064D}" dt="2019-04-05T03:31:07.088" v="274" actId="554"/>
          <ac:spMkLst>
            <pc:docMk/>
            <pc:sldMk cId="0" sldId="256"/>
            <ac:spMk id="73" creationId="{6C12F993-E0CB-4B76-BF9E-AA416AD696E9}"/>
          </ac:spMkLst>
        </pc:spChg>
        <pc:spChg chg="mod">
          <ac:chgData name="Claire Fotheringham" userId="c8b5e219-e17d-41b9-a3a1-a5b338de4da7" providerId="ADAL" clId="{CAFDD85C-1D98-46F0-94F5-9147CCDD064D}" dt="2019-04-05T03:30:55.525" v="273" actId="554"/>
          <ac:spMkLst>
            <pc:docMk/>
            <pc:sldMk cId="0" sldId="256"/>
            <ac:spMk id="74" creationId="{00000000-0000-0000-0000-000000000000}"/>
          </ac:spMkLst>
        </pc:spChg>
        <pc:spChg chg="mod">
          <ac:chgData name="Claire Fotheringham" userId="c8b5e219-e17d-41b9-a3a1-a5b338de4da7" providerId="ADAL" clId="{CAFDD85C-1D98-46F0-94F5-9147CCDD064D}" dt="2019-04-05T03:31:48.959" v="279" actId="1037"/>
          <ac:spMkLst>
            <pc:docMk/>
            <pc:sldMk cId="0" sldId="256"/>
            <ac:spMk id="75" creationId="{00000000-0000-0000-0000-000000000000}"/>
          </ac:spMkLst>
        </pc:spChg>
        <pc:spChg chg="mod">
          <ac:chgData name="Claire Fotheringham" userId="c8b5e219-e17d-41b9-a3a1-a5b338de4da7" providerId="ADAL" clId="{CAFDD85C-1D98-46F0-94F5-9147CCDD064D}" dt="2019-04-05T03:31:48.959" v="279" actId="1037"/>
          <ac:spMkLst>
            <pc:docMk/>
            <pc:sldMk cId="0" sldId="256"/>
            <ac:spMk id="76" creationId="{00000000-0000-0000-0000-000000000000}"/>
          </ac:spMkLst>
        </pc:spChg>
        <pc:spChg chg="mod">
          <ac:chgData name="Claire Fotheringham" userId="c8b5e219-e17d-41b9-a3a1-a5b338de4da7" providerId="ADAL" clId="{CAFDD85C-1D98-46F0-94F5-9147CCDD064D}" dt="2019-04-05T03:31:48.959" v="279" actId="1037"/>
          <ac:spMkLst>
            <pc:docMk/>
            <pc:sldMk cId="0" sldId="256"/>
            <ac:spMk id="77" creationId="{00000000-0000-0000-0000-000000000000}"/>
          </ac:spMkLst>
        </pc:spChg>
        <pc:grpChg chg="mod">
          <ac:chgData name="Claire Fotheringham" userId="c8b5e219-e17d-41b9-a3a1-a5b338de4da7" providerId="ADAL" clId="{CAFDD85C-1D98-46F0-94F5-9147CCDD064D}" dt="2019-04-05T03:29:52.812" v="268" actId="552"/>
          <ac:grpSpMkLst>
            <pc:docMk/>
            <pc:sldMk cId="0" sldId="256"/>
            <ac:grpSpMk id="2" creationId="{A6DAF0F4-CF27-419C-8F73-4F48576E91D5}"/>
          </ac:grpSpMkLst>
        </pc:grpChg>
        <pc:grpChg chg="mod">
          <ac:chgData name="Claire Fotheringham" userId="c8b5e219-e17d-41b9-a3a1-a5b338de4da7" providerId="ADAL" clId="{CAFDD85C-1D98-46F0-94F5-9147CCDD064D}" dt="2019-04-05T03:29:52.812" v="268" actId="552"/>
          <ac:grpSpMkLst>
            <pc:docMk/>
            <pc:sldMk cId="0" sldId="256"/>
            <ac:grpSpMk id="7" creationId="{861A20B3-8AA9-4AEB-A958-FCC22DB1BB69}"/>
          </ac:grpSpMkLst>
        </pc:grpChg>
        <pc:grpChg chg="mod">
          <ac:chgData name="Claire Fotheringham" userId="c8b5e219-e17d-41b9-a3a1-a5b338de4da7" providerId="ADAL" clId="{CAFDD85C-1D98-46F0-94F5-9147CCDD064D}" dt="2019-04-05T03:32:26.376" v="281" actId="553"/>
          <ac:grpSpMkLst>
            <pc:docMk/>
            <pc:sldMk cId="0" sldId="256"/>
            <ac:grpSpMk id="8" creationId="{FC2692E0-61E5-40BE-9107-EE8F337E0883}"/>
          </ac:grpSpMkLst>
        </pc:grpChg>
        <pc:graphicFrameChg chg="modGraphic">
          <ac:chgData name="Claire Fotheringham" userId="c8b5e219-e17d-41b9-a3a1-a5b338de4da7" providerId="ADAL" clId="{CAFDD85C-1D98-46F0-94F5-9147CCDD064D}" dt="2019-04-04T23:48:24.823" v="12" actId="207"/>
          <ac:graphicFrameMkLst>
            <pc:docMk/>
            <pc:sldMk cId="0" sldId="256"/>
            <ac:graphicFrameMk id="81" creationId="{00000000-0000-0000-0000-000000000000}"/>
          </ac:graphicFrameMkLst>
        </pc:graphicFrameChg>
      </pc:sldChg>
    </pc:docChg>
  </pc:docChgLst>
  <pc:docChgLst>
    <pc:chgData name="Holly Baker" userId="11c000dc-9118-4b94-82c8-b6f35894e1c8" providerId="ADAL" clId="{022E0C70-F82E-402D-A0C8-D000B50A3353}"/>
    <pc:docChg chg="undo modSld">
      <pc:chgData name="Holly Baker" userId="11c000dc-9118-4b94-82c8-b6f35894e1c8" providerId="ADAL" clId="{022E0C70-F82E-402D-A0C8-D000B50A3353}" dt="2019-04-10T16:51:20.206" v="13" actId="255"/>
      <pc:docMkLst>
        <pc:docMk/>
      </pc:docMkLst>
      <pc:sldChg chg="modSp">
        <pc:chgData name="Holly Baker" userId="11c000dc-9118-4b94-82c8-b6f35894e1c8" providerId="ADAL" clId="{022E0C70-F82E-402D-A0C8-D000B50A3353}" dt="2019-04-10T16:51:20.206" v="13" actId="255"/>
        <pc:sldMkLst>
          <pc:docMk/>
          <pc:sldMk cId="0" sldId="256"/>
        </pc:sldMkLst>
        <pc:spChg chg="mod">
          <ac:chgData name="Holly Baker" userId="11c000dc-9118-4b94-82c8-b6f35894e1c8" providerId="ADAL" clId="{022E0C70-F82E-402D-A0C8-D000B50A3353}" dt="2019-04-10T16:51:20.206" v="13" actId="255"/>
          <ac:spMkLst>
            <pc:docMk/>
            <pc:sldMk cId="0" sldId="256"/>
            <ac:spMk id="3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912" cy="497743"/>
          </a:xfrm>
          <a:prstGeom prst="rect">
            <a:avLst/>
          </a:prstGeom>
          <a:noFill/>
          <a:ln>
            <a:noFill/>
          </a:ln>
        </p:spPr>
        <p:txBody>
          <a:bodyPr spcFirstLastPara="1" wrap="square" lIns="44533" tIns="22260" rIns="44533" bIns="22260" anchor="t" anchorCtr="0"/>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246" y="0"/>
            <a:ext cx="2945912" cy="497743"/>
          </a:xfrm>
          <a:prstGeom prst="rect">
            <a:avLst/>
          </a:prstGeom>
          <a:noFill/>
          <a:ln>
            <a:noFill/>
          </a:ln>
        </p:spPr>
        <p:txBody>
          <a:bodyPr spcFirstLastPara="1" wrap="square" lIns="44533" tIns="22260" rIns="44533" bIns="22260" anchor="t" anchorCtr="0"/>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214563" y="1241425"/>
            <a:ext cx="23685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548"/>
            <a:ext cx="5438140" cy="3908261"/>
          </a:xfrm>
          <a:prstGeom prst="rect">
            <a:avLst/>
          </a:prstGeom>
          <a:noFill/>
          <a:ln>
            <a:noFill/>
          </a:ln>
        </p:spPr>
        <p:txBody>
          <a:bodyPr spcFirstLastPara="1" wrap="square" lIns="44533" tIns="22260" rIns="44533" bIns="22260" anchor="t" anchorCtr="0"/>
          <a:lstStyle>
            <a:lvl1pPr marL="457200" marR="0" lvl="0"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555"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895"/>
            <a:ext cx="2945912" cy="497743"/>
          </a:xfrm>
          <a:prstGeom prst="rect">
            <a:avLst/>
          </a:prstGeom>
          <a:noFill/>
          <a:ln>
            <a:noFill/>
          </a:ln>
        </p:spPr>
        <p:txBody>
          <a:bodyPr spcFirstLastPara="1" wrap="square" lIns="44533" tIns="22260" rIns="44533" bIns="22260" anchor="b" anchorCtr="0"/>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246" y="9428895"/>
            <a:ext cx="2945912" cy="497743"/>
          </a:xfrm>
          <a:prstGeom prst="rect">
            <a:avLst/>
          </a:prstGeom>
          <a:noFill/>
          <a:ln>
            <a:noFill/>
          </a:ln>
        </p:spPr>
        <p:txBody>
          <a:bodyPr spcFirstLastPara="1" wrap="square" lIns="44533" tIns="22260" rIns="44533" bIns="22260" anchor="b" anchorCtr="0">
            <a:noAutofit/>
          </a:bodyPr>
          <a:lstStyle/>
          <a:p>
            <a:pPr algn="r"/>
            <a:fld id="{00000000-1234-1234-1234-123412341234}" type="slidenum">
              <a:rPr lang="en-GB" sz="600" smtClean="0">
                <a:solidFill>
                  <a:schemeClr val="dk1"/>
                </a:solidFill>
                <a:latin typeface="Calibri"/>
                <a:ea typeface="Calibri"/>
                <a:cs typeface="Calibri"/>
                <a:sym typeface="Calibri"/>
              </a:rPr>
              <a:pPr algn="r"/>
              <a:t>‹#›</a:t>
            </a:fld>
            <a:endParaRPr lang="en-GB" sz="6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1:notes"/>
          <p:cNvSpPr>
            <a:spLocks noGrp="1" noRot="1" noChangeAspect="1"/>
          </p:cNvSpPr>
          <p:nvPr>
            <p:ph type="sldImg" idx="2"/>
          </p:nvPr>
        </p:nvSpPr>
        <p:spPr>
          <a:xfrm>
            <a:off x="2214563" y="1241425"/>
            <a:ext cx="23685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 name="Google Shape;35;p1:notes"/>
          <p:cNvSpPr txBox="1">
            <a:spLocks noGrp="1"/>
          </p:cNvSpPr>
          <p:nvPr>
            <p:ph type="body" idx="1"/>
          </p:nvPr>
        </p:nvSpPr>
        <p:spPr>
          <a:xfrm>
            <a:off x="679768" y="4777548"/>
            <a:ext cx="5438140" cy="3908261"/>
          </a:xfrm>
          <a:prstGeom prst="rect">
            <a:avLst/>
          </a:prstGeom>
          <a:noFill/>
          <a:ln>
            <a:noFill/>
          </a:ln>
        </p:spPr>
        <p:txBody>
          <a:bodyPr spcFirstLastPara="1" wrap="square" lIns="44533" tIns="22260" rIns="44533" bIns="22260" anchor="t" anchorCtr="0">
            <a:noAutofit/>
          </a:bodyPr>
          <a:lstStyle/>
          <a:p>
            <a:pPr marL="0" indent="0"/>
            <a:endParaRPr dirty="0"/>
          </a:p>
        </p:txBody>
      </p:sp>
      <p:sp>
        <p:nvSpPr>
          <p:cNvPr id="36" name="Google Shape;36;p1:notes"/>
          <p:cNvSpPr txBox="1">
            <a:spLocks noGrp="1"/>
          </p:cNvSpPr>
          <p:nvPr>
            <p:ph type="sldNum" idx="12"/>
          </p:nvPr>
        </p:nvSpPr>
        <p:spPr>
          <a:xfrm>
            <a:off x="3850246" y="9428895"/>
            <a:ext cx="2945912" cy="497743"/>
          </a:xfrm>
          <a:prstGeom prst="rect">
            <a:avLst/>
          </a:prstGeom>
          <a:noFill/>
          <a:ln>
            <a:noFill/>
          </a:ln>
        </p:spPr>
        <p:txBody>
          <a:bodyPr spcFirstLastPara="1" wrap="square" lIns="44533" tIns="22260" rIns="44533" bIns="22260" anchor="b" anchorCtr="0">
            <a:noAutofit/>
          </a:bodyPr>
          <a:lstStyle/>
          <a:p>
            <a:pPr algn="r"/>
            <a:fld id="{00000000-1234-1234-1234-123412341234}" type="slidenum">
              <a:rPr lang="en-GB"/>
              <a:pPr algn="r"/>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bg>
      <p:bgPr>
        <a:solidFill>
          <a:schemeClr val="lt1"/>
        </a:solidFill>
        <a:effectLst/>
      </p:bgPr>
    </p:bg>
    <p:spTree>
      <p:nvGrpSpPr>
        <p:cNvPr id="1" name="Shape 19"/>
        <p:cNvGrpSpPr/>
        <p:nvPr/>
      </p:nvGrpSpPr>
      <p:grpSpPr>
        <a:xfrm>
          <a:off x="0" y="0"/>
          <a:ext cx="0" cy="0"/>
          <a:chOff x="0" y="0"/>
          <a:chExt cx="0" cy="0"/>
        </a:xfrm>
      </p:grpSpPr>
      <p:sp>
        <p:nvSpPr>
          <p:cNvPr id="20" name="Google Shape;20;p2"/>
          <p:cNvSpPr/>
          <p:nvPr/>
        </p:nvSpPr>
        <p:spPr>
          <a:xfrm>
            <a:off x="0" y="1"/>
            <a:ext cx="25715009" cy="4879305"/>
          </a:xfrm>
          <a:custGeom>
            <a:avLst/>
            <a:gdLst/>
            <a:ahLst/>
            <a:cxnLst/>
            <a:rect l="l" t="t" r="r" b="b"/>
            <a:pathLst>
              <a:path w="12081510" h="2291715" extrusionOk="0">
                <a:moveTo>
                  <a:pt x="0" y="2291095"/>
                </a:moveTo>
                <a:lnTo>
                  <a:pt x="12081077" y="2291095"/>
                </a:lnTo>
                <a:lnTo>
                  <a:pt x="12081077" y="0"/>
                </a:lnTo>
                <a:lnTo>
                  <a:pt x="0" y="0"/>
                </a:lnTo>
                <a:lnTo>
                  <a:pt x="0" y="2291095"/>
                </a:lnTo>
                <a:close/>
              </a:path>
            </a:pathLst>
          </a:custGeom>
          <a:solidFill>
            <a:srgbClr val="D2232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21" name="Google Shape;21;p2"/>
          <p:cNvSpPr/>
          <p:nvPr/>
        </p:nvSpPr>
        <p:spPr>
          <a:xfrm>
            <a:off x="21359417" y="1"/>
            <a:ext cx="8908211" cy="8540473"/>
          </a:xfrm>
          <a:custGeom>
            <a:avLst/>
            <a:gdLst/>
            <a:ahLst/>
            <a:cxnLst/>
            <a:rect l="l" t="t" r="r" b="b"/>
            <a:pathLst>
              <a:path w="4185284" h="4011295" extrusionOk="0">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extrusionOk="0">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extrusionOk="0">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extrusionOk="0">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extrusionOk="0">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extrusionOk="0">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extrusionOk="0">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22" name="Google Shape;22;p2"/>
          <p:cNvSpPr/>
          <p:nvPr/>
        </p:nvSpPr>
        <p:spPr>
          <a:xfrm>
            <a:off x="24041098" y="1485728"/>
            <a:ext cx="5175335" cy="3550827"/>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23" name="Google Shape;23;p2"/>
          <p:cNvSpPr txBox="1">
            <a:spLocks noGrp="1"/>
          </p:cNvSpPr>
          <p:nvPr>
            <p:ph type="title"/>
          </p:nvPr>
        </p:nvSpPr>
        <p:spPr>
          <a:xfrm>
            <a:off x="1232582" y="887504"/>
            <a:ext cx="27810050" cy="1539524"/>
          </a:xfrm>
          <a:prstGeom prst="rect">
            <a:avLst/>
          </a:prstGeom>
          <a:noFill/>
          <a:ln>
            <a:noFill/>
          </a:ln>
        </p:spPr>
        <p:txBody>
          <a:bodyPr spcFirstLastPara="1" wrap="square" lIns="0" tIns="0" rIns="0" bIns="0" anchor="t" anchorCtr="0"/>
          <a:lstStyle>
            <a:lvl1pPr lvl="0" algn="l">
              <a:spcBef>
                <a:spcPts val="0"/>
              </a:spcBef>
              <a:spcAft>
                <a:spcPts val="0"/>
              </a:spcAft>
              <a:buSzPts val="1400"/>
              <a:buNone/>
              <a:defRPr sz="10004"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
          <p:cNvSpPr txBox="1">
            <a:spLocks noGrp="1"/>
          </p:cNvSpPr>
          <p:nvPr>
            <p:ph type="body" idx="1"/>
          </p:nvPr>
        </p:nvSpPr>
        <p:spPr>
          <a:xfrm>
            <a:off x="1513761" y="9844866"/>
            <a:ext cx="27247693" cy="276999"/>
          </a:xfrm>
          <a:prstGeom prst="rect">
            <a:avLst/>
          </a:prstGeom>
          <a:noFill/>
          <a:ln>
            <a:noFill/>
          </a:ln>
        </p:spPr>
        <p:txBody>
          <a:bodyPr spcFirstLastPara="1" wrap="square" lIns="0" tIns="0" rIns="0" bIns="0" anchor="t" anchorCtr="0"/>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5" name="Google Shape;25;p2"/>
          <p:cNvSpPr/>
          <p:nvPr/>
        </p:nvSpPr>
        <p:spPr>
          <a:xfrm>
            <a:off x="23563141" y="38897281"/>
            <a:ext cx="5373467" cy="243305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26" name="Google Shape;26;p2"/>
          <p:cNvSpPr txBox="1"/>
          <p:nvPr/>
        </p:nvSpPr>
        <p:spPr>
          <a:xfrm>
            <a:off x="1232580" y="41755953"/>
            <a:ext cx="2246426" cy="180167"/>
          </a:xfrm>
          <a:prstGeom prst="rect">
            <a:avLst/>
          </a:prstGeom>
          <a:noFill/>
          <a:ln>
            <a:noFill/>
          </a:ln>
        </p:spPr>
        <p:txBody>
          <a:bodyPr spcFirstLastPara="1" wrap="square" lIns="0" tIns="32425" rIns="0" bIns="0" anchor="t" anchorCtr="0">
            <a:noAutofit/>
          </a:bodyPr>
          <a:lstStyle/>
          <a:p>
            <a:pPr marL="27032" marR="0" lvl="0" indent="0" algn="l" rtl="0">
              <a:spcBef>
                <a:spcPts val="0"/>
              </a:spcBef>
              <a:spcAft>
                <a:spcPts val="0"/>
              </a:spcAft>
              <a:buNone/>
            </a:pPr>
            <a:r>
              <a:rPr lang="en-GB" sz="958">
                <a:solidFill>
                  <a:srgbClr val="58595B"/>
                </a:solidFill>
                <a:latin typeface="Arial"/>
                <a:ea typeface="Arial"/>
                <a:cs typeface="Arial"/>
                <a:sym typeface="Arial"/>
              </a:rPr>
              <a:t>English Charity Reg. No. 1026588</a:t>
            </a:r>
            <a:endParaRPr sz="958">
              <a:solidFill>
                <a:schemeClr val="dk1"/>
              </a:solidFill>
              <a:latin typeface="Arial"/>
              <a:ea typeface="Arial"/>
              <a:cs typeface="Arial"/>
              <a:sym typeface="Arial"/>
            </a:endParaRPr>
          </a:p>
        </p:txBody>
      </p:sp>
      <p:sp>
        <p:nvSpPr>
          <p:cNvPr id="27" name="Google Shape;27;p2"/>
          <p:cNvSpPr/>
          <p:nvPr/>
        </p:nvSpPr>
        <p:spPr>
          <a:xfrm>
            <a:off x="1259612" y="41544000"/>
            <a:ext cx="13640064" cy="0"/>
          </a:xfrm>
          <a:custGeom>
            <a:avLst/>
            <a:gdLst/>
            <a:ahLst/>
            <a:cxnLst/>
            <a:rect l="l" t="t" r="r" b="b"/>
            <a:pathLst>
              <a:path w="6408420" h="120000" extrusionOk="0">
                <a:moveTo>
                  <a:pt x="0" y="0"/>
                </a:moveTo>
                <a:lnTo>
                  <a:pt x="6408296" y="0"/>
                </a:lnTo>
              </a:path>
            </a:pathLst>
          </a:custGeom>
          <a:noFill/>
          <a:ln w="9525" cap="flat" cmpd="sng">
            <a:solidFill>
              <a:srgbClr val="E2E3E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28" name="Google Shape;28;p2"/>
          <p:cNvSpPr/>
          <p:nvPr/>
        </p:nvSpPr>
        <p:spPr>
          <a:xfrm>
            <a:off x="0" y="41755953"/>
            <a:ext cx="1174516" cy="296128"/>
          </a:xfrm>
          <a:custGeom>
            <a:avLst/>
            <a:gdLst/>
            <a:ahLst/>
            <a:cxnLst/>
            <a:rect l="l" t="t" r="r" b="b"/>
            <a:pathLst>
              <a:path w="551814" h="2063115" extrusionOk="0">
                <a:moveTo>
                  <a:pt x="551766" y="0"/>
                </a:moveTo>
                <a:lnTo>
                  <a:pt x="0" y="0"/>
                </a:lnTo>
                <a:lnTo>
                  <a:pt x="0" y="2062621"/>
                </a:lnTo>
                <a:lnTo>
                  <a:pt x="551766" y="2062621"/>
                </a:lnTo>
                <a:lnTo>
                  <a:pt x="551766" y="0"/>
                </a:lnTo>
                <a:close/>
              </a:path>
            </a:pathLst>
          </a:custGeom>
          <a:solidFill>
            <a:srgbClr val="FFC3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
        <p:cNvGrpSpPr/>
        <p:nvPr/>
      </p:nvGrpSpPr>
      <p:grpSpPr>
        <a:xfrm>
          <a:off x="0" y="0"/>
          <a:ext cx="0" cy="0"/>
          <a:chOff x="0" y="0"/>
          <a:chExt cx="0" cy="0"/>
        </a:xfrm>
      </p:grpSpPr>
      <p:sp>
        <p:nvSpPr>
          <p:cNvPr id="30" name="Google Shape;30;p3"/>
          <p:cNvSpPr txBox="1">
            <a:spLocks noGrp="1"/>
          </p:cNvSpPr>
          <p:nvPr>
            <p:ph type="ftr" idx="11"/>
          </p:nvPr>
        </p:nvSpPr>
        <p:spPr>
          <a:xfrm>
            <a:off x="10293573" y="39807503"/>
            <a:ext cx="9688068" cy="589713"/>
          </a:xfrm>
          <a:prstGeom prst="rect">
            <a:avLst/>
          </a:prstGeom>
          <a:noFill/>
          <a:ln>
            <a:noFill/>
          </a:ln>
        </p:spPr>
        <p:txBody>
          <a:bodyPr spcFirstLastPara="1" wrap="square" lIns="0" tIns="0" rIns="0" bIns="0" anchor="t" anchorCtr="0"/>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
          <p:cNvSpPr txBox="1">
            <a:spLocks noGrp="1"/>
          </p:cNvSpPr>
          <p:nvPr>
            <p:ph type="dt" idx="10"/>
          </p:nvPr>
        </p:nvSpPr>
        <p:spPr>
          <a:xfrm>
            <a:off x="1513761" y="39807503"/>
            <a:ext cx="6963299" cy="589713"/>
          </a:xfrm>
          <a:prstGeom prst="rect">
            <a:avLst/>
          </a:prstGeom>
          <a:noFill/>
          <a:ln>
            <a:noFill/>
          </a:ln>
        </p:spPr>
        <p:txBody>
          <a:bodyPr spcFirstLastPara="1" wrap="square" lIns="0" tIns="0" rIns="0" bIns="0" anchor="t" anchorCtr="0"/>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
          <p:cNvSpPr txBox="1">
            <a:spLocks noGrp="1"/>
          </p:cNvSpPr>
          <p:nvPr>
            <p:ph type="sldNum" idx="12"/>
          </p:nvPr>
        </p:nvSpPr>
        <p:spPr>
          <a:xfrm>
            <a:off x="21798153" y="39807503"/>
            <a:ext cx="6963299" cy="589713"/>
          </a:xfrm>
          <a:prstGeom prst="rect">
            <a:avLst/>
          </a:prstGeom>
          <a:noFill/>
          <a:ln>
            <a:noFill/>
          </a:ln>
        </p:spPr>
        <p:txBody>
          <a:bodyPr spcFirstLastPara="1" wrap="square" lIns="0" tIns="0" rIns="0" bIns="0" anchor="t"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sz="3832">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16018770" y="34114347"/>
            <a:ext cx="5873932" cy="1035616"/>
          </a:xfrm>
          <a:custGeom>
            <a:avLst/>
            <a:gdLst/>
            <a:ahLst/>
            <a:cxnLst/>
            <a:rect l="l" t="t" r="r" b="b"/>
            <a:pathLst>
              <a:path w="2759709" h="486409" extrusionOk="0">
                <a:moveTo>
                  <a:pt x="0" y="486069"/>
                </a:moveTo>
                <a:lnTo>
                  <a:pt x="2759079" y="486069"/>
                </a:lnTo>
                <a:lnTo>
                  <a:pt x="2759079" y="0"/>
                </a:lnTo>
                <a:lnTo>
                  <a:pt x="0" y="0"/>
                </a:lnTo>
                <a:lnTo>
                  <a:pt x="0" y="486069"/>
                </a:lnTo>
                <a:close/>
              </a:path>
            </a:pathLst>
          </a:custGeom>
          <a:solidFill>
            <a:srgbClr val="E6E7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11" name="Google Shape;11;p1"/>
          <p:cNvSpPr/>
          <p:nvPr/>
        </p:nvSpPr>
        <p:spPr>
          <a:xfrm>
            <a:off x="16018770" y="36253819"/>
            <a:ext cx="5873932" cy="1035616"/>
          </a:xfrm>
          <a:custGeom>
            <a:avLst/>
            <a:gdLst/>
            <a:ahLst/>
            <a:cxnLst/>
            <a:rect l="l" t="t" r="r" b="b"/>
            <a:pathLst>
              <a:path w="2759709" h="486409" extrusionOk="0">
                <a:moveTo>
                  <a:pt x="0" y="486069"/>
                </a:moveTo>
                <a:lnTo>
                  <a:pt x="2759079" y="486069"/>
                </a:lnTo>
                <a:lnTo>
                  <a:pt x="2759079" y="0"/>
                </a:lnTo>
                <a:lnTo>
                  <a:pt x="0" y="0"/>
                </a:lnTo>
                <a:lnTo>
                  <a:pt x="0" y="486069"/>
                </a:lnTo>
                <a:close/>
              </a:path>
            </a:pathLst>
          </a:custGeom>
          <a:solidFill>
            <a:srgbClr val="E6E7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12" name="Google Shape;12;p1"/>
          <p:cNvSpPr/>
          <p:nvPr/>
        </p:nvSpPr>
        <p:spPr>
          <a:xfrm>
            <a:off x="16018770" y="38300400"/>
            <a:ext cx="5873932" cy="1035616"/>
          </a:xfrm>
          <a:custGeom>
            <a:avLst/>
            <a:gdLst/>
            <a:ahLst/>
            <a:cxnLst/>
            <a:rect l="l" t="t" r="r" b="b"/>
            <a:pathLst>
              <a:path w="2759709" h="486409" extrusionOk="0">
                <a:moveTo>
                  <a:pt x="0" y="486069"/>
                </a:moveTo>
                <a:lnTo>
                  <a:pt x="2759079" y="486069"/>
                </a:lnTo>
                <a:lnTo>
                  <a:pt x="2759079" y="0"/>
                </a:lnTo>
                <a:lnTo>
                  <a:pt x="0" y="0"/>
                </a:lnTo>
                <a:lnTo>
                  <a:pt x="0" y="486069"/>
                </a:lnTo>
                <a:close/>
              </a:path>
            </a:pathLst>
          </a:custGeom>
          <a:solidFill>
            <a:srgbClr val="E6E7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13" name="Google Shape;13;p1"/>
          <p:cNvSpPr/>
          <p:nvPr/>
        </p:nvSpPr>
        <p:spPr>
          <a:xfrm>
            <a:off x="8288044" y="20447872"/>
            <a:ext cx="13634657" cy="6048769"/>
          </a:xfrm>
          <a:custGeom>
            <a:avLst/>
            <a:gdLst/>
            <a:ahLst/>
            <a:cxnLst/>
            <a:rect l="l" t="t" r="r" b="b"/>
            <a:pathLst>
              <a:path w="6405880" h="2840990" extrusionOk="0">
                <a:moveTo>
                  <a:pt x="0" y="2840613"/>
                </a:moveTo>
                <a:lnTo>
                  <a:pt x="6405314" y="2840613"/>
                </a:lnTo>
                <a:lnTo>
                  <a:pt x="6405314" y="0"/>
                </a:lnTo>
                <a:lnTo>
                  <a:pt x="0" y="0"/>
                </a:lnTo>
                <a:lnTo>
                  <a:pt x="0" y="2840613"/>
                </a:lnTo>
                <a:close/>
              </a:path>
            </a:pathLst>
          </a:custGeom>
          <a:solidFill>
            <a:srgbClr val="E2E3E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14" name="Google Shape;14;p1"/>
          <p:cNvSpPr txBox="1">
            <a:spLocks noGrp="1"/>
          </p:cNvSpPr>
          <p:nvPr>
            <p:ph type="title"/>
          </p:nvPr>
        </p:nvSpPr>
        <p:spPr>
          <a:xfrm>
            <a:off x="1232582" y="887504"/>
            <a:ext cx="27810050" cy="723275"/>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7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1"/>
          <p:cNvSpPr txBox="1">
            <a:spLocks noGrp="1"/>
          </p:cNvSpPr>
          <p:nvPr>
            <p:ph type="body" idx="1"/>
          </p:nvPr>
        </p:nvSpPr>
        <p:spPr>
          <a:xfrm>
            <a:off x="1513761" y="9844866"/>
            <a:ext cx="27247693" cy="276999"/>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18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6" name="Google Shape;16;p1"/>
          <p:cNvSpPr txBox="1">
            <a:spLocks noGrp="1"/>
          </p:cNvSpPr>
          <p:nvPr>
            <p:ph type="ftr" idx="11"/>
          </p:nvPr>
        </p:nvSpPr>
        <p:spPr>
          <a:xfrm>
            <a:off x="10293573" y="39807503"/>
            <a:ext cx="9688068" cy="589713"/>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3832">
                <a:solidFill>
                  <a:srgbClr val="888888"/>
                </a:solidFill>
                <a:latin typeface="Calibri"/>
                <a:ea typeface="Calibri"/>
                <a:cs typeface="Calibri"/>
                <a:sym typeface="Calibri"/>
              </a:defRPr>
            </a:lvl1pPr>
            <a:lvl2pPr marR="0" lvl="1"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9pPr>
          </a:lstStyle>
          <a:p>
            <a:endParaRPr/>
          </a:p>
        </p:txBody>
      </p:sp>
      <p:sp>
        <p:nvSpPr>
          <p:cNvPr id="17" name="Google Shape;17;p1"/>
          <p:cNvSpPr txBox="1">
            <a:spLocks noGrp="1"/>
          </p:cNvSpPr>
          <p:nvPr>
            <p:ph type="dt" idx="10"/>
          </p:nvPr>
        </p:nvSpPr>
        <p:spPr>
          <a:xfrm>
            <a:off x="1513761" y="39807503"/>
            <a:ext cx="6963299" cy="589713"/>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3832">
                <a:solidFill>
                  <a:srgbClr val="888888"/>
                </a:solidFill>
                <a:latin typeface="Calibri"/>
                <a:ea typeface="Calibri"/>
                <a:cs typeface="Calibri"/>
                <a:sym typeface="Calibri"/>
              </a:defRPr>
            </a:lvl1pPr>
            <a:lvl2pPr marR="0" lvl="1"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832" b="0" i="0" u="none" strike="noStrike" cap="none">
                <a:solidFill>
                  <a:schemeClr val="dk1"/>
                </a:solidFill>
                <a:latin typeface="Calibri"/>
                <a:ea typeface="Calibri"/>
                <a:cs typeface="Calibri"/>
                <a:sym typeface="Calibri"/>
              </a:defRPr>
            </a:lvl9pPr>
          </a:lstStyle>
          <a:p>
            <a:endParaRPr/>
          </a:p>
        </p:txBody>
      </p:sp>
      <p:sp>
        <p:nvSpPr>
          <p:cNvPr id="18" name="Google Shape;18;p1"/>
          <p:cNvSpPr txBox="1">
            <a:spLocks noGrp="1"/>
          </p:cNvSpPr>
          <p:nvPr>
            <p:ph type="sldNum" idx="12"/>
          </p:nvPr>
        </p:nvSpPr>
        <p:spPr>
          <a:xfrm>
            <a:off x="21798153" y="39807503"/>
            <a:ext cx="6963299" cy="589713"/>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3832">
                <a:solidFill>
                  <a:srgbClr val="888888"/>
                </a:solidFill>
                <a:latin typeface="Calibri"/>
                <a:ea typeface="Calibri"/>
                <a:cs typeface="Calibri"/>
                <a:sym typeface="Calibri"/>
              </a:defRPr>
            </a:lvl1pPr>
            <a:lvl2pPr marL="0" marR="0" lvl="1" indent="0" algn="r" rtl="0">
              <a:spcBef>
                <a:spcPts val="0"/>
              </a:spcBef>
              <a:buNone/>
              <a:defRPr sz="3832">
                <a:solidFill>
                  <a:srgbClr val="888888"/>
                </a:solidFill>
                <a:latin typeface="Calibri"/>
                <a:ea typeface="Calibri"/>
                <a:cs typeface="Calibri"/>
                <a:sym typeface="Calibri"/>
              </a:defRPr>
            </a:lvl2pPr>
            <a:lvl3pPr marL="0" marR="0" lvl="2" indent="0" algn="r" rtl="0">
              <a:spcBef>
                <a:spcPts val="0"/>
              </a:spcBef>
              <a:buNone/>
              <a:defRPr sz="3832">
                <a:solidFill>
                  <a:srgbClr val="888888"/>
                </a:solidFill>
                <a:latin typeface="Calibri"/>
                <a:ea typeface="Calibri"/>
                <a:cs typeface="Calibri"/>
                <a:sym typeface="Calibri"/>
              </a:defRPr>
            </a:lvl3pPr>
            <a:lvl4pPr marL="0" marR="0" lvl="3" indent="0" algn="r" rtl="0">
              <a:spcBef>
                <a:spcPts val="0"/>
              </a:spcBef>
              <a:buNone/>
              <a:defRPr sz="3832">
                <a:solidFill>
                  <a:srgbClr val="888888"/>
                </a:solidFill>
                <a:latin typeface="Calibri"/>
                <a:ea typeface="Calibri"/>
                <a:cs typeface="Calibri"/>
                <a:sym typeface="Calibri"/>
              </a:defRPr>
            </a:lvl4pPr>
            <a:lvl5pPr marL="0" marR="0" lvl="4" indent="0" algn="r" rtl="0">
              <a:spcBef>
                <a:spcPts val="0"/>
              </a:spcBef>
              <a:buNone/>
              <a:defRPr sz="3832">
                <a:solidFill>
                  <a:srgbClr val="888888"/>
                </a:solidFill>
                <a:latin typeface="Calibri"/>
                <a:ea typeface="Calibri"/>
                <a:cs typeface="Calibri"/>
                <a:sym typeface="Calibri"/>
              </a:defRPr>
            </a:lvl5pPr>
            <a:lvl6pPr marL="0" marR="0" lvl="5" indent="0" algn="r" rtl="0">
              <a:spcBef>
                <a:spcPts val="0"/>
              </a:spcBef>
              <a:buNone/>
              <a:defRPr sz="3832">
                <a:solidFill>
                  <a:srgbClr val="888888"/>
                </a:solidFill>
                <a:latin typeface="Calibri"/>
                <a:ea typeface="Calibri"/>
                <a:cs typeface="Calibri"/>
                <a:sym typeface="Calibri"/>
              </a:defRPr>
            </a:lvl6pPr>
            <a:lvl7pPr marL="0" marR="0" lvl="6" indent="0" algn="r" rtl="0">
              <a:spcBef>
                <a:spcPts val="0"/>
              </a:spcBef>
              <a:buNone/>
              <a:defRPr sz="3832">
                <a:solidFill>
                  <a:srgbClr val="888888"/>
                </a:solidFill>
                <a:latin typeface="Calibri"/>
                <a:ea typeface="Calibri"/>
                <a:cs typeface="Calibri"/>
                <a:sym typeface="Calibri"/>
              </a:defRPr>
            </a:lvl7pPr>
            <a:lvl8pPr marL="0" marR="0" lvl="7" indent="0" algn="r" rtl="0">
              <a:spcBef>
                <a:spcPts val="0"/>
              </a:spcBef>
              <a:buNone/>
              <a:defRPr sz="3832">
                <a:solidFill>
                  <a:srgbClr val="888888"/>
                </a:solidFill>
                <a:latin typeface="Calibri"/>
                <a:ea typeface="Calibri"/>
                <a:cs typeface="Calibri"/>
                <a:sym typeface="Calibri"/>
              </a:defRPr>
            </a:lvl8pPr>
            <a:lvl9pPr marL="0" marR="0" lvl="8" indent="0" algn="r" rtl="0">
              <a:spcBef>
                <a:spcPts val="0"/>
              </a:spcBef>
              <a:buNone/>
              <a:defRPr sz="3832">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b="0" u="none"/>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jp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4"/>
          <p:cNvSpPr txBox="1"/>
          <p:nvPr/>
        </p:nvSpPr>
        <p:spPr>
          <a:xfrm>
            <a:off x="1070571" y="5023081"/>
            <a:ext cx="25611596" cy="2694600"/>
          </a:xfrm>
          <a:prstGeom prst="rect">
            <a:avLst/>
          </a:prstGeom>
          <a:noFill/>
          <a:ln>
            <a:noFill/>
          </a:ln>
        </p:spPr>
        <p:txBody>
          <a:bodyPr spcFirstLastPara="1" wrap="square" lIns="0" tIns="24325" rIns="0" bIns="0" anchor="t" anchorCtr="0">
            <a:noAutofit/>
          </a:bodyPr>
          <a:lstStyle/>
          <a:p>
            <a:pPr marL="27032" marR="10813" lvl="0">
              <a:lnSpc>
                <a:spcPct val="101600"/>
              </a:lnSpc>
            </a:pPr>
            <a:r>
              <a:rPr lang="en-GB" sz="3938" b="1" dirty="0">
                <a:solidFill>
                  <a:srgbClr val="58595B"/>
                </a:solidFill>
              </a:rPr>
              <a:t>Ghalib MK</a:t>
            </a:r>
            <a:r>
              <a:rPr lang="en-GB" sz="3938" b="1" baseline="30000" dirty="0">
                <a:solidFill>
                  <a:srgbClr val="58595B"/>
                </a:solidFill>
              </a:rPr>
              <a:t>1</a:t>
            </a:r>
            <a:r>
              <a:rPr lang="en-GB" sz="3938" b="1" dirty="0">
                <a:solidFill>
                  <a:srgbClr val="58595B"/>
                </a:solidFill>
              </a:rPr>
              <a:t>, Mukhtar W</a:t>
            </a:r>
            <a:r>
              <a:rPr lang="en-GB" sz="3938" b="1" baseline="30000" dirty="0">
                <a:solidFill>
                  <a:srgbClr val="58595B"/>
                </a:solidFill>
              </a:rPr>
              <a:t>1</a:t>
            </a:r>
            <a:r>
              <a:rPr lang="en-GB" sz="3938" b="1" dirty="0">
                <a:solidFill>
                  <a:srgbClr val="58595B"/>
                </a:solidFill>
              </a:rPr>
              <a:t>, Fotheringham C</a:t>
            </a:r>
            <a:r>
              <a:rPr lang="en-GB" sz="3938" b="1" baseline="30000" dirty="0">
                <a:solidFill>
                  <a:srgbClr val="58595B"/>
                </a:solidFill>
              </a:rPr>
              <a:t>2</a:t>
            </a:r>
            <a:r>
              <a:rPr lang="en-GB" sz="3938" b="1" dirty="0">
                <a:solidFill>
                  <a:srgbClr val="58595B"/>
                </a:solidFill>
              </a:rPr>
              <a:t>, Omar MF</a:t>
            </a:r>
            <a:r>
              <a:rPr lang="en-GB" sz="3938" b="1" baseline="30000" dirty="0">
                <a:solidFill>
                  <a:srgbClr val="58595B"/>
                </a:solidFill>
              </a:rPr>
              <a:t>1</a:t>
            </a:r>
            <a:r>
              <a:rPr lang="en-GB" sz="3938" b="1" dirty="0">
                <a:solidFill>
                  <a:srgbClr val="58595B"/>
                </a:solidFill>
              </a:rPr>
              <a:t>, </a:t>
            </a:r>
            <a:r>
              <a:rPr lang="en-GB" sz="3938" b="1" dirty="0" err="1">
                <a:solidFill>
                  <a:srgbClr val="58595B"/>
                </a:solidFill>
              </a:rPr>
              <a:t>Hemat</a:t>
            </a:r>
            <a:r>
              <a:rPr lang="en-GB" sz="3938" b="1" dirty="0">
                <a:solidFill>
                  <a:srgbClr val="58595B"/>
                </a:solidFill>
              </a:rPr>
              <a:t> H</a:t>
            </a:r>
            <a:r>
              <a:rPr lang="en-GB" sz="3938" b="1" baseline="30000" dirty="0">
                <a:solidFill>
                  <a:srgbClr val="58595B"/>
                </a:solidFill>
              </a:rPr>
              <a:t>1</a:t>
            </a:r>
            <a:r>
              <a:rPr lang="en-GB" sz="3938" b="1" dirty="0">
                <a:solidFill>
                  <a:srgbClr val="58595B"/>
                </a:solidFill>
              </a:rPr>
              <a:t>, Afzal F</a:t>
            </a:r>
            <a:r>
              <a:rPr lang="en-GB" sz="3938" b="1" baseline="30000" dirty="0">
                <a:solidFill>
                  <a:srgbClr val="58595B"/>
                </a:solidFill>
              </a:rPr>
              <a:t>1</a:t>
            </a:r>
            <a:r>
              <a:rPr lang="en-GB" sz="3938" b="1" dirty="0">
                <a:solidFill>
                  <a:srgbClr val="58595B"/>
                </a:solidFill>
              </a:rPr>
              <a:t>, </a:t>
            </a:r>
            <a:r>
              <a:rPr lang="en-GB" sz="3938" b="1" dirty="0" err="1">
                <a:solidFill>
                  <a:srgbClr val="58595B"/>
                </a:solidFill>
              </a:rPr>
              <a:t>Deslandes</a:t>
            </a:r>
            <a:r>
              <a:rPr lang="en-GB" sz="3938" b="1" dirty="0">
                <a:solidFill>
                  <a:srgbClr val="58595B"/>
                </a:solidFill>
              </a:rPr>
              <a:t> D</a:t>
            </a:r>
            <a:r>
              <a:rPr lang="en-GB" sz="3938" b="1" baseline="30000" dirty="0">
                <a:solidFill>
                  <a:srgbClr val="58595B"/>
                </a:solidFill>
              </a:rPr>
              <a:t>1</a:t>
            </a:r>
            <a:r>
              <a:rPr lang="en-GB" sz="3938" b="1" dirty="0">
                <a:solidFill>
                  <a:srgbClr val="58595B"/>
                </a:solidFill>
              </a:rPr>
              <a:t>, Morton N</a:t>
            </a:r>
            <a:r>
              <a:rPr lang="en-GB" sz="3938" b="1" baseline="30000" dirty="0">
                <a:solidFill>
                  <a:srgbClr val="58595B"/>
                </a:solidFill>
              </a:rPr>
              <a:t>2</a:t>
            </a:r>
            <a:r>
              <a:rPr lang="en-GB" sz="3938" b="1" dirty="0">
                <a:solidFill>
                  <a:srgbClr val="58595B"/>
                </a:solidFill>
              </a:rPr>
              <a:t>, Adel E</a:t>
            </a:r>
            <a:r>
              <a:rPr lang="en-GB" sz="3938" b="1" baseline="30000" dirty="0">
                <a:solidFill>
                  <a:srgbClr val="58595B"/>
                </a:solidFill>
              </a:rPr>
              <a:t>1</a:t>
            </a:r>
            <a:endParaRPr sz="3938" dirty="0">
              <a:solidFill>
                <a:schemeClr val="dk1"/>
              </a:solidFill>
              <a:latin typeface="Arial"/>
              <a:ea typeface="Arial"/>
              <a:cs typeface="Arial"/>
              <a:sym typeface="Arial"/>
            </a:endParaRPr>
          </a:p>
          <a:p>
            <a:pPr marL="27032" marR="598758" lvl="0">
              <a:lnSpc>
                <a:spcPct val="106300"/>
              </a:lnSpc>
              <a:spcBef>
                <a:spcPts val="3608"/>
              </a:spcBef>
              <a:tabLst>
                <a:tab pos="12017375" algn="l"/>
              </a:tabLst>
            </a:pPr>
            <a:r>
              <a:rPr lang="en-GB" sz="3200" b="1" baseline="30000" dirty="0">
                <a:solidFill>
                  <a:srgbClr val="58595B"/>
                </a:solidFill>
              </a:rPr>
              <a:t>1</a:t>
            </a:r>
            <a:r>
              <a:rPr lang="en-GB" sz="2980" dirty="0">
                <a:solidFill>
                  <a:srgbClr val="58595B"/>
                </a:solidFill>
              </a:rPr>
              <a:t>Medecins Sans Frontier</a:t>
            </a:r>
            <a:r>
              <a:rPr lang="fr-FR" sz="2980" i="1" dirty="0"/>
              <a:t>è</a:t>
            </a:r>
            <a:r>
              <a:rPr lang="en-GB" sz="2980" dirty="0">
                <a:solidFill>
                  <a:srgbClr val="58595B"/>
                </a:solidFill>
              </a:rPr>
              <a:t>s, OCP, Kabul, Afghanistan, </a:t>
            </a:r>
            <a:r>
              <a:rPr lang="en-GB" sz="2980" b="1" baseline="30000" dirty="0">
                <a:solidFill>
                  <a:srgbClr val="58595B"/>
                </a:solidFill>
              </a:rPr>
              <a:t>2</a:t>
            </a:r>
            <a:r>
              <a:rPr lang="en-GB" sz="2980" dirty="0">
                <a:solidFill>
                  <a:srgbClr val="58595B"/>
                </a:solidFill>
              </a:rPr>
              <a:t>Medecins Sans Frontier</a:t>
            </a:r>
            <a:r>
              <a:rPr lang="fr-FR" sz="2980" i="1" dirty="0"/>
              <a:t>è</a:t>
            </a:r>
            <a:r>
              <a:rPr lang="en-GB" sz="2980" dirty="0">
                <a:solidFill>
                  <a:srgbClr val="58595B"/>
                </a:solidFill>
              </a:rPr>
              <a:t>s, OCP, Sydney, Australia</a:t>
            </a:r>
            <a:endParaRPr sz="2980" dirty="0">
              <a:solidFill>
                <a:schemeClr val="dk1"/>
              </a:solidFill>
              <a:latin typeface="Arial"/>
              <a:ea typeface="Arial"/>
              <a:cs typeface="Arial"/>
              <a:sym typeface="Arial"/>
            </a:endParaRPr>
          </a:p>
        </p:txBody>
      </p:sp>
      <p:sp>
        <p:nvSpPr>
          <p:cNvPr id="39" name="Google Shape;39;p4"/>
          <p:cNvSpPr txBox="1">
            <a:spLocks noGrp="1"/>
          </p:cNvSpPr>
          <p:nvPr>
            <p:ph type="title"/>
          </p:nvPr>
        </p:nvSpPr>
        <p:spPr>
          <a:xfrm>
            <a:off x="598496" y="574484"/>
            <a:ext cx="21363889" cy="3654000"/>
          </a:xfrm>
          <a:prstGeom prst="rect">
            <a:avLst/>
          </a:prstGeom>
          <a:noFill/>
          <a:ln>
            <a:noFill/>
          </a:ln>
        </p:spPr>
        <p:txBody>
          <a:bodyPr spcFirstLastPara="1" wrap="square" lIns="0" tIns="25675" rIns="0" bIns="0" anchor="t" anchorCtr="0">
            <a:noAutofit/>
          </a:bodyPr>
          <a:lstStyle/>
          <a:p>
            <a:pPr marL="27032" marR="10813" lvl="0"/>
            <a:r>
              <a:rPr lang="en-GB" sz="8600" dirty="0"/>
              <a:t>Implementation of the Robson classification of births, </a:t>
            </a:r>
            <a:r>
              <a:rPr lang="en-GB" sz="8600" dirty="0" err="1"/>
              <a:t>Dasht</a:t>
            </a:r>
            <a:r>
              <a:rPr lang="en-GB" sz="8600" dirty="0"/>
              <a:t>-e-</a:t>
            </a:r>
            <a:r>
              <a:rPr lang="en-GB" sz="8600" dirty="0" err="1"/>
              <a:t>Barchi</a:t>
            </a:r>
            <a:r>
              <a:rPr lang="en-GB" sz="8600" dirty="0"/>
              <a:t> Hospital, Afghanistan</a:t>
            </a:r>
            <a:endParaRPr sz="8600" i="1" dirty="0"/>
          </a:p>
        </p:txBody>
      </p:sp>
      <p:sp>
        <p:nvSpPr>
          <p:cNvPr id="42" name="Google Shape;42;p4"/>
          <p:cNvSpPr txBox="1"/>
          <p:nvPr/>
        </p:nvSpPr>
        <p:spPr>
          <a:xfrm>
            <a:off x="15396047" y="8727027"/>
            <a:ext cx="13390024" cy="795693"/>
          </a:xfrm>
          <a:prstGeom prst="rect">
            <a:avLst/>
          </a:prstGeom>
          <a:noFill/>
          <a:ln>
            <a:noFill/>
          </a:ln>
        </p:spPr>
        <p:txBody>
          <a:bodyPr spcFirstLastPara="1" wrap="square" lIns="0" tIns="25675" rIns="0" bIns="0" anchor="t" anchorCtr="0">
            <a:noAutofit/>
          </a:bodyPr>
          <a:lstStyle/>
          <a:p>
            <a:pPr marL="27032" marR="10813" lvl="0" indent="0" algn="l" rtl="0">
              <a:spcBef>
                <a:spcPts val="0"/>
              </a:spcBef>
              <a:spcAft>
                <a:spcPts val="0"/>
              </a:spcAft>
              <a:buNone/>
            </a:pPr>
            <a:endParaRPr sz="5002">
              <a:solidFill>
                <a:schemeClr val="dk1"/>
              </a:solidFill>
              <a:latin typeface="Arial"/>
              <a:ea typeface="Arial"/>
              <a:cs typeface="Arial"/>
              <a:sym typeface="Arial"/>
            </a:endParaRPr>
          </a:p>
        </p:txBody>
      </p:sp>
      <p:sp>
        <p:nvSpPr>
          <p:cNvPr id="43" name="Google Shape;43;p4"/>
          <p:cNvSpPr txBox="1"/>
          <p:nvPr/>
        </p:nvSpPr>
        <p:spPr>
          <a:xfrm>
            <a:off x="1070571" y="8026131"/>
            <a:ext cx="9130500" cy="10260300"/>
          </a:xfrm>
          <a:prstGeom prst="rect">
            <a:avLst/>
          </a:prstGeom>
          <a:noFill/>
          <a:ln>
            <a:noFill/>
          </a:ln>
        </p:spPr>
        <p:txBody>
          <a:bodyPr spcFirstLastPara="1" wrap="square" lIns="0" tIns="25675" rIns="0" bIns="0" anchor="t" anchorCtr="0">
            <a:noAutofit/>
          </a:bodyPr>
          <a:lstStyle/>
          <a:p>
            <a:pPr marL="457200" marR="0" lvl="0" indent="-457200" algn="l" rtl="0">
              <a:lnSpc>
                <a:spcPct val="107000"/>
              </a:lnSpc>
              <a:spcBef>
                <a:spcPts val="0"/>
              </a:spcBef>
              <a:spcAft>
                <a:spcPts val="0"/>
              </a:spcAft>
              <a:buClr>
                <a:schemeClr val="dk1"/>
              </a:buClr>
              <a:buSzPts val="3000"/>
              <a:buFont typeface="Arial"/>
              <a:buChar char="•"/>
            </a:pPr>
            <a:r>
              <a:rPr lang="en-GB" sz="3000" dirty="0">
                <a:solidFill>
                  <a:schemeClr val="dk1"/>
                </a:solidFill>
                <a:latin typeface="Arial"/>
                <a:ea typeface="Arial"/>
                <a:cs typeface="Arial"/>
                <a:sym typeface="Arial"/>
              </a:rPr>
              <a:t>MSF’s </a:t>
            </a:r>
            <a:r>
              <a:rPr lang="en-GB" sz="3000" dirty="0" err="1">
                <a:solidFill>
                  <a:schemeClr val="dk1"/>
                </a:solidFill>
                <a:latin typeface="Arial"/>
                <a:ea typeface="Arial"/>
                <a:cs typeface="Arial"/>
                <a:sym typeface="Arial"/>
              </a:rPr>
              <a:t>Dasht</a:t>
            </a:r>
            <a:r>
              <a:rPr lang="en-GB" sz="3000" dirty="0">
                <a:solidFill>
                  <a:schemeClr val="dk1"/>
                </a:solidFill>
                <a:latin typeface="Arial"/>
                <a:ea typeface="Arial"/>
                <a:cs typeface="Arial"/>
                <a:sym typeface="Arial"/>
              </a:rPr>
              <a:t>-e-</a:t>
            </a:r>
            <a:r>
              <a:rPr lang="en-GB" sz="3000" dirty="0" err="1">
                <a:solidFill>
                  <a:schemeClr val="dk1"/>
                </a:solidFill>
                <a:latin typeface="Arial"/>
                <a:ea typeface="Arial"/>
                <a:cs typeface="Arial"/>
                <a:sym typeface="Arial"/>
              </a:rPr>
              <a:t>Barchi</a:t>
            </a:r>
            <a:r>
              <a:rPr lang="en-GB" sz="3000" dirty="0">
                <a:solidFill>
                  <a:schemeClr val="dk1"/>
                </a:solidFill>
                <a:latin typeface="Arial"/>
                <a:ea typeface="Arial"/>
                <a:cs typeface="Arial"/>
                <a:sym typeface="Arial"/>
              </a:rPr>
              <a:t> (</a:t>
            </a:r>
            <a:r>
              <a:rPr lang="en-GB" sz="3000" dirty="0" err="1">
                <a:solidFill>
                  <a:schemeClr val="dk1"/>
                </a:solidFill>
                <a:latin typeface="Arial"/>
                <a:ea typeface="Arial"/>
                <a:cs typeface="Arial"/>
                <a:sym typeface="Arial"/>
              </a:rPr>
              <a:t>DeB</a:t>
            </a:r>
            <a:r>
              <a:rPr lang="en-GB" sz="3000" dirty="0">
                <a:solidFill>
                  <a:schemeClr val="dk1"/>
                </a:solidFill>
                <a:latin typeface="Arial"/>
                <a:ea typeface="Arial"/>
                <a:cs typeface="Arial"/>
                <a:sym typeface="Arial"/>
              </a:rPr>
              <a:t>) maternity project in Afghanistan primarily serves the minority Hazara population in Kabul. This population has a high volume of deliveries (15630 in 2017) and a low rate of caesarean sections (CS) </a:t>
            </a:r>
            <a:r>
              <a:rPr lang="en-GB" sz="3000" dirty="0">
                <a:solidFill>
                  <a:schemeClr val="dk1"/>
                </a:solidFill>
              </a:rPr>
              <a:t>at </a:t>
            </a:r>
            <a:r>
              <a:rPr lang="en-GB" sz="3000" dirty="0">
                <a:solidFill>
                  <a:schemeClr val="dk1"/>
                </a:solidFill>
                <a:latin typeface="Arial"/>
                <a:ea typeface="Arial"/>
                <a:cs typeface="Arial"/>
                <a:sym typeface="Arial"/>
              </a:rPr>
              <a:t>2-4%. The field team raised concerns in 2017 that their low </a:t>
            </a:r>
            <a:r>
              <a:rPr lang="en-GB" sz="3000" dirty="0">
                <a:solidFill>
                  <a:schemeClr val="dk1"/>
                </a:solidFill>
              </a:rPr>
              <a:t>CS </a:t>
            </a:r>
            <a:r>
              <a:rPr lang="en-GB" sz="3000" dirty="0">
                <a:solidFill>
                  <a:schemeClr val="dk1"/>
                </a:solidFill>
                <a:latin typeface="Arial"/>
                <a:ea typeface="Arial"/>
                <a:cs typeface="Arial"/>
                <a:sym typeface="Arial"/>
              </a:rPr>
              <a:t>rate could be contributing to a perceived high rate of birth asphyxia. </a:t>
            </a:r>
            <a:endParaRPr sz="3000" dirty="0"/>
          </a:p>
          <a:p>
            <a:pPr marL="457200" marR="0" lvl="0" indent="-457200" algn="l" rtl="0">
              <a:lnSpc>
                <a:spcPct val="107000"/>
              </a:lnSpc>
              <a:spcBef>
                <a:spcPts val="0"/>
              </a:spcBef>
              <a:spcAft>
                <a:spcPts val="0"/>
              </a:spcAft>
              <a:buClr>
                <a:schemeClr val="dk1"/>
              </a:buClr>
              <a:buSzPts val="3000"/>
              <a:buFont typeface="Arial"/>
              <a:buChar char="•"/>
            </a:pPr>
            <a:r>
              <a:rPr lang="en-GB" sz="3000" dirty="0">
                <a:solidFill>
                  <a:schemeClr val="dk1"/>
                </a:solidFill>
                <a:latin typeface="Arial"/>
                <a:ea typeface="Arial"/>
                <a:cs typeface="Arial"/>
                <a:sym typeface="Arial"/>
              </a:rPr>
              <a:t>The Robson classification is a </a:t>
            </a:r>
            <a:r>
              <a:rPr lang="en-GB" sz="3000" dirty="0">
                <a:solidFill>
                  <a:schemeClr val="dk1"/>
                </a:solidFill>
              </a:rPr>
              <a:t>tool</a:t>
            </a:r>
            <a:r>
              <a:rPr lang="en-GB" sz="3000" dirty="0">
                <a:solidFill>
                  <a:schemeClr val="dk1"/>
                </a:solidFill>
                <a:latin typeface="Arial"/>
                <a:ea typeface="Arial"/>
                <a:cs typeface="Arial"/>
                <a:sym typeface="Arial"/>
              </a:rPr>
              <a:t> used to classify women according to characteristics at the time of birth that determine their risk of </a:t>
            </a:r>
            <a:r>
              <a:rPr lang="en-GB" sz="3000" dirty="0">
                <a:solidFill>
                  <a:schemeClr val="dk1"/>
                </a:solidFill>
              </a:rPr>
              <a:t>CS</a:t>
            </a:r>
            <a:r>
              <a:rPr lang="en-GB" sz="3000" dirty="0">
                <a:solidFill>
                  <a:schemeClr val="dk1"/>
                </a:solidFill>
                <a:latin typeface="Arial"/>
                <a:ea typeface="Arial"/>
                <a:cs typeface="Arial"/>
                <a:sym typeface="Arial"/>
              </a:rPr>
              <a:t>. It does not rely on identifying indication for</a:t>
            </a:r>
            <a:r>
              <a:rPr lang="en-GB" sz="3000" dirty="0">
                <a:solidFill>
                  <a:schemeClr val="dk1"/>
                </a:solidFill>
              </a:rPr>
              <a:t> CS</a:t>
            </a:r>
            <a:r>
              <a:rPr lang="en-GB" sz="3000" dirty="0">
                <a:solidFill>
                  <a:schemeClr val="dk1"/>
                </a:solidFill>
                <a:latin typeface="Arial"/>
                <a:ea typeface="Arial"/>
                <a:cs typeface="Arial"/>
                <a:sym typeface="Arial"/>
              </a:rPr>
              <a:t>. It is the method recommended by the WHO to compare </a:t>
            </a:r>
            <a:r>
              <a:rPr lang="en-GB" sz="3000" dirty="0">
                <a:solidFill>
                  <a:schemeClr val="dk1"/>
                </a:solidFill>
              </a:rPr>
              <a:t>CS rates between hospitals</a:t>
            </a:r>
            <a:r>
              <a:rPr lang="en-GB" sz="3000" baseline="30000" dirty="0">
                <a:solidFill>
                  <a:schemeClr val="dk1"/>
                </a:solidFill>
              </a:rPr>
              <a:t>1</a:t>
            </a:r>
            <a:r>
              <a:rPr lang="en-GB" sz="3000" dirty="0">
                <a:solidFill>
                  <a:schemeClr val="dk1"/>
                </a:solidFill>
                <a:latin typeface="Arial"/>
                <a:ea typeface="Arial"/>
                <a:cs typeface="Arial"/>
                <a:sym typeface="Arial"/>
              </a:rPr>
              <a:t>. </a:t>
            </a:r>
            <a:endParaRPr sz="3000" dirty="0">
              <a:solidFill>
                <a:schemeClr val="dk1"/>
              </a:solidFill>
              <a:latin typeface="Arial"/>
              <a:ea typeface="Arial"/>
              <a:cs typeface="Arial"/>
              <a:sym typeface="Arial"/>
            </a:endParaRPr>
          </a:p>
          <a:p>
            <a:pPr marL="457200" marR="0" lvl="0" indent="-457200" algn="l" rtl="0">
              <a:lnSpc>
                <a:spcPct val="107000"/>
              </a:lnSpc>
              <a:spcBef>
                <a:spcPts val="0"/>
              </a:spcBef>
              <a:spcAft>
                <a:spcPts val="0"/>
              </a:spcAft>
              <a:buClr>
                <a:schemeClr val="dk1"/>
              </a:buClr>
              <a:buSzPts val="3000"/>
              <a:buChar char="•"/>
            </a:pPr>
            <a:r>
              <a:rPr lang="en-GB" sz="3000" dirty="0">
                <a:solidFill>
                  <a:schemeClr val="dk1"/>
                </a:solidFill>
              </a:rPr>
              <a:t>We aimed to:</a:t>
            </a:r>
            <a:endParaRPr sz="3000" dirty="0">
              <a:solidFill>
                <a:schemeClr val="dk1"/>
              </a:solidFill>
            </a:endParaRPr>
          </a:p>
          <a:p>
            <a:pPr marL="914400" marR="0" lvl="0" indent="-419100" algn="l" rtl="0">
              <a:lnSpc>
                <a:spcPct val="107000"/>
              </a:lnSpc>
              <a:spcBef>
                <a:spcPts val="0"/>
              </a:spcBef>
              <a:spcAft>
                <a:spcPts val="0"/>
              </a:spcAft>
              <a:buClr>
                <a:schemeClr val="dk1"/>
              </a:buClr>
              <a:buSzPts val="3000"/>
              <a:buAutoNum type="arabicPeriod"/>
            </a:pPr>
            <a:r>
              <a:rPr lang="en-GB" sz="3000" dirty="0">
                <a:solidFill>
                  <a:schemeClr val="dk1"/>
                </a:solidFill>
              </a:rPr>
              <a:t>Compare the CS rates for each Robson group at </a:t>
            </a:r>
            <a:r>
              <a:rPr lang="en-GB" sz="3000" dirty="0" err="1">
                <a:solidFill>
                  <a:schemeClr val="dk1"/>
                </a:solidFill>
              </a:rPr>
              <a:t>DeB</a:t>
            </a:r>
            <a:r>
              <a:rPr lang="en-GB" sz="3000" dirty="0">
                <a:solidFill>
                  <a:schemeClr val="dk1"/>
                </a:solidFill>
              </a:rPr>
              <a:t> to the rates recommended by the WHO</a:t>
            </a:r>
            <a:endParaRPr sz="3000" dirty="0">
              <a:solidFill>
                <a:schemeClr val="dk1"/>
              </a:solidFill>
            </a:endParaRPr>
          </a:p>
          <a:p>
            <a:pPr marL="914400" marR="0" lvl="0" indent="-419100" algn="l" rtl="0">
              <a:lnSpc>
                <a:spcPct val="107000"/>
              </a:lnSpc>
              <a:spcBef>
                <a:spcPts val="0"/>
              </a:spcBef>
              <a:spcAft>
                <a:spcPts val="0"/>
              </a:spcAft>
              <a:buClr>
                <a:schemeClr val="dk1"/>
              </a:buClr>
              <a:buSzPts val="3000"/>
              <a:buAutoNum type="arabicPeriod"/>
            </a:pPr>
            <a:r>
              <a:rPr lang="en-GB" sz="3000" dirty="0">
                <a:solidFill>
                  <a:schemeClr val="dk1"/>
                </a:solidFill>
              </a:rPr>
              <a:t>Identify if, using Robson classification, there is an obstetric population at increased risk of maternal or perinatal adverse outcomes.</a:t>
            </a:r>
            <a:endParaRPr sz="3000" dirty="0">
              <a:solidFill>
                <a:schemeClr val="dk1"/>
              </a:solidFill>
            </a:endParaRPr>
          </a:p>
        </p:txBody>
      </p:sp>
      <p:sp>
        <p:nvSpPr>
          <p:cNvPr id="46" name="Google Shape;46;p4"/>
          <p:cNvSpPr txBox="1"/>
          <p:nvPr/>
        </p:nvSpPr>
        <p:spPr>
          <a:xfrm>
            <a:off x="1070571" y="26943622"/>
            <a:ext cx="13860000" cy="14497245"/>
          </a:xfrm>
          <a:prstGeom prst="rect">
            <a:avLst/>
          </a:prstGeom>
          <a:noFill/>
          <a:ln>
            <a:noFill/>
          </a:ln>
        </p:spPr>
        <p:txBody>
          <a:bodyPr spcFirstLastPara="1" wrap="square" lIns="0" tIns="25675" rIns="0" bIns="0" anchor="t" anchorCtr="0">
            <a:noAutofit/>
          </a:bodyPr>
          <a:lstStyle/>
          <a:p>
            <a:pPr marL="342900" marR="0" lvl="0" indent="-342900" algn="l" rtl="0">
              <a:lnSpc>
                <a:spcPct val="107000"/>
              </a:lnSpc>
              <a:spcBef>
                <a:spcPts val="0"/>
              </a:spcBef>
              <a:spcAft>
                <a:spcPts val="0"/>
              </a:spcAft>
              <a:buClr>
                <a:schemeClr val="dk1"/>
              </a:buClr>
              <a:buSzPts val="2500"/>
              <a:buFont typeface="Noto Sans Symbols"/>
              <a:buChar char="▪"/>
            </a:pPr>
            <a:r>
              <a:rPr lang="en-GB" sz="3000" dirty="0">
                <a:solidFill>
                  <a:schemeClr val="dk1"/>
                </a:solidFill>
                <a:latin typeface="Arial"/>
                <a:ea typeface="Arial"/>
                <a:cs typeface="Arial"/>
                <a:sym typeface="Arial"/>
              </a:rPr>
              <a:t>5011 deliveries were audited. The overall </a:t>
            </a:r>
            <a:r>
              <a:rPr lang="en-GB" sz="3000" dirty="0">
                <a:solidFill>
                  <a:schemeClr val="dk1"/>
                </a:solidFill>
              </a:rPr>
              <a:t>CS </a:t>
            </a:r>
            <a:r>
              <a:rPr lang="en-GB" sz="3000" dirty="0">
                <a:solidFill>
                  <a:schemeClr val="dk1"/>
                </a:solidFill>
                <a:latin typeface="Arial"/>
                <a:ea typeface="Arial"/>
                <a:cs typeface="Arial"/>
                <a:sym typeface="Arial"/>
              </a:rPr>
              <a:t>rate was 2.9% in this study period</a:t>
            </a:r>
            <a:r>
              <a:rPr lang="en-GB" sz="3000" dirty="0">
                <a:solidFill>
                  <a:schemeClr val="dk1"/>
                </a:solidFill>
              </a:rPr>
              <a:t>.</a:t>
            </a:r>
            <a:endParaRPr sz="3000" dirty="0">
              <a:solidFill>
                <a:schemeClr val="dk1"/>
              </a:solidFill>
              <a:latin typeface="Arial"/>
              <a:ea typeface="Arial"/>
              <a:cs typeface="Arial"/>
              <a:sym typeface="Arial"/>
            </a:endParaRPr>
          </a:p>
          <a:p>
            <a:pPr marL="342900" marR="0" lvl="0" indent="-342900" algn="l" rtl="0">
              <a:lnSpc>
                <a:spcPct val="107000"/>
              </a:lnSpc>
              <a:spcBef>
                <a:spcPts val="0"/>
              </a:spcBef>
              <a:spcAft>
                <a:spcPts val="0"/>
              </a:spcAft>
              <a:buClr>
                <a:schemeClr val="dk1"/>
              </a:buClr>
              <a:buSzPts val="2500"/>
              <a:buFont typeface="Noto Sans Symbols"/>
              <a:buChar char="▪"/>
            </a:pPr>
            <a:r>
              <a:rPr lang="en-GB" sz="3000" dirty="0">
                <a:solidFill>
                  <a:schemeClr val="dk1"/>
                </a:solidFill>
              </a:rPr>
              <a:t>CS </a:t>
            </a:r>
            <a:r>
              <a:rPr lang="en-GB" sz="3000" dirty="0">
                <a:solidFill>
                  <a:schemeClr val="dk1"/>
                </a:solidFill>
                <a:latin typeface="Arial"/>
                <a:ea typeface="Arial"/>
                <a:cs typeface="Arial"/>
                <a:sym typeface="Arial"/>
              </a:rPr>
              <a:t>rates for each group were largely within the WHO guidance rates with the exception of groups 5 and </a:t>
            </a:r>
            <a:r>
              <a:rPr lang="en-GB" sz="3000" dirty="0">
                <a:solidFill>
                  <a:schemeClr val="dk1"/>
                </a:solidFill>
              </a:rPr>
              <a:t>8</a:t>
            </a:r>
            <a:r>
              <a:rPr lang="en-GB" sz="3000" dirty="0">
                <a:solidFill>
                  <a:schemeClr val="dk1"/>
                </a:solidFill>
                <a:latin typeface="Arial"/>
                <a:ea typeface="Arial"/>
                <a:cs typeface="Arial"/>
                <a:sym typeface="Arial"/>
              </a:rPr>
              <a:t>.</a:t>
            </a:r>
            <a:endParaRPr sz="3000" dirty="0">
              <a:solidFill>
                <a:schemeClr val="dk1"/>
              </a:solidFill>
              <a:latin typeface="Arial"/>
              <a:ea typeface="Arial"/>
              <a:cs typeface="Arial"/>
              <a:sym typeface="Arial"/>
            </a:endParaRPr>
          </a:p>
          <a:p>
            <a:pPr marL="342900" marR="0" lvl="0" indent="-342900" algn="l" rtl="0">
              <a:lnSpc>
                <a:spcPct val="107000"/>
              </a:lnSpc>
              <a:spcBef>
                <a:spcPts val="0"/>
              </a:spcBef>
              <a:spcAft>
                <a:spcPts val="0"/>
              </a:spcAft>
              <a:buClr>
                <a:schemeClr val="dk1"/>
              </a:buClr>
              <a:buSzPts val="2500"/>
              <a:buFont typeface="Noto Sans Symbols"/>
              <a:buChar char="▪"/>
            </a:pPr>
            <a:r>
              <a:rPr lang="en-GB" sz="3000" dirty="0">
                <a:solidFill>
                  <a:schemeClr val="dk1"/>
                </a:solidFill>
                <a:latin typeface="Arial"/>
                <a:ea typeface="Arial"/>
                <a:cs typeface="Arial"/>
                <a:sym typeface="Arial"/>
              </a:rPr>
              <a:t>The overall rates of perinatal death and birth asphyxia were 9 and 21</a:t>
            </a:r>
            <a:r>
              <a:rPr lang="en-GB" sz="3000" dirty="0">
                <a:solidFill>
                  <a:schemeClr val="dk1"/>
                </a:solidFill>
              </a:rPr>
              <a:t> per </a:t>
            </a:r>
            <a:r>
              <a:rPr lang="en-GB" sz="3000" dirty="0">
                <a:solidFill>
                  <a:schemeClr val="dk1"/>
                </a:solidFill>
                <a:latin typeface="Arial"/>
                <a:ea typeface="Arial"/>
                <a:cs typeface="Arial"/>
                <a:sym typeface="Arial"/>
              </a:rPr>
              <a:t>1000 births respectively</a:t>
            </a:r>
            <a:r>
              <a:rPr lang="en-GB" sz="3000" dirty="0">
                <a:solidFill>
                  <a:schemeClr val="dk1"/>
                </a:solidFill>
              </a:rPr>
              <a:t>, giving a co</a:t>
            </a:r>
            <a:r>
              <a:rPr lang="en-GB" sz="3000" dirty="0">
                <a:solidFill>
                  <a:schemeClr val="dk1"/>
                </a:solidFill>
                <a:latin typeface="Arial"/>
                <a:ea typeface="Arial"/>
                <a:cs typeface="Arial"/>
                <a:sym typeface="Arial"/>
              </a:rPr>
              <a:t>mposite adverse perinatal outcome rate of 30 per 1000 births, 95% CI [25-35].</a:t>
            </a:r>
            <a:endParaRPr sz="3000" dirty="0">
              <a:solidFill>
                <a:schemeClr val="dk1"/>
              </a:solidFill>
              <a:latin typeface="Arial"/>
              <a:ea typeface="Arial"/>
              <a:cs typeface="Arial"/>
              <a:sym typeface="Arial"/>
            </a:endParaRPr>
          </a:p>
          <a:p>
            <a:pPr marL="342900" lvl="0" indent="-342900">
              <a:lnSpc>
                <a:spcPct val="107000"/>
              </a:lnSpc>
              <a:buClr>
                <a:schemeClr val="dk1"/>
              </a:buClr>
              <a:buSzPts val="2500"/>
              <a:buFont typeface="Noto Sans Symbols"/>
              <a:buChar char="▪"/>
            </a:pPr>
            <a:r>
              <a:rPr lang="en-GB" sz="3000" dirty="0">
                <a:solidFill>
                  <a:schemeClr val="dk1"/>
                </a:solidFill>
                <a:latin typeface="Arial"/>
                <a:ea typeface="Arial"/>
                <a:cs typeface="Arial"/>
                <a:sym typeface="Arial"/>
              </a:rPr>
              <a:t>Breech presentation was associated with a significant increase in </a:t>
            </a:r>
            <a:r>
              <a:rPr lang="en-GB" sz="3000" dirty="0">
                <a:solidFill>
                  <a:schemeClr val="dk1"/>
                </a:solidFill>
              </a:rPr>
              <a:t>adverse </a:t>
            </a:r>
            <a:r>
              <a:rPr lang="en-GB" sz="3000" dirty="0">
                <a:solidFill>
                  <a:schemeClr val="dk1"/>
                </a:solidFill>
                <a:latin typeface="Arial"/>
                <a:ea typeface="Arial"/>
                <a:cs typeface="Arial"/>
                <a:sym typeface="Arial"/>
              </a:rPr>
              <a:t>perinatal outcome for both </a:t>
            </a:r>
            <a:r>
              <a:rPr lang="en-GB" sz="3000" dirty="0" err="1">
                <a:solidFill>
                  <a:schemeClr val="dk1"/>
                </a:solidFill>
                <a:latin typeface="Arial"/>
                <a:ea typeface="Arial"/>
                <a:cs typeface="Arial"/>
                <a:sym typeface="Arial"/>
              </a:rPr>
              <a:t>primigravidas</a:t>
            </a:r>
            <a:r>
              <a:rPr lang="en-GB" sz="3000" dirty="0">
                <a:solidFill>
                  <a:schemeClr val="dk1"/>
                </a:solidFill>
                <a:latin typeface="Arial"/>
                <a:ea typeface="Arial"/>
                <a:cs typeface="Arial"/>
                <a:sym typeface="Arial"/>
              </a:rPr>
              <a:t> at 312 per 1000, 95% CI [180-486]  and multigravidas at 239 per 1000, 95% CI </a:t>
            </a:r>
            <a:r>
              <a:rPr lang="en-GB" sz="3000" dirty="0">
                <a:solidFill>
                  <a:schemeClr val="dk1"/>
                </a:solidFill>
              </a:rPr>
              <a:t>[162-337</a:t>
            </a:r>
            <a:r>
              <a:rPr lang="en-GB" sz="3000" dirty="0">
                <a:solidFill>
                  <a:schemeClr val="dk1"/>
                </a:solidFill>
                <a:latin typeface="Arial"/>
                <a:ea typeface="Arial"/>
                <a:cs typeface="Arial"/>
                <a:sym typeface="Arial"/>
              </a:rPr>
              <a:t>]. </a:t>
            </a:r>
            <a:endParaRPr sz="3000" dirty="0">
              <a:solidFill>
                <a:schemeClr val="dk1"/>
              </a:solidFill>
              <a:latin typeface="Arial"/>
              <a:ea typeface="Arial"/>
              <a:cs typeface="Arial"/>
              <a:sym typeface="Arial"/>
            </a:endParaRPr>
          </a:p>
          <a:p>
            <a:pPr marL="342900" marR="0" lvl="0" indent="-342900" algn="l" rtl="0">
              <a:lnSpc>
                <a:spcPct val="107000"/>
              </a:lnSpc>
              <a:spcBef>
                <a:spcPts val="0"/>
              </a:spcBef>
              <a:spcAft>
                <a:spcPts val="0"/>
              </a:spcAft>
              <a:buClr>
                <a:schemeClr val="dk1"/>
              </a:buClr>
              <a:buSzPts val="2500"/>
              <a:buFont typeface="Noto Sans Symbols"/>
              <a:buChar char="▪"/>
            </a:pPr>
            <a:r>
              <a:rPr lang="en-GB" sz="3000" dirty="0">
                <a:solidFill>
                  <a:schemeClr val="dk1"/>
                </a:solidFill>
                <a:latin typeface="Arial"/>
                <a:ea typeface="Arial"/>
                <a:cs typeface="Arial"/>
                <a:sym typeface="Arial"/>
              </a:rPr>
              <a:t>Other potential risk factors such as previous </a:t>
            </a:r>
            <a:r>
              <a:rPr lang="en-GB" sz="3000" dirty="0">
                <a:solidFill>
                  <a:schemeClr val="dk1"/>
                </a:solidFill>
              </a:rPr>
              <a:t>CS</a:t>
            </a:r>
            <a:r>
              <a:rPr lang="en-GB" sz="3000" dirty="0">
                <a:solidFill>
                  <a:schemeClr val="dk1"/>
                </a:solidFill>
                <a:latin typeface="Arial"/>
                <a:ea typeface="Arial"/>
                <a:cs typeface="Arial"/>
                <a:sym typeface="Arial"/>
              </a:rPr>
              <a:t>, induction of labour and prematurity were </a:t>
            </a:r>
            <a:r>
              <a:rPr lang="en-GB" sz="3000" b="1" i="1" dirty="0">
                <a:solidFill>
                  <a:schemeClr val="dk1"/>
                </a:solidFill>
                <a:latin typeface="Arial"/>
                <a:ea typeface="Arial"/>
                <a:cs typeface="Arial"/>
                <a:sym typeface="Arial"/>
              </a:rPr>
              <a:t>NOT</a:t>
            </a:r>
            <a:r>
              <a:rPr lang="en-GB" sz="3000" dirty="0">
                <a:solidFill>
                  <a:schemeClr val="dk1"/>
                </a:solidFill>
                <a:latin typeface="Arial"/>
                <a:ea typeface="Arial"/>
                <a:cs typeface="Arial"/>
                <a:sym typeface="Arial"/>
              </a:rPr>
              <a:t> associated with an increased risk of adverse perinatal outcome. </a:t>
            </a:r>
            <a:endParaRPr sz="3000" dirty="0">
              <a:solidFill>
                <a:schemeClr val="dk1"/>
              </a:solidFill>
              <a:latin typeface="Arial"/>
              <a:ea typeface="Arial"/>
              <a:cs typeface="Arial"/>
              <a:sym typeface="Arial"/>
            </a:endParaRPr>
          </a:p>
          <a:p>
            <a:pPr marL="342900" marR="0" lvl="0" indent="-342900" algn="l" rtl="0">
              <a:lnSpc>
                <a:spcPct val="107000"/>
              </a:lnSpc>
              <a:spcBef>
                <a:spcPts val="0"/>
              </a:spcBef>
              <a:spcAft>
                <a:spcPts val="0"/>
              </a:spcAft>
              <a:buClr>
                <a:schemeClr val="dk1"/>
              </a:buClr>
              <a:buSzPts val="2500"/>
              <a:buChar char="▪"/>
            </a:pPr>
            <a:r>
              <a:rPr lang="en-GB" sz="3000" dirty="0">
                <a:solidFill>
                  <a:schemeClr val="dk1"/>
                </a:solidFill>
              </a:rPr>
              <a:t>Adverse maternal events were rare (5 cases) therefore no significant associations were identified.</a:t>
            </a:r>
          </a:p>
          <a:p>
            <a:pPr marR="0" lvl="0" algn="l" rtl="0">
              <a:lnSpc>
                <a:spcPct val="107000"/>
              </a:lnSpc>
              <a:spcBef>
                <a:spcPts val="0"/>
              </a:spcBef>
              <a:spcAft>
                <a:spcPts val="0"/>
              </a:spcAft>
              <a:buClr>
                <a:schemeClr val="dk1"/>
              </a:buClr>
              <a:buSzPts val="2500"/>
            </a:pPr>
            <a:endParaRPr lang="en-GB" sz="1800" dirty="0">
              <a:solidFill>
                <a:schemeClr val="dk1"/>
              </a:solidFill>
            </a:endParaRPr>
          </a:p>
          <a:p>
            <a:pPr lvl="0">
              <a:lnSpc>
                <a:spcPct val="107000"/>
              </a:lnSpc>
            </a:pPr>
            <a:r>
              <a:rPr lang="en-GB" sz="3000" dirty="0">
                <a:solidFill>
                  <a:schemeClr val="dk1"/>
                </a:solidFill>
              </a:rPr>
              <a:t>This audit has a large sample size, which has enabled:</a:t>
            </a:r>
          </a:p>
          <a:p>
            <a:pPr marL="342900" lvl="0" indent="-342900">
              <a:lnSpc>
                <a:spcPct val="107000"/>
              </a:lnSpc>
              <a:buClr>
                <a:schemeClr val="dk1"/>
              </a:buClr>
              <a:buSzPts val="2000"/>
              <a:buFont typeface="Noto Sans Symbols"/>
              <a:buChar char="▪"/>
            </a:pPr>
            <a:r>
              <a:rPr lang="en-GB" sz="3000" dirty="0">
                <a:solidFill>
                  <a:schemeClr val="dk1"/>
                </a:solidFill>
              </a:rPr>
              <a:t>The obstetric activity at </a:t>
            </a:r>
            <a:r>
              <a:rPr lang="en-GB" sz="3000" dirty="0" err="1">
                <a:solidFill>
                  <a:schemeClr val="dk1"/>
                </a:solidFill>
              </a:rPr>
              <a:t>DeB</a:t>
            </a:r>
            <a:r>
              <a:rPr lang="en-GB" sz="3000" dirty="0">
                <a:solidFill>
                  <a:schemeClr val="dk1"/>
                </a:solidFill>
              </a:rPr>
              <a:t> to be accurately presented</a:t>
            </a:r>
          </a:p>
          <a:p>
            <a:pPr marL="342900" lvl="0" indent="-342900">
              <a:lnSpc>
                <a:spcPct val="107000"/>
              </a:lnSpc>
              <a:buClr>
                <a:schemeClr val="dk1"/>
              </a:buClr>
              <a:buSzPts val="2000"/>
              <a:buFont typeface="Noto Sans Symbols"/>
              <a:buChar char="▪"/>
            </a:pPr>
            <a:r>
              <a:rPr lang="en-GB" sz="3000" dirty="0">
                <a:solidFill>
                  <a:schemeClr val="dk1"/>
                </a:solidFill>
              </a:rPr>
              <a:t>Identification of statistically significant differences in the relatively rare cases    of birth asphyxia and perinatal death between Robson groups</a:t>
            </a:r>
          </a:p>
          <a:p>
            <a:pPr lvl="0">
              <a:lnSpc>
                <a:spcPct val="107000"/>
              </a:lnSpc>
            </a:pPr>
            <a:endParaRPr lang="en-GB" sz="1800" dirty="0">
              <a:solidFill>
                <a:schemeClr val="dk1"/>
              </a:solidFill>
            </a:endParaRPr>
          </a:p>
          <a:p>
            <a:pPr lvl="0">
              <a:lnSpc>
                <a:spcPct val="107000"/>
              </a:lnSpc>
            </a:pPr>
            <a:r>
              <a:rPr lang="en-GB" sz="3000" dirty="0">
                <a:solidFill>
                  <a:schemeClr val="dk1"/>
                </a:solidFill>
              </a:rPr>
              <a:t>Direct comparisons between this audit’s rates of birth asphyxia and perinatal death cannot be made with the literature, as (</a:t>
            </a:r>
            <a:r>
              <a:rPr lang="en-GB" sz="3000" dirty="0" err="1">
                <a:solidFill>
                  <a:schemeClr val="dk1"/>
                </a:solidFill>
              </a:rPr>
              <a:t>i</a:t>
            </a:r>
            <a:r>
              <a:rPr lang="en-GB" sz="3000" dirty="0">
                <a:solidFill>
                  <a:schemeClr val="dk1"/>
                </a:solidFill>
              </a:rPr>
              <a:t>) definitions of ‘birth asphyxia’ are heterogenous, and (ii) perinatal deaths in this audit were limited to intrapartum stillbirth and death prior to hospital discharge rather than 7 days. </a:t>
            </a:r>
          </a:p>
          <a:p>
            <a:pPr lvl="0">
              <a:lnSpc>
                <a:spcPct val="107000"/>
              </a:lnSpc>
            </a:pPr>
            <a:endParaRPr lang="en-GB" sz="3000" dirty="0">
              <a:solidFill>
                <a:schemeClr val="dk1"/>
              </a:solidFill>
            </a:endParaRPr>
          </a:p>
          <a:p>
            <a:pPr lvl="0">
              <a:lnSpc>
                <a:spcPct val="107000"/>
              </a:lnSpc>
            </a:pPr>
            <a:r>
              <a:rPr lang="en-GB" sz="3000" dirty="0">
                <a:solidFill>
                  <a:schemeClr val="dk1"/>
                </a:solidFill>
              </a:rPr>
              <a:t>Nevertheless, rates of these outcomes could still be compared between Robson groups and significant differences were successfully identified. Robson audit can only identify association and not causation, as the underlying causes of birth asphyxia and perinatal death were not investigated as part of this audit.</a:t>
            </a:r>
          </a:p>
          <a:p>
            <a:pPr lvl="0">
              <a:lnSpc>
                <a:spcPct val="107000"/>
              </a:lnSpc>
            </a:pPr>
            <a:endParaRPr lang="en-GB" sz="1800" dirty="0">
              <a:solidFill>
                <a:schemeClr val="dk1"/>
              </a:solidFill>
            </a:endParaRPr>
          </a:p>
        </p:txBody>
      </p:sp>
      <p:sp>
        <p:nvSpPr>
          <p:cNvPr id="48" name="Google Shape;48;p4"/>
          <p:cNvSpPr txBox="1"/>
          <p:nvPr/>
        </p:nvSpPr>
        <p:spPr>
          <a:xfrm>
            <a:off x="10730753" y="6949341"/>
            <a:ext cx="18454636" cy="825300"/>
          </a:xfrm>
          <a:prstGeom prst="rect">
            <a:avLst/>
          </a:prstGeom>
          <a:solidFill>
            <a:srgbClr val="C00000"/>
          </a:solidFill>
          <a:ln>
            <a:noFill/>
          </a:ln>
        </p:spPr>
        <p:txBody>
          <a:bodyPr spcFirstLastPara="1" wrap="square" lIns="180000" tIns="180000" rIns="180000" bIns="180000" anchor="t" anchorCtr="0">
            <a:noAutofit/>
          </a:bodyPr>
          <a:lstStyle/>
          <a:p>
            <a:pPr marL="0" marR="0" lvl="0" indent="0" algn="l" rtl="0">
              <a:spcBef>
                <a:spcPts val="0"/>
              </a:spcBef>
              <a:spcAft>
                <a:spcPts val="0"/>
              </a:spcAft>
              <a:buNone/>
            </a:pPr>
            <a:r>
              <a:rPr lang="en-GB" sz="3000" b="1" dirty="0">
                <a:solidFill>
                  <a:schemeClr val="lt1"/>
                </a:solidFill>
                <a:latin typeface="Arial"/>
                <a:ea typeface="Arial"/>
                <a:cs typeface="Arial"/>
                <a:sym typeface="Arial"/>
              </a:rPr>
              <a:t>Methods</a:t>
            </a:r>
            <a:endParaRPr dirty="0"/>
          </a:p>
        </p:txBody>
      </p:sp>
      <p:sp>
        <p:nvSpPr>
          <p:cNvPr id="44" name="Google Shape;44;p4"/>
          <p:cNvSpPr/>
          <p:nvPr/>
        </p:nvSpPr>
        <p:spPr>
          <a:xfrm>
            <a:off x="22572331" y="25805324"/>
            <a:ext cx="6660000" cy="354107"/>
          </a:xfrm>
          <a:custGeom>
            <a:avLst/>
            <a:gdLst/>
            <a:ahLst/>
            <a:cxnLst/>
            <a:rect l="l" t="t" r="r" b="b"/>
            <a:pathLst>
              <a:path w="3094354" h="185420" extrusionOk="0">
                <a:moveTo>
                  <a:pt x="0" y="184912"/>
                </a:moveTo>
                <a:lnTo>
                  <a:pt x="3094241" y="184912"/>
                </a:lnTo>
                <a:lnTo>
                  <a:pt x="3094241" y="0"/>
                </a:lnTo>
                <a:lnTo>
                  <a:pt x="0" y="0"/>
                </a:lnTo>
                <a:lnTo>
                  <a:pt x="0" y="184912"/>
                </a:lnTo>
                <a:close/>
              </a:path>
            </a:pathLst>
          </a:custGeom>
          <a:solidFill>
            <a:srgbClr val="C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45" name="Google Shape;45;p4"/>
          <p:cNvSpPr/>
          <p:nvPr/>
        </p:nvSpPr>
        <p:spPr>
          <a:xfrm>
            <a:off x="22572331" y="33698691"/>
            <a:ext cx="6660000" cy="394481"/>
          </a:xfrm>
          <a:custGeom>
            <a:avLst/>
            <a:gdLst/>
            <a:ahLst/>
            <a:cxnLst/>
            <a:rect l="l" t="t" r="r" b="b"/>
            <a:pathLst>
              <a:path w="3094354" h="185420" extrusionOk="0">
                <a:moveTo>
                  <a:pt x="0" y="184912"/>
                </a:moveTo>
                <a:lnTo>
                  <a:pt x="3094241" y="184912"/>
                </a:lnTo>
                <a:lnTo>
                  <a:pt x="3094241" y="0"/>
                </a:lnTo>
                <a:lnTo>
                  <a:pt x="0" y="0"/>
                </a:lnTo>
                <a:lnTo>
                  <a:pt x="0" y="184912"/>
                </a:lnTo>
                <a:close/>
              </a:path>
            </a:pathLst>
          </a:custGeom>
          <a:solidFill>
            <a:srgbClr val="D2232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49" name="Google Shape;49;p4"/>
          <p:cNvSpPr txBox="1"/>
          <p:nvPr/>
        </p:nvSpPr>
        <p:spPr>
          <a:xfrm>
            <a:off x="22572331" y="26604340"/>
            <a:ext cx="6660000" cy="978900"/>
          </a:xfrm>
          <a:prstGeom prst="rect">
            <a:avLst/>
          </a:prstGeom>
          <a:solidFill>
            <a:srgbClr val="C00000"/>
          </a:solidFill>
          <a:ln>
            <a:noFill/>
          </a:ln>
        </p:spPr>
        <p:txBody>
          <a:bodyPr spcFirstLastPara="1" wrap="square" lIns="180000" tIns="180000" rIns="180000" bIns="180000" anchor="t" anchorCtr="0">
            <a:noAutofit/>
          </a:bodyPr>
          <a:lstStyle/>
          <a:p>
            <a:pPr marL="0" marR="0" lvl="0" indent="0" rtl="0">
              <a:spcBef>
                <a:spcPts val="0"/>
              </a:spcBef>
              <a:spcAft>
                <a:spcPts val="0"/>
              </a:spcAft>
              <a:buNone/>
            </a:pPr>
            <a:r>
              <a:rPr lang="en-GB" sz="4000" b="1" dirty="0">
                <a:solidFill>
                  <a:schemeClr val="lt1"/>
                </a:solidFill>
              </a:rPr>
              <a:t>This audit has identified a</a:t>
            </a:r>
            <a:endParaRPr dirty="0"/>
          </a:p>
        </p:txBody>
      </p:sp>
      <p:sp>
        <p:nvSpPr>
          <p:cNvPr id="50" name="Google Shape;50;p4"/>
          <p:cNvSpPr txBox="1"/>
          <p:nvPr/>
        </p:nvSpPr>
        <p:spPr>
          <a:xfrm>
            <a:off x="22572331" y="28022970"/>
            <a:ext cx="6660000" cy="979200"/>
          </a:xfrm>
          <a:prstGeom prst="rect">
            <a:avLst/>
          </a:prstGeom>
          <a:solidFill>
            <a:srgbClr val="C00000"/>
          </a:solidFill>
          <a:ln>
            <a:noFill/>
          </a:ln>
        </p:spPr>
        <p:txBody>
          <a:bodyPr spcFirstLastPara="1" wrap="square" lIns="180000" tIns="180000" rIns="180000" bIns="180000" anchor="t" anchorCtr="0">
            <a:noAutofit/>
          </a:bodyPr>
          <a:lstStyle/>
          <a:p>
            <a:pPr marL="0" marR="0" lvl="0" indent="0" rtl="0">
              <a:spcBef>
                <a:spcPts val="0"/>
              </a:spcBef>
              <a:spcAft>
                <a:spcPts val="0"/>
              </a:spcAft>
              <a:buNone/>
            </a:pPr>
            <a:r>
              <a:rPr lang="en-GB" sz="4000" b="1" dirty="0">
                <a:solidFill>
                  <a:schemeClr val="lt1"/>
                </a:solidFill>
                <a:latin typeface="Arial"/>
                <a:ea typeface="Arial"/>
                <a:cs typeface="Arial"/>
                <a:sym typeface="Arial"/>
              </a:rPr>
              <a:t>population at significantly</a:t>
            </a:r>
            <a:endParaRPr dirty="0"/>
          </a:p>
        </p:txBody>
      </p:sp>
      <p:sp>
        <p:nvSpPr>
          <p:cNvPr id="51" name="Google Shape;51;p4"/>
          <p:cNvSpPr txBox="1"/>
          <p:nvPr/>
        </p:nvSpPr>
        <p:spPr>
          <a:xfrm>
            <a:off x="22572331" y="29441900"/>
            <a:ext cx="6660000" cy="979200"/>
          </a:xfrm>
          <a:prstGeom prst="rect">
            <a:avLst/>
          </a:prstGeom>
          <a:solidFill>
            <a:srgbClr val="C00000"/>
          </a:solidFill>
          <a:ln>
            <a:noFill/>
          </a:ln>
        </p:spPr>
        <p:txBody>
          <a:bodyPr spcFirstLastPara="1" wrap="square" lIns="180000" tIns="180000" rIns="180000" bIns="180000" anchor="t" anchorCtr="0">
            <a:noAutofit/>
          </a:bodyPr>
          <a:lstStyle/>
          <a:p>
            <a:pPr marL="0" marR="0" lvl="0" indent="0" rtl="0">
              <a:spcBef>
                <a:spcPts val="0"/>
              </a:spcBef>
              <a:spcAft>
                <a:spcPts val="0"/>
              </a:spcAft>
              <a:buNone/>
            </a:pPr>
            <a:r>
              <a:rPr lang="en-GB" sz="4000" b="1" dirty="0">
                <a:solidFill>
                  <a:schemeClr val="lt1"/>
                </a:solidFill>
              </a:rPr>
              <a:t>increased risk of adverse</a:t>
            </a:r>
            <a:endParaRPr dirty="0"/>
          </a:p>
        </p:txBody>
      </p:sp>
      <p:sp>
        <p:nvSpPr>
          <p:cNvPr id="52" name="Google Shape;52;p4"/>
          <p:cNvSpPr txBox="1"/>
          <p:nvPr/>
        </p:nvSpPr>
        <p:spPr>
          <a:xfrm>
            <a:off x="22572331" y="30860830"/>
            <a:ext cx="6660000" cy="979200"/>
          </a:xfrm>
          <a:prstGeom prst="rect">
            <a:avLst/>
          </a:prstGeom>
          <a:solidFill>
            <a:srgbClr val="C00000"/>
          </a:solidFill>
          <a:ln>
            <a:noFill/>
          </a:ln>
        </p:spPr>
        <p:txBody>
          <a:bodyPr spcFirstLastPara="1" wrap="square" lIns="180000" tIns="180000" rIns="180000" bIns="180000" anchor="t" anchorCtr="0">
            <a:noAutofit/>
          </a:bodyPr>
          <a:lstStyle/>
          <a:p>
            <a:pPr marL="0" marR="0" lvl="0" indent="0" rtl="0">
              <a:spcBef>
                <a:spcPts val="0"/>
              </a:spcBef>
              <a:spcAft>
                <a:spcPts val="0"/>
              </a:spcAft>
              <a:buNone/>
            </a:pPr>
            <a:r>
              <a:rPr lang="en-GB" sz="4000" b="1" dirty="0">
                <a:solidFill>
                  <a:schemeClr val="lt1"/>
                </a:solidFill>
              </a:rPr>
              <a:t>perinatal outcomes, those</a:t>
            </a:r>
            <a:endParaRPr dirty="0"/>
          </a:p>
        </p:txBody>
      </p:sp>
      <p:sp>
        <p:nvSpPr>
          <p:cNvPr id="53" name="Google Shape;53;p4"/>
          <p:cNvSpPr txBox="1"/>
          <p:nvPr/>
        </p:nvSpPr>
        <p:spPr>
          <a:xfrm>
            <a:off x="22572331" y="32279760"/>
            <a:ext cx="6660000" cy="979200"/>
          </a:xfrm>
          <a:prstGeom prst="rect">
            <a:avLst/>
          </a:prstGeom>
          <a:solidFill>
            <a:srgbClr val="C00000"/>
          </a:solidFill>
          <a:ln>
            <a:noFill/>
          </a:ln>
        </p:spPr>
        <p:txBody>
          <a:bodyPr spcFirstLastPara="1" wrap="square" lIns="180000" tIns="180000" rIns="180000" bIns="180000" anchor="t" anchorCtr="0">
            <a:noAutofit/>
          </a:bodyPr>
          <a:lstStyle/>
          <a:p>
            <a:pPr marL="0" marR="0" lvl="0" indent="0" rtl="0">
              <a:spcBef>
                <a:spcPts val="0"/>
              </a:spcBef>
              <a:spcAft>
                <a:spcPts val="0"/>
              </a:spcAft>
              <a:buNone/>
            </a:pPr>
            <a:r>
              <a:rPr lang="en-GB" sz="4000" b="1" dirty="0">
                <a:solidFill>
                  <a:schemeClr val="lt1"/>
                </a:solidFill>
              </a:rPr>
              <a:t>with breech presentation</a:t>
            </a:r>
            <a:endParaRPr dirty="0"/>
          </a:p>
        </p:txBody>
      </p:sp>
      <p:sp>
        <p:nvSpPr>
          <p:cNvPr id="57" name="Google Shape;57;p4"/>
          <p:cNvSpPr txBox="1"/>
          <p:nvPr/>
        </p:nvSpPr>
        <p:spPr>
          <a:xfrm>
            <a:off x="22572331" y="34978208"/>
            <a:ext cx="6674506" cy="3259800"/>
          </a:xfrm>
          <a:prstGeom prst="rect">
            <a:avLst/>
          </a:prstGeom>
          <a:noFill/>
          <a:ln>
            <a:noFill/>
          </a:ln>
        </p:spPr>
        <p:txBody>
          <a:bodyPr spcFirstLastPara="1" wrap="square" lIns="0" tIns="29725" rIns="0" bIns="0" anchor="t" anchorCtr="0">
            <a:noAutofit/>
          </a:bodyPr>
          <a:lstStyle/>
          <a:p>
            <a:pPr marL="27032" marR="0" lvl="0" indent="0" algn="l" rtl="0">
              <a:spcBef>
                <a:spcPts val="0"/>
              </a:spcBef>
              <a:spcAft>
                <a:spcPts val="0"/>
              </a:spcAft>
              <a:buNone/>
            </a:pPr>
            <a:r>
              <a:rPr lang="en-GB" sz="3000" b="1" i="1" dirty="0">
                <a:solidFill>
                  <a:srgbClr val="D2232A"/>
                </a:solidFill>
              </a:rPr>
              <a:t>Acknowledgements</a:t>
            </a:r>
            <a:endParaRPr sz="3000" i="1" dirty="0"/>
          </a:p>
          <a:p>
            <a:pPr marL="0" marR="0" lvl="0" indent="0" algn="l" rtl="0">
              <a:lnSpc>
                <a:spcPct val="107000"/>
              </a:lnSpc>
              <a:spcBef>
                <a:spcPts val="0"/>
              </a:spcBef>
              <a:spcAft>
                <a:spcPts val="0"/>
              </a:spcAft>
              <a:buNone/>
            </a:pPr>
            <a:r>
              <a:rPr lang="en-GB" sz="3000" i="1" dirty="0">
                <a:solidFill>
                  <a:schemeClr val="dk1"/>
                </a:solidFill>
              </a:rPr>
              <a:t>Patients, families and staff of </a:t>
            </a:r>
            <a:r>
              <a:rPr lang="en-GB" sz="3000" i="1" dirty="0" err="1">
                <a:solidFill>
                  <a:schemeClr val="dk1"/>
                </a:solidFill>
              </a:rPr>
              <a:t>Dasht</a:t>
            </a:r>
            <a:r>
              <a:rPr lang="en-GB" sz="3000" i="1" dirty="0">
                <a:solidFill>
                  <a:schemeClr val="dk1"/>
                </a:solidFill>
              </a:rPr>
              <a:t>-e-</a:t>
            </a:r>
            <a:r>
              <a:rPr lang="en-GB" sz="3000" i="1" dirty="0" err="1">
                <a:solidFill>
                  <a:schemeClr val="dk1"/>
                </a:solidFill>
              </a:rPr>
              <a:t>Barchi</a:t>
            </a:r>
            <a:r>
              <a:rPr lang="en-GB" sz="3000" i="1" dirty="0">
                <a:solidFill>
                  <a:schemeClr val="dk1"/>
                </a:solidFill>
              </a:rPr>
              <a:t> hospital</a:t>
            </a:r>
          </a:p>
          <a:p>
            <a:pPr marL="0" marR="0" lvl="0" indent="0" algn="l" rtl="0">
              <a:lnSpc>
                <a:spcPct val="107000"/>
              </a:lnSpc>
              <a:spcBef>
                <a:spcPts val="0"/>
              </a:spcBef>
              <a:spcAft>
                <a:spcPts val="0"/>
              </a:spcAft>
              <a:buNone/>
            </a:pPr>
            <a:r>
              <a:rPr lang="en-GB" sz="3000" i="1" dirty="0">
                <a:solidFill>
                  <a:schemeClr val="dk1"/>
                </a:solidFill>
              </a:rPr>
              <a:t>MSF Coordination, Kabul</a:t>
            </a:r>
          </a:p>
          <a:p>
            <a:pPr lvl="0">
              <a:lnSpc>
                <a:spcPct val="107000"/>
              </a:lnSpc>
            </a:pPr>
            <a:r>
              <a:rPr lang="en-GB" sz="3000" i="1" dirty="0">
                <a:solidFill>
                  <a:schemeClr val="dk1"/>
                </a:solidFill>
              </a:rPr>
              <a:t>Jenny Yang, Jovana </a:t>
            </a:r>
            <a:r>
              <a:rPr lang="en-GB" sz="3000" i="1" dirty="0" err="1">
                <a:solidFill>
                  <a:schemeClr val="dk1"/>
                </a:solidFill>
              </a:rPr>
              <a:t>Mastilovic</a:t>
            </a:r>
            <a:r>
              <a:rPr lang="en-GB" sz="3000" i="1" dirty="0">
                <a:solidFill>
                  <a:schemeClr val="dk1"/>
                </a:solidFill>
              </a:rPr>
              <a:t> and Alexandra Brown, MSF Australia</a:t>
            </a:r>
            <a:endParaRPr sz="3000" i="1" dirty="0">
              <a:solidFill>
                <a:schemeClr val="dk1"/>
              </a:solidFill>
            </a:endParaRPr>
          </a:p>
          <a:p>
            <a:pPr marL="0" marR="0" lvl="0" indent="0" algn="l" rtl="0">
              <a:spcBef>
                <a:spcPts val="843"/>
              </a:spcBef>
              <a:spcAft>
                <a:spcPts val="0"/>
              </a:spcAft>
              <a:buNone/>
            </a:pPr>
            <a:endParaRPr sz="3000" dirty="0">
              <a:solidFill>
                <a:schemeClr val="dk1"/>
              </a:solidFill>
              <a:latin typeface="Times New Roman"/>
              <a:ea typeface="Times New Roman"/>
              <a:cs typeface="Times New Roman"/>
              <a:sym typeface="Times New Roman"/>
            </a:endParaRPr>
          </a:p>
        </p:txBody>
      </p:sp>
      <p:sp>
        <p:nvSpPr>
          <p:cNvPr id="61" name="Google Shape;61;p4"/>
          <p:cNvSpPr txBox="1"/>
          <p:nvPr/>
        </p:nvSpPr>
        <p:spPr>
          <a:xfrm>
            <a:off x="987902" y="40950802"/>
            <a:ext cx="17909400" cy="708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000" b="1" dirty="0">
                <a:solidFill>
                  <a:srgbClr val="3EA199"/>
                </a:solidFill>
              </a:rPr>
              <a:t>References</a:t>
            </a:r>
            <a:endParaRPr sz="2000" b="1" dirty="0">
              <a:solidFill>
                <a:srgbClr val="3EA199"/>
              </a:solidFill>
            </a:endParaRPr>
          </a:p>
          <a:p>
            <a:pPr marL="457200" marR="0" lvl="0" indent="-355600" algn="l" rtl="0">
              <a:spcBef>
                <a:spcPts val="0"/>
              </a:spcBef>
              <a:spcAft>
                <a:spcPts val="0"/>
              </a:spcAft>
              <a:buClr>
                <a:srgbClr val="3EA199"/>
              </a:buClr>
              <a:buSzPts val="2000"/>
              <a:buAutoNum type="arabicPeriod"/>
            </a:pPr>
            <a:r>
              <a:rPr lang="en-GB" sz="2000" dirty="0">
                <a:solidFill>
                  <a:srgbClr val="3EA199"/>
                </a:solidFill>
              </a:rPr>
              <a:t>Robson Classification: Implementation Manual. Geneva: World Health Organization; 2017. </a:t>
            </a:r>
            <a:r>
              <a:rPr lang="en-GB" sz="2000" dirty="0" err="1">
                <a:solidFill>
                  <a:srgbClr val="3EA199"/>
                </a:solidFill>
              </a:rPr>
              <a:t>Licence:CC</a:t>
            </a:r>
            <a:r>
              <a:rPr lang="en-GB" sz="2000" dirty="0">
                <a:solidFill>
                  <a:srgbClr val="3EA199"/>
                </a:solidFill>
              </a:rPr>
              <a:t> BY-NC-SA 3.0 IGO.</a:t>
            </a:r>
            <a:endParaRPr sz="2000" dirty="0">
              <a:solidFill>
                <a:srgbClr val="3EA199"/>
              </a:solidFill>
            </a:endParaRPr>
          </a:p>
        </p:txBody>
      </p:sp>
      <p:sp>
        <p:nvSpPr>
          <p:cNvPr id="74" name="Google Shape;74;p4"/>
          <p:cNvSpPr txBox="1"/>
          <p:nvPr/>
        </p:nvSpPr>
        <p:spPr>
          <a:xfrm>
            <a:off x="1070571" y="6949341"/>
            <a:ext cx="9264300" cy="825300"/>
          </a:xfrm>
          <a:prstGeom prst="rect">
            <a:avLst/>
          </a:prstGeom>
          <a:solidFill>
            <a:srgbClr val="C00000"/>
          </a:solidFill>
          <a:ln>
            <a:noFill/>
          </a:ln>
        </p:spPr>
        <p:txBody>
          <a:bodyPr spcFirstLastPara="1" wrap="square" lIns="180000" tIns="180000" rIns="180000" bIns="180000" anchor="t" anchorCtr="0">
            <a:noAutofit/>
          </a:bodyPr>
          <a:lstStyle/>
          <a:p>
            <a:pPr marL="0" marR="0" lvl="0" indent="0" algn="l" rtl="0">
              <a:spcBef>
                <a:spcPts val="0"/>
              </a:spcBef>
              <a:spcAft>
                <a:spcPts val="0"/>
              </a:spcAft>
              <a:buNone/>
            </a:pPr>
            <a:r>
              <a:rPr lang="en-GB" sz="3000" b="1" dirty="0">
                <a:solidFill>
                  <a:schemeClr val="lt1"/>
                </a:solidFill>
              </a:rPr>
              <a:t>Background and Aims</a:t>
            </a:r>
            <a:endParaRPr dirty="0"/>
          </a:p>
        </p:txBody>
      </p:sp>
      <p:sp>
        <p:nvSpPr>
          <p:cNvPr id="75" name="Google Shape;75;p4"/>
          <p:cNvSpPr/>
          <p:nvPr/>
        </p:nvSpPr>
        <p:spPr>
          <a:xfrm>
            <a:off x="20753086" y="10816055"/>
            <a:ext cx="8231114" cy="6555796"/>
          </a:xfrm>
          <a:custGeom>
            <a:avLst/>
            <a:gdLst/>
            <a:ahLst/>
            <a:cxnLst/>
            <a:rect l="l" t="t" r="r" b="b"/>
            <a:pathLst>
              <a:path w="2903854" h="2903855" extrusionOk="0">
                <a:moveTo>
                  <a:pt x="0" y="2903364"/>
                </a:moveTo>
                <a:lnTo>
                  <a:pt x="2903364" y="2903364"/>
                </a:lnTo>
                <a:lnTo>
                  <a:pt x="2903364" y="0"/>
                </a:lnTo>
                <a:lnTo>
                  <a:pt x="0" y="0"/>
                </a:lnTo>
                <a:lnTo>
                  <a:pt x="0" y="2903364"/>
                </a:lnTo>
                <a:close/>
              </a:path>
            </a:pathLst>
          </a:custGeom>
          <a:noFill/>
          <a:ln w="184900" cap="flat" cmpd="sng">
            <a:solidFill>
              <a:srgbClr val="C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76" name="Google Shape;76;p4"/>
          <p:cNvSpPr/>
          <p:nvPr/>
        </p:nvSpPr>
        <p:spPr>
          <a:xfrm>
            <a:off x="19872451" y="9822593"/>
            <a:ext cx="9999215" cy="8610813"/>
          </a:xfrm>
          <a:custGeom>
            <a:avLst/>
            <a:gdLst/>
            <a:ahLst/>
            <a:cxnLst/>
            <a:rect l="l" t="t" r="r" b="b"/>
            <a:pathLst>
              <a:path w="4323080" h="4367530" extrusionOk="0">
                <a:moveTo>
                  <a:pt x="2138912" y="0"/>
                </a:moveTo>
                <a:lnTo>
                  <a:pt x="0" y="2138918"/>
                </a:lnTo>
                <a:lnTo>
                  <a:pt x="0" y="2228571"/>
                </a:lnTo>
                <a:lnTo>
                  <a:pt x="2138912" y="4367483"/>
                </a:lnTo>
                <a:lnTo>
                  <a:pt x="4322657" y="2183744"/>
                </a:lnTo>
                <a:lnTo>
                  <a:pt x="2138912"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77" name="Google Shape;77;p4"/>
          <p:cNvSpPr/>
          <p:nvPr/>
        </p:nvSpPr>
        <p:spPr>
          <a:xfrm>
            <a:off x="21143833" y="10929293"/>
            <a:ext cx="7494753" cy="6258223"/>
          </a:xfrm>
          <a:custGeom>
            <a:avLst/>
            <a:gdLst/>
            <a:ahLst/>
            <a:cxnLst/>
            <a:rect l="l" t="t" r="r" b="b"/>
            <a:pathLst>
              <a:path w="3094355" h="2235200" extrusionOk="0">
                <a:moveTo>
                  <a:pt x="0" y="2234732"/>
                </a:moveTo>
                <a:lnTo>
                  <a:pt x="3094241" y="2234732"/>
                </a:lnTo>
                <a:lnTo>
                  <a:pt x="3094241" y="0"/>
                </a:lnTo>
                <a:lnTo>
                  <a:pt x="0" y="0"/>
                </a:lnTo>
                <a:lnTo>
                  <a:pt x="0" y="2234732"/>
                </a:lnTo>
                <a:close/>
              </a:path>
            </a:pathLst>
          </a:custGeom>
          <a:noFill/>
          <a:ln>
            <a:noFill/>
          </a:ln>
        </p:spPr>
        <p:txBody>
          <a:bodyPr spcFirstLastPara="1" wrap="square" lIns="0" tIns="0" rIns="0" bIns="0" anchor="t" anchorCtr="0">
            <a:noAutofit/>
          </a:bodyPr>
          <a:lstStyle/>
          <a:p>
            <a:pPr marL="457200" marR="0" lvl="0" indent="0" algn="l" rtl="0">
              <a:lnSpc>
                <a:spcPct val="107000"/>
              </a:lnSpc>
              <a:spcBef>
                <a:spcPts val="0"/>
              </a:spcBef>
              <a:spcAft>
                <a:spcPts val="0"/>
              </a:spcAft>
              <a:buNone/>
            </a:pPr>
            <a:endParaRPr sz="3000" dirty="0">
              <a:solidFill>
                <a:schemeClr val="dk1"/>
              </a:solidFill>
              <a:latin typeface="Arial"/>
              <a:ea typeface="Arial"/>
              <a:cs typeface="Arial"/>
              <a:sym typeface="Arial"/>
            </a:endParaRPr>
          </a:p>
          <a:p>
            <a:pPr marL="457200" lvl="0" indent="-419100" algn="l" rtl="0">
              <a:spcBef>
                <a:spcPts val="0"/>
              </a:spcBef>
              <a:spcAft>
                <a:spcPts val="0"/>
              </a:spcAft>
              <a:buClr>
                <a:schemeClr val="dk1"/>
              </a:buClr>
              <a:buSzPts val="3000"/>
              <a:buChar char="•"/>
            </a:pPr>
            <a:r>
              <a:rPr lang="en-GB" sz="4000" dirty="0">
                <a:solidFill>
                  <a:schemeClr val="dk1"/>
                </a:solidFill>
              </a:rPr>
              <a:t>To our knowledge, this is the first Robson audit conducted in an MSF field</a:t>
            </a:r>
          </a:p>
          <a:p>
            <a:pPr marL="38100" lvl="0" algn="l" rtl="0">
              <a:spcBef>
                <a:spcPts val="0"/>
              </a:spcBef>
              <a:spcAft>
                <a:spcPts val="0"/>
              </a:spcAft>
              <a:buClr>
                <a:schemeClr val="dk1"/>
              </a:buClr>
              <a:buSzPts val="3000"/>
            </a:pPr>
            <a:endParaRPr sz="4000" dirty="0">
              <a:solidFill>
                <a:schemeClr val="dk1"/>
              </a:solidFill>
            </a:endParaRPr>
          </a:p>
          <a:p>
            <a:pPr marL="457200" lvl="0" indent="-457200" algn="l" rtl="0">
              <a:spcBef>
                <a:spcPts val="0"/>
              </a:spcBef>
              <a:spcAft>
                <a:spcPts val="0"/>
              </a:spcAft>
              <a:buClr>
                <a:schemeClr val="dk1"/>
              </a:buClr>
              <a:buSzPts val="3000"/>
              <a:buChar char="•"/>
            </a:pPr>
            <a:r>
              <a:rPr lang="en-GB" sz="4000" dirty="0">
                <a:solidFill>
                  <a:schemeClr val="dk1"/>
                </a:solidFill>
              </a:rPr>
              <a:t>This is also one of few studies using the Robson classification to identify groups at increased risk of adverse maternal and perinatal outcomes</a:t>
            </a:r>
            <a:endParaRPr sz="4000" b="1" dirty="0">
              <a:solidFill>
                <a:schemeClr val="dk1"/>
              </a:solidFill>
            </a:endParaRPr>
          </a:p>
        </p:txBody>
      </p:sp>
      <p:pic>
        <p:nvPicPr>
          <p:cNvPr id="78" name="Google Shape;78;p4"/>
          <p:cNvPicPr preferRelativeResize="0">
            <a:picLocks noChangeAspect="1"/>
          </p:cNvPicPr>
          <p:nvPr/>
        </p:nvPicPr>
        <p:blipFill>
          <a:blip r:embed="rId3"/>
          <a:stretch>
            <a:fillRect/>
          </a:stretch>
        </p:blipFill>
        <p:spPr>
          <a:xfrm>
            <a:off x="10730753" y="11065130"/>
            <a:ext cx="9463990" cy="6306721"/>
          </a:xfrm>
          <a:prstGeom prst="rect">
            <a:avLst/>
          </a:prstGeom>
          <a:noFill/>
          <a:ln>
            <a:noFill/>
          </a:ln>
        </p:spPr>
      </p:pic>
      <p:sp>
        <p:nvSpPr>
          <p:cNvPr id="79" name="Google Shape;79;p4"/>
          <p:cNvSpPr txBox="1"/>
          <p:nvPr/>
        </p:nvSpPr>
        <p:spPr>
          <a:xfrm>
            <a:off x="17922660" y="16859039"/>
            <a:ext cx="2782538" cy="67557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600" i="1" dirty="0">
                <a:solidFill>
                  <a:srgbClr val="FFFFCC"/>
                </a:solidFill>
                <a:latin typeface="Times New Roman"/>
                <a:ea typeface="Times New Roman"/>
                <a:cs typeface="Times New Roman"/>
                <a:sym typeface="Times New Roman"/>
              </a:rPr>
              <a:t> © Kate Stegeman/MSF</a:t>
            </a:r>
            <a:endParaRPr sz="1600" i="1" dirty="0">
              <a:solidFill>
                <a:srgbClr val="FFFFCC"/>
              </a:solidFill>
              <a:latin typeface="Times New Roman"/>
              <a:ea typeface="Times New Roman"/>
              <a:cs typeface="Times New Roman"/>
              <a:sym typeface="Times New Roman"/>
            </a:endParaRPr>
          </a:p>
        </p:txBody>
      </p:sp>
      <p:sp>
        <p:nvSpPr>
          <p:cNvPr id="73" name="Google Shape;74;p4">
            <a:extLst>
              <a:ext uri="{FF2B5EF4-FFF2-40B4-BE49-F238E27FC236}">
                <a16:creationId xmlns:a16="http://schemas.microsoft.com/office/drawing/2014/main" id="{6C12F993-E0CB-4B76-BF9E-AA416AD696E9}"/>
              </a:ext>
            </a:extLst>
          </p:cNvPr>
          <p:cNvSpPr txBox="1"/>
          <p:nvPr/>
        </p:nvSpPr>
        <p:spPr>
          <a:xfrm>
            <a:off x="1070571" y="25805324"/>
            <a:ext cx="14012828" cy="824400"/>
          </a:xfrm>
          <a:prstGeom prst="rect">
            <a:avLst/>
          </a:prstGeom>
          <a:solidFill>
            <a:srgbClr val="C00000"/>
          </a:solidFill>
          <a:ln>
            <a:noFill/>
          </a:ln>
        </p:spPr>
        <p:txBody>
          <a:bodyPr spcFirstLastPara="1" wrap="square" lIns="180000" tIns="180000" rIns="180000" bIns="180000" anchor="t" anchorCtr="0">
            <a:noAutofit/>
          </a:bodyPr>
          <a:lstStyle/>
          <a:p>
            <a:pPr marL="0" marR="0" lvl="0" indent="0" algn="l" rtl="0">
              <a:spcBef>
                <a:spcPts val="0"/>
              </a:spcBef>
              <a:spcAft>
                <a:spcPts val="0"/>
              </a:spcAft>
              <a:buNone/>
            </a:pPr>
            <a:r>
              <a:rPr lang="en-GB" sz="3000" b="1" dirty="0">
                <a:solidFill>
                  <a:schemeClr val="lt1"/>
                </a:solidFill>
              </a:rPr>
              <a:t>Results and Discussion</a:t>
            </a:r>
            <a:endParaRPr dirty="0"/>
          </a:p>
        </p:txBody>
      </p:sp>
      <p:sp>
        <p:nvSpPr>
          <p:cNvPr id="62" name="Google Shape;62;p4"/>
          <p:cNvSpPr txBox="1"/>
          <p:nvPr/>
        </p:nvSpPr>
        <p:spPr>
          <a:xfrm>
            <a:off x="10730753" y="8026131"/>
            <a:ext cx="18454636" cy="3253099"/>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dk1"/>
              </a:buClr>
              <a:buSzPts val="3000"/>
              <a:buFont typeface="Arial"/>
              <a:buChar char="•"/>
            </a:pPr>
            <a:r>
              <a:rPr lang="en-GB" sz="3000" dirty="0">
                <a:solidFill>
                  <a:schemeClr val="dk1"/>
                </a:solidFill>
                <a:latin typeface="Arial"/>
                <a:ea typeface="Arial"/>
                <a:cs typeface="Arial"/>
                <a:sym typeface="Arial"/>
              </a:rPr>
              <a:t>A retrospective chart audit was performed of all births at </a:t>
            </a:r>
            <a:r>
              <a:rPr lang="en-GB" sz="3000" dirty="0" err="1">
                <a:solidFill>
                  <a:schemeClr val="dk1"/>
                </a:solidFill>
                <a:latin typeface="Arial"/>
                <a:ea typeface="Arial"/>
                <a:cs typeface="Arial"/>
                <a:sym typeface="Arial"/>
              </a:rPr>
              <a:t>DeB</a:t>
            </a:r>
            <a:r>
              <a:rPr lang="en-GB" sz="3000" dirty="0">
                <a:solidFill>
                  <a:schemeClr val="dk1"/>
                </a:solidFill>
                <a:latin typeface="Arial"/>
                <a:ea typeface="Arial"/>
                <a:cs typeface="Arial"/>
                <a:sym typeface="Arial"/>
              </a:rPr>
              <a:t> between 1 March and 30 June 2018. </a:t>
            </a:r>
            <a:endParaRPr sz="3000" dirty="0">
              <a:solidFill>
                <a:schemeClr val="dk1"/>
              </a:solidFill>
              <a:latin typeface="Arial"/>
              <a:ea typeface="Arial"/>
              <a:cs typeface="Arial"/>
              <a:sym typeface="Arial"/>
            </a:endParaRPr>
          </a:p>
          <a:p>
            <a:pPr marL="457200" marR="0" lvl="0" indent="-457200" algn="l" rtl="0">
              <a:spcBef>
                <a:spcPts val="0"/>
              </a:spcBef>
              <a:spcAft>
                <a:spcPts val="0"/>
              </a:spcAft>
              <a:buClr>
                <a:schemeClr val="dk1"/>
              </a:buClr>
              <a:buSzPts val="3000"/>
              <a:buFont typeface="Arial"/>
              <a:buChar char="•"/>
            </a:pPr>
            <a:r>
              <a:rPr lang="en-GB" sz="3000" dirty="0">
                <a:solidFill>
                  <a:schemeClr val="dk1"/>
                </a:solidFill>
                <a:latin typeface="Arial"/>
                <a:ea typeface="Arial"/>
                <a:cs typeface="Arial"/>
                <a:sym typeface="Arial"/>
              </a:rPr>
              <a:t>Data collected for each patient included: Robson category, mode of delivery, composite of maternal mortality or maternal near miss (WHO classification), birth asphyxia, and perinatal death (Table 1).</a:t>
            </a:r>
            <a:endParaRPr sz="3000" dirty="0">
              <a:solidFill>
                <a:schemeClr val="dk1"/>
              </a:solidFill>
            </a:endParaRPr>
          </a:p>
          <a:p>
            <a:pPr marL="457200" marR="0" lvl="0" indent="-457200" algn="l" rtl="0">
              <a:spcBef>
                <a:spcPts val="0"/>
              </a:spcBef>
              <a:spcAft>
                <a:spcPts val="0"/>
              </a:spcAft>
              <a:buClr>
                <a:schemeClr val="dk1"/>
              </a:buClr>
              <a:buSzPts val="3000"/>
              <a:buFont typeface="Arial"/>
              <a:buChar char="•"/>
            </a:pPr>
            <a:r>
              <a:rPr lang="en-GB" sz="3000" dirty="0">
                <a:solidFill>
                  <a:schemeClr val="dk1"/>
                </a:solidFill>
                <a:latin typeface="Arial"/>
                <a:ea typeface="Arial"/>
                <a:cs typeface="Arial"/>
                <a:sym typeface="Arial"/>
              </a:rPr>
              <a:t>Rates of outcomes were compared between Robson categories using Wilson’s method to calculate confidence intervals.</a:t>
            </a:r>
            <a:endParaRPr sz="3000" dirty="0">
              <a:solidFill>
                <a:schemeClr val="dk1"/>
              </a:solidFill>
              <a:latin typeface="Arial"/>
              <a:ea typeface="Arial"/>
              <a:cs typeface="Arial"/>
              <a:sym typeface="Arial"/>
            </a:endParaRPr>
          </a:p>
        </p:txBody>
      </p:sp>
      <p:sp>
        <p:nvSpPr>
          <p:cNvPr id="55" name="Google Shape;55;p4"/>
          <p:cNvSpPr/>
          <p:nvPr/>
        </p:nvSpPr>
        <p:spPr>
          <a:xfrm>
            <a:off x="15414198" y="26636510"/>
            <a:ext cx="6840000" cy="10445808"/>
          </a:xfrm>
          <a:custGeom>
            <a:avLst/>
            <a:gdLst/>
            <a:ahLst/>
            <a:cxnLst/>
            <a:rect l="l" t="t" r="r" b="b"/>
            <a:pathLst>
              <a:path w="3088640" h="4718050" extrusionOk="0">
                <a:moveTo>
                  <a:pt x="0" y="4717451"/>
                </a:moveTo>
                <a:lnTo>
                  <a:pt x="3088276" y="4717451"/>
                </a:lnTo>
                <a:lnTo>
                  <a:pt x="3088276" y="0"/>
                </a:lnTo>
                <a:lnTo>
                  <a:pt x="0" y="0"/>
                </a:lnTo>
                <a:lnTo>
                  <a:pt x="0" y="4717451"/>
                </a:lnTo>
                <a:close/>
              </a:path>
            </a:pathLst>
          </a:custGeom>
          <a:solidFill>
            <a:srgbClr val="E2E3E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sp>
        <p:nvSpPr>
          <p:cNvPr id="56" name="Google Shape;56;p4"/>
          <p:cNvSpPr txBox="1"/>
          <p:nvPr/>
        </p:nvSpPr>
        <p:spPr>
          <a:xfrm>
            <a:off x="15823746" y="26943622"/>
            <a:ext cx="5909393" cy="10138696"/>
          </a:xfrm>
          <a:prstGeom prst="rect">
            <a:avLst/>
          </a:prstGeom>
          <a:noFill/>
          <a:ln>
            <a:noFill/>
          </a:ln>
        </p:spPr>
        <p:txBody>
          <a:bodyPr spcFirstLastPara="1" wrap="square" lIns="0" tIns="29725" rIns="0" bIns="0" anchor="t" anchorCtr="0">
            <a:noAutofit/>
          </a:bodyPr>
          <a:lstStyle/>
          <a:p>
            <a:pPr marL="514350" marR="0" lvl="0" indent="-514350" algn="l" rtl="0">
              <a:lnSpc>
                <a:spcPct val="107000"/>
              </a:lnSpc>
              <a:spcBef>
                <a:spcPts val="0"/>
              </a:spcBef>
              <a:spcAft>
                <a:spcPts val="0"/>
              </a:spcAft>
              <a:buClr>
                <a:schemeClr val="dk1"/>
              </a:buClr>
              <a:buSzPts val="3000"/>
              <a:buFont typeface="Calibri"/>
              <a:buAutoNum type="arabicPeriod"/>
            </a:pPr>
            <a:r>
              <a:rPr lang="en-GB" sz="3000" dirty="0">
                <a:solidFill>
                  <a:schemeClr val="dk1"/>
                </a:solidFill>
                <a:latin typeface="Arial"/>
                <a:ea typeface="Arial"/>
                <a:cs typeface="Arial"/>
                <a:sym typeface="Arial"/>
              </a:rPr>
              <a:t>Robson audit is </a:t>
            </a:r>
            <a:r>
              <a:rPr lang="en-GB" sz="3000" dirty="0">
                <a:solidFill>
                  <a:schemeClr val="dk1"/>
                </a:solidFill>
              </a:rPr>
              <a:t>feasible </a:t>
            </a:r>
            <a:r>
              <a:rPr lang="en-GB" sz="3000" dirty="0">
                <a:solidFill>
                  <a:schemeClr val="dk1"/>
                </a:solidFill>
                <a:latin typeface="Arial"/>
                <a:ea typeface="Arial"/>
                <a:cs typeface="Arial"/>
                <a:sym typeface="Arial"/>
              </a:rPr>
              <a:t>in MSF hospitals and WHO guidance CS rates appear appropriate.</a:t>
            </a:r>
            <a:endParaRPr lang="en-GB" dirty="0"/>
          </a:p>
          <a:p>
            <a:pPr marL="514350" marR="0" lvl="0" indent="-514350" algn="l" rtl="0">
              <a:lnSpc>
                <a:spcPct val="107000"/>
              </a:lnSpc>
              <a:spcBef>
                <a:spcPts val="0"/>
              </a:spcBef>
              <a:spcAft>
                <a:spcPts val="0"/>
              </a:spcAft>
              <a:buClr>
                <a:schemeClr val="dk1"/>
              </a:buClr>
              <a:buSzPts val="3000"/>
              <a:buFont typeface="Calibri"/>
              <a:buAutoNum type="arabicPeriod"/>
            </a:pPr>
            <a:endParaRPr lang="en-GB" sz="3000" dirty="0">
              <a:solidFill>
                <a:schemeClr val="dk1"/>
              </a:solidFill>
              <a:latin typeface="Arial"/>
              <a:ea typeface="Arial"/>
              <a:cs typeface="Arial"/>
              <a:sym typeface="Arial"/>
            </a:endParaRPr>
          </a:p>
          <a:p>
            <a:pPr marL="514350" marR="0" lvl="0" indent="-514350" algn="l" rtl="0">
              <a:lnSpc>
                <a:spcPct val="107000"/>
              </a:lnSpc>
              <a:spcBef>
                <a:spcPts val="0"/>
              </a:spcBef>
              <a:spcAft>
                <a:spcPts val="0"/>
              </a:spcAft>
              <a:buClr>
                <a:schemeClr val="dk1"/>
              </a:buClr>
              <a:buSzPts val="3000"/>
              <a:buFont typeface="Calibri"/>
              <a:buAutoNum type="arabicPeriod"/>
            </a:pPr>
            <a:r>
              <a:rPr lang="en-GB" sz="3000" dirty="0">
                <a:solidFill>
                  <a:schemeClr val="dk1"/>
                </a:solidFill>
                <a:latin typeface="Arial"/>
                <a:ea typeface="Arial"/>
                <a:cs typeface="Arial"/>
                <a:sym typeface="Arial"/>
              </a:rPr>
              <a:t>MSF fields could potentially use Robson audit to identify high risk groups, although the audit itself cannot identify the reasons for </a:t>
            </a:r>
            <a:r>
              <a:rPr lang="en-GB" sz="3000" dirty="0">
                <a:solidFill>
                  <a:schemeClr val="dk1"/>
                </a:solidFill>
              </a:rPr>
              <a:t>increased risk</a:t>
            </a:r>
            <a:r>
              <a:rPr lang="en-GB" sz="3000" dirty="0">
                <a:solidFill>
                  <a:schemeClr val="dk1"/>
                </a:solidFill>
                <a:latin typeface="Arial"/>
                <a:ea typeface="Arial"/>
                <a:cs typeface="Arial"/>
                <a:sym typeface="Arial"/>
              </a:rPr>
              <a:t>.</a:t>
            </a:r>
            <a:endParaRPr lang="en-GB" dirty="0"/>
          </a:p>
          <a:p>
            <a:pPr marL="514350" marR="0" lvl="0" indent="-514350" algn="l" rtl="0">
              <a:lnSpc>
                <a:spcPct val="107000"/>
              </a:lnSpc>
              <a:spcBef>
                <a:spcPts val="0"/>
              </a:spcBef>
              <a:spcAft>
                <a:spcPts val="0"/>
              </a:spcAft>
              <a:buClr>
                <a:schemeClr val="dk1"/>
              </a:buClr>
              <a:buSzPts val="3000"/>
              <a:buFont typeface="Calibri"/>
              <a:buAutoNum type="arabicPeriod"/>
            </a:pPr>
            <a:endParaRPr lang="en-GB" sz="3000" dirty="0">
              <a:solidFill>
                <a:schemeClr val="dk1"/>
              </a:solidFill>
              <a:latin typeface="Arial"/>
              <a:ea typeface="Arial"/>
              <a:cs typeface="Arial"/>
              <a:sym typeface="Arial"/>
            </a:endParaRPr>
          </a:p>
          <a:p>
            <a:pPr marL="514350" marR="0" lvl="0" indent="-514350" algn="l" rtl="0">
              <a:lnSpc>
                <a:spcPct val="107000"/>
              </a:lnSpc>
              <a:spcBef>
                <a:spcPts val="0"/>
              </a:spcBef>
              <a:spcAft>
                <a:spcPts val="0"/>
              </a:spcAft>
              <a:buClr>
                <a:schemeClr val="dk1"/>
              </a:buClr>
              <a:buSzPts val="3000"/>
              <a:buFont typeface="Calibri"/>
              <a:buAutoNum type="arabicPeriod"/>
            </a:pPr>
            <a:r>
              <a:rPr lang="en-GB" sz="3000" dirty="0">
                <a:solidFill>
                  <a:schemeClr val="dk1"/>
                </a:solidFill>
                <a:latin typeface="Arial"/>
                <a:ea typeface="Arial"/>
                <a:cs typeface="Arial"/>
                <a:sym typeface="Arial"/>
              </a:rPr>
              <a:t>At </a:t>
            </a:r>
            <a:r>
              <a:rPr lang="en-GB" sz="3000" dirty="0" err="1">
                <a:solidFill>
                  <a:schemeClr val="dk1"/>
                </a:solidFill>
                <a:latin typeface="Arial"/>
                <a:ea typeface="Arial"/>
                <a:cs typeface="Arial"/>
                <a:sym typeface="Arial"/>
              </a:rPr>
              <a:t>DeB</a:t>
            </a:r>
            <a:r>
              <a:rPr lang="en-GB" sz="3000" dirty="0">
                <a:solidFill>
                  <a:schemeClr val="dk1"/>
                </a:solidFill>
                <a:latin typeface="Arial"/>
                <a:ea typeface="Arial"/>
                <a:cs typeface="Arial"/>
                <a:sym typeface="Arial"/>
              </a:rPr>
              <a:t>, having identified a high risk group, the team has commenced an audit of breech births to investigate reasons for the association with adverse outcome, and to implement</a:t>
            </a:r>
            <a:r>
              <a:rPr lang="en-GB" sz="3000" dirty="0">
                <a:solidFill>
                  <a:schemeClr val="dk1"/>
                </a:solidFill>
              </a:rPr>
              <a:t> preventative strategies</a:t>
            </a:r>
            <a:r>
              <a:rPr lang="en-GB" sz="3000" dirty="0">
                <a:solidFill>
                  <a:schemeClr val="dk1"/>
                </a:solidFill>
                <a:latin typeface="Arial"/>
                <a:ea typeface="Arial"/>
                <a:cs typeface="Arial"/>
                <a:sym typeface="Arial"/>
              </a:rPr>
              <a:t>. We plan to re-audit in 1 year to assess if this has reduced rates of adverse outcomes. </a:t>
            </a:r>
            <a:endParaRPr sz="3000" dirty="0">
              <a:solidFill>
                <a:schemeClr val="dk1"/>
              </a:solidFill>
              <a:latin typeface="Arial"/>
              <a:ea typeface="Arial"/>
              <a:cs typeface="Arial"/>
              <a:sym typeface="Arial"/>
            </a:endParaRPr>
          </a:p>
          <a:p>
            <a:pPr marL="0" marR="0" lvl="0" indent="0" algn="l" rtl="0">
              <a:spcBef>
                <a:spcPts val="843"/>
              </a:spcBef>
              <a:spcAft>
                <a:spcPts val="0"/>
              </a:spcAft>
              <a:buNone/>
            </a:pPr>
            <a:endParaRPr sz="3000" dirty="0">
              <a:solidFill>
                <a:schemeClr val="dk1"/>
              </a:solidFill>
              <a:latin typeface="Times New Roman"/>
              <a:ea typeface="Times New Roman"/>
              <a:cs typeface="Times New Roman"/>
              <a:sym typeface="Times New Roman"/>
            </a:endParaRPr>
          </a:p>
        </p:txBody>
      </p:sp>
      <p:sp>
        <p:nvSpPr>
          <p:cNvPr id="54" name="Google Shape;74;p4">
            <a:extLst>
              <a:ext uri="{FF2B5EF4-FFF2-40B4-BE49-F238E27FC236}">
                <a16:creationId xmlns:a16="http://schemas.microsoft.com/office/drawing/2014/main" id="{F7E0F058-A6C8-4D9F-BBE1-9070150BE591}"/>
              </a:ext>
            </a:extLst>
          </p:cNvPr>
          <p:cNvSpPr txBox="1"/>
          <p:nvPr/>
        </p:nvSpPr>
        <p:spPr>
          <a:xfrm>
            <a:off x="15414198" y="25805324"/>
            <a:ext cx="6840000" cy="824400"/>
          </a:xfrm>
          <a:prstGeom prst="rect">
            <a:avLst/>
          </a:prstGeom>
          <a:solidFill>
            <a:srgbClr val="C00000"/>
          </a:solidFill>
          <a:ln>
            <a:noFill/>
          </a:ln>
        </p:spPr>
        <p:txBody>
          <a:bodyPr spcFirstLastPara="1" wrap="square" lIns="180000" tIns="180000" rIns="180000" bIns="180000" anchor="t" anchorCtr="0">
            <a:noAutofit/>
          </a:bodyPr>
          <a:lstStyle/>
          <a:p>
            <a:pPr marL="0" marR="0" lvl="0" indent="0" algn="l" rtl="0">
              <a:spcBef>
                <a:spcPts val="0"/>
              </a:spcBef>
              <a:spcAft>
                <a:spcPts val="0"/>
              </a:spcAft>
              <a:buNone/>
            </a:pPr>
            <a:r>
              <a:rPr lang="en-GB" sz="3000" b="1" dirty="0">
                <a:solidFill>
                  <a:schemeClr val="lt1"/>
                </a:solidFill>
              </a:rPr>
              <a:t>Conclusion</a:t>
            </a:r>
            <a:endParaRPr sz="3000" dirty="0"/>
          </a:p>
        </p:txBody>
      </p:sp>
      <p:sp>
        <p:nvSpPr>
          <p:cNvPr id="6" name="TextBox 5">
            <a:extLst>
              <a:ext uri="{FF2B5EF4-FFF2-40B4-BE49-F238E27FC236}">
                <a16:creationId xmlns:a16="http://schemas.microsoft.com/office/drawing/2014/main" id="{1451BADD-6123-4511-A0A1-4344CA1BF50D}"/>
              </a:ext>
            </a:extLst>
          </p:cNvPr>
          <p:cNvSpPr txBox="1"/>
          <p:nvPr/>
        </p:nvSpPr>
        <p:spPr>
          <a:xfrm>
            <a:off x="15360396" y="37365597"/>
            <a:ext cx="6945666" cy="3514232"/>
          </a:xfrm>
          <a:prstGeom prst="rect">
            <a:avLst/>
          </a:prstGeom>
          <a:noFill/>
        </p:spPr>
        <p:txBody>
          <a:bodyPr wrap="square" rtlCol="0">
            <a:spAutoFit/>
          </a:bodyPr>
          <a:lstStyle/>
          <a:p>
            <a:pPr lvl="0">
              <a:lnSpc>
                <a:spcPct val="107000"/>
              </a:lnSpc>
            </a:pPr>
            <a:r>
              <a:rPr lang="en-GB" sz="3000" dirty="0">
                <a:solidFill>
                  <a:schemeClr val="dk1"/>
                </a:solidFill>
              </a:rPr>
              <a:t>However, this audit has fulfilled its aim of identifying a high-risk population that can now be targeted with (</a:t>
            </a:r>
            <a:r>
              <a:rPr lang="en-GB" sz="3000" dirty="0" err="1">
                <a:solidFill>
                  <a:schemeClr val="dk1"/>
                </a:solidFill>
              </a:rPr>
              <a:t>i</a:t>
            </a:r>
            <a:r>
              <a:rPr lang="en-GB" sz="3000" dirty="0">
                <a:solidFill>
                  <a:schemeClr val="dk1"/>
                </a:solidFill>
              </a:rPr>
              <a:t>) a focussed audit of breech births to determine modifiable risk factors and (ii</a:t>
            </a:r>
            <a:r>
              <a:rPr lang="en-GB" sz="3000">
                <a:solidFill>
                  <a:schemeClr val="dk1"/>
                </a:solidFill>
              </a:rPr>
              <a:t>) strategies </a:t>
            </a:r>
            <a:r>
              <a:rPr lang="en-GB" sz="3000" dirty="0">
                <a:solidFill>
                  <a:schemeClr val="dk1"/>
                </a:solidFill>
              </a:rPr>
              <a:t>using this information to reduce adverse perinatal outcomes.</a:t>
            </a:r>
          </a:p>
        </p:txBody>
      </p:sp>
      <p:grpSp>
        <p:nvGrpSpPr>
          <p:cNvPr id="8" name="Group 7">
            <a:extLst>
              <a:ext uri="{FF2B5EF4-FFF2-40B4-BE49-F238E27FC236}">
                <a16:creationId xmlns:a16="http://schemas.microsoft.com/office/drawing/2014/main" id="{FC2692E0-61E5-40BE-9107-EE8F337E0883}"/>
              </a:ext>
            </a:extLst>
          </p:cNvPr>
          <p:cNvGrpSpPr/>
          <p:nvPr/>
        </p:nvGrpSpPr>
        <p:grpSpPr>
          <a:xfrm>
            <a:off x="1070571" y="18369321"/>
            <a:ext cx="29395500" cy="7020000"/>
            <a:chOff x="1023696" y="18565263"/>
            <a:chExt cx="29395500" cy="7020000"/>
          </a:xfrm>
        </p:grpSpPr>
        <p:sp>
          <p:nvSpPr>
            <p:cNvPr id="47" name="Google Shape;47;p4"/>
            <p:cNvSpPr txBox="1"/>
            <p:nvPr/>
          </p:nvSpPr>
          <p:spPr>
            <a:xfrm>
              <a:off x="1106496" y="24993969"/>
              <a:ext cx="29312700" cy="376500"/>
            </a:xfrm>
            <a:prstGeom prst="rect">
              <a:avLst/>
            </a:prstGeom>
            <a:noFill/>
            <a:ln>
              <a:noFill/>
            </a:ln>
          </p:spPr>
          <p:txBody>
            <a:bodyPr spcFirstLastPara="1" wrap="square" lIns="0" tIns="24325" rIns="0" bIns="0" anchor="t" anchorCtr="0">
              <a:noAutofit/>
            </a:bodyPr>
            <a:lstStyle/>
            <a:p>
              <a:pPr marL="27032" marR="282484" lvl="0">
                <a:lnSpc>
                  <a:spcPct val="100600"/>
                </a:lnSpc>
              </a:pPr>
              <a:r>
                <a:rPr lang="en-GB" dirty="0"/>
                <a:t>*Robson Classification: Implementation Manual. Geneva: World Health Organization; 2017. Licence: CC BY-NC-SA 3.0 IGO.</a:t>
              </a:r>
            </a:p>
            <a:p>
              <a:pPr marL="27032" marR="282484" lvl="0">
                <a:lnSpc>
                  <a:spcPct val="100600"/>
                </a:lnSpc>
              </a:pPr>
              <a:r>
                <a:rPr lang="en-GB" dirty="0"/>
                <a:t>†Intrapartum stillbirth or perinatal death prior to hospital discharge; ‡APGAR score ≤4 at 1 minute, ≤6 at 5 minutes or diagnosis at discharge</a:t>
              </a:r>
            </a:p>
            <a:p>
              <a:pPr marL="27032" marR="282484" lvl="0">
                <a:lnSpc>
                  <a:spcPct val="100600"/>
                </a:lnSpc>
              </a:pPr>
              <a:endParaRPr dirty="0"/>
            </a:p>
          </p:txBody>
        </p:sp>
        <p:grpSp>
          <p:nvGrpSpPr>
            <p:cNvPr id="7" name="Group 6">
              <a:extLst>
                <a:ext uri="{FF2B5EF4-FFF2-40B4-BE49-F238E27FC236}">
                  <a16:creationId xmlns:a16="http://schemas.microsoft.com/office/drawing/2014/main" id="{861A20B3-8AA9-4AEB-A958-FCC22DB1BB69}"/>
                </a:ext>
              </a:extLst>
            </p:cNvPr>
            <p:cNvGrpSpPr/>
            <p:nvPr/>
          </p:nvGrpSpPr>
          <p:grpSpPr>
            <a:xfrm>
              <a:off x="1023696" y="18565263"/>
              <a:ext cx="27944704" cy="7020000"/>
              <a:chOff x="1023696" y="18565263"/>
              <a:chExt cx="27944704" cy="7020000"/>
            </a:xfrm>
          </p:grpSpPr>
          <p:graphicFrame>
            <p:nvGraphicFramePr>
              <p:cNvPr id="81" name="Google Shape;81;p4"/>
              <p:cNvGraphicFramePr/>
              <p:nvPr>
                <p:extLst>
                  <p:ext uri="{D42A27DB-BD31-4B8C-83A1-F6EECF244321}">
                    <p14:modId xmlns:p14="http://schemas.microsoft.com/office/powerpoint/2010/main" val="2802375747"/>
                  </p:ext>
                </p:extLst>
              </p:nvPr>
            </p:nvGraphicFramePr>
            <p:xfrm>
              <a:off x="1070571" y="20507020"/>
              <a:ext cx="27897829" cy="4356270"/>
            </p:xfrm>
            <a:graphic>
              <a:graphicData uri="http://schemas.openxmlformats.org/drawingml/2006/table">
                <a:tbl>
                  <a:tblPr>
                    <a:noFill/>
                    <a:tableStyleId>{F260F3B5-1718-4F92-801F-5A0AE71EB391}</a:tableStyleId>
                  </a:tblPr>
                  <a:tblGrid>
                    <a:gridCol w="3069629">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gridCol w="1980000">
                      <a:extLst>
                        <a:ext uri="{9D8B030D-6E8A-4147-A177-3AD203B41FA5}">
                          <a16:colId xmlns:a16="http://schemas.microsoft.com/office/drawing/2014/main" val="20002"/>
                        </a:ext>
                      </a:extLst>
                    </a:gridCol>
                    <a:gridCol w="1980000">
                      <a:extLst>
                        <a:ext uri="{9D8B030D-6E8A-4147-A177-3AD203B41FA5}">
                          <a16:colId xmlns:a16="http://schemas.microsoft.com/office/drawing/2014/main" val="20003"/>
                        </a:ext>
                      </a:extLst>
                    </a:gridCol>
                    <a:gridCol w="2196000">
                      <a:extLst>
                        <a:ext uri="{9D8B030D-6E8A-4147-A177-3AD203B41FA5}">
                          <a16:colId xmlns:a16="http://schemas.microsoft.com/office/drawing/2014/main" val="20004"/>
                        </a:ext>
                      </a:extLst>
                    </a:gridCol>
                    <a:gridCol w="2196000">
                      <a:extLst>
                        <a:ext uri="{9D8B030D-6E8A-4147-A177-3AD203B41FA5}">
                          <a16:colId xmlns:a16="http://schemas.microsoft.com/office/drawing/2014/main" val="20005"/>
                        </a:ext>
                      </a:extLst>
                    </a:gridCol>
                    <a:gridCol w="1980000">
                      <a:extLst>
                        <a:ext uri="{9D8B030D-6E8A-4147-A177-3AD203B41FA5}">
                          <a16:colId xmlns:a16="http://schemas.microsoft.com/office/drawing/2014/main" val="20006"/>
                        </a:ext>
                      </a:extLst>
                    </a:gridCol>
                    <a:gridCol w="1980000">
                      <a:extLst>
                        <a:ext uri="{9D8B030D-6E8A-4147-A177-3AD203B41FA5}">
                          <a16:colId xmlns:a16="http://schemas.microsoft.com/office/drawing/2014/main" val="20007"/>
                        </a:ext>
                      </a:extLst>
                    </a:gridCol>
                    <a:gridCol w="1980000">
                      <a:extLst>
                        <a:ext uri="{9D8B030D-6E8A-4147-A177-3AD203B41FA5}">
                          <a16:colId xmlns:a16="http://schemas.microsoft.com/office/drawing/2014/main" val="20008"/>
                        </a:ext>
                      </a:extLst>
                    </a:gridCol>
                    <a:gridCol w="1980000">
                      <a:extLst>
                        <a:ext uri="{9D8B030D-6E8A-4147-A177-3AD203B41FA5}">
                          <a16:colId xmlns:a16="http://schemas.microsoft.com/office/drawing/2014/main" val="20009"/>
                        </a:ext>
                      </a:extLst>
                    </a:gridCol>
                    <a:gridCol w="1980000">
                      <a:extLst>
                        <a:ext uri="{9D8B030D-6E8A-4147-A177-3AD203B41FA5}">
                          <a16:colId xmlns:a16="http://schemas.microsoft.com/office/drawing/2014/main" val="20010"/>
                        </a:ext>
                      </a:extLst>
                    </a:gridCol>
                    <a:gridCol w="1980000">
                      <a:extLst>
                        <a:ext uri="{9D8B030D-6E8A-4147-A177-3AD203B41FA5}">
                          <a16:colId xmlns:a16="http://schemas.microsoft.com/office/drawing/2014/main" val="20011"/>
                        </a:ext>
                      </a:extLst>
                    </a:gridCol>
                    <a:gridCol w="1980000">
                      <a:extLst>
                        <a:ext uri="{9D8B030D-6E8A-4147-A177-3AD203B41FA5}">
                          <a16:colId xmlns:a16="http://schemas.microsoft.com/office/drawing/2014/main" val="20012"/>
                        </a:ext>
                      </a:extLst>
                    </a:gridCol>
                  </a:tblGrid>
                  <a:tr h="1200150">
                    <a:tc gridSpan="2">
                      <a:txBody>
                        <a:bodyPr/>
                        <a:lstStyle/>
                        <a:p>
                          <a:pPr marL="0" lvl="0" indent="0" algn="l" rtl="0">
                            <a:lnSpc>
                              <a:spcPct val="115000"/>
                            </a:lnSpc>
                            <a:spcBef>
                              <a:spcPts val="0"/>
                            </a:spcBef>
                            <a:spcAft>
                              <a:spcPts val="0"/>
                            </a:spcAft>
                            <a:buNone/>
                          </a:pPr>
                          <a:r>
                            <a:rPr lang="en-GB" sz="3200" dirty="0"/>
                            <a:t>Robson group*</a:t>
                          </a:r>
                          <a:endParaRPr sz="3200" dirty="0"/>
                        </a:p>
                      </a:txBody>
                      <a:tcPr marL="91425" marR="91425" marT="91425" marB="91425"/>
                    </a:tc>
                    <a:tc hMerge="1">
                      <a:txBody>
                        <a:bodyPr/>
                        <a:lstStyle/>
                        <a:p>
                          <a:endParaRPr lang="en-US"/>
                        </a:p>
                      </a:txBody>
                      <a:tcPr/>
                    </a:tc>
                    <a:tc>
                      <a:txBody>
                        <a:bodyPr/>
                        <a:lstStyle/>
                        <a:p>
                          <a:pPr marL="0" lvl="0" indent="0" algn="l" rtl="0">
                            <a:lnSpc>
                              <a:spcPct val="115000"/>
                            </a:lnSpc>
                            <a:spcBef>
                              <a:spcPts val="0"/>
                            </a:spcBef>
                            <a:spcAft>
                              <a:spcPts val="0"/>
                            </a:spcAft>
                            <a:buNone/>
                          </a:pPr>
                          <a:r>
                            <a:rPr lang="en-GB" dirty="0"/>
                            <a:t>Nulliparous, singleton, cephalic, ≥37 weeks, spontaneous labour</a:t>
                          </a:r>
                          <a:endParaRPr dirty="0"/>
                        </a:p>
                      </a:txBody>
                      <a:tcPr marL="91425" marR="91425" marT="91425" marB="91425"/>
                    </a:tc>
                    <a:tc>
                      <a:txBody>
                        <a:bodyPr/>
                        <a:lstStyle/>
                        <a:p>
                          <a:pPr marL="0" lvl="0" indent="0" algn="l" rtl="0">
                            <a:lnSpc>
                              <a:spcPct val="115000"/>
                            </a:lnSpc>
                            <a:spcBef>
                              <a:spcPts val="0"/>
                            </a:spcBef>
                            <a:spcAft>
                              <a:spcPts val="0"/>
                            </a:spcAft>
                            <a:buNone/>
                          </a:pPr>
                          <a:r>
                            <a:rPr lang="en-GB" dirty="0"/>
                            <a:t>Nulliparous, singleton, cephalic, ≥37 weeks, induced/ pre-labour CS</a:t>
                          </a:r>
                          <a:endParaRPr dirty="0"/>
                        </a:p>
                      </a:txBody>
                      <a:tcPr marL="91425" marR="91425" marT="91425" marB="91425"/>
                    </a:tc>
                    <a:tc>
                      <a:txBody>
                        <a:bodyPr/>
                        <a:lstStyle/>
                        <a:p>
                          <a:pPr marL="0" lvl="0" indent="0" algn="l" rtl="0">
                            <a:lnSpc>
                              <a:spcPct val="115000"/>
                            </a:lnSpc>
                            <a:spcBef>
                              <a:spcPts val="0"/>
                            </a:spcBef>
                            <a:spcAft>
                              <a:spcPts val="0"/>
                            </a:spcAft>
                            <a:buNone/>
                          </a:pPr>
                          <a:r>
                            <a:rPr lang="en-GB" dirty="0"/>
                            <a:t>Multiparous, no previous CS, singleton, cephalic, ≥37 weeks, spontaneous labour</a:t>
                          </a:r>
                          <a:endParaRPr dirty="0"/>
                        </a:p>
                      </a:txBody>
                      <a:tcPr marL="91425" marR="91425" marT="91425" marB="91425"/>
                    </a:tc>
                    <a:tc>
                      <a:txBody>
                        <a:bodyPr/>
                        <a:lstStyle/>
                        <a:p>
                          <a:pPr marL="0" lvl="0" indent="0" algn="l" rtl="0">
                            <a:lnSpc>
                              <a:spcPct val="115000"/>
                            </a:lnSpc>
                            <a:spcBef>
                              <a:spcPts val="0"/>
                            </a:spcBef>
                            <a:spcAft>
                              <a:spcPts val="0"/>
                            </a:spcAft>
                            <a:buNone/>
                          </a:pPr>
                          <a:r>
                            <a:rPr lang="en-GB" dirty="0"/>
                            <a:t>Multiparous, no previous CS, singleton, cephalic, ≥37 weeks, induced/ pre-labour CS</a:t>
                          </a:r>
                          <a:endParaRPr dirty="0"/>
                        </a:p>
                      </a:txBody>
                      <a:tcPr marL="91425" marR="91425" marT="91425" marB="91425"/>
                    </a:tc>
                    <a:tc>
                      <a:txBody>
                        <a:bodyPr/>
                        <a:lstStyle/>
                        <a:p>
                          <a:pPr marL="0" lvl="0" indent="0" algn="l" rtl="0">
                            <a:lnSpc>
                              <a:spcPct val="115000"/>
                            </a:lnSpc>
                            <a:spcBef>
                              <a:spcPts val="0"/>
                            </a:spcBef>
                            <a:spcAft>
                              <a:spcPts val="0"/>
                            </a:spcAft>
                            <a:buNone/>
                          </a:pPr>
                          <a:r>
                            <a:rPr lang="en-GB" dirty="0"/>
                            <a:t>Multiparous, previous CS, singleton, cephalic, ≥37 weeks</a:t>
                          </a:r>
                          <a:endParaRPr dirty="0"/>
                        </a:p>
                      </a:txBody>
                      <a:tcPr marL="91425" marR="91425" marT="91425" marB="91425"/>
                    </a:tc>
                    <a:tc>
                      <a:txBody>
                        <a:bodyPr/>
                        <a:lstStyle/>
                        <a:p>
                          <a:pPr marL="0" lvl="0" indent="0" algn="l" rtl="0">
                            <a:lnSpc>
                              <a:spcPct val="115000"/>
                            </a:lnSpc>
                            <a:spcBef>
                              <a:spcPts val="0"/>
                            </a:spcBef>
                            <a:spcAft>
                              <a:spcPts val="0"/>
                            </a:spcAft>
                            <a:buNone/>
                          </a:pPr>
                          <a:r>
                            <a:rPr lang="en-GB" dirty="0"/>
                            <a:t>Nulliparous, singleton, breech</a:t>
                          </a:r>
                          <a:endParaRPr dirty="0"/>
                        </a:p>
                      </a:txBody>
                      <a:tcPr marL="91425" marR="91425" marT="91425" marB="91425"/>
                    </a:tc>
                    <a:tc>
                      <a:txBody>
                        <a:bodyPr/>
                        <a:lstStyle/>
                        <a:p>
                          <a:pPr marL="0" lvl="0" indent="0" algn="l" rtl="0">
                            <a:lnSpc>
                              <a:spcPct val="115000"/>
                            </a:lnSpc>
                            <a:spcBef>
                              <a:spcPts val="0"/>
                            </a:spcBef>
                            <a:spcAft>
                              <a:spcPts val="0"/>
                            </a:spcAft>
                            <a:buNone/>
                          </a:pPr>
                          <a:r>
                            <a:rPr lang="en-GB"/>
                            <a:t>Multiparous, singleton, breech</a:t>
                          </a:r>
                          <a:endParaRPr/>
                        </a:p>
                      </a:txBody>
                      <a:tcPr marL="91425" marR="91425" marT="91425" marB="91425"/>
                    </a:tc>
                    <a:tc>
                      <a:txBody>
                        <a:bodyPr/>
                        <a:lstStyle/>
                        <a:p>
                          <a:pPr marL="0" lvl="0" indent="0" algn="l" rtl="0">
                            <a:lnSpc>
                              <a:spcPct val="115000"/>
                            </a:lnSpc>
                            <a:spcBef>
                              <a:spcPts val="0"/>
                            </a:spcBef>
                            <a:spcAft>
                              <a:spcPts val="0"/>
                            </a:spcAft>
                            <a:buNone/>
                          </a:pPr>
                          <a:r>
                            <a:rPr lang="en-GB" dirty="0"/>
                            <a:t>Multiple pregnancy</a:t>
                          </a:r>
                          <a:endParaRPr dirty="0"/>
                        </a:p>
                      </a:txBody>
                      <a:tcPr marL="91425" marR="91425" marT="91425" marB="91425"/>
                    </a:tc>
                    <a:tc>
                      <a:txBody>
                        <a:bodyPr/>
                        <a:lstStyle/>
                        <a:p>
                          <a:pPr marL="0" lvl="0" indent="0" algn="l" rtl="0">
                            <a:lnSpc>
                              <a:spcPct val="115000"/>
                            </a:lnSpc>
                            <a:spcBef>
                              <a:spcPts val="0"/>
                            </a:spcBef>
                            <a:spcAft>
                              <a:spcPts val="0"/>
                            </a:spcAft>
                            <a:buNone/>
                          </a:pPr>
                          <a:r>
                            <a:rPr lang="en-GB" dirty="0"/>
                            <a:t>Singleton, transverse/ oblique lie</a:t>
                          </a:r>
                          <a:endParaRPr dirty="0"/>
                        </a:p>
                      </a:txBody>
                      <a:tcPr marL="91425" marR="91425" marT="91425" marB="91425"/>
                    </a:tc>
                    <a:tc>
                      <a:txBody>
                        <a:bodyPr/>
                        <a:lstStyle/>
                        <a:p>
                          <a:pPr marL="0" lvl="0" indent="0" algn="l" rtl="0">
                            <a:lnSpc>
                              <a:spcPct val="115000"/>
                            </a:lnSpc>
                            <a:spcBef>
                              <a:spcPts val="0"/>
                            </a:spcBef>
                            <a:spcAft>
                              <a:spcPts val="0"/>
                            </a:spcAft>
                            <a:buNone/>
                          </a:pPr>
                          <a:r>
                            <a:rPr lang="en-GB" dirty="0"/>
                            <a:t>Singleton, cephalic, &lt;37 weeks</a:t>
                          </a:r>
                          <a:endParaRPr dirty="0"/>
                        </a:p>
                      </a:txBody>
                      <a:tcPr marL="91425" marR="91425" marT="91425" marB="91425"/>
                    </a:tc>
                    <a:tc>
                      <a:txBody>
                        <a:bodyPr/>
                        <a:lstStyle/>
                        <a:p>
                          <a:pPr marL="0" lvl="0" indent="0" algn="l" rtl="0">
                            <a:lnSpc>
                              <a:spcPct val="115000"/>
                            </a:lnSpc>
                            <a:spcBef>
                              <a:spcPts val="0"/>
                            </a:spcBef>
                            <a:spcAft>
                              <a:spcPts val="0"/>
                            </a:spcAft>
                            <a:buNone/>
                          </a:pPr>
                          <a:r>
                            <a:rPr lang="en-GB" sz="3200" dirty="0"/>
                            <a:t>Total</a:t>
                          </a:r>
                          <a:endParaRPr sz="3200" dirty="0"/>
                        </a:p>
                      </a:txBody>
                      <a:tcPr marL="91425" marR="91425" marT="91425" marB="91425">
                        <a:solidFill>
                          <a:srgbClr val="D2EEEC"/>
                        </a:solidFill>
                      </a:tcPr>
                    </a:tc>
                    <a:extLst>
                      <a:ext uri="{0D108BD9-81ED-4DB2-BD59-A6C34878D82A}">
                        <a16:rowId xmlns:a16="http://schemas.microsoft.com/office/drawing/2014/main" val="10000"/>
                      </a:ext>
                    </a:extLst>
                  </a:tr>
                  <a:tr h="366666">
                    <a:tc gridSpan="2">
                      <a:txBody>
                        <a:bodyPr/>
                        <a:lstStyle/>
                        <a:p>
                          <a:pPr marL="0" lvl="0" indent="0" algn="l" rtl="0">
                            <a:lnSpc>
                              <a:spcPct val="115000"/>
                            </a:lnSpc>
                            <a:spcBef>
                              <a:spcPts val="0"/>
                            </a:spcBef>
                            <a:spcAft>
                              <a:spcPts val="0"/>
                            </a:spcAft>
                            <a:buNone/>
                          </a:pPr>
                          <a:r>
                            <a:rPr lang="en-GB" sz="2000" dirty="0"/>
                            <a:t>Births</a:t>
                          </a:r>
                          <a:endParaRPr sz="2000" dirty="0"/>
                        </a:p>
                      </a:txBody>
                      <a:tcPr marL="91425" marR="91425" marT="91425" marB="91425">
                        <a:lnB w="6250" cap="flat" cmpd="sng">
                          <a:solidFill>
                            <a:srgbClr val="000000"/>
                          </a:solidFill>
                          <a:prstDash val="solid"/>
                          <a:round/>
                          <a:headEnd type="none" w="sm" len="sm"/>
                          <a:tailEnd type="none" w="sm" len="sm"/>
                        </a:lnB>
                      </a:tcPr>
                    </a:tc>
                    <a:tc hMerge="1">
                      <a:txBody>
                        <a:bodyPr/>
                        <a:lstStyle/>
                        <a:p>
                          <a:endParaRPr lang="en-US"/>
                        </a:p>
                      </a:txBody>
                      <a:tcPr/>
                    </a:tc>
                    <a:tc>
                      <a:txBody>
                        <a:bodyPr/>
                        <a:lstStyle/>
                        <a:p>
                          <a:pPr marL="0" lvl="0" indent="0" algn="l" rtl="0">
                            <a:lnSpc>
                              <a:spcPct val="115000"/>
                            </a:lnSpc>
                            <a:spcBef>
                              <a:spcPts val="0"/>
                            </a:spcBef>
                            <a:spcAft>
                              <a:spcPts val="0"/>
                            </a:spcAft>
                            <a:buNone/>
                          </a:pPr>
                          <a:r>
                            <a:rPr lang="en-GB" sz="2000" dirty="0"/>
                            <a:t>945</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73</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3389</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77</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184</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a:t>32</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88</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78</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5</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140</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5011</a:t>
                          </a:r>
                          <a:endParaRPr sz="2000" dirty="0"/>
                        </a:p>
                      </a:txBody>
                      <a:tcPr marL="91425" marR="91425" marT="91425" marB="91425">
                        <a:solidFill>
                          <a:srgbClr val="D2EEEC"/>
                        </a:solidFill>
                      </a:tcPr>
                    </a:tc>
                    <a:extLst>
                      <a:ext uri="{0D108BD9-81ED-4DB2-BD59-A6C34878D82A}">
                        <a16:rowId xmlns:a16="http://schemas.microsoft.com/office/drawing/2014/main" val="10001"/>
                      </a:ext>
                    </a:extLst>
                  </a:tr>
                  <a:tr h="638175">
                    <a:tc rowSpan="2">
                      <a:txBody>
                        <a:bodyPr/>
                        <a:lstStyle/>
                        <a:p>
                          <a:pPr marL="0" lvl="0" indent="0" algn="l" rtl="0">
                            <a:lnSpc>
                              <a:spcPct val="115000"/>
                            </a:lnSpc>
                            <a:spcBef>
                              <a:spcPts val="0"/>
                            </a:spcBef>
                            <a:spcAft>
                              <a:spcPts val="0"/>
                            </a:spcAft>
                            <a:buNone/>
                          </a:pPr>
                          <a:r>
                            <a:rPr lang="en-GB" sz="2000" dirty="0"/>
                            <a:t>Caesarean sections</a:t>
                          </a:r>
                          <a:endParaRPr sz="2000" dirty="0"/>
                        </a:p>
                      </a:txBody>
                      <a:tcPr marL="91425" marR="91425" marT="91425" marB="91425">
                        <a:lnT w="6250" cap="flat" cmpd="sng">
                          <a:solidFill>
                            <a:srgbClr val="000000"/>
                          </a:solidFill>
                          <a:prstDash val="solid"/>
                          <a:round/>
                          <a:headEnd type="none" w="sm" len="sm"/>
                          <a:tailEnd type="none" w="sm" len="sm"/>
                        </a:lnT>
                      </a:tcPr>
                    </a:tc>
                    <a:tc>
                      <a:txBody>
                        <a:bodyPr/>
                        <a:lstStyle/>
                        <a:p>
                          <a:pPr marL="0" lvl="0" indent="0" algn="l" rtl="0">
                            <a:lnSpc>
                              <a:spcPct val="115000"/>
                            </a:lnSpc>
                            <a:spcBef>
                              <a:spcPts val="0"/>
                            </a:spcBef>
                            <a:spcAft>
                              <a:spcPts val="0"/>
                            </a:spcAft>
                            <a:buNone/>
                          </a:pPr>
                          <a:r>
                            <a:rPr lang="en-GB" sz="2000"/>
                            <a:t>WHO 'guidance' rate</a:t>
                          </a:r>
                          <a:endParaRPr sz="2000"/>
                        </a:p>
                      </a:txBody>
                      <a:tcPr marL="91425" marR="91425" marT="91425" marB="91425">
                        <a:lnT w="6250" cap="flat" cmpd="sng">
                          <a:solidFill>
                            <a:srgbClr val="000000"/>
                          </a:solidFill>
                          <a:prstDash val="solid"/>
                          <a:round/>
                          <a:headEnd type="none" w="sm" len="sm"/>
                          <a:tailEnd type="none" w="sm" len="sm"/>
                        </a:lnT>
                      </a:tcPr>
                    </a:tc>
                    <a:tc>
                      <a:txBody>
                        <a:bodyPr/>
                        <a:lstStyle/>
                        <a:p>
                          <a:pPr marL="0" lvl="0" indent="0" algn="l" rtl="0">
                            <a:lnSpc>
                              <a:spcPct val="115000"/>
                            </a:lnSpc>
                            <a:spcBef>
                              <a:spcPts val="0"/>
                            </a:spcBef>
                            <a:spcAft>
                              <a:spcPts val="0"/>
                            </a:spcAft>
                            <a:buNone/>
                          </a:pPr>
                          <a:r>
                            <a:rPr lang="en-GB" sz="2000" dirty="0"/>
                            <a:t>≤10%</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20-35%</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&lt;3.0%</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&lt;15%</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a:t>50-60%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&lt;50%</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a:t>&lt;30%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60%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100%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&lt;30%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10-15%</a:t>
                          </a:r>
                          <a:endParaRPr sz="2000" dirty="0"/>
                        </a:p>
                      </a:txBody>
                      <a:tcPr marL="91425" marR="91425" marT="91425" marB="91425">
                        <a:solidFill>
                          <a:srgbClr val="D2EEEC"/>
                        </a:solidFill>
                      </a:tcPr>
                    </a:tc>
                    <a:extLst>
                      <a:ext uri="{0D108BD9-81ED-4DB2-BD59-A6C34878D82A}">
                        <a16:rowId xmlns:a16="http://schemas.microsoft.com/office/drawing/2014/main" val="10002"/>
                      </a:ext>
                    </a:extLst>
                  </a:tr>
                  <a:tr h="228600">
                    <a:tc vMerge="1">
                      <a:txBody>
                        <a:bodyPr/>
                        <a:lstStyle/>
                        <a:p>
                          <a:endParaRPr lang="en-US"/>
                        </a:p>
                      </a:txBody>
                      <a:tcPr/>
                    </a:tc>
                    <a:tc>
                      <a:txBody>
                        <a:bodyPr/>
                        <a:lstStyle/>
                        <a:p>
                          <a:pPr marL="0" lvl="0" indent="0" algn="l" rtl="0">
                            <a:lnSpc>
                              <a:spcPct val="115000"/>
                            </a:lnSpc>
                            <a:spcBef>
                              <a:spcPts val="0"/>
                            </a:spcBef>
                            <a:spcAft>
                              <a:spcPts val="0"/>
                            </a:spcAft>
                            <a:buNone/>
                          </a:pPr>
                          <a:r>
                            <a:rPr lang="en-GB" sz="2000" dirty="0" err="1"/>
                            <a:t>DeB</a:t>
                          </a:r>
                          <a:r>
                            <a:rPr lang="en-GB" sz="2000" dirty="0"/>
                            <a:t> rate</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 2.65%</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a:t> 19.18%</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 0.88%</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 11.69%</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a:t> 14.67%</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 15.63%</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a:t> 13.64%</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 14.10%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 100%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 5.71%</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2.91%</a:t>
                          </a:r>
                          <a:endParaRPr sz="2000" dirty="0"/>
                        </a:p>
                      </a:txBody>
                      <a:tcPr marL="91425" marR="91425" marT="91425" marB="91425">
                        <a:solidFill>
                          <a:srgbClr val="D2EEEC"/>
                        </a:solidFill>
                      </a:tcPr>
                    </a:tc>
                    <a:extLst>
                      <a:ext uri="{0D108BD9-81ED-4DB2-BD59-A6C34878D82A}">
                        <a16:rowId xmlns:a16="http://schemas.microsoft.com/office/drawing/2014/main" val="10003"/>
                      </a:ext>
                    </a:extLst>
                  </a:tr>
                  <a:tr h="228600">
                    <a:tc rowSpan="3">
                      <a:txBody>
                        <a:bodyPr/>
                        <a:lstStyle/>
                        <a:p>
                          <a:pPr marL="0" lvl="0" indent="0" algn="l" rtl="0">
                            <a:lnSpc>
                              <a:spcPct val="115000"/>
                            </a:lnSpc>
                            <a:spcBef>
                              <a:spcPts val="0"/>
                            </a:spcBef>
                            <a:spcAft>
                              <a:spcPts val="0"/>
                            </a:spcAft>
                            <a:buNone/>
                          </a:pPr>
                          <a:r>
                            <a:rPr lang="en-GB" sz="2000" dirty="0"/>
                            <a:t>Perinatal deaths† or asphyxia‡</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Number</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22</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1</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74</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4</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3</a:t>
                          </a:r>
                          <a:endParaRPr sz="2000" dirty="0"/>
                        </a:p>
                      </a:txBody>
                      <a:tcPr marL="91425" marR="91425" marT="91425" marB="91425">
                        <a:solidFill>
                          <a:schemeClr val="bg1"/>
                        </a:solidFill>
                      </a:tcPr>
                    </a:tc>
                    <a:tc>
                      <a:txBody>
                        <a:bodyPr/>
                        <a:lstStyle/>
                        <a:p>
                          <a:pPr marL="0" lvl="0" indent="0" algn="l" rtl="0">
                            <a:lnSpc>
                              <a:spcPct val="115000"/>
                            </a:lnSpc>
                            <a:spcBef>
                              <a:spcPts val="0"/>
                            </a:spcBef>
                            <a:spcAft>
                              <a:spcPts val="0"/>
                            </a:spcAft>
                            <a:buNone/>
                          </a:pPr>
                          <a:r>
                            <a:rPr lang="en-GB" sz="2000" dirty="0"/>
                            <a:t>10</a:t>
                          </a:r>
                          <a:endParaRPr sz="2000" dirty="0"/>
                        </a:p>
                      </a:txBody>
                      <a:tcPr marL="91425" marR="91425" marT="91425" marB="91425">
                        <a:solidFill>
                          <a:srgbClr val="D2EEEC"/>
                        </a:solidFill>
                      </a:tcPr>
                    </a:tc>
                    <a:tc>
                      <a:txBody>
                        <a:bodyPr/>
                        <a:lstStyle/>
                        <a:p>
                          <a:pPr marL="0" lvl="0" indent="0" algn="l" rtl="0">
                            <a:lnSpc>
                              <a:spcPct val="115000"/>
                            </a:lnSpc>
                            <a:spcBef>
                              <a:spcPts val="0"/>
                            </a:spcBef>
                            <a:spcAft>
                              <a:spcPts val="0"/>
                            </a:spcAft>
                            <a:buNone/>
                          </a:pPr>
                          <a:r>
                            <a:rPr lang="en-GB" sz="2000" dirty="0"/>
                            <a:t>21</a:t>
                          </a:r>
                          <a:endParaRPr sz="2000" dirty="0"/>
                        </a:p>
                      </a:txBody>
                      <a:tcPr marL="91425" marR="91425" marT="91425" marB="91425">
                        <a:solidFill>
                          <a:srgbClr val="D2EEEC"/>
                        </a:solidFill>
                      </a:tcPr>
                    </a:tc>
                    <a:tc>
                      <a:txBody>
                        <a:bodyPr/>
                        <a:lstStyle/>
                        <a:p>
                          <a:pPr marL="0" lvl="0" indent="0" algn="l" rtl="0">
                            <a:lnSpc>
                              <a:spcPct val="115000"/>
                            </a:lnSpc>
                            <a:spcBef>
                              <a:spcPts val="0"/>
                            </a:spcBef>
                            <a:spcAft>
                              <a:spcPts val="0"/>
                            </a:spcAft>
                            <a:buNone/>
                          </a:pPr>
                          <a:r>
                            <a:rPr lang="en-GB" sz="2000"/>
                            <a:t>7</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1</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5</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148</a:t>
                          </a:r>
                          <a:endParaRPr sz="2000" dirty="0"/>
                        </a:p>
                      </a:txBody>
                      <a:tcPr marL="91425" marR="91425" marT="91425" marB="91425">
                        <a:solidFill>
                          <a:srgbClr val="D2EEEC"/>
                        </a:solidFill>
                      </a:tcPr>
                    </a:tc>
                    <a:extLst>
                      <a:ext uri="{0D108BD9-81ED-4DB2-BD59-A6C34878D82A}">
                        <a16:rowId xmlns:a16="http://schemas.microsoft.com/office/drawing/2014/main" val="10004"/>
                      </a:ext>
                    </a:extLst>
                  </a:tr>
                  <a:tr h="457200">
                    <a:tc vMerge="1">
                      <a:txBody>
                        <a:bodyPr/>
                        <a:lstStyle/>
                        <a:p>
                          <a:endParaRPr lang="en-US"/>
                        </a:p>
                      </a:txBody>
                      <a:tcPr/>
                    </a:tc>
                    <a:tc rowSpan="2">
                      <a:txBody>
                        <a:bodyPr/>
                        <a:lstStyle/>
                        <a:p>
                          <a:pPr marL="0" lvl="0" indent="0" algn="l" rtl="0">
                            <a:lnSpc>
                              <a:spcPct val="115000"/>
                            </a:lnSpc>
                            <a:spcBef>
                              <a:spcPts val="0"/>
                            </a:spcBef>
                            <a:spcAft>
                              <a:spcPts val="0"/>
                            </a:spcAft>
                            <a:buNone/>
                          </a:pPr>
                          <a:r>
                            <a:rPr lang="en-GB" sz="2000" dirty="0"/>
                            <a:t>Ratio per 1000 </a:t>
                          </a:r>
                        </a:p>
                        <a:p>
                          <a:pPr marL="0" lvl="0" indent="0" algn="l" rtl="0">
                            <a:lnSpc>
                              <a:spcPct val="115000"/>
                            </a:lnSpc>
                            <a:spcBef>
                              <a:spcPts val="0"/>
                            </a:spcBef>
                            <a:spcAft>
                              <a:spcPts val="0"/>
                            </a:spcAft>
                            <a:buNone/>
                          </a:pPr>
                          <a:r>
                            <a:rPr lang="en-GB" sz="2000" dirty="0"/>
                            <a:t>[95% CI]</a:t>
                          </a:r>
                          <a:endParaRPr sz="2000" dirty="0"/>
                        </a:p>
                      </a:txBody>
                      <a:tcPr marL="91425" marR="91425" marT="91425" marB="91425">
                        <a:lnR w="6250" cap="flat" cmpd="sng">
                          <a:solidFill>
                            <a:srgbClr val="000000"/>
                          </a:solidFill>
                          <a:prstDash val="solid"/>
                          <a:round/>
                          <a:headEnd type="none" w="sm" len="sm"/>
                          <a:tailEnd type="none" w="sm" len="sm"/>
                        </a:lnR>
                      </a:tcPr>
                    </a:tc>
                    <a:tc>
                      <a:txBody>
                        <a:bodyPr/>
                        <a:lstStyle/>
                        <a:p>
                          <a:pPr marL="0" lvl="0" indent="0" algn="l" rtl="0">
                            <a:lnSpc>
                              <a:spcPct val="115000"/>
                            </a:lnSpc>
                            <a:spcBef>
                              <a:spcPts val="0"/>
                            </a:spcBef>
                            <a:spcAft>
                              <a:spcPts val="0"/>
                            </a:spcAft>
                            <a:buNone/>
                          </a:pPr>
                          <a:r>
                            <a:rPr lang="en-GB" sz="2000" dirty="0"/>
                            <a:t>23 per 1000</a:t>
                          </a:r>
                          <a:endParaRPr sz="2000" dirty="0"/>
                        </a:p>
                      </a:txBody>
                      <a:tcPr marL="91425" marR="91425" marT="91425" marB="91425">
                        <a:lnL w="6250" cap="flat" cmpd="sng">
                          <a:solidFill>
                            <a:srgbClr val="000000"/>
                          </a:solidFill>
                          <a:prstDash val="solid"/>
                          <a:round/>
                          <a:headEnd type="none" w="sm" len="sm"/>
                          <a:tailEnd type="none" w="sm" len="sm"/>
                        </a:lnL>
                      </a:tcPr>
                    </a:tc>
                    <a:tc>
                      <a:txBody>
                        <a:bodyPr/>
                        <a:lstStyle/>
                        <a:p>
                          <a:pPr marL="0" lvl="0" indent="0" algn="l" rtl="0">
                            <a:lnSpc>
                              <a:spcPct val="115000"/>
                            </a:lnSpc>
                            <a:spcBef>
                              <a:spcPts val="0"/>
                            </a:spcBef>
                            <a:spcAft>
                              <a:spcPts val="0"/>
                            </a:spcAft>
                            <a:buNone/>
                          </a:pPr>
                          <a:r>
                            <a:rPr lang="en-GB" sz="2000"/>
                            <a:t>14 per 1000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22 per 1000</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52 per 1000</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16 per 1000</a:t>
                          </a:r>
                          <a:endParaRPr sz="2000" dirty="0"/>
                        </a:p>
                      </a:txBody>
                      <a:tcPr marL="91425" marR="91425" marT="91425" marB="91425">
                        <a:solidFill>
                          <a:schemeClr val="bg1"/>
                        </a:solidFill>
                      </a:tcPr>
                    </a:tc>
                    <a:tc>
                      <a:txBody>
                        <a:bodyPr/>
                        <a:lstStyle/>
                        <a:p>
                          <a:pPr marL="0" lvl="0" indent="0" algn="l" rtl="0">
                            <a:lnSpc>
                              <a:spcPct val="115000"/>
                            </a:lnSpc>
                            <a:spcBef>
                              <a:spcPts val="0"/>
                            </a:spcBef>
                            <a:spcAft>
                              <a:spcPts val="0"/>
                            </a:spcAft>
                            <a:buNone/>
                          </a:pPr>
                          <a:r>
                            <a:rPr lang="en-GB" sz="2000" dirty="0"/>
                            <a:t>312 per 1000</a:t>
                          </a:r>
                          <a:endParaRPr sz="2000" dirty="0"/>
                        </a:p>
                      </a:txBody>
                      <a:tcPr marL="91425" marR="91425" marT="91425" marB="91425">
                        <a:solidFill>
                          <a:srgbClr val="D2EEEC"/>
                        </a:solidFill>
                      </a:tcPr>
                    </a:tc>
                    <a:tc>
                      <a:txBody>
                        <a:bodyPr/>
                        <a:lstStyle/>
                        <a:p>
                          <a:pPr marL="0" lvl="0" indent="0" algn="l" rtl="0">
                            <a:lnSpc>
                              <a:spcPct val="115000"/>
                            </a:lnSpc>
                            <a:spcBef>
                              <a:spcPts val="0"/>
                            </a:spcBef>
                            <a:spcAft>
                              <a:spcPts val="0"/>
                            </a:spcAft>
                            <a:buNone/>
                          </a:pPr>
                          <a:r>
                            <a:rPr lang="en-GB" sz="2000" dirty="0"/>
                            <a:t>239 per 1000</a:t>
                          </a:r>
                          <a:endParaRPr sz="2000" dirty="0"/>
                        </a:p>
                      </a:txBody>
                      <a:tcPr marL="91425" marR="91425" marT="91425" marB="91425">
                        <a:solidFill>
                          <a:srgbClr val="D2EEEC"/>
                        </a:solidFill>
                      </a:tcPr>
                    </a:tc>
                    <a:tc>
                      <a:txBody>
                        <a:bodyPr/>
                        <a:lstStyle/>
                        <a:p>
                          <a:pPr marL="0" lvl="0" indent="0" algn="l" rtl="0">
                            <a:lnSpc>
                              <a:spcPct val="115000"/>
                            </a:lnSpc>
                            <a:spcBef>
                              <a:spcPts val="0"/>
                            </a:spcBef>
                            <a:spcAft>
                              <a:spcPts val="0"/>
                            </a:spcAft>
                            <a:buNone/>
                          </a:pPr>
                          <a:r>
                            <a:rPr lang="en-GB" sz="2000"/>
                            <a:t>90 per 1000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200 per 1000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a:t>36 per 1000</a:t>
                          </a:r>
                          <a:endParaRPr sz="2000"/>
                        </a:p>
                      </a:txBody>
                      <a:tcPr marL="91425" marR="91425" marT="91425" marB="91425"/>
                    </a:tc>
                    <a:tc>
                      <a:txBody>
                        <a:bodyPr/>
                        <a:lstStyle/>
                        <a:p>
                          <a:pPr marL="0" lvl="0" indent="0" algn="l" rtl="0">
                            <a:lnSpc>
                              <a:spcPct val="115000"/>
                            </a:lnSpc>
                            <a:spcBef>
                              <a:spcPts val="0"/>
                            </a:spcBef>
                            <a:spcAft>
                              <a:spcPts val="0"/>
                            </a:spcAft>
                            <a:buNone/>
                          </a:pPr>
                          <a:r>
                            <a:rPr lang="en-GB" sz="2000" dirty="0"/>
                            <a:t>30 per 1000</a:t>
                          </a:r>
                          <a:endParaRPr sz="2000" dirty="0"/>
                        </a:p>
                      </a:txBody>
                      <a:tcPr marL="91425" marR="91425" marT="91425" marB="91425">
                        <a:solidFill>
                          <a:srgbClr val="D2EEEC"/>
                        </a:solidFill>
                      </a:tcPr>
                    </a:tc>
                    <a:extLst>
                      <a:ext uri="{0D108BD9-81ED-4DB2-BD59-A6C34878D82A}">
                        <a16:rowId xmlns:a16="http://schemas.microsoft.com/office/drawing/2014/main" val="10005"/>
                      </a:ext>
                    </a:extLst>
                  </a:tr>
                  <a:tr h="228600">
                    <a:tc vMerge="1">
                      <a:txBody>
                        <a:bodyPr/>
                        <a:lstStyle/>
                        <a:p>
                          <a:endParaRPr lang="en-US"/>
                        </a:p>
                      </a:txBody>
                      <a:tcPr/>
                    </a:tc>
                    <a:tc vMerge="1">
                      <a:txBody>
                        <a:bodyPr/>
                        <a:lstStyle/>
                        <a:p>
                          <a:endParaRPr lang="en-US"/>
                        </a:p>
                      </a:txBody>
                      <a:tcPr/>
                    </a:tc>
                    <a:tc>
                      <a:txBody>
                        <a:bodyPr/>
                        <a:lstStyle/>
                        <a:p>
                          <a:pPr marL="0" lvl="0" indent="0" algn="l" rtl="0">
                            <a:lnSpc>
                              <a:spcPct val="115000"/>
                            </a:lnSpc>
                            <a:spcBef>
                              <a:spcPts val="0"/>
                            </a:spcBef>
                            <a:spcAft>
                              <a:spcPts val="0"/>
                            </a:spcAft>
                            <a:buNone/>
                          </a:pPr>
                          <a:r>
                            <a:rPr lang="en-GB" sz="2000" dirty="0"/>
                            <a:t>[15 -  35]</a:t>
                          </a:r>
                          <a:endParaRPr sz="2000" dirty="0"/>
                        </a:p>
                      </a:txBody>
                      <a:tcPr marL="91425" marR="91425" marT="91425" marB="91425">
                        <a:lnL w="6250" cap="flat" cmpd="sng">
                          <a:solidFill>
                            <a:srgbClr val="000000"/>
                          </a:solidFill>
                          <a:prstDash val="solid"/>
                          <a:round/>
                          <a:headEnd type="none" w="sm" len="sm"/>
                          <a:tailEnd type="none" w="sm" len="sm"/>
                        </a:lnL>
                      </a:tcPr>
                    </a:tc>
                    <a:tc>
                      <a:txBody>
                        <a:bodyPr/>
                        <a:lstStyle/>
                        <a:p>
                          <a:pPr marL="0" lvl="0" indent="0" algn="l" rtl="0">
                            <a:lnSpc>
                              <a:spcPct val="115000"/>
                            </a:lnSpc>
                            <a:spcBef>
                              <a:spcPts val="0"/>
                            </a:spcBef>
                            <a:spcAft>
                              <a:spcPts val="0"/>
                            </a:spcAft>
                            <a:buNone/>
                          </a:pPr>
                          <a:r>
                            <a:rPr lang="en-GB" sz="2000" dirty="0"/>
                            <a:t>[1 – 74]</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[17 – 27]</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[20 – 126]</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[6 – 47]</a:t>
                          </a:r>
                          <a:endParaRPr sz="2000" dirty="0"/>
                        </a:p>
                      </a:txBody>
                      <a:tcPr marL="91425" marR="91425" marT="91425" marB="91425">
                        <a:solidFill>
                          <a:schemeClr val="bg1"/>
                        </a:solidFill>
                      </a:tcPr>
                    </a:tc>
                    <a:tc>
                      <a:txBody>
                        <a:bodyPr/>
                        <a:lstStyle/>
                        <a:p>
                          <a:pPr marL="0" lvl="0" indent="0" algn="l" rtl="0">
                            <a:lnSpc>
                              <a:spcPct val="115000"/>
                            </a:lnSpc>
                            <a:spcBef>
                              <a:spcPts val="0"/>
                            </a:spcBef>
                            <a:spcAft>
                              <a:spcPts val="0"/>
                            </a:spcAft>
                            <a:buNone/>
                          </a:pPr>
                          <a:r>
                            <a:rPr lang="en-GB" sz="2000" dirty="0"/>
                            <a:t>[180 - 486]</a:t>
                          </a:r>
                          <a:endParaRPr sz="2000" dirty="0"/>
                        </a:p>
                      </a:txBody>
                      <a:tcPr marL="91425" marR="91425" marT="91425" marB="91425">
                        <a:solidFill>
                          <a:srgbClr val="D2EEEC"/>
                        </a:solidFill>
                      </a:tcPr>
                    </a:tc>
                    <a:tc>
                      <a:txBody>
                        <a:bodyPr/>
                        <a:lstStyle/>
                        <a:p>
                          <a:pPr marL="0" lvl="0" indent="0" algn="l" rtl="0">
                            <a:lnSpc>
                              <a:spcPct val="115000"/>
                            </a:lnSpc>
                            <a:spcBef>
                              <a:spcPts val="0"/>
                            </a:spcBef>
                            <a:spcAft>
                              <a:spcPts val="0"/>
                            </a:spcAft>
                            <a:buNone/>
                          </a:pPr>
                          <a:r>
                            <a:rPr lang="en-GB" sz="2000" dirty="0"/>
                            <a:t>[162 - 337]</a:t>
                          </a:r>
                          <a:endParaRPr sz="2000" dirty="0"/>
                        </a:p>
                      </a:txBody>
                      <a:tcPr marL="91425" marR="91425" marT="91425" marB="91425">
                        <a:solidFill>
                          <a:srgbClr val="D2EEEC"/>
                        </a:solidFill>
                      </a:tcPr>
                    </a:tc>
                    <a:tc>
                      <a:txBody>
                        <a:bodyPr/>
                        <a:lstStyle/>
                        <a:p>
                          <a:pPr marL="0" lvl="0" indent="0" algn="l" rtl="0">
                            <a:lnSpc>
                              <a:spcPct val="115000"/>
                            </a:lnSpc>
                            <a:spcBef>
                              <a:spcPts val="0"/>
                            </a:spcBef>
                            <a:spcAft>
                              <a:spcPts val="0"/>
                            </a:spcAft>
                            <a:buNone/>
                          </a:pPr>
                          <a:r>
                            <a:rPr lang="en-GB" sz="2000" dirty="0"/>
                            <a:t>[44 – 174]</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[10 – 624]</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[15 – 81]</a:t>
                          </a:r>
                          <a:endParaRPr sz="2000" dirty="0"/>
                        </a:p>
                      </a:txBody>
                      <a:tcPr marL="91425" marR="91425" marT="91425" marB="91425"/>
                    </a:tc>
                    <a:tc>
                      <a:txBody>
                        <a:bodyPr/>
                        <a:lstStyle/>
                        <a:p>
                          <a:pPr marL="0" lvl="0" indent="0" algn="l" rtl="0">
                            <a:lnSpc>
                              <a:spcPct val="115000"/>
                            </a:lnSpc>
                            <a:spcBef>
                              <a:spcPts val="0"/>
                            </a:spcBef>
                            <a:spcAft>
                              <a:spcPts val="0"/>
                            </a:spcAft>
                            <a:buNone/>
                          </a:pPr>
                          <a:r>
                            <a:rPr lang="en-GB" sz="2000" dirty="0"/>
                            <a:t>[25 – 35]</a:t>
                          </a:r>
                          <a:endParaRPr sz="2000" dirty="0"/>
                        </a:p>
                      </a:txBody>
                      <a:tcPr marL="91425" marR="91425" marT="91425" marB="91425">
                        <a:solidFill>
                          <a:srgbClr val="D2EEEC"/>
                        </a:solidFill>
                      </a:tcPr>
                    </a:tc>
                    <a:extLst>
                      <a:ext uri="{0D108BD9-81ED-4DB2-BD59-A6C34878D82A}">
                        <a16:rowId xmlns:a16="http://schemas.microsoft.com/office/drawing/2014/main" val="10006"/>
                      </a:ext>
                    </a:extLst>
                  </a:tr>
                </a:tbl>
              </a:graphicData>
            </a:graphic>
          </p:graphicFrame>
          <p:grpSp>
            <p:nvGrpSpPr>
              <p:cNvPr id="2" name="Group 1">
                <a:extLst>
                  <a:ext uri="{FF2B5EF4-FFF2-40B4-BE49-F238E27FC236}">
                    <a16:creationId xmlns:a16="http://schemas.microsoft.com/office/drawing/2014/main" id="{A6DAF0F4-CF27-419C-8F73-4F48576E91D5}"/>
                  </a:ext>
                </a:extLst>
              </p:cNvPr>
              <p:cNvGrpSpPr/>
              <p:nvPr/>
            </p:nvGrpSpPr>
            <p:grpSpPr>
              <a:xfrm>
                <a:off x="6819013" y="18822582"/>
                <a:ext cx="20054188" cy="1647585"/>
                <a:chOff x="6994356" y="19644462"/>
                <a:chExt cx="21027251" cy="1880862"/>
              </a:xfrm>
            </p:grpSpPr>
            <p:pic>
              <p:nvPicPr>
                <p:cNvPr id="63" name="Google Shape;63;p4"/>
                <p:cNvPicPr preferRelativeResize="0"/>
                <p:nvPr/>
              </p:nvPicPr>
              <p:blipFill rotWithShape="1">
                <a:blip r:embed="rId4">
                  <a:alphaModFix/>
                </a:blip>
                <a:srcRect/>
                <a:stretch/>
              </p:blipFill>
              <p:spPr>
                <a:xfrm>
                  <a:off x="6994356" y="19644462"/>
                  <a:ext cx="2453731" cy="1880862"/>
                </a:xfrm>
                <a:prstGeom prst="rect">
                  <a:avLst/>
                </a:prstGeom>
                <a:noFill/>
                <a:ln>
                  <a:noFill/>
                </a:ln>
              </p:spPr>
            </p:pic>
            <p:pic>
              <p:nvPicPr>
                <p:cNvPr id="64" name="Google Shape;64;p4"/>
                <p:cNvPicPr preferRelativeResize="0"/>
                <p:nvPr/>
              </p:nvPicPr>
              <p:blipFill rotWithShape="1">
                <a:blip r:embed="rId5">
                  <a:alphaModFix/>
                </a:blip>
                <a:srcRect/>
                <a:stretch/>
              </p:blipFill>
              <p:spPr>
                <a:xfrm>
                  <a:off x="9134345" y="19644462"/>
                  <a:ext cx="2549283" cy="1784468"/>
                </a:xfrm>
                <a:prstGeom prst="rect">
                  <a:avLst/>
                </a:prstGeom>
                <a:noFill/>
                <a:ln>
                  <a:noFill/>
                </a:ln>
              </p:spPr>
            </p:pic>
            <p:pic>
              <p:nvPicPr>
                <p:cNvPr id="65" name="Google Shape;65;p4"/>
                <p:cNvPicPr preferRelativeResize="0"/>
                <p:nvPr/>
              </p:nvPicPr>
              <p:blipFill>
                <a:blip r:embed="rId6">
                  <a:alphaModFix/>
                </a:blip>
                <a:stretch>
                  <a:fillRect/>
                </a:stretch>
              </p:blipFill>
              <p:spPr>
                <a:xfrm>
                  <a:off x="11174304" y="19644462"/>
                  <a:ext cx="2591495" cy="1814693"/>
                </a:xfrm>
                <a:prstGeom prst="rect">
                  <a:avLst/>
                </a:prstGeom>
                <a:noFill/>
                <a:ln>
                  <a:noFill/>
                </a:ln>
              </p:spPr>
            </p:pic>
            <p:pic>
              <p:nvPicPr>
                <p:cNvPr id="66" name="Google Shape;66;p4"/>
                <p:cNvPicPr preferRelativeResize="0"/>
                <p:nvPr/>
              </p:nvPicPr>
              <p:blipFill>
                <a:blip r:embed="rId7">
                  <a:alphaModFix/>
                </a:blip>
                <a:stretch>
                  <a:fillRect/>
                </a:stretch>
              </p:blipFill>
              <p:spPr>
                <a:xfrm>
                  <a:off x="13212497" y="19644462"/>
                  <a:ext cx="2453731" cy="1817915"/>
                </a:xfrm>
                <a:prstGeom prst="rect">
                  <a:avLst/>
                </a:prstGeom>
                <a:noFill/>
                <a:ln>
                  <a:noFill/>
                </a:ln>
              </p:spPr>
            </p:pic>
            <p:pic>
              <p:nvPicPr>
                <p:cNvPr id="67" name="Google Shape;67;p4"/>
                <p:cNvPicPr preferRelativeResize="0"/>
                <p:nvPr/>
              </p:nvPicPr>
              <p:blipFill>
                <a:blip r:embed="rId8">
                  <a:alphaModFix/>
                </a:blip>
                <a:stretch>
                  <a:fillRect/>
                </a:stretch>
              </p:blipFill>
              <p:spPr>
                <a:xfrm>
                  <a:off x="15135998" y="19644462"/>
                  <a:ext cx="2346288" cy="1729804"/>
                </a:xfrm>
                <a:prstGeom prst="rect">
                  <a:avLst/>
                </a:prstGeom>
                <a:noFill/>
                <a:ln>
                  <a:noFill/>
                </a:ln>
              </p:spPr>
            </p:pic>
            <p:pic>
              <p:nvPicPr>
                <p:cNvPr id="68" name="Google Shape;68;p4"/>
                <p:cNvPicPr preferRelativeResize="0"/>
                <p:nvPr/>
              </p:nvPicPr>
              <p:blipFill>
                <a:blip r:embed="rId9">
                  <a:alphaModFix/>
                </a:blip>
                <a:stretch>
                  <a:fillRect/>
                </a:stretch>
              </p:blipFill>
              <p:spPr>
                <a:xfrm>
                  <a:off x="17307156" y="19644462"/>
                  <a:ext cx="2346290" cy="1747405"/>
                </a:xfrm>
                <a:prstGeom prst="rect">
                  <a:avLst/>
                </a:prstGeom>
                <a:noFill/>
                <a:ln>
                  <a:noFill/>
                </a:ln>
              </p:spPr>
            </p:pic>
            <p:pic>
              <p:nvPicPr>
                <p:cNvPr id="72" name="Google Shape;72;p4"/>
                <p:cNvPicPr preferRelativeResize="0"/>
                <p:nvPr/>
              </p:nvPicPr>
              <p:blipFill>
                <a:blip r:embed="rId10">
                  <a:alphaModFix/>
                </a:blip>
                <a:stretch>
                  <a:fillRect/>
                </a:stretch>
              </p:blipFill>
              <p:spPr>
                <a:xfrm>
                  <a:off x="25753251" y="19644462"/>
                  <a:ext cx="2268356" cy="1781777"/>
                </a:xfrm>
                <a:prstGeom prst="rect">
                  <a:avLst/>
                </a:prstGeom>
                <a:noFill/>
                <a:ln>
                  <a:noFill/>
                </a:ln>
              </p:spPr>
            </p:pic>
            <p:pic>
              <p:nvPicPr>
                <p:cNvPr id="69" name="Google Shape;69;p4"/>
                <p:cNvPicPr preferRelativeResize="0"/>
                <p:nvPr/>
              </p:nvPicPr>
              <p:blipFill>
                <a:blip r:embed="rId11">
                  <a:alphaModFix/>
                </a:blip>
                <a:stretch>
                  <a:fillRect/>
                </a:stretch>
              </p:blipFill>
              <p:spPr>
                <a:xfrm>
                  <a:off x="19236283" y="19644462"/>
                  <a:ext cx="2242202" cy="1775956"/>
                </a:xfrm>
                <a:prstGeom prst="rect">
                  <a:avLst/>
                </a:prstGeom>
                <a:noFill/>
                <a:ln>
                  <a:noFill/>
                </a:ln>
              </p:spPr>
            </p:pic>
            <p:pic>
              <p:nvPicPr>
                <p:cNvPr id="70" name="Google Shape;70;p4"/>
                <p:cNvPicPr preferRelativeResize="0"/>
                <p:nvPr/>
              </p:nvPicPr>
              <p:blipFill>
                <a:blip r:embed="rId12">
                  <a:alphaModFix/>
                </a:blip>
                <a:stretch>
                  <a:fillRect/>
                </a:stretch>
              </p:blipFill>
              <p:spPr>
                <a:xfrm>
                  <a:off x="21286360" y="19644462"/>
                  <a:ext cx="2453731" cy="1775956"/>
                </a:xfrm>
                <a:prstGeom prst="rect">
                  <a:avLst/>
                </a:prstGeom>
                <a:noFill/>
                <a:ln>
                  <a:noFill/>
                </a:ln>
              </p:spPr>
            </p:pic>
            <p:pic>
              <p:nvPicPr>
                <p:cNvPr id="71" name="Google Shape;71;p4"/>
                <p:cNvPicPr preferRelativeResize="0"/>
                <p:nvPr/>
              </p:nvPicPr>
              <p:blipFill>
                <a:blip r:embed="rId13">
                  <a:alphaModFix/>
                </a:blip>
                <a:stretch>
                  <a:fillRect/>
                </a:stretch>
              </p:blipFill>
              <p:spPr>
                <a:xfrm>
                  <a:off x="23443880" y="19644462"/>
                  <a:ext cx="2346288" cy="1806665"/>
                </a:xfrm>
                <a:prstGeom prst="rect">
                  <a:avLst/>
                </a:prstGeom>
                <a:noFill/>
                <a:ln>
                  <a:noFill/>
                </a:ln>
              </p:spPr>
            </p:pic>
          </p:grpSp>
          <p:sp>
            <p:nvSpPr>
              <p:cNvPr id="3" name="TextBox 2">
                <a:extLst>
                  <a:ext uri="{FF2B5EF4-FFF2-40B4-BE49-F238E27FC236}">
                    <a16:creationId xmlns:a16="http://schemas.microsoft.com/office/drawing/2014/main" id="{D9CADAB4-63BE-491A-987C-48914AD6CC41}"/>
                  </a:ext>
                </a:extLst>
              </p:cNvPr>
              <p:cNvSpPr txBox="1"/>
              <p:nvPr/>
            </p:nvSpPr>
            <p:spPr>
              <a:xfrm>
                <a:off x="1070571" y="19823979"/>
                <a:ext cx="5802416" cy="553998"/>
              </a:xfrm>
              <a:prstGeom prst="rect">
                <a:avLst/>
              </a:prstGeom>
              <a:noFill/>
            </p:spPr>
            <p:txBody>
              <a:bodyPr wrap="square" rtlCol="0">
                <a:spAutoFit/>
              </a:bodyPr>
              <a:lstStyle/>
              <a:p>
                <a:r>
                  <a:rPr lang="en-AU" sz="3000" dirty="0"/>
                  <a:t>Table 1. </a:t>
                </a:r>
                <a:endParaRPr lang="en-AU" dirty="0"/>
              </a:p>
            </p:txBody>
          </p:sp>
          <p:sp>
            <p:nvSpPr>
              <p:cNvPr id="83" name="Google Shape;75;p4">
                <a:extLst>
                  <a:ext uri="{FF2B5EF4-FFF2-40B4-BE49-F238E27FC236}">
                    <a16:creationId xmlns:a16="http://schemas.microsoft.com/office/drawing/2014/main" id="{7FFF2DF0-0F3C-4EA8-849B-67D66C7AA7F8}"/>
                  </a:ext>
                </a:extLst>
              </p:cNvPr>
              <p:cNvSpPr/>
              <p:nvPr/>
            </p:nvSpPr>
            <p:spPr>
              <a:xfrm>
                <a:off x="1023696" y="18565263"/>
                <a:ext cx="27944704" cy="7020000"/>
              </a:xfrm>
              <a:custGeom>
                <a:avLst/>
                <a:gdLst/>
                <a:ahLst/>
                <a:cxnLst/>
                <a:rect l="l" t="t" r="r" b="b"/>
                <a:pathLst>
                  <a:path w="2903854" h="2903855" extrusionOk="0">
                    <a:moveTo>
                      <a:pt x="0" y="2903364"/>
                    </a:moveTo>
                    <a:lnTo>
                      <a:pt x="2903364" y="2903364"/>
                    </a:lnTo>
                    <a:lnTo>
                      <a:pt x="2903364" y="0"/>
                    </a:lnTo>
                    <a:lnTo>
                      <a:pt x="0" y="0"/>
                    </a:lnTo>
                    <a:lnTo>
                      <a:pt x="0" y="2903364"/>
                    </a:lnTo>
                    <a:close/>
                  </a:path>
                </a:pathLst>
              </a:custGeom>
              <a:noFill/>
              <a:ln w="184900" cap="flat" cmpd="sng">
                <a:solidFill>
                  <a:srgbClr val="3EA199"/>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8156">
                  <a:solidFill>
                    <a:schemeClr val="dk1"/>
                  </a:solidFill>
                  <a:latin typeface="Calibri"/>
                  <a:ea typeface="Calibri"/>
                  <a:cs typeface="Calibri"/>
                  <a:sym typeface="Calibri"/>
                </a:endParaRPr>
              </a:p>
            </p:txBody>
          </p:sp>
        </p:gr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Props1.xml><?xml version="1.0" encoding="utf-8"?>
<ds:datastoreItem xmlns:ds="http://schemas.openxmlformats.org/officeDocument/2006/customXml" ds:itemID="{515A27D4-C621-4064-B541-534DB64E35F6}"/>
</file>

<file path=customXml/itemProps2.xml><?xml version="1.0" encoding="utf-8"?>
<ds:datastoreItem xmlns:ds="http://schemas.openxmlformats.org/officeDocument/2006/customXml" ds:itemID="{85AC6111-223F-4449-92AC-5789F8E30CF1}"/>
</file>

<file path=customXml/itemProps3.xml><?xml version="1.0" encoding="utf-8"?>
<ds:datastoreItem xmlns:ds="http://schemas.openxmlformats.org/officeDocument/2006/customXml" ds:itemID="{4125235B-9348-4C3E-924A-288A210771CF}"/>
</file>

<file path=docProps/app.xml><?xml version="1.0" encoding="utf-8"?>
<Properties xmlns="http://schemas.openxmlformats.org/officeDocument/2006/extended-properties" xmlns:vt="http://schemas.openxmlformats.org/officeDocument/2006/docPropsVTypes">
  <TotalTime>492</TotalTime>
  <Words>1202</Words>
  <Application>Microsoft Office PowerPoint</Application>
  <PresentationFormat>Custom</PresentationFormat>
  <Paragraphs>141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Noto Sans Symbols</vt:lpstr>
      <vt:lpstr>Times New Roman</vt:lpstr>
      <vt:lpstr>Office Theme</vt:lpstr>
      <vt:lpstr>Implementation of the Robson classification of births, Dasht-e-Barchi Hospital, Afghanistan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Jenny Klimis</dc:creator>
  <cp:lastModifiedBy>Holly Baker</cp:lastModifiedBy>
  <cp:revision>19</cp:revision>
  <cp:lastPrinted>2019-04-05T03:32:38Z</cp:lastPrinted>
  <dcterms:modified xsi:type="dcterms:W3CDTF">2019-04-10T16:51:22Z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y fmtid="{D5CDD505-2E9C-101B-9397-08002B2CF9AE}" pid="3" name="Order">
    <vt:r8>307700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