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
  </p:notesMasterIdLst>
  <p:sldIdLst>
    <p:sldId id="256" r:id="rId2"/>
  </p:sldIdLst>
  <p:sldSz cx="30275213" cy="42803763"/>
  <p:notesSz cx="14224000" cy="20104100"/>
  <p:defaultTextStyle>
    <a:defPPr>
      <a:defRPr lang="en-US"/>
    </a:defPPr>
    <a:lvl1pPr marL="0" algn="l" defTabSz="1946575" rtl="0" eaLnBrk="1" latinLnBrk="0" hangingPunct="1">
      <a:defRPr sz="3832" kern="1200">
        <a:solidFill>
          <a:schemeClr val="tx1"/>
        </a:solidFill>
        <a:latin typeface="+mn-lt"/>
        <a:ea typeface="+mn-ea"/>
        <a:cs typeface="+mn-cs"/>
      </a:defRPr>
    </a:lvl1pPr>
    <a:lvl2pPr marL="973287" algn="l" defTabSz="1946575" rtl="0" eaLnBrk="1" latinLnBrk="0" hangingPunct="1">
      <a:defRPr sz="3832" kern="1200">
        <a:solidFill>
          <a:schemeClr val="tx1"/>
        </a:solidFill>
        <a:latin typeface="+mn-lt"/>
        <a:ea typeface="+mn-ea"/>
        <a:cs typeface="+mn-cs"/>
      </a:defRPr>
    </a:lvl2pPr>
    <a:lvl3pPr marL="1946575" algn="l" defTabSz="1946575" rtl="0" eaLnBrk="1" latinLnBrk="0" hangingPunct="1">
      <a:defRPr sz="3832" kern="1200">
        <a:solidFill>
          <a:schemeClr val="tx1"/>
        </a:solidFill>
        <a:latin typeface="+mn-lt"/>
        <a:ea typeface="+mn-ea"/>
        <a:cs typeface="+mn-cs"/>
      </a:defRPr>
    </a:lvl3pPr>
    <a:lvl4pPr marL="2919862" algn="l" defTabSz="1946575" rtl="0" eaLnBrk="1" latinLnBrk="0" hangingPunct="1">
      <a:defRPr sz="3832" kern="1200">
        <a:solidFill>
          <a:schemeClr val="tx1"/>
        </a:solidFill>
        <a:latin typeface="+mn-lt"/>
        <a:ea typeface="+mn-ea"/>
        <a:cs typeface="+mn-cs"/>
      </a:defRPr>
    </a:lvl4pPr>
    <a:lvl5pPr marL="3893149" algn="l" defTabSz="1946575" rtl="0" eaLnBrk="1" latinLnBrk="0" hangingPunct="1">
      <a:defRPr sz="3832" kern="1200">
        <a:solidFill>
          <a:schemeClr val="tx1"/>
        </a:solidFill>
        <a:latin typeface="+mn-lt"/>
        <a:ea typeface="+mn-ea"/>
        <a:cs typeface="+mn-cs"/>
      </a:defRPr>
    </a:lvl5pPr>
    <a:lvl6pPr marL="4866437" algn="l" defTabSz="1946575" rtl="0" eaLnBrk="1" latinLnBrk="0" hangingPunct="1">
      <a:defRPr sz="3832" kern="1200">
        <a:solidFill>
          <a:schemeClr val="tx1"/>
        </a:solidFill>
        <a:latin typeface="+mn-lt"/>
        <a:ea typeface="+mn-ea"/>
        <a:cs typeface="+mn-cs"/>
      </a:defRPr>
    </a:lvl6pPr>
    <a:lvl7pPr marL="5839724" algn="l" defTabSz="1946575" rtl="0" eaLnBrk="1" latinLnBrk="0" hangingPunct="1">
      <a:defRPr sz="3832" kern="1200">
        <a:solidFill>
          <a:schemeClr val="tx1"/>
        </a:solidFill>
        <a:latin typeface="+mn-lt"/>
        <a:ea typeface="+mn-ea"/>
        <a:cs typeface="+mn-cs"/>
      </a:defRPr>
    </a:lvl7pPr>
    <a:lvl8pPr marL="6813012" algn="l" defTabSz="1946575" rtl="0" eaLnBrk="1" latinLnBrk="0" hangingPunct="1">
      <a:defRPr sz="3832" kern="1200">
        <a:solidFill>
          <a:schemeClr val="tx1"/>
        </a:solidFill>
        <a:latin typeface="+mn-lt"/>
        <a:ea typeface="+mn-ea"/>
        <a:cs typeface="+mn-cs"/>
      </a:defRPr>
    </a:lvl8pPr>
    <a:lvl9pPr marL="7786299" algn="l" defTabSz="1946575" rtl="0" eaLnBrk="1" latinLnBrk="0" hangingPunct="1">
      <a:defRPr sz="3832"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6132" userDrawn="1">
          <p15:clr>
            <a:srgbClr val="A4A3A4"/>
          </p15:clr>
        </p15:guide>
        <p15:guide id="2" pos="4976"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EA1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79AE2A-7389-4C74-81BF-2DFDE83FD708}" v="4" dt="2019-04-17T15:59:00.690"/>
  </p1510:revLst>
</p1510:revInfo>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62" autoAdjust="0"/>
    <p:restoredTop sz="94684" autoAdjust="0"/>
  </p:normalViewPr>
  <p:slideViewPr>
    <p:cSldViewPr>
      <p:cViewPr varScale="1">
        <p:scale>
          <a:sx n="17" d="100"/>
          <a:sy n="17" d="100"/>
        </p:scale>
        <p:origin x="3204" y="72"/>
      </p:cViewPr>
      <p:guideLst>
        <p:guide orient="horz" pos="6132"/>
        <p:guide pos="4976"/>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12" Type="http://schemas.openxmlformats.org/officeDocument/2006/relationships/customXml" Target="../customXml/item3.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11" Type="http://schemas.openxmlformats.org/officeDocument/2006/relationships/customXml" Target="../customXml/item2.xml"/><Relationship Id="rId5" Type="http://schemas.openxmlformats.org/officeDocument/2006/relationships/viewProps" Target="viewProps.xml"/><Relationship Id="rId10" Type="http://schemas.openxmlformats.org/officeDocument/2006/relationships/customXml" Target="../customXml/item1.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olly Baker" userId="11c000dc-9118-4b94-82c8-b6f35894e1c8" providerId="ADAL" clId="{0A79AE2A-7389-4C74-81BF-2DFDE83FD708}"/>
    <pc:docChg chg="modSld">
      <pc:chgData name="Holly Baker" userId="11c000dc-9118-4b94-82c8-b6f35894e1c8" providerId="ADAL" clId="{0A79AE2A-7389-4C74-81BF-2DFDE83FD708}" dt="2019-04-17T15:59:12.381" v="13" actId="1035"/>
      <pc:docMkLst>
        <pc:docMk/>
      </pc:docMkLst>
      <pc:sldChg chg="modSp">
        <pc:chgData name="Holly Baker" userId="11c000dc-9118-4b94-82c8-b6f35894e1c8" providerId="ADAL" clId="{0A79AE2A-7389-4C74-81BF-2DFDE83FD708}" dt="2019-04-17T15:59:12.381" v="13" actId="1035"/>
        <pc:sldMkLst>
          <pc:docMk/>
          <pc:sldMk cId="0" sldId="256"/>
        </pc:sldMkLst>
        <pc:spChg chg="mod">
          <ac:chgData name="Holly Baker" userId="11c000dc-9118-4b94-82c8-b6f35894e1c8" providerId="ADAL" clId="{0A79AE2A-7389-4C74-81BF-2DFDE83FD708}" dt="2019-04-17T15:59:12.381" v="13" actId="1035"/>
          <ac:spMkLst>
            <pc:docMk/>
            <pc:sldMk cId="0" sldId="256"/>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6164263" cy="1008063"/>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8056563" y="0"/>
            <a:ext cx="6164262" cy="1008063"/>
          </a:xfrm>
          <a:prstGeom prst="rect">
            <a:avLst/>
          </a:prstGeom>
        </p:spPr>
        <p:txBody>
          <a:bodyPr vert="horz" lIns="91440" tIns="45720" rIns="91440" bIns="45720" rtlCol="0"/>
          <a:lstStyle>
            <a:lvl1pPr algn="r">
              <a:defRPr sz="1200"/>
            </a:lvl1pPr>
          </a:lstStyle>
          <a:p>
            <a:fld id="{A058CABE-655D-5C42-8970-4E5AEED2B7CA}" type="datetimeFigureOut">
              <a:rPr lang="en-US" smtClean="0"/>
              <a:t>4/17/2019</a:t>
            </a:fld>
            <a:endParaRPr lang="en-US"/>
          </a:p>
        </p:txBody>
      </p:sp>
      <p:sp>
        <p:nvSpPr>
          <p:cNvPr id="4" name="Slide Image Placeholder 3"/>
          <p:cNvSpPr>
            <a:spLocks noGrp="1" noRot="1" noChangeAspect="1"/>
          </p:cNvSpPr>
          <p:nvPr>
            <p:ph type="sldImg" idx="2"/>
          </p:nvPr>
        </p:nvSpPr>
        <p:spPr>
          <a:xfrm>
            <a:off x="4711700" y="2513013"/>
            <a:ext cx="4800600" cy="67849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1422400" y="9675813"/>
            <a:ext cx="11379200" cy="7915275"/>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19096038"/>
            <a:ext cx="6164263" cy="1008062"/>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8056563" y="19096038"/>
            <a:ext cx="6164262" cy="1008062"/>
          </a:xfrm>
          <a:prstGeom prst="rect">
            <a:avLst/>
          </a:prstGeom>
        </p:spPr>
        <p:txBody>
          <a:bodyPr vert="horz" lIns="91440" tIns="45720" rIns="91440" bIns="45720" rtlCol="0" anchor="b"/>
          <a:lstStyle>
            <a:lvl1pPr algn="r">
              <a:defRPr sz="1200"/>
            </a:lvl1pPr>
          </a:lstStyle>
          <a:p>
            <a:fld id="{77D1AA78-6143-204E-A6FE-1B833801967F}" type="slidenum">
              <a:rPr lang="en-US" smtClean="0"/>
              <a:t>‹#›</a:t>
            </a:fld>
            <a:endParaRPr lang="en-US"/>
          </a:p>
        </p:txBody>
      </p:sp>
    </p:spTree>
    <p:extLst>
      <p:ext uri="{BB962C8B-B14F-4D97-AF65-F5344CB8AC3E}">
        <p14:creationId xmlns:p14="http://schemas.microsoft.com/office/powerpoint/2010/main" val="1979058020"/>
      </p:ext>
    </p:extLst>
  </p:cSld>
  <p:clrMap bg1="lt1" tx1="dk1" bg2="lt2" tx2="dk2" accent1="accent1" accent2="accent2" accent3="accent3" accent4="accent4" accent5="accent5" accent6="accent6" hlink="hlink" folHlink="folHlink"/>
  <p:notesStyle>
    <a:lvl1pPr marL="0" algn="l" defTabSz="1946575" rtl="0" eaLnBrk="1" latinLnBrk="0" hangingPunct="1">
      <a:defRPr sz="2555" kern="1200">
        <a:solidFill>
          <a:schemeClr val="tx1"/>
        </a:solidFill>
        <a:latin typeface="+mn-lt"/>
        <a:ea typeface="+mn-ea"/>
        <a:cs typeface="+mn-cs"/>
      </a:defRPr>
    </a:lvl1pPr>
    <a:lvl2pPr marL="973287" algn="l" defTabSz="1946575" rtl="0" eaLnBrk="1" latinLnBrk="0" hangingPunct="1">
      <a:defRPr sz="2555" kern="1200">
        <a:solidFill>
          <a:schemeClr val="tx1"/>
        </a:solidFill>
        <a:latin typeface="+mn-lt"/>
        <a:ea typeface="+mn-ea"/>
        <a:cs typeface="+mn-cs"/>
      </a:defRPr>
    </a:lvl2pPr>
    <a:lvl3pPr marL="1946575" algn="l" defTabSz="1946575" rtl="0" eaLnBrk="1" latinLnBrk="0" hangingPunct="1">
      <a:defRPr sz="2555" kern="1200">
        <a:solidFill>
          <a:schemeClr val="tx1"/>
        </a:solidFill>
        <a:latin typeface="+mn-lt"/>
        <a:ea typeface="+mn-ea"/>
        <a:cs typeface="+mn-cs"/>
      </a:defRPr>
    </a:lvl3pPr>
    <a:lvl4pPr marL="2919862" algn="l" defTabSz="1946575" rtl="0" eaLnBrk="1" latinLnBrk="0" hangingPunct="1">
      <a:defRPr sz="2555" kern="1200">
        <a:solidFill>
          <a:schemeClr val="tx1"/>
        </a:solidFill>
        <a:latin typeface="+mn-lt"/>
        <a:ea typeface="+mn-ea"/>
        <a:cs typeface="+mn-cs"/>
      </a:defRPr>
    </a:lvl4pPr>
    <a:lvl5pPr marL="3893149" algn="l" defTabSz="1946575" rtl="0" eaLnBrk="1" latinLnBrk="0" hangingPunct="1">
      <a:defRPr sz="2555" kern="1200">
        <a:solidFill>
          <a:schemeClr val="tx1"/>
        </a:solidFill>
        <a:latin typeface="+mn-lt"/>
        <a:ea typeface="+mn-ea"/>
        <a:cs typeface="+mn-cs"/>
      </a:defRPr>
    </a:lvl5pPr>
    <a:lvl6pPr marL="4866437" algn="l" defTabSz="1946575" rtl="0" eaLnBrk="1" latinLnBrk="0" hangingPunct="1">
      <a:defRPr sz="2555" kern="1200">
        <a:solidFill>
          <a:schemeClr val="tx1"/>
        </a:solidFill>
        <a:latin typeface="+mn-lt"/>
        <a:ea typeface="+mn-ea"/>
        <a:cs typeface="+mn-cs"/>
      </a:defRPr>
    </a:lvl6pPr>
    <a:lvl7pPr marL="5839724" algn="l" defTabSz="1946575" rtl="0" eaLnBrk="1" latinLnBrk="0" hangingPunct="1">
      <a:defRPr sz="2555" kern="1200">
        <a:solidFill>
          <a:schemeClr val="tx1"/>
        </a:solidFill>
        <a:latin typeface="+mn-lt"/>
        <a:ea typeface="+mn-ea"/>
        <a:cs typeface="+mn-cs"/>
      </a:defRPr>
    </a:lvl7pPr>
    <a:lvl8pPr marL="6813012" algn="l" defTabSz="1946575" rtl="0" eaLnBrk="1" latinLnBrk="0" hangingPunct="1">
      <a:defRPr sz="2555" kern="1200">
        <a:solidFill>
          <a:schemeClr val="tx1"/>
        </a:solidFill>
        <a:latin typeface="+mn-lt"/>
        <a:ea typeface="+mn-ea"/>
        <a:cs typeface="+mn-cs"/>
      </a:defRPr>
    </a:lvl8pPr>
    <a:lvl9pPr marL="7786299" algn="l" defTabSz="1946575" rtl="0" eaLnBrk="1" latinLnBrk="0" hangingPunct="1">
      <a:defRPr sz="2555"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77D1AA78-6143-204E-A6FE-1B833801967F}" type="slidenum">
              <a:rPr lang="en-US" smtClean="0"/>
              <a:t>1</a:t>
            </a:fld>
            <a:endParaRPr lang="en-US"/>
          </a:p>
        </p:txBody>
      </p:sp>
    </p:spTree>
    <p:extLst>
      <p:ext uri="{BB962C8B-B14F-4D97-AF65-F5344CB8AC3E}">
        <p14:creationId xmlns:p14="http://schemas.microsoft.com/office/powerpoint/2010/main" val="1801417404"/>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0" y="1"/>
            <a:ext cx="25715009" cy="4879305"/>
          </a:xfrm>
          <a:custGeom>
            <a:avLst/>
            <a:gdLst/>
            <a:ahLst/>
            <a:cxnLst/>
            <a:rect l="l" t="t" r="r" b="b"/>
            <a:pathLst>
              <a:path w="12081510" h="2291715">
                <a:moveTo>
                  <a:pt x="0" y="2291095"/>
                </a:moveTo>
                <a:lnTo>
                  <a:pt x="12081077" y="2291095"/>
                </a:lnTo>
                <a:lnTo>
                  <a:pt x="12081077" y="0"/>
                </a:lnTo>
                <a:lnTo>
                  <a:pt x="0" y="0"/>
                </a:lnTo>
                <a:lnTo>
                  <a:pt x="0" y="2291095"/>
                </a:lnTo>
                <a:close/>
              </a:path>
            </a:pathLst>
          </a:custGeom>
          <a:solidFill>
            <a:srgbClr val="D2232A"/>
          </a:solidFill>
        </p:spPr>
        <p:txBody>
          <a:bodyPr wrap="square" lIns="0" tIns="0" rIns="0" bIns="0" rtlCol="0"/>
          <a:lstStyle/>
          <a:p>
            <a:endParaRPr sz="8156"/>
          </a:p>
        </p:txBody>
      </p:sp>
      <p:sp>
        <p:nvSpPr>
          <p:cNvPr id="17" name="bk object 17"/>
          <p:cNvSpPr/>
          <p:nvPr/>
        </p:nvSpPr>
        <p:spPr>
          <a:xfrm>
            <a:off x="21359417" y="1"/>
            <a:ext cx="8908211" cy="8540473"/>
          </a:xfrm>
          <a:custGeom>
            <a:avLst/>
            <a:gdLst/>
            <a:ahLst/>
            <a:cxnLst/>
            <a:rect l="l" t="t" r="r" b="b"/>
            <a:pathLst>
              <a:path w="4185284" h="4011295">
                <a:moveTo>
                  <a:pt x="4184837" y="3322473"/>
                </a:moveTo>
                <a:lnTo>
                  <a:pt x="2989563" y="3322473"/>
                </a:lnTo>
                <a:lnTo>
                  <a:pt x="3011474" y="3333908"/>
                </a:lnTo>
                <a:lnTo>
                  <a:pt x="3036090" y="3360891"/>
                </a:lnTo>
                <a:lnTo>
                  <a:pt x="3055059" y="3400014"/>
                </a:lnTo>
                <a:lnTo>
                  <a:pt x="3060028" y="3447870"/>
                </a:lnTo>
                <a:lnTo>
                  <a:pt x="3042643" y="3501051"/>
                </a:lnTo>
                <a:lnTo>
                  <a:pt x="3022755" y="3541727"/>
                </a:lnTo>
                <a:lnTo>
                  <a:pt x="3009272" y="3582980"/>
                </a:lnTo>
                <a:lnTo>
                  <a:pt x="3002135" y="3624617"/>
                </a:lnTo>
                <a:lnTo>
                  <a:pt x="3001285" y="3666447"/>
                </a:lnTo>
                <a:lnTo>
                  <a:pt x="3006662" y="3708276"/>
                </a:lnTo>
                <a:lnTo>
                  <a:pt x="3018207" y="3749910"/>
                </a:lnTo>
                <a:lnTo>
                  <a:pt x="3035860" y="3791158"/>
                </a:lnTo>
                <a:lnTo>
                  <a:pt x="3059562" y="3831826"/>
                </a:lnTo>
                <a:lnTo>
                  <a:pt x="3089254" y="3871721"/>
                </a:lnTo>
                <a:lnTo>
                  <a:pt x="3124875" y="3910650"/>
                </a:lnTo>
                <a:lnTo>
                  <a:pt x="3164620" y="3946325"/>
                </a:lnTo>
                <a:lnTo>
                  <a:pt x="3204559" y="3974198"/>
                </a:lnTo>
                <a:lnTo>
                  <a:pt x="3245054" y="3994276"/>
                </a:lnTo>
                <a:lnTo>
                  <a:pt x="3286468" y="4006568"/>
                </a:lnTo>
                <a:lnTo>
                  <a:pt x="3329161" y="4011081"/>
                </a:lnTo>
                <a:lnTo>
                  <a:pt x="3373495" y="4007825"/>
                </a:lnTo>
                <a:lnTo>
                  <a:pt x="3419834" y="3996808"/>
                </a:lnTo>
                <a:lnTo>
                  <a:pt x="3468537" y="3978038"/>
                </a:lnTo>
                <a:lnTo>
                  <a:pt x="3519968" y="3951522"/>
                </a:lnTo>
                <a:lnTo>
                  <a:pt x="4184837" y="3568939"/>
                </a:lnTo>
                <a:lnTo>
                  <a:pt x="4184837" y="3322473"/>
                </a:lnTo>
                <a:close/>
              </a:path>
              <a:path w="4185284" h="4011295">
                <a:moveTo>
                  <a:pt x="4184837" y="2683476"/>
                </a:moveTo>
                <a:lnTo>
                  <a:pt x="2428549" y="2683476"/>
                </a:lnTo>
                <a:lnTo>
                  <a:pt x="2463869" y="2727252"/>
                </a:lnTo>
                <a:lnTo>
                  <a:pt x="2530943" y="2812706"/>
                </a:lnTo>
                <a:lnTo>
                  <a:pt x="2563901" y="2853789"/>
                </a:lnTo>
                <a:lnTo>
                  <a:pt x="2597276" y="2893380"/>
                </a:lnTo>
                <a:lnTo>
                  <a:pt x="2631671" y="2931180"/>
                </a:lnTo>
                <a:lnTo>
                  <a:pt x="2667688" y="2966893"/>
                </a:lnTo>
                <a:lnTo>
                  <a:pt x="2701140" y="2998158"/>
                </a:lnTo>
                <a:lnTo>
                  <a:pt x="2730063" y="3029531"/>
                </a:lnTo>
                <a:lnTo>
                  <a:pt x="2752435" y="3065540"/>
                </a:lnTo>
                <a:lnTo>
                  <a:pt x="2766235" y="3110713"/>
                </a:lnTo>
                <a:lnTo>
                  <a:pt x="2779087" y="3158408"/>
                </a:lnTo>
                <a:lnTo>
                  <a:pt x="2799858" y="3202371"/>
                </a:lnTo>
                <a:lnTo>
                  <a:pt x="2827295" y="3241568"/>
                </a:lnTo>
                <a:lnTo>
                  <a:pt x="2860149" y="3274964"/>
                </a:lnTo>
                <a:lnTo>
                  <a:pt x="2897171" y="3301524"/>
                </a:lnTo>
                <a:lnTo>
                  <a:pt x="2937108" y="3320212"/>
                </a:lnTo>
                <a:lnTo>
                  <a:pt x="2978711" y="3329995"/>
                </a:lnTo>
                <a:lnTo>
                  <a:pt x="2989563" y="3322473"/>
                </a:lnTo>
                <a:lnTo>
                  <a:pt x="4184837" y="3322473"/>
                </a:lnTo>
                <a:lnTo>
                  <a:pt x="4184837" y="2683476"/>
                </a:lnTo>
                <a:close/>
              </a:path>
              <a:path w="4185284" h="4011295">
                <a:moveTo>
                  <a:pt x="2366484" y="2720138"/>
                </a:moveTo>
                <a:lnTo>
                  <a:pt x="1407237" y="2720138"/>
                </a:lnTo>
                <a:lnTo>
                  <a:pt x="1429809" y="2732290"/>
                </a:lnTo>
                <a:lnTo>
                  <a:pt x="1452778" y="2756641"/>
                </a:lnTo>
                <a:lnTo>
                  <a:pt x="1482854" y="2794276"/>
                </a:lnTo>
                <a:lnTo>
                  <a:pt x="1513640" y="2831568"/>
                </a:lnTo>
                <a:lnTo>
                  <a:pt x="1545361" y="2868085"/>
                </a:lnTo>
                <a:lnTo>
                  <a:pt x="1578241" y="2903395"/>
                </a:lnTo>
                <a:lnTo>
                  <a:pt x="1612507" y="2937068"/>
                </a:lnTo>
                <a:lnTo>
                  <a:pt x="1648385" y="2968670"/>
                </a:lnTo>
                <a:lnTo>
                  <a:pt x="1693608" y="3001074"/>
                </a:lnTo>
                <a:lnTo>
                  <a:pt x="1738154" y="3022786"/>
                </a:lnTo>
                <a:lnTo>
                  <a:pt x="1782513" y="3034096"/>
                </a:lnTo>
                <a:lnTo>
                  <a:pt x="1827176" y="3035295"/>
                </a:lnTo>
                <a:lnTo>
                  <a:pt x="1872631" y="3026676"/>
                </a:lnTo>
                <a:lnTo>
                  <a:pt x="1919369" y="3008528"/>
                </a:lnTo>
                <a:lnTo>
                  <a:pt x="1967878" y="2981143"/>
                </a:lnTo>
                <a:lnTo>
                  <a:pt x="2235917" y="2805845"/>
                </a:lnTo>
                <a:lnTo>
                  <a:pt x="2366484" y="2720138"/>
                </a:lnTo>
                <a:close/>
              </a:path>
              <a:path w="4185284" h="4011295">
                <a:moveTo>
                  <a:pt x="1242350" y="2799550"/>
                </a:moveTo>
                <a:lnTo>
                  <a:pt x="640822" y="2799550"/>
                </a:lnTo>
                <a:lnTo>
                  <a:pt x="675026" y="2808797"/>
                </a:lnTo>
                <a:lnTo>
                  <a:pt x="711869" y="2834740"/>
                </a:lnTo>
                <a:lnTo>
                  <a:pt x="752054" y="2866349"/>
                </a:lnTo>
                <a:lnTo>
                  <a:pt x="793682" y="2891005"/>
                </a:lnTo>
                <a:lnTo>
                  <a:pt x="836549" y="2908783"/>
                </a:lnTo>
                <a:lnTo>
                  <a:pt x="880449" y="2919759"/>
                </a:lnTo>
                <a:lnTo>
                  <a:pt x="925176" y="2924005"/>
                </a:lnTo>
                <a:lnTo>
                  <a:pt x="970527" y="2921596"/>
                </a:lnTo>
                <a:lnTo>
                  <a:pt x="1016295" y="2912608"/>
                </a:lnTo>
                <a:lnTo>
                  <a:pt x="1062275" y="2897114"/>
                </a:lnTo>
                <a:lnTo>
                  <a:pt x="1108262" y="2875188"/>
                </a:lnTo>
                <a:lnTo>
                  <a:pt x="1149523" y="2852408"/>
                </a:lnTo>
                <a:lnTo>
                  <a:pt x="1190609" y="2829297"/>
                </a:lnTo>
                <a:lnTo>
                  <a:pt x="1231552" y="2805845"/>
                </a:lnTo>
                <a:lnTo>
                  <a:pt x="1242350" y="2799550"/>
                </a:lnTo>
                <a:close/>
              </a:path>
              <a:path w="4185284" h="4011295">
                <a:moveTo>
                  <a:pt x="1140155" y="601969"/>
                </a:moveTo>
                <a:lnTo>
                  <a:pt x="1067977" y="605882"/>
                </a:lnTo>
                <a:lnTo>
                  <a:pt x="981543" y="619095"/>
                </a:lnTo>
                <a:lnTo>
                  <a:pt x="931444" y="629142"/>
                </a:lnTo>
                <a:lnTo>
                  <a:pt x="883334" y="642233"/>
                </a:lnTo>
                <a:lnTo>
                  <a:pt x="837298" y="658262"/>
                </a:lnTo>
                <a:lnTo>
                  <a:pt x="793418" y="677123"/>
                </a:lnTo>
                <a:lnTo>
                  <a:pt x="751779" y="698712"/>
                </a:lnTo>
                <a:lnTo>
                  <a:pt x="712465" y="722922"/>
                </a:lnTo>
                <a:lnTo>
                  <a:pt x="675559" y="749649"/>
                </a:lnTo>
                <a:lnTo>
                  <a:pt x="641146" y="778787"/>
                </a:lnTo>
                <a:lnTo>
                  <a:pt x="609309" y="810230"/>
                </a:lnTo>
                <a:lnTo>
                  <a:pt x="580132" y="843874"/>
                </a:lnTo>
                <a:lnTo>
                  <a:pt x="553698" y="879612"/>
                </a:lnTo>
                <a:lnTo>
                  <a:pt x="530092" y="917340"/>
                </a:lnTo>
                <a:lnTo>
                  <a:pt x="509398" y="956952"/>
                </a:lnTo>
                <a:lnTo>
                  <a:pt x="491699" y="998343"/>
                </a:lnTo>
                <a:lnTo>
                  <a:pt x="477079" y="1041407"/>
                </a:lnTo>
                <a:lnTo>
                  <a:pt x="465622" y="1086038"/>
                </a:lnTo>
                <a:lnTo>
                  <a:pt x="457412" y="1132133"/>
                </a:lnTo>
                <a:lnTo>
                  <a:pt x="452533" y="1179584"/>
                </a:lnTo>
                <a:lnTo>
                  <a:pt x="451068" y="1228288"/>
                </a:lnTo>
                <a:lnTo>
                  <a:pt x="453102" y="1278137"/>
                </a:lnTo>
                <a:lnTo>
                  <a:pt x="458718" y="1329028"/>
                </a:lnTo>
                <a:lnTo>
                  <a:pt x="467405" y="1377629"/>
                </a:lnTo>
                <a:lnTo>
                  <a:pt x="479134" y="1424751"/>
                </a:lnTo>
                <a:lnTo>
                  <a:pt x="493827" y="1470339"/>
                </a:lnTo>
                <a:lnTo>
                  <a:pt x="511405" y="1514335"/>
                </a:lnTo>
                <a:lnTo>
                  <a:pt x="531789" y="1556684"/>
                </a:lnTo>
                <a:lnTo>
                  <a:pt x="554903" y="1597330"/>
                </a:lnTo>
                <a:lnTo>
                  <a:pt x="580666" y="1636216"/>
                </a:lnTo>
                <a:lnTo>
                  <a:pt x="609002" y="1673287"/>
                </a:lnTo>
                <a:lnTo>
                  <a:pt x="639831" y="1708486"/>
                </a:lnTo>
                <a:lnTo>
                  <a:pt x="605849" y="1752803"/>
                </a:lnTo>
                <a:lnTo>
                  <a:pt x="537683" y="1835927"/>
                </a:lnTo>
                <a:lnTo>
                  <a:pt x="507394" y="1876724"/>
                </a:lnTo>
                <a:lnTo>
                  <a:pt x="482230" y="1918337"/>
                </a:lnTo>
                <a:lnTo>
                  <a:pt x="464140" y="1961762"/>
                </a:lnTo>
                <a:lnTo>
                  <a:pt x="442745" y="2015359"/>
                </a:lnTo>
                <a:lnTo>
                  <a:pt x="415275" y="2061022"/>
                </a:lnTo>
                <a:lnTo>
                  <a:pt x="382602" y="2100152"/>
                </a:lnTo>
                <a:lnTo>
                  <a:pt x="345600" y="2134149"/>
                </a:lnTo>
                <a:lnTo>
                  <a:pt x="305140" y="2164413"/>
                </a:lnTo>
                <a:lnTo>
                  <a:pt x="262097" y="2192345"/>
                </a:lnTo>
                <a:lnTo>
                  <a:pt x="187912" y="2237042"/>
                </a:lnTo>
                <a:lnTo>
                  <a:pt x="158665" y="2255053"/>
                </a:lnTo>
                <a:lnTo>
                  <a:pt x="100972" y="2292308"/>
                </a:lnTo>
                <a:lnTo>
                  <a:pt x="58132" y="2326279"/>
                </a:lnTo>
                <a:lnTo>
                  <a:pt x="26466" y="2363492"/>
                </a:lnTo>
                <a:lnTo>
                  <a:pt x="6810" y="2403774"/>
                </a:lnTo>
                <a:lnTo>
                  <a:pt x="0" y="2446950"/>
                </a:lnTo>
                <a:lnTo>
                  <a:pt x="6869" y="2492847"/>
                </a:lnTo>
                <a:lnTo>
                  <a:pt x="28254" y="2541290"/>
                </a:lnTo>
                <a:lnTo>
                  <a:pt x="53064" y="2582332"/>
                </a:lnTo>
                <a:lnTo>
                  <a:pt x="79230" y="2622710"/>
                </a:lnTo>
                <a:lnTo>
                  <a:pt x="106644" y="2662398"/>
                </a:lnTo>
                <a:lnTo>
                  <a:pt x="135196" y="2701369"/>
                </a:lnTo>
                <a:lnTo>
                  <a:pt x="164778" y="2739598"/>
                </a:lnTo>
                <a:lnTo>
                  <a:pt x="195280" y="2777059"/>
                </a:lnTo>
                <a:lnTo>
                  <a:pt x="226592" y="2813727"/>
                </a:lnTo>
                <a:lnTo>
                  <a:pt x="258607" y="2849575"/>
                </a:lnTo>
                <a:lnTo>
                  <a:pt x="293234" y="2880148"/>
                </a:lnTo>
                <a:lnTo>
                  <a:pt x="330083" y="2899077"/>
                </a:lnTo>
                <a:lnTo>
                  <a:pt x="368963" y="2907123"/>
                </a:lnTo>
                <a:lnTo>
                  <a:pt x="409686" y="2905045"/>
                </a:lnTo>
                <a:lnTo>
                  <a:pt x="452062" y="2893604"/>
                </a:lnTo>
                <a:lnTo>
                  <a:pt x="495903" y="2873560"/>
                </a:lnTo>
                <a:lnTo>
                  <a:pt x="534422" y="2851327"/>
                </a:lnTo>
                <a:lnTo>
                  <a:pt x="571282" y="2826526"/>
                </a:lnTo>
                <a:lnTo>
                  <a:pt x="606994" y="2805845"/>
                </a:lnTo>
                <a:lnTo>
                  <a:pt x="640822" y="2799550"/>
                </a:lnTo>
                <a:lnTo>
                  <a:pt x="1242350" y="2799550"/>
                </a:lnTo>
                <a:lnTo>
                  <a:pt x="1312800" y="2758079"/>
                </a:lnTo>
                <a:lnTo>
                  <a:pt x="1353169" y="2733748"/>
                </a:lnTo>
                <a:lnTo>
                  <a:pt x="1382533" y="2720514"/>
                </a:lnTo>
                <a:lnTo>
                  <a:pt x="1407237" y="2720138"/>
                </a:lnTo>
                <a:lnTo>
                  <a:pt x="2366484" y="2720138"/>
                </a:lnTo>
                <a:lnTo>
                  <a:pt x="2373493" y="2715555"/>
                </a:lnTo>
                <a:lnTo>
                  <a:pt x="2391160" y="2704559"/>
                </a:lnTo>
                <a:lnTo>
                  <a:pt x="2407496" y="2695111"/>
                </a:lnTo>
                <a:lnTo>
                  <a:pt x="2428549" y="2683476"/>
                </a:lnTo>
                <a:lnTo>
                  <a:pt x="4184837" y="2683476"/>
                </a:lnTo>
                <a:lnTo>
                  <a:pt x="4184837" y="623813"/>
                </a:lnTo>
                <a:lnTo>
                  <a:pt x="1397859" y="623813"/>
                </a:lnTo>
                <a:lnTo>
                  <a:pt x="1237105" y="607799"/>
                </a:lnTo>
                <a:lnTo>
                  <a:pt x="1140155" y="601969"/>
                </a:lnTo>
                <a:close/>
              </a:path>
              <a:path w="4185284" h="4011295">
                <a:moveTo>
                  <a:pt x="2891757" y="0"/>
                </a:moveTo>
                <a:lnTo>
                  <a:pt x="1560647" y="0"/>
                </a:lnTo>
                <a:lnTo>
                  <a:pt x="1542356" y="25291"/>
                </a:lnTo>
                <a:lnTo>
                  <a:pt x="1515998" y="66623"/>
                </a:lnTo>
                <a:lnTo>
                  <a:pt x="1492385" y="108931"/>
                </a:lnTo>
                <a:lnTo>
                  <a:pt x="1471460" y="152182"/>
                </a:lnTo>
                <a:lnTo>
                  <a:pt x="1453170" y="196342"/>
                </a:lnTo>
                <a:lnTo>
                  <a:pt x="1437457" y="241375"/>
                </a:lnTo>
                <a:lnTo>
                  <a:pt x="1424266" y="287249"/>
                </a:lnTo>
                <a:lnTo>
                  <a:pt x="1413542" y="333929"/>
                </a:lnTo>
                <a:lnTo>
                  <a:pt x="1405228" y="381380"/>
                </a:lnTo>
                <a:lnTo>
                  <a:pt x="1399270" y="429569"/>
                </a:lnTo>
                <a:lnTo>
                  <a:pt x="1395611" y="478461"/>
                </a:lnTo>
                <a:lnTo>
                  <a:pt x="1394196" y="528023"/>
                </a:lnTo>
                <a:lnTo>
                  <a:pt x="1394713" y="551724"/>
                </a:lnTo>
                <a:lnTo>
                  <a:pt x="1395978" y="583682"/>
                </a:lnTo>
                <a:lnTo>
                  <a:pt x="1397268" y="611757"/>
                </a:lnTo>
                <a:lnTo>
                  <a:pt x="1397859" y="623813"/>
                </a:lnTo>
                <a:lnTo>
                  <a:pt x="4184837" y="623813"/>
                </a:lnTo>
                <a:lnTo>
                  <a:pt x="4184837" y="394408"/>
                </a:lnTo>
                <a:lnTo>
                  <a:pt x="4145917" y="375641"/>
                </a:lnTo>
                <a:lnTo>
                  <a:pt x="4107320" y="358928"/>
                </a:lnTo>
                <a:lnTo>
                  <a:pt x="3426046" y="358928"/>
                </a:lnTo>
                <a:lnTo>
                  <a:pt x="3402225" y="358270"/>
                </a:lnTo>
                <a:lnTo>
                  <a:pt x="3341129" y="335015"/>
                </a:lnTo>
                <a:lnTo>
                  <a:pt x="3301868" y="311499"/>
                </a:lnTo>
                <a:lnTo>
                  <a:pt x="3255474" y="279443"/>
                </a:lnTo>
                <a:lnTo>
                  <a:pt x="3200952" y="238387"/>
                </a:lnTo>
                <a:lnTo>
                  <a:pt x="3137311" y="187872"/>
                </a:lnTo>
                <a:lnTo>
                  <a:pt x="3063556" y="127436"/>
                </a:lnTo>
                <a:lnTo>
                  <a:pt x="3023090" y="94737"/>
                </a:lnTo>
                <a:lnTo>
                  <a:pt x="2982279" y="63415"/>
                </a:lnTo>
                <a:lnTo>
                  <a:pt x="2941108" y="33502"/>
                </a:lnTo>
                <a:lnTo>
                  <a:pt x="2899566" y="5029"/>
                </a:lnTo>
                <a:lnTo>
                  <a:pt x="2891757" y="0"/>
                </a:lnTo>
                <a:close/>
              </a:path>
              <a:path w="4185284" h="4011295">
                <a:moveTo>
                  <a:pt x="3771380" y="280837"/>
                </a:moveTo>
                <a:lnTo>
                  <a:pt x="3724549" y="281638"/>
                </a:lnTo>
                <a:lnTo>
                  <a:pt x="3677813" y="285519"/>
                </a:lnTo>
                <a:lnTo>
                  <a:pt x="3631205" y="292531"/>
                </a:lnTo>
                <a:lnTo>
                  <a:pt x="3584757" y="302724"/>
                </a:lnTo>
                <a:lnTo>
                  <a:pt x="3538503" y="316148"/>
                </a:lnTo>
                <a:lnTo>
                  <a:pt x="3492476" y="332852"/>
                </a:lnTo>
                <a:lnTo>
                  <a:pt x="3446707" y="352887"/>
                </a:lnTo>
                <a:lnTo>
                  <a:pt x="3426046" y="358928"/>
                </a:lnTo>
                <a:lnTo>
                  <a:pt x="4107320" y="358928"/>
                </a:lnTo>
                <a:lnTo>
                  <a:pt x="4100714" y="356067"/>
                </a:lnTo>
                <a:lnTo>
                  <a:pt x="4054007" y="337959"/>
                </a:lnTo>
                <a:lnTo>
                  <a:pt x="4005822" y="321296"/>
                </a:lnTo>
                <a:lnTo>
                  <a:pt x="3959005" y="307443"/>
                </a:lnTo>
                <a:lnTo>
                  <a:pt x="3912119" y="296420"/>
                </a:lnTo>
                <a:lnTo>
                  <a:pt x="3865198" y="288278"/>
                </a:lnTo>
                <a:lnTo>
                  <a:pt x="3818274" y="283067"/>
                </a:lnTo>
                <a:lnTo>
                  <a:pt x="3771380" y="280837"/>
                </a:lnTo>
                <a:close/>
              </a:path>
            </a:pathLst>
          </a:custGeom>
          <a:solidFill>
            <a:srgbClr val="FFFFFF"/>
          </a:solidFill>
        </p:spPr>
        <p:txBody>
          <a:bodyPr wrap="square" lIns="0" tIns="0" rIns="0" bIns="0" rtlCol="0"/>
          <a:lstStyle/>
          <a:p>
            <a:endParaRPr sz="8156"/>
          </a:p>
        </p:txBody>
      </p:sp>
      <p:sp>
        <p:nvSpPr>
          <p:cNvPr id="18" name="bk object 18"/>
          <p:cNvSpPr/>
          <p:nvPr/>
        </p:nvSpPr>
        <p:spPr>
          <a:xfrm>
            <a:off x="24041098" y="1485728"/>
            <a:ext cx="5175335" cy="3550827"/>
          </a:xfrm>
          <a:prstGeom prst="rect">
            <a:avLst/>
          </a:prstGeom>
          <a:blipFill>
            <a:blip r:embed="rId2" cstate="print"/>
            <a:stretch>
              <a:fillRect/>
            </a:stretch>
          </a:blipFill>
        </p:spPr>
        <p:txBody>
          <a:bodyPr wrap="square" lIns="0" tIns="0" rIns="0" bIns="0" rtlCol="0"/>
          <a:lstStyle/>
          <a:p>
            <a:endParaRPr sz="8156"/>
          </a:p>
        </p:txBody>
      </p:sp>
      <p:sp>
        <p:nvSpPr>
          <p:cNvPr id="2" name="Holder 2"/>
          <p:cNvSpPr>
            <a:spLocks noGrp="1"/>
          </p:cNvSpPr>
          <p:nvPr>
            <p:ph type="title"/>
          </p:nvPr>
        </p:nvSpPr>
        <p:spPr>
          <a:xfrm>
            <a:off x="1232582" y="887504"/>
            <a:ext cx="27810050" cy="1539524"/>
          </a:xfrm>
        </p:spPr>
        <p:txBody>
          <a:bodyPr lIns="0" tIns="0" rIns="0" bIns="0"/>
          <a:lstStyle>
            <a:lvl1pPr>
              <a:defRPr sz="10004" b="0" i="0">
                <a:solidFill>
                  <a:schemeClr val="bg1"/>
                </a:solidFill>
                <a:latin typeface="Arial"/>
                <a:cs typeface="Arial"/>
              </a:defRPr>
            </a:lvl1pPr>
          </a:lstStyle>
          <a:p>
            <a:endParaRPr/>
          </a:p>
        </p:txBody>
      </p:sp>
      <p:sp>
        <p:nvSpPr>
          <p:cNvPr id="3" name="Holder 3"/>
          <p:cNvSpPr>
            <a:spLocks noGrp="1"/>
          </p:cNvSpPr>
          <p:nvPr>
            <p:ph type="body" idx="1"/>
          </p:nvPr>
        </p:nvSpPr>
        <p:spPr/>
        <p:txBody>
          <a:bodyPr lIns="0" tIns="0" rIns="0" bIns="0"/>
          <a:lstStyle>
            <a:lvl1pPr>
              <a:defRPr/>
            </a:lvl1pPr>
          </a:lstStyle>
          <a:p>
            <a:endParaRPr dirty="0"/>
          </a:p>
        </p:txBody>
      </p:sp>
      <p:sp>
        <p:nvSpPr>
          <p:cNvPr id="10" name="object 39"/>
          <p:cNvSpPr/>
          <p:nvPr userDrawn="1"/>
        </p:nvSpPr>
        <p:spPr>
          <a:xfrm>
            <a:off x="23563140" y="38897280"/>
            <a:ext cx="5373467" cy="2433059"/>
          </a:xfrm>
          <a:prstGeom prst="rect">
            <a:avLst/>
          </a:prstGeom>
          <a:blipFill>
            <a:blip r:embed="rId3" cstate="print"/>
            <a:stretch>
              <a:fillRect/>
            </a:stretch>
          </a:blipFill>
        </p:spPr>
        <p:txBody>
          <a:bodyPr wrap="square" lIns="0" tIns="0" rIns="0" bIns="0" rtlCol="0"/>
          <a:lstStyle/>
          <a:p>
            <a:endParaRPr sz="8156"/>
          </a:p>
        </p:txBody>
      </p:sp>
      <p:sp>
        <p:nvSpPr>
          <p:cNvPr id="11" name="object 41"/>
          <p:cNvSpPr txBox="1"/>
          <p:nvPr userDrawn="1"/>
        </p:nvSpPr>
        <p:spPr>
          <a:xfrm>
            <a:off x="1232580" y="41755953"/>
            <a:ext cx="2246426" cy="180167"/>
          </a:xfrm>
          <a:prstGeom prst="rect">
            <a:avLst/>
          </a:prstGeom>
        </p:spPr>
        <p:txBody>
          <a:bodyPr vert="horz" wrap="square" lIns="0" tIns="32438" rIns="0" bIns="0" rtlCol="0">
            <a:spAutoFit/>
          </a:bodyPr>
          <a:lstStyle/>
          <a:p>
            <a:pPr marL="27032">
              <a:spcBef>
                <a:spcPts val="255"/>
              </a:spcBef>
            </a:pPr>
            <a:r>
              <a:rPr lang="en-US" sz="958" spc="11" dirty="0">
                <a:solidFill>
                  <a:srgbClr val="58595B"/>
                </a:solidFill>
                <a:latin typeface="Arial"/>
                <a:cs typeface="Arial"/>
              </a:rPr>
              <a:t>English Charity Reg. No.</a:t>
            </a:r>
            <a:r>
              <a:rPr lang="en-US" sz="958" spc="11" baseline="0" dirty="0">
                <a:solidFill>
                  <a:srgbClr val="58595B"/>
                </a:solidFill>
                <a:latin typeface="Arial"/>
                <a:cs typeface="Arial"/>
              </a:rPr>
              <a:t> </a:t>
            </a:r>
            <a:r>
              <a:rPr lang="en-US" sz="958" spc="11" dirty="0">
                <a:solidFill>
                  <a:srgbClr val="58595B"/>
                </a:solidFill>
                <a:latin typeface="Arial"/>
                <a:cs typeface="Arial"/>
              </a:rPr>
              <a:t>1026588</a:t>
            </a:r>
            <a:endParaRPr sz="958" dirty="0">
              <a:latin typeface="Arial"/>
              <a:cs typeface="Arial"/>
            </a:endParaRPr>
          </a:p>
        </p:txBody>
      </p:sp>
      <p:sp>
        <p:nvSpPr>
          <p:cNvPr id="12" name="object 42"/>
          <p:cNvSpPr/>
          <p:nvPr userDrawn="1"/>
        </p:nvSpPr>
        <p:spPr>
          <a:xfrm>
            <a:off x="1259612" y="41544001"/>
            <a:ext cx="13640064" cy="0"/>
          </a:xfrm>
          <a:custGeom>
            <a:avLst/>
            <a:gdLst/>
            <a:ahLst/>
            <a:cxnLst/>
            <a:rect l="l" t="t" r="r" b="b"/>
            <a:pathLst>
              <a:path w="6408420">
                <a:moveTo>
                  <a:pt x="0" y="0"/>
                </a:moveTo>
                <a:lnTo>
                  <a:pt x="6408296" y="0"/>
                </a:lnTo>
              </a:path>
            </a:pathLst>
          </a:custGeom>
          <a:ln w="5964">
            <a:solidFill>
              <a:srgbClr val="E2E3E4"/>
            </a:solidFill>
          </a:ln>
        </p:spPr>
        <p:txBody>
          <a:bodyPr wrap="square" lIns="0" tIns="0" rIns="0" bIns="0" rtlCol="0"/>
          <a:lstStyle/>
          <a:p>
            <a:endParaRPr sz="8156"/>
          </a:p>
        </p:txBody>
      </p:sp>
      <p:sp>
        <p:nvSpPr>
          <p:cNvPr id="13" name="object 84"/>
          <p:cNvSpPr/>
          <p:nvPr userDrawn="1"/>
        </p:nvSpPr>
        <p:spPr>
          <a:xfrm>
            <a:off x="0" y="41755953"/>
            <a:ext cx="1174516" cy="296128"/>
          </a:xfrm>
          <a:custGeom>
            <a:avLst/>
            <a:gdLst/>
            <a:ahLst/>
            <a:cxnLst/>
            <a:rect l="l" t="t" r="r" b="b"/>
            <a:pathLst>
              <a:path w="551814" h="2063115">
                <a:moveTo>
                  <a:pt x="551766" y="0"/>
                </a:moveTo>
                <a:lnTo>
                  <a:pt x="0" y="0"/>
                </a:lnTo>
                <a:lnTo>
                  <a:pt x="0" y="2062621"/>
                </a:lnTo>
                <a:lnTo>
                  <a:pt x="551766" y="2062621"/>
                </a:lnTo>
                <a:lnTo>
                  <a:pt x="551766" y="0"/>
                </a:lnTo>
                <a:close/>
              </a:path>
            </a:pathLst>
          </a:custGeom>
          <a:solidFill>
            <a:srgbClr val="FFC300"/>
          </a:solidFill>
        </p:spPr>
        <p:txBody>
          <a:bodyPr wrap="square" lIns="0" tIns="0" rIns="0" bIns="0" rtlCol="0"/>
          <a:lstStyle/>
          <a:p>
            <a:endParaRPr sz="8156"/>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4/17/2019</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 name="bk object 16"/>
          <p:cNvSpPr/>
          <p:nvPr/>
        </p:nvSpPr>
        <p:spPr>
          <a:xfrm>
            <a:off x="16018770" y="34114346"/>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7" name="bk object 17"/>
          <p:cNvSpPr/>
          <p:nvPr/>
        </p:nvSpPr>
        <p:spPr>
          <a:xfrm>
            <a:off x="16018770" y="36253818"/>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8" name="bk object 18"/>
          <p:cNvSpPr/>
          <p:nvPr/>
        </p:nvSpPr>
        <p:spPr>
          <a:xfrm>
            <a:off x="16018770" y="38300400"/>
            <a:ext cx="5873932" cy="1035616"/>
          </a:xfrm>
          <a:custGeom>
            <a:avLst/>
            <a:gdLst/>
            <a:ahLst/>
            <a:cxnLst/>
            <a:rect l="l" t="t" r="r" b="b"/>
            <a:pathLst>
              <a:path w="2759709" h="486409">
                <a:moveTo>
                  <a:pt x="0" y="486069"/>
                </a:moveTo>
                <a:lnTo>
                  <a:pt x="2759079" y="486069"/>
                </a:lnTo>
                <a:lnTo>
                  <a:pt x="2759079" y="0"/>
                </a:lnTo>
                <a:lnTo>
                  <a:pt x="0" y="0"/>
                </a:lnTo>
                <a:lnTo>
                  <a:pt x="0" y="486069"/>
                </a:lnTo>
                <a:close/>
              </a:path>
            </a:pathLst>
          </a:custGeom>
          <a:solidFill>
            <a:srgbClr val="E6E7E8"/>
          </a:solidFill>
        </p:spPr>
        <p:txBody>
          <a:bodyPr wrap="square" lIns="0" tIns="0" rIns="0" bIns="0" rtlCol="0"/>
          <a:lstStyle/>
          <a:p>
            <a:endParaRPr sz="8156"/>
          </a:p>
        </p:txBody>
      </p:sp>
      <p:sp>
        <p:nvSpPr>
          <p:cNvPr id="19" name="bk object 19"/>
          <p:cNvSpPr/>
          <p:nvPr/>
        </p:nvSpPr>
        <p:spPr>
          <a:xfrm>
            <a:off x="8288044" y="20447872"/>
            <a:ext cx="13634658" cy="6048769"/>
          </a:xfrm>
          <a:custGeom>
            <a:avLst/>
            <a:gdLst/>
            <a:ahLst/>
            <a:cxnLst/>
            <a:rect l="l" t="t" r="r" b="b"/>
            <a:pathLst>
              <a:path w="6405880" h="2840990">
                <a:moveTo>
                  <a:pt x="0" y="2840613"/>
                </a:moveTo>
                <a:lnTo>
                  <a:pt x="6405314" y="2840613"/>
                </a:lnTo>
                <a:lnTo>
                  <a:pt x="6405314" y="0"/>
                </a:lnTo>
                <a:lnTo>
                  <a:pt x="0" y="0"/>
                </a:lnTo>
                <a:lnTo>
                  <a:pt x="0" y="2840613"/>
                </a:lnTo>
                <a:close/>
              </a:path>
            </a:pathLst>
          </a:custGeom>
          <a:solidFill>
            <a:srgbClr val="E2E3E4"/>
          </a:solidFill>
        </p:spPr>
        <p:txBody>
          <a:bodyPr wrap="square" lIns="0" tIns="0" rIns="0" bIns="0" rtlCol="0"/>
          <a:lstStyle/>
          <a:p>
            <a:endParaRPr sz="8156"/>
          </a:p>
        </p:txBody>
      </p:sp>
      <p:sp>
        <p:nvSpPr>
          <p:cNvPr id="2" name="Holder 2"/>
          <p:cNvSpPr>
            <a:spLocks noGrp="1"/>
          </p:cNvSpPr>
          <p:nvPr>
            <p:ph type="title"/>
          </p:nvPr>
        </p:nvSpPr>
        <p:spPr>
          <a:xfrm>
            <a:off x="1232582" y="887504"/>
            <a:ext cx="27810050" cy="723275"/>
          </a:xfrm>
          <a:prstGeom prst="rect">
            <a:avLst/>
          </a:prstGeom>
        </p:spPr>
        <p:txBody>
          <a:bodyPr wrap="square" lIns="0" tIns="0" rIns="0" bIns="0">
            <a:spAutoFit/>
          </a:bodyPr>
          <a:lstStyle>
            <a:lvl1pPr>
              <a:defRPr sz="4700" b="0" i="0">
                <a:solidFill>
                  <a:schemeClr val="bg1"/>
                </a:solidFill>
                <a:latin typeface="Arial"/>
                <a:cs typeface="Arial"/>
              </a:defRPr>
            </a:lvl1pPr>
          </a:lstStyle>
          <a:p>
            <a:endParaRPr/>
          </a:p>
        </p:txBody>
      </p:sp>
      <p:sp>
        <p:nvSpPr>
          <p:cNvPr id="3" name="Holder 3"/>
          <p:cNvSpPr>
            <a:spLocks noGrp="1"/>
          </p:cNvSpPr>
          <p:nvPr>
            <p:ph type="body" idx="1"/>
          </p:nvPr>
        </p:nvSpPr>
        <p:spPr>
          <a:xfrm>
            <a:off x="1513761" y="9844866"/>
            <a:ext cx="27247692" cy="276999"/>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10293573" y="39807503"/>
            <a:ext cx="9688068" cy="589713"/>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513761" y="39807503"/>
            <a:ext cx="6963299" cy="589713"/>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4/17/2019</a:t>
            </a:fld>
            <a:endParaRPr lang="en-US"/>
          </a:p>
        </p:txBody>
      </p:sp>
      <p:sp>
        <p:nvSpPr>
          <p:cNvPr id="6" name="Holder 6"/>
          <p:cNvSpPr>
            <a:spLocks noGrp="1"/>
          </p:cNvSpPr>
          <p:nvPr>
            <p:ph type="sldNum" sz="quarter" idx="7"/>
          </p:nvPr>
        </p:nvSpPr>
        <p:spPr>
          <a:xfrm>
            <a:off x="21798153" y="39807503"/>
            <a:ext cx="6963299" cy="589713"/>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2" r:id="rId1"/>
    <p:sldLayoutId id="2147483665" r:id="rId2"/>
  </p:sldLayoutIdLst>
  <p:txStyles>
    <p:titleStyle>
      <a:lvl1pPr>
        <a:defRPr>
          <a:latin typeface="+mj-lt"/>
          <a:ea typeface="+mj-ea"/>
          <a:cs typeface="+mj-cs"/>
        </a:defRPr>
      </a:lvl1pPr>
    </p:titleStyle>
    <p:bodyStyle>
      <a:lvl1pPr marL="0">
        <a:defRPr>
          <a:latin typeface="+mn-lt"/>
          <a:ea typeface="+mn-ea"/>
          <a:cs typeface="+mn-cs"/>
        </a:defRPr>
      </a:lvl1pPr>
      <a:lvl2pPr marL="973150">
        <a:defRPr>
          <a:latin typeface="+mn-lt"/>
          <a:ea typeface="+mn-ea"/>
          <a:cs typeface="+mn-cs"/>
        </a:defRPr>
      </a:lvl2pPr>
      <a:lvl3pPr marL="1946300">
        <a:defRPr>
          <a:latin typeface="+mn-lt"/>
          <a:ea typeface="+mn-ea"/>
          <a:cs typeface="+mn-cs"/>
        </a:defRPr>
      </a:lvl3pPr>
      <a:lvl4pPr marL="2919451">
        <a:defRPr>
          <a:latin typeface="+mn-lt"/>
          <a:ea typeface="+mn-ea"/>
          <a:cs typeface="+mn-cs"/>
        </a:defRPr>
      </a:lvl4pPr>
      <a:lvl5pPr marL="3892601">
        <a:defRPr>
          <a:latin typeface="+mn-lt"/>
          <a:ea typeface="+mn-ea"/>
          <a:cs typeface="+mn-cs"/>
        </a:defRPr>
      </a:lvl5pPr>
      <a:lvl6pPr marL="4865751">
        <a:defRPr>
          <a:latin typeface="+mn-lt"/>
          <a:ea typeface="+mn-ea"/>
          <a:cs typeface="+mn-cs"/>
        </a:defRPr>
      </a:lvl6pPr>
      <a:lvl7pPr marL="5838901">
        <a:defRPr>
          <a:latin typeface="+mn-lt"/>
          <a:ea typeface="+mn-ea"/>
          <a:cs typeface="+mn-cs"/>
        </a:defRPr>
      </a:lvl7pPr>
      <a:lvl8pPr marL="6812051">
        <a:defRPr>
          <a:latin typeface="+mn-lt"/>
          <a:ea typeface="+mn-ea"/>
          <a:cs typeface="+mn-cs"/>
        </a:defRPr>
      </a:lvl8pPr>
      <a:lvl9pPr marL="7785202">
        <a:defRPr>
          <a:latin typeface="+mn-lt"/>
          <a:ea typeface="+mn-ea"/>
          <a:cs typeface="+mn-cs"/>
        </a:defRPr>
      </a:lvl9pPr>
    </p:bodyStyle>
    <p:otherStyle>
      <a:lvl1pPr marL="0">
        <a:defRPr>
          <a:latin typeface="+mn-lt"/>
          <a:ea typeface="+mn-ea"/>
          <a:cs typeface="+mn-cs"/>
        </a:defRPr>
      </a:lvl1pPr>
      <a:lvl2pPr marL="973150">
        <a:defRPr>
          <a:latin typeface="+mn-lt"/>
          <a:ea typeface="+mn-ea"/>
          <a:cs typeface="+mn-cs"/>
        </a:defRPr>
      </a:lvl2pPr>
      <a:lvl3pPr marL="1946300">
        <a:defRPr>
          <a:latin typeface="+mn-lt"/>
          <a:ea typeface="+mn-ea"/>
          <a:cs typeface="+mn-cs"/>
        </a:defRPr>
      </a:lvl3pPr>
      <a:lvl4pPr marL="2919451">
        <a:defRPr>
          <a:latin typeface="+mn-lt"/>
          <a:ea typeface="+mn-ea"/>
          <a:cs typeface="+mn-cs"/>
        </a:defRPr>
      </a:lvl4pPr>
      <a:lvl5pPr marL="3892601">
        <a:defRPr>
          <a:latin typeface="+mn-lt"/>
          <a:ea typeface="+mn-ea"/>
          <a:cs typeface="+mn-cs"/>
        </a:defRPr>
      </a:lvl5pPr>
      <a:lvl6pPr marL="4865751">
        <a:defRPr>
          <a:latin typeface="+mn-lt"/>
          <a:ea typeface="+mn-ea"/>
          <a:cs typeface="+mn-cs"/>
        </a:defRPr>
      </a:lvl6pPr>
      <a:lvl7pPr marL="5838901">
        <a:defRPr>
          <a:latin typeface="+mn-lt"/>
          <a:ea typeface="+mn-ea"/>
          <a:cs typeface="+mn-cs"/>
        </a:defRPr>
      </a:lvl7pPr>
      <a:lvl8pPr marL="6812051">
        <a:defRPr>
          <a:latin typeface="+mn-lt"/>
          <a:ea typeface="+mn-ea"/>
          <a:cs typeface="+mn-cs"/>
        </a:defRPr>
      </a:lvl8pPr>
      <a:lvl9pPr marL="7785202">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4.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bject 3"/>
          <p:cNvSpPr txBox="1">
            <a:spLocks noGrp="1"/>
          </p:cNvSpPr>
          <p:nvPr>
            <p:ph type="title"/>
          </p:nvPr>
        </p:nvSpPr>
        <p:spPr>
          <a:xfrm>
            <a:off x="533400" y="-10319"/>
            <a:ext cx="23062406" cy="4644503"/>
          </a:xfrm>
          <a:prstGeom prst="rect">
            <a:avLst/>
          </a:prstGeom>
        </p:spPr>
        <p:txBody>
          <a:bodyPr vert="horz" wrap="square" lIns="0" tIns="25680" rIns="0" bIns="0" rtlCol="0">
            <a:spAutoFit/>
          </a:bodyPr>
          <a:lstStyle/>
          <a:p>
            <a:r>
              <a:rPr lang="en-GB" dirty="0"/>
              <a:t>Outcomes for patients with advanced HIV disease at Beira Central Hospital: retrospective analysis</a:t>
            </a:r>
          </a:p>
        </p:txBody>
      </p:sp>
      <p:sp>
        <p:nvSpPr>
          <p:cNvPr id="6" name="object 6"/>
          <p:cNvSpPr/>
          <p:nvPr/>
        </p:nvSpPr>
        <p:spPr>
          <a:xfrm>
            <a:off x="0" y="23543195"/>
            <a:ext cx="9201502" cy="9296112"/>
          </a:xfrm>
          <a:custGeom>
            <a:avLst/>
            <a:gdLst/>
            <a:ahLst/>
            <a:cxnLst/>
            <a:rect l="l" t="t" r="r" b="b"/>
            <a:pathLst>
              <a:path w="4323080" h="4367530">
                <a:moveTo>
                  <a:pt x="2138912" y="0"/>
                </a:moveTo>
                <a:lnTo>
                  <a:pt x="0" y="2138918"/>
                </a:lnTo>
                <a:lnTo>
                  <a:pt x="0" y="2228571"/>
                </a:lnTo>
                <a:lnTo>
                  <a:pt x="2138912" y="4367483"/>
                </a:lnTo>
                <a:lnTo>
                  <a:pt x="4322657" y="2183744"/>
                </a:lnTo>
                <a:lnTo>
                  <a:pt x="2138912" y="0"/>
                </a:lnTo>
                <a:close/>
              </a:path>
            </a:pathLst>
          </a:custGeom>
          <a:solidFill>
            <a:srgbClr val="FFFFFF"/>
          </a:solidFill>
        </p:spPr>
        <p:txBody>
          <a:bodyPr wrap="square" lIns="0" tIns="0" rIns="0" bIns="0" rtlCol="0"/>
          <a:lstStyle/>
          <a:p>
            <a:endParaRPr sz="8156"/>
          </a:p>
        </p:txBody>
      </p:sp>
      <p:sp>
        <p:nvSpPr>
          <p:cNvPr id="9" name="object 9"/>
          <p:cNvSpPr txBox="1"/>
          <p:nvPr/>
        </p:nvSpPr>
        <p:spPr>
          <a:xfrm>
            <a:off x="19673912" y="15140436"/>
            <a:ext cx="9103494" cy="3289645"/>
          </a:xfrm>
          <a:prstGeom prst="rect">
            <a:avLst/>
          </a:prstGeom>
        </p:spPr>
        <p:txBody>
          <a:bodyPr vert="horz" wrap="square" lIns="0" tIns="25680" rIns="0" bIns="0" rtlCol="0">
            <a:spAutoFit/>
          </a:bodyPr>
          <a:lstStyle/>
          <a:p>
            <a:pPr marL="27032" marR="63525">
              <a:lnSpc>
                <a:spcPct val="106300"/>
              </a:lnSpc>
              <a:spcBef>
                <a:spcPts val="202"/>
              </a:spcBef>
            </a:pPr>
            <a:r>
              <a:rPr lang="en-US" sz="5002" b="1" spc="-11" dirty="0">
                <a:solidFill>
                  <a:srgbClr val="D2232A"/>
                </a:solidFill>
                <a:latin typeface="Arial"/>
                <a:cs typeface="Arial"/>
              </a:rPr>
              <a:t>23% of all HIV(+) patients hospitalized after been seen in the ED (regardless reason) died. </a:t>
            </a:r>
            <a:endParaRPr sz="5002" b="1" spc="-11" dirty="0">
              <a:solidFill>
                <a:srgbClr val="D2232A"/>
              </a:solidFill>
              <a:latin typeface="Arial"/>
              <a:cs typeface="Arial"/>
            </a:endParaRPr>
          </a:p>
        </p:txBody>
      </p:sp>
      <p:sp>
        <p:nvSpPr>
          <p:cNvPr id="32" name="object 32"/>
          <p:cNvSpPr txBox="1"/>
          <p:nvPr/>
        </p:nvSpPr>
        <p:spPr>
          <a:xfrm>
            <a:off x="19369112" y="30393481"/>
            <a:ext cx="10703694" cy="397616"/>
          </a:xfrm>
          <a:prstGeom prst="rect">
            <a:avLst/>
          </a:prstGeom>
        </p:spPr>
        <p:txBody>
          <a:bodyPr vert="horz" wrap="square" lIns="0" tIns="24328" rIns="0" bIns="0" rtlCol="0">
            <a:spAutoFit/>
          </a:bodyPr>
          <a:lstStyle/>
          <a:p>
            <a:pPr marL="27032" marR="282484">
              <a:lnSpc>
                <a:spcPct val="100600"/>
              </a:lnSpc>
              <a:spcBef>
                <a:spcPts val="202"/>
              </a:spcBef>
            </a:pPr>
            <a:r>
              <a:rPr lang="en-US" sz="2400" i="1" spc="21" dirty="0">
                <a:solidFill>
                  <a:srgbClr val="58595B"/>
                </a:solidFill>
                <a:latin typeface="Times New Roman" charset="0"/>
                <a:ea typeface="Times New Roman" charset="0"/>
                <a:cs typeface="Times New Roman" charset="0"/>
              </a:rPr>
              <a:t>Figure 2. Hospital outcomes among HIV(+) patients. BCH, 2018 S2.</a:t>
            </a:r>
            <a:endParaRPr lang="en-US" sz="2400" i="1" dirty="0">
              <a:latin typeface="Times New Roman" charset="0"/>
              <a:ea typeface="Times New Roman" charset="0"/>
              <a:cs typeface="Times New Roman" charset="0"/>
            </a:endParaRPr>
          </a:p>
        </p:txBody>
      </p:sp>
      <p:sp>
        <p:nvSpPr>
          <p:cNvPr id="2083" name="Rectangle 79"/>
          <p:cNvSpPr>
            <a:spLocks noChangeArrowheads="1"/>
          </p:cNvSpPr>
          <p:nvPr/>
        </p:nvSpPr>
        <p:spPr bwMode="auto">
          <a:xfrm>
            <a:off x="152400" y="152400"/>
            <a:ext cx="30275213"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33" name="Group 32"/>
          <p:cNvGrpSpPr/>
          <p:nvPr/>
        </p:nvGrpSpPr>
        <p:grpSpPr>
          <a:xfrm>
            <a:off x="1232580" y="5476081"/>
            <a:ext cx="28154426" cy="35624435"/>
            <a:chOff x="1232580" y="5476081"/>
            <a:chExt cx="28154426" cy="35624435"/>
          </a:xfrm>
        </p:grpSpPr>
        <p:sp>
          <p:nvSpPr>
            <p:cNvPr id="2" name="object 2"/>
            <p:cNvSpPr txBox="1"/>
            <p:nvPr/>
          </p:nvSpPr>
          <p:spPr>
            <a:xfrm>
              <a:off x="1232580" y="5476081"/>
              <a:ext cx="20462800" cy="1603459"/>
            </a:xfrm>
            <a:prstGeom prst="rect">
              <a:avLst/>
            </a:prstGeom>
          </p:spPr>
          <p:txBody>
            <a:bodyPr vert="horz" wrap="square" lIns="0" tIns="24328" rIns="0" bIns="0" rtlCol="0">
              <a:spAutoFit/>
            </a:bodyPr>
            <a:lstStyle/>
            <a:p>
              <a:pPr marL="27032" marR="10813">
                <a:lnSpc>
                  <a:spcPct val="101600"/>
                </a:lnSpc>
                <a:spcBef>
                  <a:spcPts val="192"/>
                </a:spcBef>
              </a:pPr>
              <a:r>
                <a:rPr lang="pt-BR" sz="4000" b="1" dirty="0">
                  <a:solidFill>
                    <a:srgbClr val="58595B"/>
                  </a:solidFill>
                  <a:latin typeface="Arial"/>
                  <a:cs typeface="Arial"/>
                </a:rPr>
                <a:t>A Torrens</a:t>
              </a:r>
              <a:r>
                <a:rPr lang="pt-BR" sz="4000" b="1" baseline="30000" dirty="0">
                  <a:solidFill>
                    <a:srgbClr val="58595B"/>
                  </a:solidFill>
                  <a:latin typeface="Arial"/>
                  <a:cs typeface="Arial"/>
                </a:rPr>
                <a:t>1</a:t>
              </a:r>
              <a:r>
                <a:rPr lang="pt-BR" sz="4000" b="1" dirty="0">
                  <a:solidFill>
                    <a:srgbClr val="58595B"/>
                  </a:solidFill>
                  <a:latin typeface="Arial"/>
                  <a:cs typeface="Arial"/>
                </a:rPr>
                <a:t>, E Graglia</a:t>
              </a:r>
              <a:r>
                <a:rPr lang="pt-BR" sz="4000" b="1" baseline="30000" dirty="0">
                  <a:solidFill>
                    <a:srgbClr val="58595B"/>
                  </a:solidFill>
                  <a:latin typeface="Arial"/>
                  <a:cs typeface="Arial"/>
                </a:rPr>
                <a:t>1</a:t>
              </a:r>
              <a:r>
                <a:rPr lang="pt-BR" sz="4000" b="1" dirty="0">
                  <a:solidFill>
                    <a:srgbClr val="58595B"/>
                  </a:solidFill>
                  <a:latin typeface="Arial"/>
                  <a:cs typeface="Arial"/>
                </a:rPr>
                <a:t>, S Cruz</a:t>
              </a:r>
              <a:r>
                <a:rPr lang="pt-BR" sz="4000" b="1" baseline="30000" dirty="0">
                  <a:solidFill>
                    <a:srgbClr val="58595B"/>
                  </a:solidFill>
                  <a:latin typeface="Arial"/>
                  <a:cs typeface="Arial"/>
                </a:rPr>
                <a:t>1</a:t>
              </a:r>
              <a:r>
                <a:rPr lang="pt-BR" sz="4000" b="1" dirty="0">
                  <a:solidFill>
                    <a:srgbClr val="58595B"/>
                  </a:solidFill>
                  <a:latin typeface="Arial"/>
                  <a:cs typeface="Arial"/>
                </a:rPr>
                <a:t>, L Diamantino</a:t>
              </a:r>
              <a:r>
                <a:rPr lang="pt-BR" sz="4000" b="1" baseline="30000" dirty="0">
                  <a:solidFill>
                    <a:srgbClr val="58595B"/>
                  </a:solidFill>
                  <a:latin typeface="Arial"/>
                  <a:cs typeface="Arial"/>
                </a:rPr>
                <a:t>2</a:t>
              </a:r>
              <a:r>
                <a:rPr lang="pt-BR" sz="4000" b="1" dirty="0">
                  <a:solidFill>
                    <a:srgbClr val="58595B"/>
                  </a:solidFill>
                  <a:latin typeface="Arial"/>
                  <a:cs typeface="Arial"/>
                </a:rPr>
                <a:t>, JC Beirão</a:t>
              </a:r>
              <a:r>
                <a:rPr lang="pt-BR" sz="4000" b="1" baseline="30000" dirty="0">
                  <a:solidFill>
                    <a:srgbClr val="58595B"/>
                  </a:solidFill>
                  <a:latin typeface="Arial"/>
                  <a:cs typeface="Arial"/>
                </a:rPr>
                <a:t>1</a:t>
              </a:r>
              <a:r>
                <a:rPr lang="pt-BR" sz="4000" b="1" dirty="0">
                  <a:solidFill>
                    <a:srgbClr val="58595B"/>
                  </a:solidFill>
                  <a:latin typeface="Arial"/>
                  <a:cs typeface="Arial"/>
                </a:rPr>
                <a:t>, I Tarquino</a:t>
              </a:r>
              <a:r>
                <a:rPr lang="pt-BR" sz="4000" b="1" baseline="30000" dirty="0">
                  <a:solidFill>
                    <a:srgbClr val="58595B"/>
                  </a:solidFill>
                  <a:latin typeface="Arial"/>
                  <a:cs typeface="Arial"/>
                </a:rPr>
                <a:t>1</a:t>
              </a:r>
              <a:r>
                <a:rPr lang="pt-BR" sz="4000" b="1" dirty="0">
                  <a:solidFill>
                    <a:srgbClr val="58595B"/>
                  </a:solidFill>
                  <a:latin typeface="Arial"/>
                  <a:cs typeface="Arial"/>
                </a:rPr>
                <a:t>, C Perotti</a:t>
              </a:r>
              <a:r>
                <a:rPr lang="pt-BR" sz="4000" b="1" baseline="30000" dirty="0">
                  <a:solidFill>
                    <a:srgbClr val="58595B"/>
                  </a:solidFill>
                  <a:latin typeface="Arial"/>
                  <a:cs typeface="Arial"/>
                </a:rPr>
                <a:t>1</a:t>
              </a:r>
              <a:r>
                <a:rPr sz="4000" b="1" spc="-21" dirty="0">
                  <a:solidFill>
                    <a:srgbClr val="58595B"/>
                  </a:solidFill>
                  <a:latin typeface="Arial"/>
                  <a:cs typeface="Arial"/>
                </a:rPr>
                <a:t>.</a:t>
              </a:r>
              <a:endParaRPr sz="4000" dirty="0">
                <a:latin typeface="Arial"/>
                <a:cs typeface="Arial"/>
              </a:endParaRPr>
            </a:p>
            <a:p>
              <a:pPr marL="27032" marR="598758">
                <a:lnSpc>
                  <a:spcPct val="106300"/>
                </a:lnSpc>
                <a:spcBef>
                  <a:spcPts val="3608"/>
                </a:spcBef>
              </a:pPr>
              <a:r>
                <a:rPr lang="pt-BR" sz="3000" spc="-21" dirty="0">
                  <a:solidFill>
                    <a:srgbClr val="58595B"/>
                  </a:solidFill>
                  <a:latin typeface="Arial"/>
                  <a:cs typeface="Arial"/>
                </a:rPr>
                <a:t>1. Medecins Sans Frontieres, Maputo, Mozambique; 2. Beira Central Hospital, Mozambique.</a:t>
              </a:r>
              <a:endParaRPr sz="3000" spc="-21" dirty="0">
                <a:solidFill>
                  <a:srgbClr val="58595B"/>
                </a:solidFill>
                <a:latin typeface="Arial"/>
                <a:cs typeface="Arial"/>
              </a:endParaRPr>
            </a:p>
          </p:txBody>
        </p:sp>
        <p:grpSp>
          <p:nvGrpSpPr>
            <p:cNvPr id="31" name="Group 30"/>
            <p:cNvGrpSpPr/>
            <p:nvPr/>
          </p:nvGrpSpPr>
          <p:grpSpPr>
            <a:xfrm>
              <a:off x="1345406" y="8106021"/>
              <a:ext cx="28041600" cy="32994495"/>
              <a:chOff x="1345406" y="8106021"/>
              <a:chExt cx="28041600" cy="32994495"/>
            </a:xfrm>
          </p:grpSpPr>
          <p:grpSp>
            <p:nvGrpSpPr>
              <p:cNvPr id="30" name="Group 29"/>
              <p:cNvGrpSpPr/>
              <p:nvPr/>
            </p:nvGrpSpPr>
            <p:grpSpPr>
              <a:xfrm>
                <a:off x="2221675" y="33107691"/>
                <a:ext cx="27165331" cy="7992825"/>
                <a:chOff x="2221675" y="33107691"/>
                <a:chExt cx="27165331" cy="7992825"/>
              </a:xfrm>
            </p:grpSpPr>
            <p:grpSp>
              <p:nvGrpSpPr>
                <p:cNvPr id="4" name="Group 3"/>
                <p:cNvGrpSpPr/>
                <p:nvPr/>
              </p:nvGrpSpPr>
              <p:grpSpPr>
                <a:xfrm>
                  <a:off x="2221675" y="33107691"/>
                  <a:ext cx="19118593" cy="7992825"/>
                  <a:chOff x="2221675" y="33107691"/>
                  <a:chExt cx="19118593" cy="7992825"/>
                </a:xfrm>
              </p:grpSpPr>
              <p:sp>
                <p:nvSpPr>
                  <p:cNvPr id="40" name="object 40"/>
                  <p:cNvSpPr/>
                  <p:nvPr/>
                </p:nvSpPr>
                <p:spPr>
                  <a:xfrm>
                    <a:off x="2221675" y="33107691"/>
                    <a:ext cx="19118593" cy="7992825"/>
                  </a:xfrm>
                  <a:custGeom>
                    <a:avLst/>
                    <a:gdLst/>
                    <a:ahLst/>
                    <a:cxnLst/>
                    <a:rect l="l" t="t" r="r" b="b"/>
                    <a:pathLst>
                      <a:path w="3088640" h="4718050">
                        <a:moveTo>
                          <a:pt x="0" y="4717451"/>
                        </a:moveTo>
                        <a:lnTo>
                          <a:pt x="3088276" y="4717451"/>
                        </a:lnTo>
                        <a:lnTo>
                          <a:pt x="3088276" y="0"/>
                        </a:lnTo>
                        <a:lnTo>
                          <a:pt x="0" y="0"/>
                        </a:lnTo>
                        <a:lnTo>
                          <a:pt x="0" y="4717451"/>
                        </a:lnTo>
                        <a:close/>
                      </a:path>
                    </a:pathLst>
                  </a:custGeom>
                  <a:solidFill>
                    <a:srgbClr val="E2E3E4"/>
                  </a:solidFill>
                </p:spPr>
                <p:txBody>
                  <a:bodyPr wrap="square" lIns="0" tIns="0" rIns="0" bIns="0" rtlCol="0"/>
                  <a:lstStyle/>
                  <a:p>
                    <a:endParaRPr sz="8156"/>
                  </a:p>
                </p:txBody>
              </p:sp>
              <p:sp>
                <p:nvSpPr>
                  <p:cNvPr id="13" name="object 13"/>
                  <p:cNvSpPr txBox="1"/>
                  <p:nvPr/>
                </p:nvSpPr>
                <p:spPr>
                  <a:xfrm>
                    <a:off x="2493699" y="33260842"/>
                    <a:ext cx="18846569" cy="7724439"/>
                  </a:xfrm>
                  <a:prstGeom prst="rect">
                    <a:avLst/>
                  </a:prstGeom>
                </p:spPr>
                <p:txBody>
                  <a:bodyPr vert="horz" wrap="square" lIns="0" tIns="29735" rIns="0" bIns="0" rtlCol="0">
                    <a:spAutoFit/>
                  </a:bodyPr>
                  <a:lstStyle/>
                  <a:p>
                    <a:pPr marL="27032">
                      <a:lnSpc>
                        <a:spcPct val="150000"/>
                      </a:lnSpc>
                      <a:spcBef>
                        <a:spcPts val="234"/>
                      </a:spcBef>
                    </a:pPr>
                    <a:r>
                      <a:rPr lang="en-US" sz="3000" b="1" spc="-11" dirty="0">
                        <a:solidFill>
                          <a:srgbClr val="D2232A"/>
                        </a:solidFill>
                        <a:latin typeface="Arial"/>
                        <a:cs typeface="Arial"/>
                      </a:rPr>
                      <a:t>Conclusions</a:t>
                    </a:r>
                  </a:p>
                  <a:p>
                    <a:pPr marL="27032">
                      <a:lnSpc>
                        <a:spcPct val="150000"/>
                      </a:lnSpc>
                      <a:spcBef>
                        <a:spcPts val="234"/>
                      </a:spcBef>
                    </a:pPr>
                    <a:r>
                      <a:rPr lang="en-US" sz="3000" dirty="0">
                        <a:solidFill>
                          <a:srgbClr val="58595B"/>
                        </a:solidFill>
                        <a:latin typeface="Arial"/>
                        <a:cs typeface="Arial"/>
                      </a:rPr>
                      <a:t>The results highlight the high burden of AHD in BCH ED, considering majority of them were on 1st line ART failure, showing low CD4 count or danger signs. Leading causes of hospitalization were infectious diseases. This emphasizes the need for strengthening routine viral load for those receiving 1</a:t>
                    </a:r>
                    <a:r>
                      <a:rPr lang="en-US" sz="3000" baseline="30000" dirty="0">
                        <a:solidFill>
                          <a:srgbClr val="58595B"/>
                        </a:solidFill>
                        <a:latin typeface="Arial"/>
                        <a:cs typeface="Arial"/>
                      </a:rPr>
                      <a:t>st</a:t>
                    </a:r>
                    <a:r>
                      <a:rPr lang="en-US" sz="3000" dirty="0">
                        <a:solidFill>
                          <a:srgbClr val="58595B"/>
                        </a:solidFill>
                        <a:latin typeface="Arial"/>
                        <a:cs typeface="Arial"/>
                      </a:rPr>
                      <a:t> line ART and isoniazid prophylaxis in the OPD. </a:t>
                    </a:r>
                  </a:p>
                  <a:p>
                    <a:pPr marL="27032">
                      <a:lnSpc>
                        <a:spcPct val="150000"/>
                      </a:lnSpc>
                      <a:spcBef>
                        <a:spcPts val="234"/>
                      </a:spcBef>
                    </a:pPr>
                    <a:r>
                      <a:rPr lang="en-US" sz="3000" dirty="0">
                        <a:solidFill>
                          <a:srgbClr val="58595B"/>
                        </a:solidFill>
                        <a:latin typeface="Arial"/>
                        <a:cs typeface="Arial"/>
                      </a:rPr>
                      <a:t>High percentage of patients died in the first 48 hours after entry in ED, probably related to late arriving, condition severity and absence of intensive care. Still a high number of empirical treatments based on clinical diagnosis; need to improve the follow-up of protocols for laboratory diagnosis and treatment.</a:t>
                    </a:r>
                  </a:p>
                  <a:p>
                    <a:pPr marL="27032">
                      <a:lnSpc>
                        <a:spcPct val="150000"/>
                      </a:lnSpc>
                      <a:spcBef>
                        <a:spcPts val="234"/>
                      </a:spcBef>
                    </a:pPr>
                    <a:endParaRPr lang="en-US" sz="3000" dirty="0">
                      <a:solidFill>
                        <a:srgbClr val="58595B"/>
                      </a:solidFill>
                      <a:latin typeface="Arial"/>
                      <a:cs typeface="Arial"/>
                    </a:endParaRPr>
                  </a:p>
                  <a:p>
                    <a:pPr marL="27032" marR="10813">
                      <a:lnSpc>
                        <a:spcPct val="150000"/>
                      </a:lnSpc>
                    </a:pPr>
                    <a:r>
                      <a:rPr lang="en-US" sz="3000" dirty="0">
                        <a:solidFill>
                          <a:srgbClr val="58595B"/>
                        </a:solidFill>
                        <a:latin typeface="Arial"/>
                        <a:cs typeface="Arial"/>
                      </a:rPr>
                      <a:t>For questions or comments contact: msfocb-maputo-epidemio@brussels.msf.org or </a:t>
                    </a:r>
                    <a:r>
                      <a:rPr lang="en-US" sz="3000" spc="-11" dirty="0">
                        <a:solidFill>
                          <a:srgbClr val="58595B"/>
                        </a:solidFill>
                        <a:latin typeface="Arial"/>
                        <a:cs typeface="Arial"/>
                      </a:rPr>
                      <a:t>scientificday@london.msf.org</a:t>
                    </a:r>
                  </a:p>
                </p:txBody>
              </p:sp>
            </p:grpSp>
            <p:sp>
              <p:nvSpPr>
                <p:cNvPr id="50" name="object 13"/>
                <p:cNvSpPr txBox="1"/>
                <p:nvPr/>
              </p:nvSpPr>
              <p:spPr>
                <a:xfrm>
                  <a:off x="23168566" y="33593881"/>
                  <a:ext cx="6218440" cy="4185009"/>
                </a:xfrm>
                <a:prstGeom prst="rect">
                  <a:avLst/>
                </a:prstGeom>
              </p:spPr>
              <p:txBody>
                <a:bodyPr vert="horz" wrap="square" lIns="0" tIns="29735" rIns="0" bIns="0" rtlCol="0">
                  <a:spAutoFit/>
                </a:bodyPr>
                <a:lstStyle/>
                <a:p>
                  <a:pPr marL="27032">
                    <a:lnSpc>
                      <a:spcPct val="150000"/>
                    </a:lnSpc>
                    <a:spcBef>
                      <a:spcPts val="234"/>
                    </a:spcBef>
                  </a:pPr>
                  <a:r>
                    <a:rPr lang="en-US" sz="3000" b="1" spc="-11" dirty="0">
                      <a:solidFill>
                        <a:srgbClr val="D2232A"/>
                      </a:solidFill>
                      <a:latin typeface="Arial"/>
                      <a:cs typeface="Arial"/>
                    </a:rPr>
                    <a:t>Acknowledgements</a:t>
                  </a:r>
                  <a:endParaRPr sz="3000" dirty="0">
                    <a:latin typeface="Arial"/>
                    <a:cs typeface="Arial"/>
                  </a:endParaRPr>
                </a:p>
                <a:p>
                  <a:pPr marL="27032" marR="10813">
                    <a:lnSpc>
                      <a:spcPct val="150000"/>
                    </a:lnSpc>
                  </a:pPr>
                  <a:r>
                    <a:rPr lang="en-US" sz="3000" dirty="0">
                      <a:solidFill>
                        <a:srgbClr val="58595B"/>
                      </a:solidFill>
                      <a:latin typeface="Arial"/>
                      <a:cs typeface="Arial"/>
                    </a:rPr>
                    <a:t>Ministry of Health of Mozambique, </a:t>
                  </a:r>
                  <a:r>
                    <a:rPr lang="en-US" sz="3000" dirty="0" err="1">
                      <a:solidFill>
                        <a:srgbClr val="58595B"/>
                      </a:solidFill>
                      <a:latin typeface="Arial"/>
                      <a:cs typeface="Arial"/>
                    </a:rPr>
                    <a:t>Sofala</a:t>
                  </a:r>
                  <a:r>
                    <a:rPr lang="en-US" sz="3000" dirty="0">
                      <a:solidFill>
                        <a:srgbClr val="58595B"/>
                      </a:solidFill>
                      <a:latin typeface="Arial"/>
                      <a:cs typeface="Arial"/>
                    </a:rPr>
                    <a:t> Provincial Health Department, Beira City Health Department, Beira Central Hospital and the MSF team in Beira Project.</a:t>
                  </a:r>
                  <a:endParaRPr lang="en-US" sz="3000" spc="-11" dirty="0">
                    <a:solidFill>
                      <a:srgbClr val="58595B"/>
                    </a:solidFill>
                    <a:latin typeface="Arial"/>
                    <a:cs typeface="Arial"/>
                  </a:endParaRPr>
                </a:p>
              </p:txBody>
            </p:sp>
          </p:grpSp>
          <p:grpSp>
            <p:nvGrpSpPr>
              <p:cNvPr id="29" name="Group 28"/>
              <p:cNvGrpSpPr/>
              <p:nvPr/>
            </p:nvGrpSpPr>
            <p:grpSpPr>
              <a:xfrm>
                <a:off x="1345406" y="8106021"/>
                <a:ext cx="27498385" cy="10783744"/>
                <a:chOff x="1345406" y="8106021"/>
                <a:chExt cx="27498385" cy="10783744"/>
              </a:xfrm>
            </p:grpSpPr>
            <p:sp>
              <p:nvSpPr>
                <p:cNvPr id="5" name="object 5"/>
                <p:cNvSpPr/>
                <p:nvPr/>
              </p:nvSpPr>
              <p:spPr>
                <a:xfrm>
                  <a:off x="19290726" y="14696281"/>
                  <a:ext cx="9553065" cy="4193484"/>
                </a:xfrm>
                <a:custGeom>
                  <a:avLst/>
                  <a:gdLst/>
                  <a:ahLst/>
                  <a:cxnLst/>
                  <a:rect l="l" t="t" r="r" b="b"/>
                  <a:pathLst>
                    <a:path w="2903854" h="2903855">
                      <a:moveTo>
                        <a:pt x="0" y="2903364"/>
                      </a:moveTo>
                      <a:lnTo>
                        <a:pt x="2903364" y="2903364"/>
                      </a:lnTo>
                      <a:lnTo>
                        <a:pt x="2903364" y="0"/>
                      </a:lnTo>
                      <a:lnTo>
                        <a:pt x="0" y="0"/>
                      </a:lnTo>
                      <a:lnTo>
                        <a:pt x="0" y="2903364"/>
                      </a:lnTo>
                      <a:close/>
                    </a:path>
                  </a:pathLst>
                </a:custGeom>
                <a:ln w="184912">
                  <a:solidFill>
                    <a:srgbClr val="D2232A"/>
                  </a:solidFill>
                </a:ln>
              </p:spPr>
              <p:txBody>
                <a:bodyPr wrap="square" lIns="0" tIns="0" rIns="0" bIns="0" rtlCol="0"/>
                <a:lstStyle/>
                <a:p>
                  <a:endParaRPr sz="8156"/>
                </a:p>
              </p:txBody>
            </p:sp>
            <p:grpSp>
              <p:nvGrpSpPr>
                <p:cNvPr id="18" name="Group 17"/>
                <p:cNvGrpSpPr/>
                <p:nvPr/>
              </p:nvGrpSpPr>
              <p:grpSpPr>
                <a:xfrm>
                  <a:off x="10108406" y="12181681"/>
                  <a:ext cx="8041921" cy="4936217"/>
                  <a:chOff x="10108406" y="12181681"/>
                  <a:chExt cx="8041921" cy="4936217"/>
                </a:xfrm>
              </p:grpSpPr>
              <p:sp>
                <p:nvSpPr>
                  <p:cNvPr id="16" name="object 16"/>
                  <p:cNvSpPr/>
                  <p:nvPr/>
                </p:nvSpPr>
                <p:spPr>
                  <a:xfrm>
                    <a:off x="10143914" y="12181681"/>
                    <a:ext cx="6586210" cy="3946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38A199"/>
                  </a:solidFill>
                </p:spPr>
                <p:txBody>
                  <a:bodyPr wrap="square" lIns="0" tIns="0" rIns="0" bIns="0" rtlCol="0"/>
                  <a:lstStyle/>
                  <a:p>
                    <a:endParaRPr sz="8156"/>
                  </a:p>
                </p:txBody>
              </p:sp>
              <p:sp>
                <p:nvSpPr>
                  <p:cNvPr id="22" name="object 22"/>
                  <p:cNvSpPr txBox="1"/>
                  <p:nvPr/>
                </p:nvSpPr>
                <p:spPr>
                  <a:xfrm>
                    <a:off x="10108407" y="12851761"/>
                    <a:ext cx="3820894" cy="491690"/>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Methods</a:t>
                    </a:r>
                    <a:endParaRPr sz="3000" dirty="0">
                      <a:latin typeface="Arial"/>
                      <a:cs typeface="Arial"/>
                    </a:endParaRPr>
                  </a:p>
                </p:txBody>
              </p:sp>
              <p:sp>
                <p:nvSpPr>
                  <p:cNvPr id="23" name="object 23"/>
                  <p:cNvSpPr txBox="1"/>
                  <p:nvPr/>
                </p:nvSpPr>
                <p:spPr>
                  <a:xfrm>
                    <a:off x="10108406" y="13629481"/>
                    <a:ext cx="8041921" cy="3488417"/>
                  </a:xfrm>
                  <a:prstGeom prst="rect">
                    <a:avLst/>
                  </a:prstGeom>
                </p:spPr>
                <p:txBody>
                  <a:bodyPr vert="horz" wrap="square" lIns="0" tIns="25680" rIns="0" bIns="0" rtlCol="0">
                    <a:spAutoFit/>
                  </a:bodyPr>
                  <a:lstStyle/>
                  <a:p>
                    <a:pPr marL="27032" marR="10813">
                      <a:lnSpc>
                        <a:spcPct val="150000"/>
                      </a:lnSpc>
                      <a:spcBef>
                        <a:spcPts val="202"/>
                      </a:spcBef>
                    </a:pPr>
                    <a:r>
                      <a:rPr lang="en-US" sz="3000" dirty="0">
                        <a:solidFill>
                          <a:srgbClr val="58595B"/>
                        </a:solidFill>
                        <a:latin typeface="Arial"/>
                        <a:cs typeface="Arial"/>
                      </a:rPr>
                      <a:t>Retrospective analysis of routinely-collected data of patients’ admitted at BCH ED. The analysis spanned July to December 2018. Standard descriptive statistics were used to report main findings.</a:t>
                    </a:r>
                    <a:endParaRPr sz="3000" dirty="0">
                      <a:solidFill>
                        <a:srgbClr val="58595B"/>
                      </a:solidFill>
                      <a:latin typeface="Arial"/>
                      <a:cs typeface="Arial"/>
                    </a:endParaRPr>
                  </a:p>
                </p:txBody>
              </p:sp>
            </p:grpSp>
            <p:grpSp>
              <p:nvGrpSpPr>
                <p:cNvPr id="28" name="Group 27"/>
                <p:cNvGrpSpPr/>
                <p:nvPr/>
              </p:nvGrpSpPr>
              <p:grpSpPr>
                <a:xfrm>
                  <a:off x="10205782" y="8188714"/>
                  <a:ext cx="10504504" cy="3747135"/>
                  <a:chOff x="10205782" y="8188714"/>
                  <a:chExt cx="10504504" cy="3747135"/>
                </a:xfrm>
              </p:grpSpPr>
              <p:sp>
                <p:nvSpPr>
                  <p:cNvPr id="7" name="object 7"/>
                  <p:cNvSpPr/>
                  <p:nvPr/>
                </p:nvSpPr>
                <p:spPr>
                  <a:xfrm>
                    <a:off x="10302930" y="8188714"/>
                    <a:ext cx="796076" cy="625778"/>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sp>
                <p:nvSpPr>
                  <p:cNvPr id="8" name="object 8"/>
                  <p:cNvSpPr txBox="1"/>
                  <p:nvPr/>
                </p:nvSpPr>
                <p:spPr>
                  <a:xfrm>
                    <a:off x="10205782" y="8974854"/>
                    <a:ext cx="10504504" cy="2335217"/>
                  </a:xfrm>
                  <a:prstGeom prst="rect">
                    <a:avLst/>
                  </a:prstGeom>
                </p:spPr>
                <p:txBody>
                  <a:bodyPr vert="horz" wrap="square" lIns="0" tIns="25680" rIns="0" bIns="0" rtlCol="0">
                    <a:spAutoFit/>
                  </a:bodyPr>
                  <a:lstStyle/>
                  <a:p>
                    <a:pPr marL="27032" marR="10813">
                      <a:spcBef>
                        <a:spcPts val="202"/>
                      </a:spcBef>
                    </a:pPr>
                    <a:r>
                      <a:rPr lang="en-US" sz="5002" b="1" spc="-11" dirty="0">
                        <a:solidFill>
                          <a:srgbClr val="D2232A"/>
                        </a:solidFill>
                        <a:latin typeface="Arial"/>
                        <a:cs typeface="Arial"/>
                      </a:rPr>
                      <a:t>54% of adult patients under observation at the emergency department were HIV(+)</a:t>
                    </a:r>
                    <a:endParaRPr sz="5002" dirty="0">
                      <a:latin typeface="Arial"/>
                      <a:cs typeface="Arial"/>
                    </a:endParaRPr>
                  </a:p>
                </p:txBody>
              </p:sp>
              <p:sp>
                <p:nvSpPr>
                  <p:cNvPr id="60" name="object 7"/>
                  <p:cNvSpPr/>
                  <p:nvPr/>
                </p:nvSpPr>
                <p:spPr>
                  <a:xfrm rot="10800000">
                    <a:off x="17661465" y="11310071"/>
                    <a:ext cx="796076" cy="625778"/>
                  </a:xfrm>
                  <a:custGeom>
                    <a:avLst/>
                    <a:gdLst/>
                    <a:ahLst/>
                    <a:cxnLst/>
                    <a:rect l="l" t="t" r="r" b="b"/>
                    <a:pathLst>
                      <a:path w="374014" h="294004">
                        <a:moveTo>
                          <a:pt x="120383" y="0"/>
                        </a:moveTo>
                        <a:lnTo>
                          <a:pt x="80736" y="18374"/>
                        </a:lnTo>
                        <a:lnTo>
                          <a:pt x="48828" y="42547"/>
                        </a:lnTo>
                        <a:lnTo>
                          <a:pt x="16692" y="87104"/>
                        </a:lnTo>
                        <a:lnTo>
                          <a:pt x="2596" y="144018"/>
                        </a:lnTo>
                        <a:lnTo>
                          <a:pt x="0" y="196776"/>
                        </a:lnTo>
                        <a:lnTo>
                          <a:pt x="0" y="293957"/>
                        </a:lnTo>
                        <a:lnTo>
                          <a:pt x="135856" y="293957"/>
                        </a:lnTo>
                        <a:lnTo>
                          <a:pt x="135856" y="158100"/>
                        </a:lnTo>
                        <a:lnTo>
                          <a:pt x="70105" y="158100"/>
                        </a:lnTo>
                        <a:lnTo>
                          <a:pt x="71627" y="139033"/>
                        </a:lnTo>
                        <a:lnTo>
                          <a:pt x="88716" y="93798"/>
                        </a:lnTo>
                        <a:lnTo>
                          <a:pt x="128104" y="63518"/>
                        </a:lnTo>
                        <a:lnTo>
                          <a:pt x="146975" y="56082"/>
                        </a:lnTo>
                        <a:lnTo>
                          <a:pt x="120383" y="0"/>
                        </a:lnTo>
                        <a:close/>
                      </a:path>
                      <a:path w="374014" h="294004">
                        <a:moveTo>
                          <a:pt x="347140" y="0"/>
                        </a:moveTo>
                        <a:lnTo>
                          <a:pt x="307793" y="18374"/>
                        </a:lnTo>
                        <a:lnTo>
                          <a:pt x="275823" y="42547"/>
                        </a:lnTo>
                        <a:lnTo>
                          <a:pt x="243460" y="86970"/>
                        </a:lnTo>
                        <a:lnTo>
                          <a:pt x="229347" y="143718"/>
                        </a:lnTo>
                        <a:lnTo>
                          <a:pt x="226750" y="196776"/>
                        </a:lnTo>
                        <a:lnTo>
                          <a:pt x="226750" y="293957"/>
                        </a:lnTo>
                        <a:lnTo>
                          <a:pt x="362613" y="293957"/>
                        </a:lnTo>
                        <a:lnTo>
                          <a:pt x="362613" y="158100"/>
                        </a:lnTo>
                        <a:lnTo>
                          <a:pt x="296856" y="158100"/>
                        </a:lnTo>
                        <a:lnTo>
                          <a:pt x="298381" y="139033"/>
                        </a:lnTo>
                        <a:lnTo>
                          <a:pt x="315472" y="93798"/>
                        </a:lnTo>
                        <a:lnTo>
                          <a:pt x="354860" y="63518"/>
                        </a:lnTo>
                        <a:lnTo>
                          <a:pt x="373731" y="56082"/>
                        </a:lnTo>
                        <a:lnTo>
                          <a:pt x="347140" y="0"/>
                        </a:lnTo>
                        <a:close/>
                      </a:path>
                    </a:pathLst>
                  </a:custGeom>
                  <a:solidFill>
                    <a:srgbClr val="38A199"/>
                  </a:solidFill>
                </p:spPr>
                <p:txBody>
                  <a:bodyPr wrap="square" lIns="0" tIns="0" rIns="0" bIns="0" rtlCol="0"/>
                  <a:lstStyle/>
                  <a:p>
                    <a:endParaRPr sz="8156"/>
                  </a:p>
                </p:txBody>
              </p:sp>
            </p:grpSp>
            <p:grpSp>
              <p:nvGrpSpPr>
                <p:cNvPr id="17" name="Group 16"/>
                <p:cNvGrpSpPr/>
                <p:nvPr/>
              </p:nvGrpSpPr>
              <p:grpSpPr>
                <a:xfrm>
                  <a:off x="1345406" y="8106021"/>
                  <a:ext cx="8306026" cy="9181060"/>
                  <a:chOff x="1345406" y="7457281"/>
                  <a:chExt cx="8306026" cy="9181060"/>
                </a:xfrm>
              </p:grpSpPr>
              <p:sp>
                <p:nvSpPr>
                  <p:cNvPr id="10" name="object 10"/>
                  <p:cNvSpPr txBox="1"/>
                  <p:nvPr/>
                </p:nvSpPr>
                <p:spPr>
                  <a:xfrm>
                    <a:off x="1421606" y="8156740"/>
                    <a:ext cx="3820894" cy="491690"/>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Background</a:t>
                    </a:r>
                    <a:endParaRPr sz="3000" dirty="0">
                      <a:latin typeface="Arial"/>
                      <a:cs typeface="Arial"/>
                    </a:endParaRPr>
                  </a:p>
                </p:txBody>
              </p:sp>
              <p:sp>
                <p:nvSpPr>
                  <p:cNvPr id="11" name="object 11"/>
                  <p:cNvSpPr txBox="1"/>
                  <p:nvPr/>
                </p:nvSpPr>
                <p:spPr>
                  <a:xfrm>
                    <a:off x="1345406" y="8994940"/>
                    <a:ext cx="8306026" cy="7643401"/>
                  </a:xfrm>
                  <a:prstGeom prst="rect">
                    <a:avLst/>
                  </a:prstGeom>
                  <a:effectLst>
                    <a:glow rad="774700">
                      <a:srgbClr val="3EA199"/>
                    </a:glow>
                  </a:effectLst>
                </p:spPr>
                <p:txBody>
                  <a:bodyPr vert="horz" wrap="square" lIns="0" tIns="25680" rIns="0" bIns="0" rtlCol="0">
                    <a:spAutoFit/>
                  </a:bodyPr>
                  <a:lstStyle/>
                  <a:p>
                    <a:pPr marL="27032" marR="282484">
                      <a:lnSpc>
                        <a:spcPct val="150000"/>
                      </a:lnSpc>
                      <a:spcBef>
                        <a:spcPts val="202"/>
                      </a:spcBef>
                    </a:pPr>
                    <a:r>
                      <a:rPr lang="en-US" sz="3000" dirty="0">
                        <a:solidFill>
                          <a:srgbClr val="58595B"/>
                        </a:solidFill>
                        <a:latin typeface="Arial"/>
                        <a:cs typeface="Arial"/>
                      </a:rPr>
                      <a:t>There is a persistent burden of HIV-associated morbidity and mortality in countries most affected by HIV. Management of advanced HIV disease (AHD) started in Beira Central Hospital (BCH) emergency department (ED) in 2018 aiming to reduce morbidity and mortality related to opportunistic infections, mainly </a:t>
                    </a:r>
                    <a:r>
                      <a:rPr lang="en-US" sz="3000" dirty="0" err="1">
                        <a:solidFill>
                          <a:srgbClr val="58595B"/>
                        </a:solidFill>
                        <a:latin typeface="Arial"/>
                        <a:cs typeface="Arial"/>
                      </a:rPr>
                      <a:t>cryptococcal</a:t>
                    </a:r>
                    <a:r>
                      <a:rPr lang="en-US" sz="3000" dirty="0">
                        <a:solidFill>
                          <a:srgbClr val="58595B"/>
                        </a:solidFill>
                        <a:latin typeface="Arial"/>
                        <a:cs typeface="Arial"/>
                      </a:rPr>
                      <a:t> disease and tuberculosis, among HIV(+) in-patients. This study aims to describe clinical outcomes among AHD in-patients in BCH.</a:t>
                    </a:r>
                    <a:endParaRPr sz="2980" dirty="0">
                      <a:latin typeface="Arial"/>
                      <a:cs typeface="Arial"/>
                    </a:endParaRPr>
                  </a:p>
                </p:txBody>
              </p:sp>
              <p:sp>
                <p:nvSpPr>
                  <p:cNvPr id="61" name="object 16"/>
                  <p:cNvSpPr/>
                  <p:nvPr/>
                </p:nvSpPr>
                <p:spPr>
                  <a:xfrm>
                    <a:off x="1388595" y="7457281"/>
                    <a:ext cx="7929179" cy="36494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38A199"/>
                  </a:solidFill>
                </p:spPr>
                <p:txBody>
                  <a:bodyPr wrap="square" lIns="0" tIns="0" rIns="0" bIns="0" rtlCol="0"/>
                  <a:lstStyle/>
                  <a:p>
                    <a:endParaRPr sz="8156"/>
                  </a:p>
                </p:txBody>
              </p:sp>
            </p:grpSp>
            <p:grpSp>
              <p:nvGrpSpPr>
                <p:cNvPr id="15" name="Group 14"/>
                <p:cNvGrpSpPr/>
                <p:nvPr/>
              </p:nvGrpSpPr>
              <p:grpSpPr>
                <a:xfrm>
                  <a:off x="21031661" y="8154185"/>
                  <a:ext cx="7669545" cy="5780096"/>
                  <a:chOff x="21174246" y="7247338"/>
                  <a:chExt cx="7669545" cy="5780096"/>
                </a:xfrm>
              </p:grpSpPr>
              <p:sp>
                <p:nvSpPr>
                  <p:cNvPr id="21" name="object 21"/>
                  <p:cNvSpPr txBox="1"/>
                  <p:nvPr/>
                </p:nvSpPr>
                <p:spPr>
                  <a:xfrm>
                    <a:off x="21174246" y="12535222"/>
                    <a:ext cx="7669545" cy="492212"/>
                  </a:xfrm>
                  <a:prstGeom prst="rect">
                    <a:avLst/>
                  </a:prstGeom>
                </p:spPr>
                <p:txBody>
                  <a:bodyPr vert="horz" wrap="square" lIns="0" tIns="25680" rIns="0" bIns="0" rtlCol="0">
                    <a:spAutoFit/>
                  </a:bodyPr>
                  <a:lstStyle/>
                  <a:p>
                    <a:pPr marL="27032" marR="10813">
                      <a:lnSpc>
                        <a:spcPct val="100600"/>
                      </a:lnSpc>
                      <a:spcBef>
                        <a:spcPts val="202"/>
                      </a:spcBef>
                    </a:pPr>
                    <a:r>
                      <a:rPr lang="en-US" sz="3000" dirty="0">
                        <a:solidFill>
                          <a:srgbClr val="58595B"/>
                        </a:solidFill>
                        <a:latin typeface="Arial"/>
                        <a:cs typeface="Arial"/>
                      </a:rPr>
                      <a:t>Beira Central Hospital main entrance.</a:t>
                    </a:r>
                    <a:endParaRPr sz="3000" dirty="0">
                      <a:latin typeface="Arial"/>
                      <a:cs typeface="Arial"/>
                    </a:endParaRPr>
                  </a:p>
                </p:txBody>
              </p:sp>
              <p:pic>
                <p:nvPicPr>
                  <p:cNvPr id="2191" name="Picture 14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17441" y="7247338"/>
                    <a:ext cx="7626350" cy="5048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grpSp>
            <p:nvGrpSpPr>
              <p:cNvPr id="27" name="Group 26"/>
              <p:cNvGrpSpPr/>
              <p:nvPr/>
            </p:nvGrpSpPr>
            <p:grpSpPr>
              <a:xfrm>
                <a:off x="1384980" y="17668081"/>
                <a:ext cx="28002026" cy="15008732"/>
                <a:chOff x="1384980" y="17668081"/>
                <a:chExt cx="28002026" cy="15008732"/>
              </a:xfrm>
            </p:grpSpPr>
            <p:sp>
              <p:nvSpPr>
                <p:cNvPr id="24" name="object 24"/>
                <p:cNvSpPr/>
                <p:nvPr/>
              </p:nvSpPr>
              <p:spPr>
                <a:xfrm>
                  <a:off x="1384980" y="17668081"/>
                  <a:ext cx="17198022" cy="394659"/>
                </a:xfrm>
                <a:custGeom>
                  <a:avLst/>
                  <a:gdLst/>
                  <a:ahLst/>
                  <a:cxnLst/>
                  <a:rect l="l" t="t" r="r" b="b"/>
                  <a:pathLst>
                    <a:path w="3094354" h="185420">
                      <a:moveTo>
                        <a:pt x="0" y="184912"/>
                      </a:moveTo>
                      <a:lnTo>
                        <a:pt x="3094241" y="184912"/>
                      </a:lnTo>
                      <a:lnTo>
                        <a:pt x="3094241" y="0"/>
                      </a:lnTo>
                      <a:lnTo>
                        <a:pt x="0" y="0"/>
                      </a:lnTo>
                      <a:lnTo>
                        <a:pt x="0" y="184912"/>
                      </a:lnTo>
                      <a:close/>
                    </a:path>
                  </a:pathLst>
                </a:custGeom>
                <a:solidFill>
                  <a:srgbClr val="D2232A"/>
                </a:solidFill>
              </p:spPr>
              <p:txBody>
                <a:bodyPr wrap="square" lIns="0" tIns="0" rIns="0" bIns="0" rtlCol="0"/>
                <a:lstStyle/>
                <a:p>
                  <a:endParaRPr sz="8156"/>
                </a:p>
              </p:txBody>
            </p:sp>
            <p:sp>
              <p:nvSpPr>
                <p:cNvPr id="26" name="object 26"/>
                <p:cNvSpPr txBox="1"/>
                <p:nvPr/>
              </p:nvSpPr>
              <p:spPr>
                <a:xfrm>
                  <a:off x="10149327" y="19345847"/>
                  <a:ext cx="8722079" cy="12542178"/>
                </a:xfrm>
                <a:prstGeom prst="rect">
                  <a:avLst/>
                </a:prstGeom>
              </p:spPr>
              <p:txBody>
                <a:bodyPr vert="horz" wrap="square" lIns="0" tIns="25680" rIns="0" bIns="0" rtlCol="0">
                  <a:spAutoFit/>
                </a:bodyPr>
                <a:lstStyle/>
                <a:p>
                  <a:pPr marL="27032" marR="282484">
                    <a:lnSpc>
                      <a:spcPct val="150000"/>
                    </a:lnSpc>
                    <a:spcBef>
                      <a:spcPts val="202"/>
                    </a:spcBef>
                  </a:pPr>
                  <a:r>
                    <a:rPr lang="en-US" sz="3000" dirty="0">
                      <a:solidFill>
                        <a:srgbClr val="58595B"/>
                      </a:solidFill>
                      <a:latin typeface="Arial"/>
                      <a:cs typeface="Arial"/>
                    </a:rPr>
                    <a:t>Among those with CD4 count &lt;200 cl/µl, </a:t>
                  </a:r>
                  <a:r>
                    <a:rPr lang="en-US" sz="3000" dirty="0" err="1">
                      <a:solidFill>
                        <a:srgbClr val="58595B"/>
                      </a:solidFill>
                      <a:latin typeface="Arial"/>
                      <a:cs typeface="Arial"/>
                    </a:rPr>
                    <a:t>CrAg</a:t>
                  </a:r>
                  <a:r>
                    <a:rPr lang="en-US" sz="3000" dirty="0">
                      <a:solidFill>
                        <a:srgbClr val="58595B"/>
                      </a:solidFill>
                      <a:latin typeface="Arial"/>
                      <a:cs typeface="Arial"/>
                    </a:rPr>
                    <a:t> (serum) uptake was 95% (589/623), with 8% (49/589) positivity. 54 crypto CSF tests were done, with 14 positive. In total, 38 crypto meningitis treatment and 49 </a:t>
                  </a:r>
                  <a:r>
                    <a:rPr lang="en-US" sz="3000" dirty="0" err="1">
                      <a:solidFill>
                        <a:srgbClr val="58595B"/>
                      </a:solidFill>
                      <a:latin typeface="Arial"/>
                      <a:cs typeface="Arial"/>
                    </a:rPr>
                    <a:t>cryptococcemia</a:t>
                  </a:r>
                  <a:r>
                    <a:rPr lang="en-US" sz="3000" dirty="0">
                      <a:solidFill>
                        <a:srgbClr val="58595B"/>
                      </a:solidFill>
                      <a:latin typeface="Arial"/>
                      <a:cs typeface="Arial"/>
                    </a:rPr>
                    <a:t> preemptive treatments were initiated, and 75% (65/87) of those on same day of ED entry.</a:t>
                  </a:r>
                </a:p>
                <a:p>
                  <a:pPr marL="27032" marR="282484">
                    <a:lnSpc>
                      <a:spcPct val="150000"/>
                    </a:lnSpc>
                    <a:spcBef>
                      <a:spcPts val="202"/>
                    </a:spcBef>
                  </a:pPr>
                  <a:r>
                    <a:rPr lang="en-US" sz="3000" dirty="0">
                      <a:solidFill>
                        <a:srgbClr val="58595B"/>
                      </a:solidFill>
                      <a:latin typeface="Arial"/>
                      <a:cs typeface="Arial"/>
                    </a:rPr>
                    <a:t>12% (127/1,039) of patients entered the ED already on TB treatment. Among the reaming 912 eligible, TB-Lam uptake was 71% (651/912), with 27% (177/651) TB positivity; and 282  patients had TB clinical diagnosis and 84% (384/459)  initiated treatment at the hospital. In total 56% (586/1,039) of patients had TB. </a:t>
                  </a:r>
                </a:p>
                <a:p>
                  <a:pPr marL="27032" marR="282484">
                    <a:lnSpc>
                      <a:spcPct val="150000"/>
                    </a:lnSpc>
                    <a:spcBef>
                      <a:spcPts val="202"/>
                    </a:spcBef>
                  </a:pPr>
                  <a:r>
                    <a:rPr lang="en-US" sz="3000" dirty="0">
                      <a:solidFill>
                        <a:srgbClr val="58595B"/>
                      </a:solidFill>
                      <a:latin typeface="Arial"/>
                      <a:cs typeface="Arial"/>
                    </a:rPr>
                    <a:t>Main diagnoses were: </a:t>
                  </a:r>
                  <a:r>
                    <a:rPr lang="en-US" sz="3000" dirty="0" err="1">
                      <a:solidFill>
                        <a:srgbClr val="58595B"/>
                      </a:solidFill>
                      <a:latin typeface="Arial"/>
                      <a:cs typeface="Arial"/>
                    </a:rPr>
                    <a:t>extrapulmonary</a:t>
                  </a:r>
                  <a:r>
                    <a:rPr lang="en-US" sz="3000" dirty="0">
                      <a:solidFill>
                        <a:srgbClr val="58595B"/>
                      </a:solidFill>
                      <a:latin typeface="Arial"/>
                      <a:cs typeface="Arial"/>
                    </a:rPr>
                    <a:t> TB 26% (271/1,039), anemia 26% (167/1,039), pulmonary TB 22% (228/1,039), pneumonia 21% (216/1039) and severe malnutrition 19% (201/1039). </a:t>
                  </a:r>
                </a:p>
              </p:txBody>
            </p:sp>
            <p:sp>
              <p:nvSpPr>
                <p:cNvPr id="54" name="object 10"/>
                <p:cNvSpPr txBox="1"/>
                <p:nvPr/>
              </p:nvSpPr>
              <p:spPr>
                <a:xfrm>
                  <a:off x="1410712" y="18277681"/>
                  <a:ext cx="3820894" cy="491690"/>
                </a:xfrm>
                <a:prstGeom prst="rect">
                  <a:avLst/>
                </a:prstGeom>
              </p:spPr>
              <p:txBody>
                <a:bodyPr vert="horz" wrap="square" lIns="0" tIns="29735" rIns="0" bIns="0" rtlCol="0">
                  <a:spAutoFit/>
                </a:bodyPr>
                <a:lstStyle/>
                <a:p>
                  <a:pPr marL="27032">
                    <a:spcBef>
                      <a:spcPts val="234"/>
                    </a:spcBef>
                  </a:pPr>
                  <a:r>
                    <a:rPr lang="en-US" sz="3000" b="1" spc="-11" dirty="0">
                      <a:solidFill>
                        <a:srgbClr val="D2232A"/>
                      </a:solidFill>
                      <a:latin typeface="Arial"/>
                      <a:cs typeface="Arial"/>
                    </a:rPr>
                    <a:t>Results</a:t>
                  </a:r>
                  <a:endParaRPr sz="3000" dirty="0">
                    <a:latin typeface="Arial"/>
                    <a:cs typeface="Arial"/>
                  </a:endParaRPr>
                </a:p>
              </p:txBody>
            </p:sp>
            <p:sp>
              <p:nvSpPr>
                <p:cNvPr id="56" name="object 11"/>
                <p:cNvSpPr txBox="1"/>
                <p:nvPr/>
              </p:nvSpPr>
              <p:spPr>
                <a:xfrm>
                  <a:off x="1564083" y="23597122"/>
                  <a:ext cx="8079270" cy="9079691"/>
                </a:xfrm>
                <a:prstGeom prst="rect">
                  <a:avLst/>
                </a:prstGeom>
                <a:effectLst>
                  <a:glow rad="774700">
                    <a:srgbClr val="3EA199"/>
                  </a:glow>
                </a:effectLst>
              </p:spPr>
              <p:txBody>
                <a:bodyPr vert="horz" wrap="square" lIns="0" tIns="25680" rIns="0" bIns="0" rtlCol="0">
                  <a:spAutoFit/>
                </a:bodyPr>
                <a:lstStyle/>
                <a:p>
                  <a:pPr marL="27032" marR="282484">
                    <a:lnSpc>
                      <a:spcPct val="150000"/>
                    </a:lnSpc>
                    <a:spcBef>
                      <a:spcPts val="202"/>
                    </a:spcBef>
                  </a:pPr>
                  <a:r>
                    <a:rPr lang="en-US" sz="3000" dirty="0">
                      <a:solidFill>
                        <a:srgbClr val="58595B"/>
                      </a:solidFill>
                      <a:latin typeface="Arial"/>
                      <a:cs typeface="Arial"/>
                    </a:rPr>
                    <a:t>1,039 HIV(+) patients were assessed. 49% (514) were male and mean age at entry was 39 (SD 12) years. 82% (852/1,039), were self-reported HIV(+), and of those 89% (678/852) were ART experienced, active in first line for a mean 3 years (SD 4y). 59% (615/1,039) presented danger signs at entry. 90% of</a:t>
                  </a:r>
                </a:p>
                <a:p>
                  <a:pPr marL="27032" marR="282484">
                    <a:lnSpc>
                      <a:spcPct val="150000"/>
                    </a:lnSpc>
                    <a:spcBef>
                      <a:spcPts val="202"/>
                    </a:spcBef>
                  </a:pPr>
                  <a:r>
                    <a:rPr lang="en-US" sz="3000" dirty="0">
                      <a:solidFill>
                        <a:srgbClr val="58595B"/>
                      </a:solidFill>
                      <a:latin typeface="Arial"/>
                      <a:cs typeface="Arial"/>
                    </a:rPr>
                    <a:t>Lab samples were collected  on same day of ED entry. </a:t>
                  </a:r>
                </a:p>
                <a:p>
                  <a:pPr marL="27032" marR="282484">
                    <a:lnSpc>
                      <a:spcPct val="150000"/>
                    </a:lnSpc>
                    <a:spcBef>
                      <a:spcPts val="202"/>
                    </a:spcBef>
                  </a:pPr>
                  <a:r>
                    <a:rPr lang="en-US" sz="3000" dirty="0">
                      <a:solidFill>
                        <a:srgbClr val="58595B"/>
                      </a:solidFill>
                      <a:latin typeface="Arial"/>
                      <a:cs typeface="Arial"/>
                    </a:rPr>
                    <a:t>CD4 uptake was 96% (1,000/1,039), with 25% (260/1,039) with a CD4 count below 50 cl/µl and 35% (363/1,039) between 50-200 cl/µl.</a:t>
                  </a:r>
                </a:p>
              </p:txBody>
            </p:sp>
            <p:grpSp>
              <p:nvGrpSpPr>
                <p:cNvPr id="2124" name="Group 2123"/>
                <p:cNvGrpSpPr/>
                <p:nvPr/>
              </p:nvGrpSpPr>
              <p:grpSpPr>
                <a:xfrm>
                  <a:off x="1421382" y="19347529"/>
                  <a:ext cx="8230050" cy="3732809"/>
                  <a:chOff x="7444945" y="10684190"/>
                  <a:chExt cx="8627775" cy="3732809"/>
                </a:xfrm>
              </p:grpSpPr>
              <p:sp>
                <p:nvSpPr>
                  <p:cNvPr id="87" name="object 19"/>
                  <p:cNvSpPr/>
                  <p:nvPr/>
                </p:nvSpPr>
                <p:spPr>
                  <a:xfrm>
                    <a:off x="7444945" y="10684190"/>
                    <a:ext cx="8627540" cy="3353273"/>
                  </a:xfrm>
                  <a:custGeom>
                    <a:avLst/>
                    <a:gdLst/>
                    <a:ahLst/>
                    <a:cxnLst/>
                    <a:rect l="l" t="t" r="r" b="b"/>
                    <a:pathLst>
                      <a:path w="3094355" h="2235200">
                        <a:moveTo>
                          <a:pt x="0" y="2234732"/>
                        </a:moveTo>
                        <a:lnTo>
                          <a:pt x="3094241" y="2234732"/>
                        </a:lnTo>
                        <a:lnTo>
                          <a:pt x="3094241" y="0"/>
                        </a:lnTo>
                        <a:lnTo>
                          <a:pt x="0" y="0"/>
                        </a:lnTo>
                        <a:lnTo>
                          <a:pt x="0" y="2234732"/>
                        </a:lnTo>
                        <a:close/>
                      </a:path>
                    </a:pathLst>
                  </a:custGeom>
                  <a:solidFill>
                    <a:srgbClr val="38A199"/>
                  </a:solidFill>
                </p:spPr>
                <p:txBody>
                  <a:bodyPr wrap="square" lIns="0" tIns="0" rIns="0" bIns="0" rtlCol="0"/>
                  <a:lstStyle/>
                  <a:p>
                    <a:endParaRPr sz="8156"/>
                  </a:p>
                </p:txBody>
              </p:sp>
              <p:sp>
                <p:nvSpPr>
                  <p:cNvPr id="105" name="object 32"/>
                  <p:cNvSpPr txBox="1"/>
                  <p:nvPr/>
                </p:nvSpPr>
                <p:spPr>
                  <a:xfrm>
                    <a:off x="7445181" y="14019383"/>
                    <a:ext cx="8627539" cy="397616"/>
                  </a:xfrm>
                  <a:prstGeom prst="rect">
                    <a:avLst/>
                  </a:prstGeom>
                </p:spPr>
                <p:txBody>
                  <a:bodyPr vert="horz" wrap="square" lIns="0" tIns="24328" rIns="0" bIns="0" rtlCol="0">
                    <a:spAutoFit/>
                  </a:bodyPr>
                  <a:lstStyle/>
                  <a:p>
                    <a:pPr marL="27032" marR="282484">
                      <a:lnSpc>
                        <a:spcPct val="100600"/>
                      </a:lnSpc>
                      <a:spcBef>
                        <a:spcPts val="202"/>
                      </a:spcBef>
                    </a:pPr>
                    <a:r>
                      <a:rPr lang="en-US" sz="2400" i="1" spc="21" dirty="0">
                        <a:solidFill>
                          <a:srgbClr val="58595B"/>
                        </a:solidFill>
                        <a:latin typeface="Times New Roman" charset="0"/>
                        <a:ea typeface="Times New Roman" charset="0"/>
                        <a:cs typeface="Times New Roman" charset="0"/>
                      </a:rPr>
                      <a:t>Figure 1. HIV screening at ED. BCH, 2018 S2.</a:t>
                    </a:r>
                    <a:endParaRPr lang="en-US" sz="2400" i="1" dirty="0">
                      <a:latin typeface="Times New Roman" charset="0"/>
                      <a:ea typeface="Times New Roman" charset="0"/>
                      <a:cs typeface="Times New Roman" charset="0"/>
                    </a:endParaRPr>
                  </a:p>
                </p:txBody>
              </p:sp>
              <p:grpSp>
                <p:nvGrpSpPr>
                  <p:cNvPr id="2093" name="Group 88"/>
                  <p:cNvGrpSpPr>
                    <a:grpSpLocks noChangeAspect="1"/>
                  </p:cNvGrpSpPr>
                  <p:nvPr/>
                </p:nvGrpSpPr>
                <p:grpSpPr bwMode="auto">
                  <a:xfrm>
                    <a:off x="7556838" y="11032829"/>
                    <a:ext cx="8507413" cy="2922588"/>
                    <a:chOff x="10122" y="10582"/>
                    <a:chExt cx="5359" cy="1841"/>
                  </a:xfrm>
                </p:grpSpPr>
                <p:sp>
                  <p:nvSpPr>
                    <p:cNvPr id="2095" name="Rectangle 89"/>
                    <p:cNvSpPr>
                      <a:spLocks noChangeArrowheads="1"/>
                    </p:cNvSpPr>
                    <p:nvPr/>
                  </p:nvSpPr>
                  <p:spPr bwMode="auto">
                    <a:xfrm>
                      <a:off x="15412" y="12296"/>
                      <a:ext cx="69" cy="1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200" b="0"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grpSp>
                  <p:nvGrpSpPr>
                    <p:cNvPr id="2096" name="Group 92"/>
                    <p:cNvGrpSpPr>
                      <a:grpSpLocks/>
                    </p:cNvGrpSpPr>
                    <p:nvPr/>
                  </p:nvGrpSpPr>
                  <p:grpSpPr bwMode="auto">
                    <a:xfrm>
                      <a:off x="11881" y="10584"/>
                      <a:ext cx="1518" cy="701"/>
                      <a:chOff x="11881" y="10584"/>
                      <a:chExt cx="1518" cy="701"/>
                    </a:xfrm>
                  </p:grpSpPr>
                  <p:sp>
                    <p:nvSpPr>
                      <p:cNvPr id="2122" name="Freeform 90"/>
                      <p:cNvSpPr>
                        <a:spLocks/>
                      </p:cNvSpPr>
                      <p:nvPr/>
                    </p:nvSpPr>
                    <p:spPr bwMode="auto">
                      <a:xfrm>
                        <a:off x="11881" y="10584"/>
                        <a:ext cx="1518" cy="701"/>
                      </a:xfrm>
                      <a:custGeom>
                        <a:avLst/>
                        <a:gdLst>
                          <a:gd name="T0" fmla="*/ 730 w 12646"/>
                          <a:gd name="T1" fmla="*/ 0 h 5840"/>
                          <a:gd name="T2" fmla="*/ 0 w 12646"/>
                          <a:gd name="T3" fmla="*/ 730 h 5840"/>
                          <a:gd name="T4" fmla="*/ 0 w 12646"/>
                          <a:gd name="T5" fmla="*/ 5110 h 5840"/>
                          <a:gd name="T6" fmla="*/ 730 w 12646"/>
                          <a:gd name="T7" fmla="*/ 5840 h 5840"/>
                          <a:gd name="T8" fmla="*/ 11916 w 12646"/>
                          <a:gd name="T9" fmla="*/ 5840 h 5840"/>
                          <a:gd name="T10" fmla="*/ 12646 w 12646"/>
                          <a:gd name="T11" fmla="*/ 5110 h 5840"/>
                          <a:gd name="T12" fmla="*/ 12646 w 12646"/>
                          <a:gd name="T13" fmla="*/ 730 h 5840"/>
                          <a:gd name="T14" fmla="*/ 11916 w 12646"/>
                          <a:gd name="T15" fmla="*/ 0 h 5840"/>
                          <a:gd name="T16" fmla="*/ 730 w 12646"/>
                          <a:gd name="T17" fmla="*/ 0 h 5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46" h="5840">
                            <a:moveTo>
                              <a:pt x="730" y="0"/>
                            </a:moveTo>
                            <a:cubicBezTo>
                              <a:pt x="327" y="0"/>
                              <a:pt x="0" y="327"/>
                              <a:pt x="0" y="730"/>
                            </a:cubicBezTo>
                            <a:lnTo>
                              <a:pt x="0" y="5110"/>
                            </a:lnTo>
                            <a:cubicBezTo>
                              <a:pt x="0" y="5513"/>
                              <a:pt x="327" y="5840"/>
                              <a:pt x="730" y="5840"/>
                            </a:cubicBezTo>
                            <a:lnTo>
                              <a:pt x="11916" y="5840"/>
                            </a:lnTo>
                            <a:cubicBezTo>
                              <a:pt x="12320" y="5840"/>
                              <a:pt x="12646" y="5513"/>
                              <a:pt x="12646" y="5110"/>
                            </a:cubicBezTo>
                            <a:lnTo>
                              <a:pt x="12646" y="730"/>
                            </a:lnTo>
                            <a:cubicBezTo>
                              <a:pt x="12646" y="327"/>
                              <a:pt x="12320" y="0"/>
                              <a:pt x="11916" y="0"/>
                            </a:cubicBezTo>
                            <a:lnTo>
                              <a:pt x="730" y="0"/>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23" name="Freeform 91"/>
                      <p:cNvSpPr>
                        <a:spLocks/>
                      </p:cNvSpPr>
                      <p:nvPr/>
                    </p:nvSpPr>
                    <p:spPr bwMode="auto">
                      <a:xfrm>
                        <a:off x="11881" y="10584"/>
                        <a:ext cx="1518" cy="701"/>
                      </a:xfrm>
                      <a:custGeom>
                        <a:avLst/>
                        <a:gdLst>
                          <a:gd name="T0" fmla="*/ 730 w 12646"/>
                          <a:gd name="T1" fmla="*/ 0 h 5840"/>
                          <a:gd name="T2" fmla="*/ 0 w 12646"/>
                          <a:gd name="T3" fmla="*/ 730 h 5840"/>
                          <a:gd name="T4" fmla="*/ 0 w 12646"/>
                          <a:gd name="T5" fmla="*/ 5110 h 5840"/>
                          <a:gd name="T6" fmla="*/ 730 w 12646"/>
                          <a:gd name="T7" fmla="*/ 5840 h 5840"/>
                          <a:gd name="T8" fmla="*/ 11916 w 12646"/>
                          <a:gd name="T9" fmla="*/ 5840 h 5840"/>
                          <a:gd name="T10" fmla="*/ 12646 w 12646"/>
                          <a:gd name="T11" fmla="*/ 5110 h 5840"/>
                          <a:gd name="T12" fmla="*/ 12646 w 12646"/>
                          <a:gd name="T13" fmla="*/ 730 h 5840"/>
                          <a:gd name="T14" fmla="*/ 11916 w 12646"/>
                          <a:gd name="T15" fmla="*/ 0 h 5840"/>
                          <a:gd name="T16" fmla="*/ 730 w 12646"/>
                          <a:gd name="T17" fmla="*/ 0 h 58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646" h="5840">
                            <a:moveTo>
                              <a:pt x="730" y="0"/>
                            </a:moveTo>
                            <a:cubicBezTo>
                              <a:pt x="327" y="0"/>
                              <a:pt x="0" y="327"/>
                              <a:pt x="0" y="730"/>
                            </a:cubicBezTo>
                            <a:lnTo>
                              <a:pt x="0" y="5110"/>
                            </a:lnTo>
                            <a:cubicBezTo>
                              <a:pt x="0" y="5513"/>
                              <a:pt x="327" y="5840"/>
                              <a:pt x="730" y="5840"/>
                            </a:cubicBezTo>
                            <a:lnTo>
                              <a:pt x="11916" y="5840"/>
                            </a:lnTo>
                            <a:cubicBezTo>
                              <a:pt x="12320" y="5840"/>
                              <a:pt x="12646" y="5513"/>
                              <a:pt x="12646" y="5110"/>
                            </a:cubicBezTo>
                            <a:lnTo>
                              <a:pt x="12646" y="730"/>
                            </a:lnTo>
                            <a:cubicBezTo>
                              <a:pt x="12646" y="327"/>
                              <a:pt x="12320" y="0"/>
                              <a:pt x="11916" y="0"/>
                            </a:cubicBezTo>
                            <a:lnTo>
                              <a:pt x="730" y="0"/>
                            </a:lnTo>
                            <a:close/>
                          </a:path>
                        </a:pathLst>
                      </a:custGeom>
                      <a:noFill/>
                      <a:ln w="38100" cap="rnd">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2101" name="Rectangle 93"/>
                    <p:cNvSpPr>
                      <a:spLocks noChangeArrowheads="1"/>
                    </p:cNvSpPr>
                    <p:nvPr/>
                  </p:nvSpPr>
                  <p:spPr bwMode="auto">
                    <a:xfrm>
                      <a:off x="12020" y="10649"/>
                      <a:ext cx="288"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H</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02" name="Rectangle 94"/>
                    <p:cNvSpPr>
                      <a:spLocks noChangeArrowheads="1"/>
                    </p:cNvSpPr>
                    <p:nvPr/>
                  </p:nvSpPr>
                  <p:spPr bwMode="auto">
                    <a:xfrm>
                      <a:off x="12194" y="10649"/>
                      <a:ext cx="1181"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IV screen</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03" name="Rectangle 95"/>
                    <p:cNvSpPr>
                      <a:spLocks noChangeArrowheads="1"/>
                    </p:cNvSpPr>
                    <p:nvPr/>
                  </p:nvSpPr>
                  <p:spPr bwMode="auto">
                    <a:xfrm>
                      <a:off x="13262" y="10649"/>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104" name="Rectangle 96"/>
                    <p:cNvSpPr>
                      <a:spLocks noChangeArrowheads="1"/>
                    </p:cNvSpPr>
                    <p:nvPr/>
                  </p:nvSpPr>
                  <p:spPr bwMode="auto">
                    <a:xfrm>
                      <a:off x="11987" y="10966"/>
                      <a:ext cx="71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2,940</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05" name="Rectangle 97"/>
                    <p:cNvSpPr>
                      <a:spLocks noChangeArrowheads="1"/>
                    </p:cNvSpPr>
                    <p:nvPr/>
                  </p:nvSpPr>
                  <p:spPr bwMode="auto">
                    <a:xfrm>
                      <a:off x="12587" y="10966"/>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106" name="Rectangle 98"/>
                    <p:cNvSpPr>
                      <a:spLocks noChangeArrowheads="1"/>
                    </p:cNvSpPr>
                    <p:nvPr/>
                  </p:nvSpPr>
                  <p:spPr bwMode="auto">
                    <a:xfrm>
                      <a:off x="12653" y="10966"/>
                      <a:ext cx="19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107" name="Rectangle 99"/>
                    <p:cNvSpPr>
                      <a:spLocks noChangeArrowheads="1"/>
                    </p:cNvSpPr>
                    <p:nvPr/>
                  </p:nvSpPr>
                  <p:spPr bwMode="auto">
                    <a:xfrm>
                      <a:off x="12733" y="10966"/>
                      <a:ext cx="587"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79%</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08" name="Rectangle 100"/>
                    <p:cNvSpPr>
                      <a:spLocks noChangeArrowheads="1"/>
                    </p:cNvSpPr>
                    <p:nvPr/>
                  </p:nvSpPr>
                  <p:spPr bwMode="auto">
                    <a:xfrm>
                      <a:off x="13212" y="10966"/>
                      <a:ext cx="19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109" name="Rectangle 101"/>
                    <p:cNvSpPr>
                      <a:spLocks noChangeArrowheads="1"/>
                    </p:cNvSpPr>
                    <p:nvPr/>
                  </p:nvSpPr>
                  <p:spPr bwMode="auto">
                    <a:xfrm>
                      <a:off x="13294" y="10966"/>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2110" name="Freeform 102"/>
                    <p:cNvSpPr>
                      <a:spLocks noEditPoints="1"/>
                    </p:cNvSpPr>
                    <p:nvPr/>
                  </p:nvSpPr>
                  <p:spPr bwMode="auto">
                    <a:xfrm>
                      <a:off x="13411" y="10897"/>
                      <a:ext cx="252" cy="73"/>
                    </a:xfrm>
                    <a:custGeom>
                      <a:avLst/>
                      <a:gdLst>
                        <a:gd name="T0" fmla="*/ 0 w 252"/>
                        <a:gd name="T1" fmla="*/ 25 h 73"/>
                        <a:gd name="T2" fmla="*/ 192 w 252"/>
                        <a:gd name="T3" fmla="*/ 24 h 73"/>
                        <a:gd name="T4" fmla="*/ 192 w 252"/>
                        <a:gd name="T5" fmla="*/ 48 h 73"/>
                        <a:gd name="T6" fmla="*/ 0 w 252"/>
                        <a:gd name="T7" fmla="*/ 49 h 73"/>
                        <a:gd name="T8" fmla="*/ 0 w 252"/>
                        <a:gd name="T9" fmla="*/ 25 h 73"/>
                        <a:gd name="T10" fmla="*/ 180 w 252"/>
                        <a:gd name="T11" fmla="*/ 0 h 73"/>
                        <a:gd name="T12" fmla="*/ 252 w 252"/>
                        <a:gd name="T13" fmla="*/ 36 h 73"/>
                        <a:gd name="T14" fmla="*/ 181 w 252"/>
                        <a:gd name="T15" fmla="*/ 73 h 73"/>
                        <a:gd name="T16" fmla="*/ 180 w 252"/>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 h="73">
                          <a:moveTo>
                            <a:pt x="0" y="25"/>
                          </a:moveTo>
                          <a:lnTo>
                            <a:pt x="192" y="24"/>
                          </a:lnTo>
                          <a:lnTo>
                            <a:pt x="192" y="48"/>
                          </a:lnTo>
                          <a:lnTo>
                            <a:pt x="0" y="49"/>
                          </a:lnTo>
                          <a:lnTo>
                            <a:pt x="0" y="25"/>
                          </a:lnTo>
                          <a:close/>
                          <a:moveTo>
                            <a:pt x="180" y="0"/>
                          </a:moveTo>
                          <a:lnTo>
                            <a:pt x="252" y="36"/>
                          </a:lnTo>
                          <a:lnTo>
                            <a:pt x="181" y="73"/>
                          </a:lnTo>
                          <a:lnTo>
                            <a:pt x="180"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2111" name="Group 105"/>
                    <p:cNvGrpSpPr>
                      <a:grpSpLocks/>
                    </p:cNvGrpSpPr>
                    <p:nvPr/>
                  </p:nvGrpSpPr>
                  <p:grpSpPr bwMode="auto">
                    <a:xfrm>
                      <a:off x="10122" y="10582"/>
                      <a:ext cx="1517" cy="701"/>
                      <a:chOff x="10122" y="10582"/>
                      <a:chExt cx="1517" cy="701"/>
                    </a:xfrm>
                  </p:grpSpPr>
                  <p:sp>
                    <p:nvSpPr>
                      <p:cNvPr id="2120" name="Freeform 103"/>
                      <p:cNvSpPr>
                        <a:spLocks/>
                      </p:cNvSpPr>
                      <p:nvPr/>
                    </p:nvSpPr>
                    <p:spPr bwMode="auto">
                      <a:xfrm>
                        <a:off x="10122" y="10582"/>
                        <a:ext cx="1517" cy="701"/>
                      </a:xfrm>
                      <a:custGeom>
                        <a:avLst/>
                        <a:gdLst>
                          <a:gd name="T0" fmla="*/ 1460 w 25293"/>
                          <a:gd name="T1" fmla="*/ 0 h 11680"/>
                          <a:gd name="T2" fmla="*/ 0 w 25293"/>
                          <a:gd name="T3" fmla="*/ 1460 h 11680"/>
                          <a:gd name="T4" fmla="*/ 0 w 25293"/>
                          <a:gd name="T5" fmla="*/ 10220 h 11680"/>
                          <a:gd name="T6" fmla="*/ 1460 w 25293"/>
                          <a:gd name="T7" fmla="*/ 11680 h 11680"/>
                          <a:gd name="T8" fmla="*/ 23833 w 25293"/>
                          <a:gd name="T9" fmla="*/ 11680 h 11680"/>
                          <a:gd name="T10" fmla="*/ 25293 w 25293"/>
                          <a:gd name="T11" fmla="*/ 10220 h 11680"/>
                          <a:gd name="T12" fmla="*/ 25293 w 25293"/>
                          <a:gd name="T13" fmla="*/ 1460 h 11680"/>
                          <a:gd name="T14" fmla="*/ 23833 w 25293"/>
                          <a:gd name="T15" fmla="*/ 0 h 11680"/>
                          <a:gd name="T16" fmla="*/ 1460 w 25293"/>
                          <a:gd name="T17" fmla="*/ 0 h 1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93" h="11680">
                            <a:moveTo>
                              <a:pt x="1460" y="0"/>
                            </a:moveTo>
                            <a:cubicBezTo>
                              <a:pt x="654" y="0"/>
                              <a:pt x="0" y="654"/>
                              <a:pt x="0" y="1460"/>
                            </a:cubicBezTo>
                            <a:lnTo>
                              <a:pt x="0" y="10220"/>
                            </a:lnTo>
                            <a:cubicBezTo>
                              <a:pt x="0" y="11027"/>
                              <a:pt x="654" y="11680"/>
                              <a:pt x="1460" y="11680"/>
                            </a:cubicBezTo>
                            <a:lnTo>
                              <a:pt x="23833" y="11680"/>
                            </a:lnTo>
                            <a:cubicBezTo>
                              <a:pt x="24640" y="11680"/>
                              <a:pt x="25293" y="11027"/>
                              <a:pt x="25293" y="10220"/>
                            </a:cubicBezTo>
                            <a:lnTo>
                              <a:pt x="25293" y="1460"/>
                            </a:lnTo>
                            <a:cubicBezTo>
                              <a:pt x="25293" y="654"/>
                              <a:pt x="24640" y="0"/>
                              <a:pt x="23833" y="0"/>
                            </a:cubicBezTo>
                            <a:lnTo>
                              <a:pt x="1460" y="0"/>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21" name="Freeform 104"/>
                      <p:cNvSpPr>
                        <a:spLocks/>
                      </p:cNvSpPr>
                      <p:nvPr/>
                    </p:nvSpPr>
                    <p:spPr bwMode="auto">
                      <a:xfrm>
                        <a:off x="10122" y="10582"/>
                        <a:ext cx="1517" cy="701"/>
                      </a:xfrm>
                      <a:custGeom>
                        <a:avLst/>
                        <a:gdLst>
                          <a:gd name="T0" fmla="*/ 1460 w 25293"/>
                          <a:gd name="T1" fmla="*/ 0 h 11680"/>
                          <a:gd name="T2" fmla="*/ 0 w 25293"/>
                          <a:gd name="T3" fmla="*/ 1460 h 11680"/>
                          <a:gd name="T4" fmla="*/ 0 w 25293"/>
                          <a:gd name="T5" fmla="*/ 10220 h 11680"/>
                          <a:gd name="T6" fmla="*/ 1460 w 25293"/>
                          <a:gd name="T7" fmla="*/ 11680 h 11680"/>
                          <a:gd name="T8" fmla="*/ 23833 w 25293"/>
                          <a:gd name="T9" fmla="*/ 11680 h 11680"/>
                          <a:gd name="T10" fmla="*/ 25293 w 25293"/>
                          <a:gd name="T11" fmla="*/ 10220 h 11680"/>
                          <a:gd name="T12" fmla="*/ 25293 w 25293"/>
                          <a:gd name="T13" fmla="*/ 1460 h 11680"/>
                          <a:gd name="T14" fmla="*/ 23833 w 25293"/>
                          <a:gd name="T15" fmla="*/ 0 h 11680"/>
                          <a:gd name="T16" fmla="*/ 1460 w 25293"/>
                          <a:gd name="T17" fmla="*/ 0 h 116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293" h="11680">
                            <a:moveTo>
                              <a:pt x="1460" y="0"/>
                            </a:moveTo>
                            <a:cubicBezTo>
                              <a:pt x="654" y="0"/>
                              <a:pt x="0" y="654"/>
                              <a:pt x="0" y="1460"/>
                            </a:cubicBezTo>
                            <a:lnTo>
                              <a:pt x="0" y="10220"/>
                            </a:lnTo>
                            <a:cubicBezTo>
                              <a:pt x="0" y="11027"/>
                              <a:pt x="654" y="11680"/>
                              <a:pt x="1460" y="11680"/>
                            </a:cubicBezTo>
                            <a:lnTo>
                              <a:pt x="23833" y="11680"/>
                            </a:lnTo>
                            <a:cubicBezTo>
                              <a:pt x="24640" y="11680"/>
                              <a:pt x="25293" y="11027"/>
                              <a:pt x="25293" y="10220"/>
                            </a:cubicBezTo>
                            <a:lnTo>
                              <a:pt x="25293" y="1460"/>
                            </a:lnTo>
                            <a:cubicBezTo>
                              <a:pt x="25293" y="654"/>
                              <a:pt x="24640" y="0"/>
                              <a:pt x="23833" y="0"/>
                            </a:cubicBezTo>
                            <a:lnTo>
                              <a:pt x="1460" y="0"/>
                            </a:lnTo>
                            <a:close/>
                          </a:path>
                        </a:pathLst>
                      </a:custGeom>
                      <a:noFill/>
                      <a:ln w="38100" cap="rnd">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64" name="Rectangle 106"/>
                    <p:cNvSpPr>
                      <a:spLocks noChangeArrowheads="1"/>
                    </p:cNvSpPr>
                    <p:nvPr/>
                  </p:nvSpPr>
                  <p:spPr bwMode="auto">
                    <a:xfrm>
                      <a:off x="10374" y="10647"/>
                      <a:ext cx="27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E</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65" name="Rectangle 107"/>
                    <p:cNvSpPr>
                      <a:spLocks noChangeArrowheads="1"/>
                    </p:cNvSpPr>
                    <p:nvPr/>
                  </p:nvSpPr>
                  <p:spPr bwMode="auto">
                    <a:xfrm>
                      <a:off x="10534" y="10647"/>
                      <a:ext cx="96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err="1">
                          <a:ln>
                            <a:noFill/>
                          </a:ln>
                          <a:solidFill>
                            <a:srgbClr val="000000"/>
                          </a:solidFill>
                          <a:effectLst/>
                          <a:latin typeface="Arial" pitchFamily="34" charset="0"/>
                          <a:cs typeface="Arial" pitchFamily="34" charset="0"/>
                        </a:rPr>
                        <a:t>ntry</a:t>
                      </a:r>
                      <a:r>
                        <a:rPr kumimoji="0" lang="en-US" altLang="en-US" sz="3000" b="1" i="0" u="none" strike="noStrike" cap="none" normalizeH="0" baseline="0" dirty="0">
                          <a:ln>
                            <a:noFill/>
                          </a:ln>
                          <a:solidFill>
                            <a:srgbClr val="000000"/>
                          </a:solidFill>
                          <a:effectLst/>
                          <a:latin typeface="Arial" pitchFamily="34" charset="0"/>
                          <a:cs typeface="Arial" pitchFamily="34" charset="0"/>
                        </a:rPr>
                        <a:t> ED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6" name="Rectangle 108"/>
                    <p:cNvSpPr>
                      <a:spLocks noChangeArrowheads="1"/>
                    </p:cNvSpPr>
                    <p:nvPr/>
                  </p:nvSpPr>
                  <p:spPr bwMode="auto">
                    <a:xfrm>
                      <a:off x="11387" y="10655"/>
                      <a:ext cx="173"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0"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67" name="Rectangle 109"/>
                    <p:cNvSpPr>
                      <a:spLocks noChangeArrowheads="1"/>
                    </p:cNvSpPr>
                    <p:nvPr/>
                  </p:nvSpPr>
                  <p:spPr bwMode="auto">
                    <a:xfrm>
                      <a:off x="10580" y="10965"/>
                      <a:ext cx="71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3,742</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68" name="Rectangle 110"/>
                    <p:cNvSpPr>
                      <a:spLocks noChangeArrowheads="1"/>
                    </p:cNvSpPr>
                    <p:nvPr/>
                  </p:nvSpPr>
                  <p:spPr bwMode="auto">
                    <a:xfrm>
                      <a:off x="11181" y="10965"/>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69" name="Freeform 111"/>
                    <p:cNvSpPr>
                      <a:spLocks noEditPoints="1"/>
                    </p:cNvSpPr>
                    <p:nvPr/>
                  </p:nvSpPr>
                  <p:spPr bwMode="auto">
                    <a:xfrm>
                      <a:off x="11651" y="10897"/>
                      <a:ext cx="218" cy="73"/>
                    </a:xfrm>
                    <a:custGeom>
                      <a:avLst/>
                      <a:gdLst>
                        <a:gd name="T0" fmla="*/ 0 w 218"/>
                        <a:gd name="T1" fmla="*/ 23 h 73"/>
                        <a:gd name="T2" fmla="*/ 158 w 218"/>
                        <a:gd name="T3" fmla="*/ 25 h 73"/>
                        <a:gd name="T4" fmla="*/ 158 w 218"/>
                        <a:gd name="T5" fmla="*/ 49 h 73"/>
                        <a:gd name="T6" fmla="*/ 0 w 218"/>
                        <a:gd name="T7" fmla="*/ 47 h 73"/>
                        <a:gd name="T8" fmla="*/ 0 w 218"/>
                        <a:gd name="T9" fmla="*/ 23 h 73"/>
                        <a:gd name="T10" fmla="*/ 146 w 218"/>
                        <a:gd name="T11" fmla="*/ 0 h 73"/>
                        <a:gd name="T12" fmla="*/ 218 w 218"/>
                        <a:gd name="T13" fmla="*/ 37 h 73"/>
                        <a:gd name="T14" fmla="*/ 146 w 218"/>
                        <a:gd name="T15" fmla="*/ 73 h 73"/>
                        <a:gd name="T16" fmla="*/ 146 w 218"/>
                        <a:gd name="T17" fmla="*/ 0 h 7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8" h="73">
                          <a:moveTo>
                            <a:pt x="0" y="23"/>
                          </a:moveTo>
                          <a:lnTo>
                            <a:pt x="158" y="25"/>
                          </a:lnTo>
                          <a:lnTo>
                            <a:pt x="158" y="49"/>
                          </a:lnTo>
                          <a:lnTo>
                            <a:pt x="0" y="47"/>
                          </a:lnTo>
                          <a:lnTo>
                            <a:pt x="0" y="23"/>
                          </a:lnTo>
                          <a:close/>
                          <a:moveTo>
                            <a:pt x="146" y="0"/>
                          </a:moveTo>
                          <a:lnTo>
                            <a:pt x="218" y="37"/>
                          </a:lnTo>
                          <a:lnTo>
                            <a:pt x="146" y="73"/>
                          </a:lnTo>
                          <a:lnTo>
                            <a:pt x="146" y="0"/>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nvGrpSpPr>
                    <p:cNvPr id="70" name="Group 114"/>
                    <p:cNvGrpSpPr>
                      <a:grpSpLocks/>
                    </p:cNvGrpSpPr>
                    <p:nvPr/>
                  </p:nvGrpSpPr>
                  <p:grpSpPr bwMode="auto">
                    <a:xfrm>
                      <a:off x="13676" y="10588"/>
                      <a:ext cx="1508" cy="691"/>
                      <a:chOff x="13676" y="10588"/>
                      <a:chExt cx="1508" cy="691"/>
                    </a:xfrm>
                  </p:grpSpPr>
                  <p:sp>
                    <p:nvSpPr>
                      <p:cNvPr id="2118" name="Freeform 112"/>
                      <p:cNvSpPr>
                        <a:spLocks/>
                      </p:cNvSpPr>
                      <p:nvPr/>
                    </p:nvSpPr>
                    <p:spPr bwMode="auto">
                      <a:xfrm>
                        <a:off x="13676" y="10588"/>
                        <a:ext cx="1508" cy="691"/>
                      </a:xfrm>
                      <a:custGeom>
                        <a:avLst/>
                        <a:gdLst>
                          <a:gd name="T0" fmla="*/ 359 w 6286"/>
                          <a:gd name="T1" fmla="*/ 0 h 2877"/>
                          <a:gd name="T2" fmla="*/ 0 w 6286"/>
                          <a:gd name="T3" fmla="*/ 360 h 2877"/>
                          <a:gd name="T4" fmla="*/ 0 w 6286"/>
                          <a:gd name="T5" fmla="*/ 2518 h 2877"/>
                          <a:gd name="T6" fmla="*/ 359 w 6286"/>
                          <a:gd name="T7" fmla="*/ 2877 h 2877"/>
                          <a:gd name="T8" fmla="*/ 5927 w 6286"/>
                          <a:gd name="T9" fmla="*/ 2877 h 2877"/>
                          <a:gd name="T10" fmla="*/ 6286 w 6286"/>
                          <a:gd name="T11" fmla="*/ 2518 h 2877"/>
                          <a:gd name="T12" fmla="*/ 6286 w 6286"/>
                          <a:gd name="T13" fmla="*/ 360 h 2877"/>
                          <a:gd name="T14" fmla="*/ 5927 w 6286"/>
                          <a:gd name="T15" fmla="*/ 0 h 2877"/>
                          <a:gd name="T16" fmla="*/ 359 w 6286"/>
                          <a:gd name="T17" fmla="*/ 0 h 2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86" h="2877">
                            <a:moveTo>
                              <a:pt x="359" y="0"/>
                            </a:moveTo>
                            <a:cubicBezTo>
                              <a:pt x="161" y="0"/>
                              <a:pt x="0" y="161"/>
                              <a:pt x="0" y="360"/>
                            </a:cubicBezTo>
                            <a:lnTo>
                              <a:pt x="0" y="2518"/>
                            </a:lnTo>
                            <a:cubicBezTo>
                              <a:pt x="0" y="2716"/>
                              <a:pt x="161" y="2877"/>
                              <a:pt x="359" y="2877"/>
                            </a:cubicBezTo>
                            <a:lnTo>
                              <a:pt x="5927" y="2877"/>
                            </a:lnTo>
                            <a:cubicBezTo>
                              <a:pt x="6125" y="2877"/>
                              <a:pt x="6286" y="2716"/>
                              <a:pt x="6286" y="2518"/>
                            </a:cubicBezTo>
                            <a:lnTo>
                              <a:pt x="6286" y="360"/>
                            </a:lnTo>
                            <a:cubicBezTo>
                              <a:pt x="6286" y="161"/>
                              <a:pt x="6125" y="0"/>
                              <a:pt x="5927" y="0"/>
                            </a:cubicBezTo>
                            <a:lnTo>
                              <a:pt x="359" y="0"/>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9" name="Freeform 113"/>
                      <p:cNvSpPr>
                        <a:spLocks/>
                      </p:cNvSpPr>
                      <p:nvPr/>
                    </p:nvSpPr>
                    <p:spPr bwMode="auto">
                      <a:xfrm>
                        <a:off x="13676" y="10588"/>
                        <a:ext cx="1508" cy="691"/>
                      </a:xfrm>
                      <a:custGeom>
                        <a:avLst/>
                        <a:gdLst>
                          <a:gd name="T0" fmla="*/ 359 w 6286"/>
                          <a:gd name="T1" fmla="*/ 0 h 2877"/>
                          <a:gd name="T2" fmla="*/ 0 w 6286"/>
                          <a:gd name="T3" fmla="*/ 360 h 2877"/>
                          <a:gd name="T4" fmla="*/ 0 w 6286"/>
                          <a:gd name="T5" fmla="*/ 2518 h 2877"/>
                          <a:gd name="T6" fmla="*/ 359 w 6286"/>
                          <a:gd name="T7" fmla="*/ 2877 h 2877"/>
                          <a:gd name="T8" fmla="*/ 5927 w 6286"/>
                          <a:gd name="T9" fmla="*/ 2877 h 2877"/>
                          <a:gd name="T10" fmla="*/ 6286 w 6286"/>
                          <a:gd name="T11" fmla="*/ 2518 h 2877"/>
                          <a:gd name="T12" fmla="*/ 6286 w 6286"/>
                          <a:gd name="T13" fmla="*/ 360 h 2877"/>
                          <a:gd name="T14" fmla="*/ 5927 w 6286"/>
                          <a:gd name="T15" fmla="*/ 0 h 2877"/>
                          <a:gd name="T16" fmla="*/ 359 w 6286"/>
                          <a:gd name="T17" fmla="*/ 0 h 28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286" h="2877">
                            <a:moveTo>
                              <a:pt x="359" y="0"/>
                            </a:moveTo>
                            <a:cubicBezTo>
                              <a:pt x="161" y="0"/>
                              <a:pt x="0" y="161"/>
                              <a:pt x="0" y="360"/>
                            </a:cubicBezTo>
                            <a:lnTo>
                              <a:pt x="0" y="2518"/>
                            </a:lnTo>
                            <a:cubicBezTo>
                              <a:pt x="0" y="2716"/>
                              <a:pt x="161" y="2877"/>
                              <a:pt x="359" y="2877"/>
                            </a:cubicBezTo>
                            <a:lnTo>
                              <a:pt x="5927" y="2877"/>
                            </a:lnTo>
                            <a:cubicBezTo>
                              <a:pt x="6125" y="2877"/>
                              <a:pt x="6286" y="2716"/>
                              <a:pt x="6286" y="2518"/>
                            </a:cubicBezTo>
                            <a:lnTo>
                              <a:pt x="6286" y="360"/>
                            </a:lnTo>
                            <a:cubicBezTo>
                              <a:pt x="6286" y="161"/>
                              <a:pt x="6125" y="0"/>
                              <a:pt x="5927" y="0"/>
                            </a:cubicBezTo>
                            <a:lnTo>
                              <a:pt x="359" y="0"/>
                            </a:lnTo>
                            <a:close/>
                          </a:path>
                        </a:pathLst>
                      </a:custGeom>
                      <a:noFill/>
                      <a:ln w="38100" cap="rnd">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71" name="Rectangle 115"/>
                    <p:cNvSpPr>
                      <a:spLocks noChangeArrowheads="1"/>
                    </p:cNvSpPr>
                    <p:nvPr/>
                  </p:nvSpPr>
                  <p:spPr bwMode="auto">
                    <a:xfrm>
                      <a:off x="14079" y="10653"/>
                      <a:ext cx="288"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H</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72" name="Rectangle 116"/>
                    <p:cNvSpPr>
                      <a:spLocks noChangeArrowheads="1"/>
                    </p:cNvSpPr>
                    <p:nvPr/>
                  </p:nvSpPr>
                  <p:spPr bwMode="auto">
                    <a:xfrm>
                      <a:off x="14253" y="10653"/>
                      <a:ext cx="42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IV(</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73" name="Rectangle 117"/>
                    <p:cNvSpPr>
                      <a:spLocks noChangeArrowheads="1"/>
                    </p:cNvSpPr>
                    <p:nvPr/>
                  </p:nvSpPr>
                  <p:spPr bwMode="auto">
                    <a:xfrm>
                      <a:off x="14560" y="10653"/>
                      <a:ext cx="25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74" name="Rectangle 118"/>
                    <p:cNvSpPr>
                      <a:spLocks noChangeArrowheads="1"/>
                    </p:cNvSpPr>
                    <p:nvPr/>
                  </p:nvSpPr>
                  <p:spPr bwMode="auto">
                    <a:xfrm>
                      <a:off x="14700" y="10653"/>
                      <a:ext cx="19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75" name="Rectangle 119"/>
                    <p:cNvSpPr>
                      <a:spLocks noChangeArrowheads="1"/>
                    </p:cNvSpPr>
                    <p:nvPr/>
                  </p:nvSpPr>
                  <p:spPr bwMode="auto">
                    <a:xfrm>
                      <a:off x="14779" y="10661"/>
                      <a:ext cx="173"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0"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76" name="Rectangle 120"/>
                    <p:cNvSpPr>
                      <a:spLocks noChangeArrowheads="1"/>
                    </p:cNvSpPr>
                    <p:nvPr/>
                  </p:nvSpPr>
                  <p:spPr bwMode="auto">
                    <a:xfrm>
                      <a:off x="13776" y="10969"/>
                      <a:ext cx="71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1,595</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77" name="Rectangle 121"/>
                    <p:cNvSpPr>
                      <a:spLocks noChangeArrowheads="1"/>
                    </p:cNvSpPr>
                    <p:nvPr/>
                  </p:nvSpPr>
                  <p:spPr bwMode="auto">
                    <a:xfrm>
                      <a:off x="14376" y="10969"/>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78" name="Rectangle 122"/>
                    <p:cNvSpPr>
                      <a:spLocks noChangeArrowheads="1"/>
                    </p:cNvSpPr>
                    <p:nvPr/>
                  </p:nvSpPr>
                  <p:spPr bwMode="auto">
                    <a:xfrm>
                      <a:off x="14442" y="10969"/>
                      <a:ext cx="19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79" name="Rectangle 123"/>
                    <p:cNvSpPr>
                      <a:spLocks noChangeArrowheads="1"/>
                    </p:cNvSpPr>
                    <p:nvPr/>
                  </p:nvSpPr>
                  <p:spPr bwMode="auto">
                    <a:xfrm>
                      <a:off x="14522" y="10969"/>
                      <a:ext cx="249"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5</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0" name="Rectangle 124"/>
                    <p:cNvSpPr>
                      <a:spLocks noChangeArrowheads="1"/>
                    </p:cNvSpPr>
                    <p:nvPr/>
                  </p:nvSpPr>
                  <p:spPr bwMode="auto">
                    <a:xfrm>
                      <a:off x="14656" y="10969"/>
                      <a:ext cx="249"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4</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1" name="Rectangle 125"/>
                    <p:cNvSpPr>
                      <a:spLocks noChangeArrowheads="1"/>
                    </p:cNvSpPr>
                    <p:nvPr/>
                  </p:nvSpPr>
                  <p:spPr bwMode="auto">
                    <a:xfrm>
                      <a:off x="14794" y="10969"/>
                      <a:ext cx="321"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2" name="Rectangle 126"/>
                    <p:cNvSpPr>
                      <a:spLocks noChangeArrowheads="1"/>
                    </p:cNvSpPr>
                    <p:nvPr/>
                  </p:nvSpPr>
                  <p:spPr bwMode="auto">
                    <a:xfrm>
                      <a:off x="15001" y="10969"/>
                      <a:ext cx="19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83" name="Rectangle 127"/>
                    <p:cNvSpPr>
                      <a:spLocks noChangeArrowheads="1"/>
                    </p:cNvSpPr>
                    <p:nvPr/>
                  </p:nvSpPr>
                  <p:spPr bwMode="auto">
                    <a:xfrm>
                      <a:off x="15084" y="10969"/>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grpSp>
                  <p:nvGrpSpPr>
                    <p:cNvPr id="84" name="Group 130"/>
                    <p:cNvGrpSpPr>
                      <a:grpSpLocks/>
                    </p:cNvGrpSpPr>
                    <p:nvPr/>
                  </p:nvGrpSpPr>
                  <p:grpSpPr bwMode="auto">
                    <a:xfrm>
                      <a:off x="13157" y="11519"/>
                      <a:ext cx="2219" cy="739"/>
                      <a:chOff x="13157" y="11519"/>
                      <a:chExt cx="2219" cy="739"/>
                    </a:xfrm>
                  </p:grpSpPr>
                  <p:sp>
                    <p:nvSpPr>
                      <p:cNvPr id="2114" name="Freeform 128"/>
                      <p:cNvSpPr>
                        <a:spLocks/>
                      </p:cNvSpPr>
                      <p:nvPr/>
                    </p:nvSpPr>
                    <p:spPr bwMode="auto">
                      <a:xfrm>
                        <a:off x="13157" y="11519"/>
                        <a:ext cx="2219" cy="739"/>
                      </a:xfrm>
                      <a:custGeom>
                        <a:avLst/>
                        <a:gdLst>
                          <a:gd name="T0" fmla="*/ 385 w 9247"/>
                          <a:gd name="T1" fmla="*/ 0 h 3082"/>
                          <a:gd name="T2" fmla="*/ 0 w 9247"/>
                          <a:gd name="T3" fmla="*/ 385 h 3082"/>
                          <a:gd name="T4" fmla="*/ 0 w 9247"/>
                          <a:gd name="T5" fmla="*/ 2697 h 3082"/>
                          <a:gd name="T6" fmla="*/ 385 w 9247"/>
                          <a:gd name="T7" fmla="*/ 3082 h 3082"/>
                          <a:gd name="T8" fmla="*/ 8862 w 9247"/>
                          <a:gd name="T9" fmla="*/ 3082 h 3082"/>
                          <a:gd name="T10" fmla="*/ 9247 w 9247"/>
                          <a:gd name="T11" fmla="*/ 2697 h 3082"/>
                          <a:gd name="T12" fmla="*/ 9247 w 9247"/>
                          <a:gd name="T13" fmla="*/ 385 h 3082"/>
                          <a:gd name="T14" fmla="*/ 8862 w 9247"/>
                          <a:gd name="T15" fmla="*/ 0 h 3082"/>
                          <a:gd name="T16" fmla="*/ 385 w 9247"/>
                          <a:gd name="T17" fmla="*/ 0 h 30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47" h="3082">
                            <a:moveTo>
                              <a:pt x="385" y="0"/>
                            </a:moveTo>
                            <a:cubicBezTo>
                              <a:pt x="173" y="0"/>
                              <a:pt x="0" y="173"/>
                              <a:pt x="0" y="385"/>
                            </a:cubicBezTo>
                            <a:lnTo>
                              <a:pt x="0" y="2697"/>
                            </a:lnTo>
                            <a:cubicBezTo>
                              <a:pt x="0" y="2909"/>
                              <a:pt x="173" y="3082"/>
                              <a:pt x="385" y="3082"/>
                            </a:cubicBezTo>
                            <a:lnTo>
                              <a:pt x="8862" y="3082"/>
                            </a:lnTo>
                            <a:cubicBezTo>
                              <a:pt x="9074" y="3082"/>
                              <a:pt x="9247" y="2909"/>
                              <a:pt x="9247" y="2697"/>
                            </a:cubicBezTo>
                            <a:lnTo>
                              <a:pt x="9247" y="385"/>
                            </a:lnTo>
                            <a:cubicBezTo>
                              <a:pt x="9247" y="173"/>
                              <a:pt x="9074" y="0"/>
                              <a:pt x="8862" y="0"/>
                            </a:cubicBezTo>
                            <a:lnTo>
                              <a:pt x="385" y="0"/>
                            </a:lnTo>
                            <a:close/>
                          </a:path>
                        </a:pathLst>
                      </a:custGeom>
                      <a:solidFill>
                        <a:srgbClr val="FFFFFF"/>
                      </a:solidFill>
                      <a:ln w="0">
                        <a:solidFill>
                          <a:srgbClr val="000000"/>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115" name="Freeform 129"/>
                      <p:cNvSpPr>
                        <a:spLocks/>
                      </p:cNvSpPr>
                      <p:nvPr/>
                    </p:nvSpPr>
                    <p:spPr bwMode="auto">
                      <a:xfrm>
                        <a:off x="13157" y="11519"/>
                        <a:ext cx="2219" cy="739"/>
                      </a:xfrm>
                      <a:custGeom>
                        <a:avLst/>
                        <a:gdLst>
                          <a:gd name="T0" fmla="*/ 385 w 9247"/>
                          <a:gd name="T1" fmla="*/ 0 h 3082"/>
                          <a:gd name="T2" fmla="*/ 0 w 9247"/>
                          <a:gd name="T3" fmla="*/ 385 h 3082"/>
                          <a:gd name="T4" fmla="*/ 0 w 9247"/>
                          <a:gd name="T5" fmla="*/ 2697 h 3082"/>
                          <a:gd name="T6" fmla="*/ 385 w 9247"/>
                          <a:gd name="T7" fmla="*/ 3082 h 3082"/>
                          <a:gd name="T8" fmla="*/ 8862 w 9247"/>
                          <a:gd name="T9" fmla="*/ 3082 h 3082"/>
                          <a:gd name="T10" fmla="*/ 9247 w 9247"/>
                          <a:gd name="T11" fmla="*/ 2697 h 3082"/>
                          <a:gd name="T12" fmla="*/ 9247 w 9247"/>
                          <a:gd name="T13" fmla="*/ 385 h 3082"/>
                          <a:gd name="T14" fmla="*/ 8862 w 9247"/>
                          <a:gd name="T15" fmla="*/ 0 h 3082"/>
                          <a:gd name="T16" fmla="*/ 385 w 9247"/>
                          <a:gd name="T17" fmla="*/ 0 h 30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47" h="3082">
                            <a:moveTo>
                              <a:pt x="385" y="0"/>
                            </a:moveTo>
                            <a:cubicBezTo>
                              <a:pt x="173" y="0"/>
                              <a:pt x="0" y="173"/>
                              <a:pt x="0" y="385"/>
                            </a:cubicBezTo>
                            <a:lnTo>
                              <a:pt x="0" y="2697"/>
                            </a:lnTo>
                            <a:cubicBezTo>
                              <a:pt x="0" y="2909"/>
                              <a:pt x="173" y="3082"/>
                              <a:pt x="385" y="3082"/>
                            </a:cubicBezTo>
                            <a:lnTo>
                              <a:pt x="8862" y="3082"/>
                            </a:lnTo>
                            <a:cubicBezTo>
                              <a:pt x="9074" y="3082"/>
                              <a:pt x="9247" y="2909"/>
                              <a:pt x="9247" y="2697"/>
                            </a:cubicBezTo>
                            <a:lnTo>
                              <a:pt x="9247" y="385"/>
                            </a:lnTo>
                            <a:cubicBezTo>
                              <a:pt x="9247" y="173"/>
                              <a:pt x="9074" y="0"/>
                              <a:pt x="8862" y="0"/>
                            </a:cubicBezTo>
                            <a:lnTo>
                              <a:pt x="385" y="0"/>
                            </a:lnTo>
                            <a:close/>
                          </a:path>
                        </a:pathLst>
                      </a:custGeom>
                      <a:noFill/>
                      <a:ln w="38100" cap="rnd">
                        <a:solidFill>
                          <a:srgbClr val="000000"/>
                        </a:solid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grpSp>
                <p:sp>
                  <p:nvSpPr>
                    <p:cNvPr id="85" name="Rectangle 131"/>
                    <p:cNvSpPr>
                      <a:spLocks noChangeArrowheads="1"/>
                    </p:cNvSpPr>
                    <p:nvPr/>
                  </p:nvSpPr>
                  <p:spPr bwMode="auto">
                    <a:xfrm>
                      <a:off x="13343" y="11585"/>
                      <a:ext cx="288"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H</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6" name="Rectangle 132"/>
                    <p:cNvSpPr>
                      <a:spLocks noChangeArrowheads="1"/>
                    </p:cNvSpPr>
                    <p:nvPr/>
                  </p:nvSpPr>
                  <p:spPr bwMode="auto">
                    <a:xfrm>
                      <a:off x="13517" y="11585"/>
                      <a:ext cx="42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IV(</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88" name="Rectangle 133"/>
                    <p:cNvSpPr>
                      <a:spLocks noChangeArrowheads="1"/>
                    </p:cNvSpPr>
                    <p:nvPr/>
                  </p:nvSpPr>
                  <p:spPr bwMode="auto">
                    <a:xfrm>
                      <a:off x="13823" y="11585"/>
                      <a:ext cx="25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89" name="Rectangle 134"/>
                    <p:cNvSpPr>
                      <a:spLocks noChangeArrowheads="1"/>
                    </p:cNvSpPr>
                    <p:nvPr/>
                  </p:nvSpPr>
                  <p:spPr bwMode="auto">
                    <a:xfrm>
                      <a:off x="13963" y="11585"/>
                      <a:ext cx="195"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90" name="Rectangle 135"/>
                    <p:cNvSpPr>
                      <a:spLocks noChangeArrowheads="1"/>
                    </p:cNvSpPr>
                    <p:nvPr/>
                  </p:nvSpPr>
                  <p:spPr bwMode="auto">
                    <a:xfrm>
                      <a:off x="14043" y="11585"/>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91" name="Rectangle 136"/>
                    <p:cNvSpPr>
                      <a:spLocks noChangeArrowheads="1"/>
                    </p:cNvSpPr>
                    <p:nvPr/>
                  </p:nvSpPr>
                  <p:spPr bwMode="auto">
                    <a:xfrm>
                      <a:off x="14109" y="11585"/>
                      <a:ext cx="1193"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assessed</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92" name="Rectangle 137"/>
                    <p:cNvSpPr>
                      <a:spLocks noChangeArrowheads="1"/>
                    </p:cNvSpPr>
                    <p:nvPr/>
                  </p:nvSpPr>
                  <p:spPr bwMode="auto">
                    <a:xfrm>
                      <a:off x="15191" y="11593"/>
                      <a:ext cx="173" cy="31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0"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93" name="Rectangle 138"/>
                    <p:cNvSpPr>
                      <a:spLocks noChangeArrowheads="1"/>
                    </p:cNvSpPr>
                    <p:nvPr/>
                  </p:nvSpPr>
                  <p:spPr bwMode="auto">
                    <a:xfrm>
                      <a:off x="13613" y="11902"/>
                      <a:ext cx="714"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1,039</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94" name="Rectangle 139"/>
                    <p:cNvSpPr>
                      <a:spLocks noChangeArrowheads="1"/>
                    </p:cNvSpPr>
                    <p:nvPr/>
                  </p:nvSpPr>
                  <p:spPr bwMode="auto">
                    <a:xfrm>
                      <a:off x="14213" y="11902"/>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a:ln>
                            <a:noFill/>
                          </a:ln>
                          <a:solidFill>
                            <a:srgbClr val="000000"/>
                          </a:solidFill>
                          <a:effectLst/>
                          <a:latin typeface="Arial" pitchFamily="34" charset="0"/>
                          <a:cs typeface="Arial" pitchFamily="34" charset="0"/>
                        </a:rPr>
                        <a:t> </a:t>
                      </a:r>
                      <a:endParaRPr kumimoji="0" lang="en-US" altLang="en-US" sz="1800" b="0" i="0" u="none" strike="noStrike" cap="none" normalizeH="0" baseline="0">
                        <a:ln>
                          <a:noFill/>
                        </a:ln>
                        <a:solidFill>
                          <a:schemeClr val="tx1"/>
                        </a:solidFill>
                        <a:effectLst/>
                        <a:latin typeface="Arial" pitchFamily="34" charset="0"/>
                        <a:cs typeface="Arial" pitchFamily="34" charset="0"/>
                      </a:endParaRPr>
                    </a:p>
                  </p:txBody>
                </p:sp>
                <p:sp>
                  <p:nvSpPr>
                    <p:cNvPr id="95" name="Rectangle 140"/>
                    <p:cNvSpPr>
                      <a:spLocks noChangeArrowheads="1"/>
                    </p:cNvSpPr>
                    <p:nvPr/>
                  </p:nvSpPr>
                  <p:spPr bwMode="auto">
                    <a:xfrm>
                      <a:off x="14279" y="11902"/>
                      <a:ext cx="746"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(65%)</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12" name="Rectangle 141"/>
                    <p:cNvSpPr>
                      <a:spLocks noChangeArrowheads="1"/>
                    </p:cNvSpPr>
                    <p:nvPr/>
                  </p:nvSpPr>
                  <p:spPr bwMode="auto">
                    <a:xfrm>
                      <a:off x="14921" y="11902"/>
                      <a:ext cx="182" cy="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prstTxWarp prst="textNoShape">
                        <a:avLst/>
                      </a:prstTxWarp>
                      <a:spAutoFit/>
                    </a:bodyPr>
                    <a:lstStyle>
                      <a:lvl1pPr fontAlgn="base">
                        <a:spcBef>
                          <a:spcPct val="0"/>
                        </a:spcBef>
                        <a:spcAft>
                          <a:spcPct val="0"/>
                        </a:spcAft>
                        <a:defRPr>
                          <a:solidFill>
                            <a:schemeClr val="tx1"/>
                          </a:solidFill>
                          <a:latin typeface="Arial" pitchFamily="34" charset="0"/>
                          <a:cs typeface="Arial" pitchFamily="34" charset="0"/>
                        </a:defRPr>
                      </a:lvl1pPr>
                      <a:lvl2pPr marL="457200" fontAlgn="base">
                        <a:spcBef>
                          <a:spcPct val="0"/>
                        </a:spcBef>
                        <a:spcAft>
                          <a:spcPct val="0"/>
                        </a:spcAft>
                        <a:defRPr>
                          <a:solidFill>
                            <a:schemeClr val="tx1"/>
                          </a:solidFill>
                          <a:latin typeface="Arial" pitchFamily="34" charset="0"/>
                          <a:cs typeface="Arial" pitchFamily="34" charset="0"/>
                        </a:defRPr>
                      </a:lvl2pPr>
                      <a:lvl3pPr marL="914400" fontAlgn="base">
                        <a:spcBef>
                          <a:spcPct val="0"/>
                        </a:spcBef>
                        <a:spcAft>
                          <a:spcPct val="0"/>
                        </a:spcAft>
                        <a:defRPr>
                          <a:solidFill>
                            <a:schemeClr val="tx1"/>
                          </a:solidFill>
                          <a:latin typeface="Arial" pitchFamily="34" charset="0"/>
                          <a:cs typeface="Arial" pitchFamily="34" charset="0"/>
                        </a:defRPr>
                      </a:lvl3pPr>
                      <a:lvl4pPr marL="1371600" fontAlgn="base">
                        <a:spcBef>
                          <a:spcPct val="0"/>
                        </a:spcBef>
                        <a:spcAft>
                          <a:spcPct val="0"/>
                        </a:spcAft>
                        <a:defRPr>
                          <a:solidFill>
                            <a:schemeClr val="tx1"/>
                          </a:solidFill>
                          <a:latin typeface="Arial" pitchFamily="34" charset="0"/>
                          <a:cs typeface="Arial" pitchFamily="34" charset="0"/>
                        </a:defRPr>
                      </a:lvl4pPr>
                      <a:lvl5pPr marL="1828800" fontAlgn="base">
                        <a:spcBef>
                          <a:spcPct val="0"/>
                        </a:spcBef>
                        <a:spcAft>
                          <a:spcPct val="0"/>
                        </a:spcAft>
                        <a:defRPr>
                          <a:solidFill>
                            <a:schemeClr val="tx1"/>
                          </a:solidFill>
                          <a:latin typeface="Arial" pitchFamily="34" charset="0"/>
                          <a:cs typeface="Arial" pitchFamily="34" charset="0"/>
                        </a:defRPr>
                      </a:lvl5pPr>
                      <a:lvl6pPr marL="2286000" fontAlgn="base">
                        <a:spcBef>
                          <a:spcPct val="0"/>
                        </a:spcBef>
                        <a:spcAft>
                          <a:spcPct val="0"/>
                        </a:spcAft>
                        <a:defRPr>
                          <a:solidFill>
                            <a:schemeClr val="tx1"/>
                          </a:solidFill>
                          <a:latin typeface="Arial" pitchFamily="34" charset="0"/>
                          <a:cs typeface="Arial" pitchFamily="34" charset="0"/>
                        </a:defRPr>
                      </a:lvl6pPr>
                      <a:lvl7pPr marL="2743200" fontAlgn="base">
                        <a:spcBef>
                          <a:spcPct val="0"/>
                        </a:spcBef>
                        <a:spcAft>
                          <a:spcPct val="0"/>
                        </a:spcAft>
                        <a:defRPr>
                          <a:solidFill>
                            <a:schemeClr val="tx1"/>
                          </a:solidFill>
                          <a:latin typeface="Arial" pitchFamily="34" charset="0"/>
                          <a:cs typeface="Arial" pitchFamily="34" charset="0"/>
                        </a:defRPr>
                      </a:lvl7pPr>
                      <a:lvl8pPr marL="3200400" fontAlgn="base">
                        <a:spcBef>
                          <a:spcPct val="0"/>
                        </a:spcBef>
                        <a:spcAft>
                          <a:spcPct val="0"/>
                        </a:spcAft>
                        <a:defRPr>
                          <a:solidFill>
                            <a:schemeClr val="tx1"/>
                          </a:solidFill>
                          <a:latin typeface="Arial" pitchFamily="34" charset="0"/>
                          <a:cs typeface="Arial" pitchFamily="34" charset="0"/>
                        </a:defRPr>
                      </a:lvl8pPr>
                      <a:lvl9pPr marL="3657600" fontAlgn="base">
                        <a:spcBef>
                          <a:spcPct val="0"/>
                        </a:spcBef>
                        <a:spcAft>
                          <a:spcPct val="0"/>
                        </a:spcAft>
                        <a:defRPr>
                          <a:solidFill>
                            <a:schemeClr val="tx1"/>
                          </a:solidFill>
                          <a:latin typeface="Arial" pitchFamily="34" charset="0"/>
                          <a:cs typeface="Arial"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3000" b="1" i="0" u="none" strike="noStrike" cap="none" normalizeH="0" baseline="0" dirty="0">
                          <a:ln>
                            <a:noFill/>
                          </a:ln>
                          <a:solidFill>
                            <a:srgbClr val="000000"/>
                          </a:solidFill>
                          <a:effectLst/>
                          <a:latin typeface="Arial" pitchFamily="34" charset="0"/>
                          <a:cs typeface="Arial" pitchFamily="34" charset="0"/>
                        </a:rPr>
                        <a:t> </a:t>
                      </a:r>
                      <a:endParaRPr kumimoji="0" lang="en-US" altLang="en-US" sz="1800" b="0" i="0" u="none" strike="noStrike" cap="none" normalizeH="0" baseline="0" dirty="0">
                        <a:ln>
                          <a:noFill/>
                        </a:ln>
                        <a:solidFill>
                          <a:schemeClr val="tx1"/>
                        </a:solidFill>
                        <a:effectLst/>
                        <a:latin typeface="Arial" pitchFamily="34" charset="0"/>
                        <a:cs typeface="Arial" pitchFamily="34" charset="0"/>
                      </a:endParaRPr>
                    </a:p>
                  </p:txBody>
                </p:sp>
                <p:sp>
                  <p:nvSpPr>
                    <p:cNvPr id="2113" name="Freeform 142"/>
                    <p:cNvSpPr>
                      <a:spLocks noEditPoints="1"/>
                    </p:cNvSpPr>
                    <p:nvPr/>
                  </p:nvSpPr>
                  <p:spPr bwMode="auto">
                    <a:xfrm>
                      <a:off x="14394" y="11291"/>
                      <a:ext cx="72" cy="216"/>
                    </a:xfrm>
                    <a:custGeom>
                      <a:avLst/>
                      <a:gdLst>
                        <a:gd name="T0" fmla="*/ 48 w 72"/>
                        <a:gd name="T1" fmla="*/ 0 h 216"/>
                        <a:gd name="T2" fmla="*/ 48 w 72"/>
                        <a:gd name="T3" fmla="*/ 156 h 216"/>
                        <a:gd name="T4" fmla="*/ 24 w 72"/>
                        <a:gd name="T5" fmla="*/ 156 h 216"/>
                        <a:gd name="T6" fmla="*/ 24 w 72"/>
                        <a:gd name="T7" fmla="*/ 0 h 216"/>
                        <a:gd name="T8" fmla="*/ 48 w 72"/>
                        <a:gd name="T9" fmla="*/ 0 h 216"/>
                        <a:gd name="T10" fmla="*/ 72 w 72"/>
                        <a:gd name="T11" fmla="*/ 144 h 216"/>
                        <a:gd name="T12" fmla="*/ 36 w 72"/>
                        <a:gd name="T13" fmla="*/ 216 h 216"/>
                        <a:gd name="T14" fmla="*/ 0 w 72"/>
                        <a:gd name="T15" fmla="*/ 144 h 216"/>
                        <a:gd name="T16" fmla="*/ 72 w 72"/>
                        <a:gd name="T17" fmla="*/ 144 h 2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2" h="216">
                          <a:moveTo>
                            <a:pt x="48" y="0"/>
                          </a:moveTo>
                          <a:lnTo>
                            <a:pt x="48" y="156"/>
                          </a:lnTo>
                          <a:lnTo>
                            <a:pt x="24" y="156"/>
                          </a:lnTo>
                          <a:lnTo>
                            <a:pt x="24" y="0"/>
                          </a:lnTo>
                          <a:lnTo>
                            <a:pt x="48" y="0"/>
                          </a:lnTo>
                          <a:close/>
                          <a:moveTo>
                            <a:pt x="72" y="144"/>
                          </a:moveTo>
                          <a:lnTo>
                            <a:pt x="36" y="216"/>
                          </a:lnTo>
                          <a:lnTo>
                            <a:pt x="0" y="144"/>
                          </a:lnTo>
                          <a:lnTo>
                            <a:pt x="72" y="144"/>
                          </a:lnTo>
                          <a:close/>
                        </a:path>
                      </a:pathLst>
                    </a:custGeom>
                    <a:solidFill>
                      <a:srgbClr val="000000"/>
                    </a:solidFill>
                    <a:ln w="1588" cap="flat">
                      <a:solidFill>
                        <a:srgbClr val="000000"/>
                      </a:solidFill>
                      <a:prstDash val="solid"/>
                      <a:bevel/>
                      <a:headEnd/>
                      <a:tailEnd/>
                    </a:ln>
                  </p:spPr>
                  <p:txBody>
                    <a:bodyPr vert="horz" wrap="square" lIns="91440" tIns="45720" rIns="91440" bIns="45720" numCol="1" anchor="t" anchorCtr="0" compatLnSpc="1">
                      <a:prstTxWarp prst="textNoShape">
                        <a:avLst/>
                      </a:prstTxWarp>
                    </a:bodyPr>
                    <a:lstStyle/>
                    <a:p>
                      <a:endParaRPr lang="en-US"/>
                    </a:p>
                  </p:txBody>
                </p:sp>
              </p:grpSp>
            </p:grpSp>
            <p:sp>
              <p:nvSpPr>
                <p:cNvPr id="180" name="object 26"/>
                <p:cNvSpPr txBox="1"/>
                <p:nvPr/>
              </p:nvSpPr>
              <p:spPr>
                <a:xfrm>
                  <a:off x="19538047" y="19506967"/>
                  <a:ext cx="8763000" cy="4180914"/>
                </a:xfrm>
                <a:prstGeom prst="rect">
                  <a:avLst/>
                </a:prstGeom>
              </p:spPr>
              <p:txBody>
                <a:bodyPr vert="horz" wrap="square" lIns="0" tIns="25680" rIns="0" bIns="0" rtlCol="0">
                  <a:spAutoFit/>
                </a:bodyPr>
                <a:lstStyle/>
                <a:p>
                  <a:pPr>
                    <a:lnSpc>
                      <a:spcPct val="150000"/>
                    </a:lnSpc>
                  </a:pPr>
                  <a:r>
                    <a:rPr lang="en-US" sz="3000" dirty="0">
                      <a:solidFill>
                        <a:srgbClr val="58595B"/>
                      </a:solidFill>
                      <a:latin typeface="Arial"/>
                      <a:cs typeface="Arial"/>
                    </a:rPr>
                    <a:t>62% (639/1,039) of patients were admitted in the wards. Outcomes of 987 patients was 80% (790/978) discharged, 17% (168/987) died, being 39% (66/168) of deaths before 48h. Average time in ED was less than 1 day and hospitalization 6 days (SD 7).</a:t>
                  </a:r>
                </a:p>
              </p:txBody>
            </p:sp>
            <p:grpSp>
              <p:nvGrpSpPr>
                <p:cNvPr id="14" name="Group 13"/>
                <p:cNvGrpSpPr/>
                <p:nvPr/>
              </p:nvGrpSpPr>
              <p:grpSpPr>
                <a:xfrm>
                  <a:off x="19290726" y="24590404"/>
                  <a:ext cx="10096280" cy="5726877"/>
                  <a:chOff x="19290726" y="24361804"/>
                  <a:chExt cx="10096280" cy="5726877"/>
                </a:xfrm>
              </p:grpSpPr>
              <p:sp>
                <p:nvSpPr>
                  <p:cNvPr id="20" name="object 20"/>
                  <p:cNvSpPr/>
                  <p:nvPr/>
                </p:nvSpPr>
                <p:spPr>
                  <a:xfrm>
                    <a:off x="19290726" y="24361804"/>
                    <a:ext cx="10096280" cy="5726877"/>
                  </a:xfrm>
                  <a:custGeom>
                    <a:avLst/>
                    <a:gdLst/>
                    <a:ahLst/>
                    <a:cxnLst/>
                    <a:rect l="l" t="t" r="r" b="b"/>
                    <a:pathLst>
                      <a:path w="6408419" h="3094354">
                        <a:moveTo>
                          <a:pt x="0" y="3094241"/>
                        </a:moveTo>
                        <a:lnTo>
                          <a:pt x="6408297" y="3094241"/>
                        </a:lnTo>
                        <a:lnTo>
                          <a:pt x="6408297" y="0"/>
                        </a:lnTo>
                        <a:lnTo>
                          <a:pt x="0" y="0"/>
                        </a:lnTo>
                        <a:lnTo>
                          <a:pt x="0" y="3094241"/>
                        </a:lnTo>
                        <a:close/>
                      </a:path>
                    </a:pathLst>
                  </a:custGeom>
                  <a:solidFill>
                    <a:srgbClr val="3EA199"/>
                  </a:solidFill>
                </p:spPr>
                <p:txBody>
                  <a:bodyPr wrap="square" lIns="0" tIns="0" rIns="0" bIns="0" rtlCol="0"/>
                  <a:lstStyle/>
                  <a:p>
                    <a:endParaRPr sz="8156"/>
                  </a:p>
                </p:txBody>
              </p:sp>
              <p:pic>
                <p:nvPicPr>
                  <p:cNvPr id="1028" name="Picture 4"/>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9481006" y="24754681"/>
                    <a:ext cx="9769475" cy="5105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pSp>
          </p:grpSp>
        </p:grpSp>
      </p:gr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EF656C67CEBF1B4EA4579FD3E3AFD5F7" ma:contentTypeVersion="6" ma:contentTypeDescription="Create a new document." ma:contentTypeScope="" ma:versionID="0a4da1f39be4a4643d4d8e5bc18bd4eb">
  <xsd:schema xmlns:xsd="http://www.w3.org/2001/XMLSchema" xmlns:xs="http://www.w3.org/2001/XMLSchema" xmlns:p="http://schemas.microsoft.com/office/2006/metadata/properties" xmlns:ns2="5895eead-2303-49e7-ae5e-1c41a0da3250" xmlns:ns3="e2f035dc-877f-47c5-a098-0c6fdb408b4f" targetNamespace="http://schemas.microsoft.com/office/2006/metadata/properties" ma:root="true" ma:fieldsID="fe335e4f5f8d9dface2ac2651128f73e" ns2:_="" ns3:_="">
    <xsd:import namespace="5895eead-2303-49e7-ae5e-1c41a0da3250"/>
    <xsd:import namespace="e2f035dc-877f-47c5-a098-0c6fdb408b4f"/>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895eead-2303-49e7-ae5e-1c41a0da325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2f035dc-877f-47c5-a098-0c6fdb408b4f"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SharedWithUsers xmlns="e2f035dc-877f-47c5-a098-0c6fdb408b4f">
      <UserInfo>
        <DisplayName/>
        <AccountId xsi:nil="true"/>
        <AccountType/>
      </UserInfo>
    </SharedWithUsers>
  </documentManagement>
</p:properties>
</file>

<file path=customXml/itemProps1.xml><?xml version="1.0" encoding="utf-8"?>
<ds:datastoreItem xmlns:ds="http://schemas.openxmlformats.org/officeDocument/2006/customXml" ds:itemID="{61E552F6-315F-4F5C-B7E8-CA3DB1EC71C9}"/>
</file>

<file path=customXml/itemProps2.xml><?xml version="1.0" encoding="utf-8"?>
<ds:datastoreItem xmlns:ds="http://schemas.openxmlformats.org/officeDocument/2006/customXml" ds:itemID="{6A2B4911-85AC-4445-B1E7-E8EDEDA8103C}"/>
</file>

<file path=customXml/itemProps3.xml><?xml version="1.0" encoding="utf-8"?>
<ds:datastoreItem xmlns:ds="http://schemas.openxmlformats.org/officeDocument/2006/customXml" ds:itemID="{C763A101-3B5A-414D-AACE-DFD60BE6ACCE}"/>
</file>

<file path=docProps/app.xml><?xml version="1.0" encoding="utf-8"?>
<Properties xmlns="http://schemas.openxmlformats.org/officeDocument/2006/extended-properties" xmlns:vt="http://schemas.openxmlformats.org/officeDocument/2006/docPropsVTypes">
  <Template/>
  <TotalTime>1475</TotalTime>
  <Words>759</Words>
  <Application>Microsoft Office PowerPoint</Application>
  <PresentationFormat>Custom</PresentationFormat>
  <Paragraphs>67</Paragraphs>
  <Slides>1</Slides>
  <Notes>1</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Times New Roman</vt:lpstr>
      <vt:lpstr>Office Theme</vt:lpstr>
      <vt:lpstr>Outcomes for patients with advanced HIV disease at Beira Central Hospital: retrospective analysis</vt:lpstr>
    </vt:vector>
  </TitlesOfParts>
  <LinksUpToDate>false</LinksUpToDate>
  <SharedDoc>false</SharedDoc>
  <HyperlinkBase/>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MSFUser</dc:creator>
  <cp:lastModifiedBy>Holly Baker</cp:lastModifiedBy>
  <cp:revision>34</cp:revision>
  <cp:lastPrinted>2018-04-11T18:41:58Z</cp:lastPrinted>
  <dcterms:created xsi:type="dcterms:W3CDTF">2018-04-11T18:28:11Z</dcterms:created>
  <dcterms:modified xsi:type="dcterms:W3CDTF">2019-04-17T15:59:14Z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2018-04-05T23:00:00Z</vt:filetime>
  </property>
  <property fmtid="{D5CDD505-2E9C-101B-9397-08002B2CF9AE}" pid="3" name="Creator">
    <vt:lpwstr>Adobe InDesign CS6 (Macintosh)</vt:lpwstr>
  </property>
  <property fmtid="{D5CDD505-2E9C-101B-9397-08002B2CF9AE}" pid="4" name="LastSaved">
    <vt:filetime>2018-04-10T23:00:00Z</vt:filetime>
  </property>
  <property fmtid="{D5CDD505-2E9C-101B-9397-08002B2CF9AE}" pid="5" name="ContentTypeId">
    <vt:lpwstr>0x010100EF656C67CEBF1B4EA4579FD3E3AFD5F7</vt:lpwstr>
  </property>
  <property fmtid="{D5CDD505-2E9C-101B-9397-08002B2CF9AE}" pid="6" name="Order">
    <vt:r8>308300</vt:r8>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ies>
</file>