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notesMasterIdLst>
    <p:notesMasterId r:id="rId3"/>
  </p:notesMasterIdLst>
  <p:sldIdLst>
    <p:sldId id="261" r:id="rId2"/>
  </p:sldIdLst>
  <p:sldSz cx="30275213" cy="42803763"/>
  <p:notesSz cx="14224000" cy="20104100"/>
  <p:defaultTextStyle>
    <a:defPPr>
      <a:defRPr lang="en-US"/>
    </a:defPPr>
    <a:lvl1pPr marL="0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383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132" userDrawn="1">
          <p15:clr>
            <a:srgbClr val="A4A3A4"/>
          </p15:clr>
        </p15:guide>
        <p15:guide id="2" pos="4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D4D4D"/>
    <a:srgbClr val="3EA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B8CCA3-A7A1-452F-BBFF-C2E9327AAC82}" v="6" dt="2019-04-23T12:48:42.05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92"/>
    <p:restoredTop sz="93297" autoAdjust="0"/>
  </p:normalViewPr>
  <p:slideViewPr>
    <p:cSldViewPr>
      <p:cViewPr>
        <p:scale>
          <a:sx n="32" d="100"/>
          <a:sy n="32" d="100"/>
        </p:scale>
        <p:origin x="2118" y="96"/>
      </p:cViewPr>
      <p:guideLst>
        <p:guide orient="horz" pos="6132"/>
        <p:guide pos="497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11" Type="http://schemas.openxmlformats.org/officeDocument/2006/relationships/customXml" Target="../customXml/item2.xml"/><Relationship Id="rId5" Type="http://schemas.openxmlformats.org/officeDocument/2006/relationships/viewProps" Target="viewProps.xml"/><Relationship Id="rId10" Type="http://schemas.openxmlformats.org/officeDocument/2006/relationships/customXml" Target="../customXml/item1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ly Baker" userId="11c000dc-9118-4b94-82c8-b6f35894e1c8" providerId="ADAL" clId="{993FC313-EC41-4D10-BEF7-7E6E7FEBCA0C}"/>
    <pc:docChg chg="modSld">
      <pc:chgData name="Holly Baker" userId="11c000dc-9118-4b94-82c8-b6f35894e1c8" providerId="ADAL" clId="{993FC313-EC41-4D10-BEF7-7E6E7FEBCA0C}" dt="2019-04-10T17:12:52.408" v="4" actId="14100"/>
      <pc:docMkLst>
        <pc:docMk/>
      </pc:docMkLst>
      <pc:sldChg chg="modSp">
        <pc:chgData name="Holly Baker" userId="11c000dc-9118-4b94-82c8-b6f35894e1c8" providerId="ADAL" clId="{993FC313-EC41-4D10-BEF7-7E6E7FEBCA0C}" dt="2019-04-10T17:12:52.408" v="4" actId="14100"/>
        <pc:sldMkLst>
          <pc:docMk/>
          <pc:sldMk cId="1540854014" sldId="261"/>
        </pc:sldMkLst>
        <pc:spChg chg="mod">
          <ac:chgData name="Holly Baker" userId="11c000dc-9118-4b94-82c8-b6f35894e1c8" providerId="ADAL" clId="{993FC313-EC41-4D10-BEF7-7E6E7FEBCA0C}" dt="2019-04-10T17:12:52.408" v="4" actId="14100"/>
          <ac:spMkLst>
            <pc:docMk/>
            <pc:sldMk cId="1540854014" sldId="261"/>
            <ac:spMk id="3" creationId="{00000000-0000-0000-0000-000000000000}"/>
          </ac:spMkLst>
        </pc:spChg>
      </pc:sldChg>
    </pc:docChg>
  </pc:docChgLst>
  <pc:docChgLst>
    <pc:chgData name="Joy Kumahor" userId="6b8a37cc-7453-40a7-bb8b-a4492c1a4214" providerId="ADAL" clId="{23B8CCA3-A7A1-452F-BBFF-C2E9327AAC82}"/>
    <pc:docChg chg="modSld">
      <pc:chgData name="Joy Kumahor" userId="6b8a37cc-7453-40a7-bb8b-a4492c1a4214" providerId="ADAL" clId="{23B8CCA3-A7A1-452F-BBFF-C2E9327AAC82}" dt="2019-04-23T12:48:42.054" v="5" actId="14100"/>
      <pc:docMkLst>
        <pc:docMk/>
      </pc:docMkLst>
      <pc:sldChg chg="modSp">
        <pc:chgData name="Joy Kumahor" userId="6b8a37cc-7453-40a7-bb8b-a4492c1a4214" providerId="ADAL" clId="{23B8CCA3-A7A1-452F-BBFF-C2E9327AAC82}" dt="2019-04-23T12:48:42.054" v="5" actId="14100"/>
        <pc:sldMkLst>
          <pc:docMk/>
          <pc:sldMk cId="1540854014" sldId="261"/>
        </pc:sldMkLst>
        <pc:spChg chg="mod">
          <ac:chgData name="Joy Kumahor" userId="6b8a37cc-7453-40a7-bb8b-a4492c1a4214" providerId="ADAL" clId="{23B8CCA3-A7A1-452F-BBFF-C2E9327AAC82}" dt="2019-04-23T12:47:08.881" v="0" actId="14100"/>
          <ac:spMkLst>
            <pc:docMk/>
            <pc:sldMk cId="1540854014" sldId="261"/>
            <ac:spMk id="2" creationId="{00000000-0000-0000-0000-000000000000}"/>
          </ac:spMkLst>
        </pc:spChg>
        <pc:spChg chg="mod">
          <ac:chgData name="Joy Kumahor" userId="6b8a37cc-7453-40a7-bb8b-a4492c1a4214" providerId="ADAL" clId="{23B8CCA3-A7A1-452F-BBFF-C2E9327AAC82}" dt="2019-04-23T12:48:42.054" v="5" actId="14100"/>
          <ac:spMkLst>
            <pc:docMk/>
            <pc:sldMk cId="1540854014" sldId="261"/>
            <ac:spMk id="3" creationId="{00000000-0000-0000-0000-000000000000}"/>
          </ac:spMkLst>
        </pc:spChg>
        <pc:spChg chg="mod">
          <ac:chgData name="Joy Kumahor" userId="6b8a37cc-7453-40a7-bb8b-a4492c1a4214" providerId="ADAL" clId="{23B8CCA3-A7A1-452F-BBFF-C2E9327AAC82}" dt="2019-04-23T12:47:46.492" v="3" actId="20577"/>
          <ac:spMkLst>
            <pc:docMk/>
            <pc:sldMk cId="1540854014" sldId="261"/>
            <ac:spMk id="11" creationId="{00000000-0000-0000-0000-000000000000}"/>
          </ac:spMkLst>
        </pc:spChg>
        <pc:spChg chg="mod">
          <ac:chgData name="Joy Kumahor" userId="6b8a37cc-7453-40a7-bb8b-a4492c1a4214" providerId="ADAL" clId="{23B8CCA3-A7A1-452F-BBFF-C2E9327AAC82}" dt="2019-04-23T12:48:06.621" v="4" actId="14100"/>
          <ac:spMkLst>
            <pc:docMk/>
            <pc:sldMk cId="1540854014" sldId="261"/>
            <ac:spMk id="39" creationId="{75B806D7-335F-724A-9D92-0A60A892A08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6164263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8056563" y="0"/>
            <a:ext cx="6164262" cy="1008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58CABE-655D-5C42-8970-4E5AEED2B7CA}" type="datetimeFigureOut">
              <a:rPr lang="en-US" smtClean="0"/>
              <a:t>4/23/2019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11700" y="2513013"/>
            <a:ext cx="4800600" cy="6784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422400" y="9675813"/>
            <a:ext cx="11379200" cy="79152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9096038"/>
            <a:ext cx="6164263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8056563" y="19096038"/>
            <a:ext cx="6164262" cy="1008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D1AA78-6143-204E-A6FE-1B8338019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0580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1pPr>
    <a:lvl2pPr marL="97328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2pPr>
    <a:lvl3pPr marL="1946575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3pPr>
    <a:lvl4pPr marL="291986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4pPr>
    <a:lvl5pPr marL="389314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5pPr>
    <a:lvl6pPr marL="4866437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6pPr>
    <a:lvl7pPr marL="5839724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7pPr>
    <a:lvl8pPr marL="6813012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8pPr>
    <a:lvl9pPr marL="7786299" algn="l" defTabSz="1946575" rtl="0" eaLnBrk="1" latinLnBrk="0" hangingPunct="1">
      <a:defRPr sz="25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D1AA78-6143-204E-A6FE-1B833801967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6490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"/>
            <a:ext cx="25715009" cy="4879305"/>
          </a:xfrm>
          <a:custGeom>
            <a:avLst/>
            <a:gdLst/>
            <a:ahLst/>
            <a:cxnLst/>
            <a:rect l="l" t="t" r="r" b="b"/>
            <a:pathLst>
              <a:path w="12081510" h="2291715">
                <a:moveTo>
                  <a:pt x="0" y="2291095"/>
                </a:moveTo>
                <a:lnTo>
                  <a:pt x="12081077" y="2291095"/>
                </a:lnTo>
                <a:lnTo>
                  <a:pt x="12081077" y="0"/>
                </a:lnTo>
                <a:lnTo>
                  <a:pt x="0" y="0"/>
                </a:lnTo>
                <a:lnTo>
                  <a:pt x="0" y="2291095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21359417" y="1"/>
            <a:ext cx="8908211" cy="8540473"/>
          </a:xfrm>
          <a:custGeom>
            <a:avLst/>
            <a:gdLst/>
            <a:ahLst/>
            <a:cxnLst/>
            <a:rect l="l" t="t" r="r" b="b"/>
            <a:pathLst>
              <a:path w="4185284" h="4011295">
                <a:moveTo>
                  <a:pt x="4184837" y="3322473"/>
                </a:moveTo>
                <a:lnTo>
                  <a:pt x="2989563" y="3322473"/>
                </a:lnTo>
                <a:lnTo>
                  <a:pt x="3011474" y="3333908"/>
                </a:lnTo>
                <a:lnTo>
                  <a:pt x="3036090" y="3360891"/>
                </a:lnTo>
                <a:lnTo>
                  <a:pt x="3055059" y="3400014"/>
                </a:lnTo>
                <a:lnTo>
                  <a:pt x="3060028" y="3447870"/>
                </a:lnTo>
                <a:lnTo>
                  <a:pt x="3042643" y="3501051"/>
                </a:lnTo>
                <a:lnTo>
                  <a:pt x="3022755" y="3541727"/>
                </a:lnTo>
                <a:lnTo>
                  <a:pt x="3009272" y="3582980"/>
                </a:lnTo>
                <a:lnTo>
                  <a:pt x="3002135" y="3624617"/>
                </a:lnTo>
                <a:lnTo>
                  <a:pt x="3001285" y="3666447"/>
                </a:lnTo>
                <a:lnTo>
                  <a:pt x="3006662" y="3708276"/>
                </a:lnTo>
                <a:lnTo>
                  <a:pt x="3018207" y="3749910"/>
                </a:lnTo>
                <a:lnTo>
                  <a:pt x="3035860" y="3791158"/>
                </a:lnTo>
                <a:lnTo>
                  <a:pt x="3059562" y="3831826"/>
                </a:lnTo>
                <a:lnTo>
                  <a:pt x="3089254" y="3871721"/>
                </a:lnTo>
                <a:lnTo>
                  <a:pt x="3124875" y="3910650"/>
                </a:lnTo>
                <a:lnTo>
                  <a:pt x="3164620" y="3946325"/>
                </a:lnTo>
                <a:lnTo>
                  <a:pt x="3204559" y="3974198"/>
                </a:lnTo>
                <a:lnTo>
                  <a:pt x="3245054" y="3994276"/>
                </a:lnTo>
                <a:lnTo>
                  <a:pt x="3286468" y="4006568"/>
                </a:lnTo>
                <a:lnTo>
                  <a:pt x="3329161" y="4011081"/>
                </a:lnTo>
                <a:lnTo>
                  <a:pt x="3373495" y="4007825"/>
                </a:lnTo>
                <a:lnTo>
                  <a:pt x="3419834" y="3996808"/>
                </a:lnTo>
                <a:lnTo>
                  <a:pt x="3468537" y="3978038"/>
                </a:lnTo>
                <a:lnTo>
                  <a:pt x="3519968" y="3951522"/>
                </a:lnTo>
                <a:lnTo>
                  <a:pt x="4184837" y="3568939"/>
                </a:lnTo>
                <a:lnTo>
                  <a:pt x="4184837" y="3322473"/>
                </a:lnTo>
                <a:close/>
              </a:path>
              <a:path w="4185284" h="4011295">
                <a:moveTo>
                  <a:pt x="4184837" y="2683476"/>
                </a:moveTo>
                <a:lnTo>
                  <a:pt x="2428549" y="2683476"/>
                </a:lnTo>
                <a:lnTo>
                  <a:pt x="2463869" y="2727252"/>
                </a:lnTo>
                <a:lnTo>
                  <a:pt x="2530943" y="2812706"/>
                </a:lnTo>
                <a:lnTo>
                  <a:pt x="2563901" y="2853789"/>
                </a:lnTo>
                <a:lnTo>
                  <a:pt x="2597276" y="2893380"/>
                </a:lnTo>
                <a:lnTo>
                  <a:pt x="2631671" y="2931180"/>
                </a:lnTo>
                <a:lnTo>
                  <a:pt x="2667688" y="2966893"/>
                </a:lnTo>
                <a:lnTo>
                  <a:pt x="2701140" y="2998158"/>
                </a:lnTo>
                <a:lnTo>
                  <a:pt x="2730063" y="3029531"/>
                </a:lnTo>
                <a:lnTo>
                  <a:pt x="2752435" y="3065540"/>
                </a:lnTo>
                <a:lnTo>
                  <a:pt x="2766235" y="3110713"/>
                </a:lnTo>
                <a:lnTo>
                  <a:pt x="2779087" y="3158408"/>
                </a:lnTo>
                <a:lnTo>
                  <a:pt x="2799858" y="3202371"/>
                </a:lnTo>
                <a:lnTo>
                  <a:pt x="2827295" y="3241568"/>
                </a:lnTo>
                <a:lnTo>
                  <a:pt x="2860149" y="3274964"/>
                </a:lnTo>
                <a:lnTo>
                  <a:pt x="2897171" y="3301524"/>
                </a:lnTo>
                <a:lnTo>
                  <a:pt x="2937108" y="3320212"/>
                </a:lnTo>
                <a:lnTo>
                  <a:pt x="2978711" y="3329995"/>
                </a:lnTo>
                <a:lnTo>
                  <a:pt x="2989563" y="3322473"/>
                </a:lnTo>
                <a:lnTo>
                  <a:pt x="4184837" y="3322473"/>
                </a:lnTo>
                <a:lnTo>
                  <a:pt x="4184837" y="2683476"/>
                </a:lnTo>
                <a:close/>
              </a:path>
              <a:path w="4185284" h="4011295">
                <a:moveTo>
                  <a:pt x="2366484" y="2720138"/>
                </a:moveTo>
                <a:lnTo>
                  <a:pt x="1407237" y="2720138"/>
                </a:lnTo>
                <a:lnTo>
                  <a:pt x="1429809" y="2732290"/>
                </a:lnTo>
                <a:lnTo>
                  <a:pt x="1452778" y="2756641"/>
                </a:lnTo>
                <a:lnTo>
                  <a:pt x="1482854" y="2794276"/>
                </a:lnTo>
                <a:lnTo>
                  <a:pt x="1513640" y="2831568"/>
                </a:lnTo>
                <a:lnTo>
                  <a:pt x="1545361" y="2868085"/>
                </a:lnTo>
                <a:lnTo>
                  <a:pt x="1578241" y="2903395"/>
                </a:lnTo>
                <a:lnTo>
                  <a:pt x="1612507" y="2937068"/>
                </a:lnTo>
                <a:lnTo>
                  <a:pt x="1648385" y="2968670"/>
                </a:lnTo>
                <a:lnTo>
                  <a:pt x="1693608" y="3001074"/>
                </a:lnTo>
                <a:lnTo>
                  <a:pt x="1738154" y="3022786"/>
                </a:lnTo>
                <a:lnTo>
                  <a:pt x="1782513" y="3034096"/>
                </a:lnTo>
                <a:lnTo>
                  <a:pt x="1827176" y="3035295"/>
                </a:lnTo>
                <a:lnTo>
                  <a:pt x="1872631" y="3026676"/>
                </a:lnTo>
                <a:lnTo>
                  <a:pt x="1919369" y="3008528"/>
                </a:lnTo>
                <a:lnTo>
                  <a:pt x="1967878" y="2981143"/>
                </a:lnTo>
                <a:lnTo>
                  <a:pt x="2235917" y="2805845"/>
                </a:lnTo>
                <a:lnTo>
                  <a:pt x="2366484" y="2720138"/>
                </a:lnTo>
                <a:close/>
              </a:path>
              <a:path w="4185284" h="4011295">
                <a:moveTo>
                  <a:pt x="1242350" y="2799550"/>
                </a:moveTo>
                <a:lnTo>
                  <a:pt x="640822" y="2799550"/>
                </a:lnTo>
                <a:lnTo>
                  <a:pt x="675026" y="2808797"/>
                </a:lnTo>
                <a:lnTo>
                  <a:pt x="711869" y="2834740"/>
                </a:lnTo>
                <a:lnTo>
                  <a:pt x="752054" y="2866349"/>
                </a:lnTo>
                <a:lnTo>
                  <a:pt x="793682" y="2891005"/>
                </a:lnTo>
                <a:lnTo>
                  <a:pt x="836549" y="2908783"/>
                </a:lnTo>
                <a:lnTo>
                  <a:pt x="880449" y="2919759"/>
                </a:lnTo>
                <a:lnTo>
                  <a:pt x="925176" y="2924005"/>
                </a:lnTo>
                <a:lnTo>
                  <a:pt x="970527" y="2921596"/>
                </a:lnTo>
                <a:lnTo>
                  <a:pt x="1016295" y="2912608"/>
                </a:lnTo>
                <a:lnTo>
                  <a:pt x="1062275" y="2897114"/>
                </a:lnTo>
                <a:lnTo>
                  <a:pt x="1108262" y="2875188"/>
                </a:lnTo>
                <a:lnTo>
                  <a:pt x="1149523" y="2852408"/>
                </a:lnTo>
                <a:lnTo>
                  <a:pt x="1190609" y="2829297"/>
                </a:lnTo>
                <a:lnTo>
                  <a:pt x="1231552" y="2805845"/>
                </a:lnTo>
                <a:lnTo>
                  <a:pt x="1242350" y="2799550"/>
                </a:lnTo>
                <a:close/>
              </a:path>
              <a:path w="4185284" h="4011295">
                <a:moveTo>
                  <a:pt x="1140155" y="601969"/>
                </a:moveTo>
                <a:lnTo>
                  <a:pt x="1067977" y="605882"/>
                </a:lnTo>
                <a:lnTo>
                  <a:pt x="981543" y="619095"/>
                </a:lnTo>
                <a:lnTo>
                  <a:pt x="931444" y="629142"/>
                </a:lnTo>
                <a:lnTo>
                  <a:pt x="883334" y="642233"/>
                </a:lnTo>
                <a:lnTo>
                  <a:pt x="837298" y="658262"/>
                </a:lnTo>
                <a:lnTo>
                  <a:pt x="793418" y="677123"/>
                </a:lnTo>
                <a:lnTo>
                  <a:pt x="751779" y="698712"/>
                </a:lnTo>
                <a:lnTo>
                  <a:pt x="712465" y="722922"/>
                </a:lnTo>
                <a:lnTo>
                  <a:pt x="675559" y="749649"/>
                </a:lnTo>
                <a:lnTo>
                  <a:pt x="641146" y="778787"/>
                </a:lnTo>
                <a:lnTo>
                  <a:pt x="609309" y="810230"/>
                </a:lnTo>
                <a:lnTo>
                  <a:pt x="580132" y="843874"/>
                </a:lnTo>
                <a:lnTo>
                  <a:pt x="553698" y="879612"/>
                </a:lnTo>
                <a:lnTo>
                  <a:pt x="530092" y="917340"/>
                </a:lnTo>
                <a:lnTo>
                  <a:pt x="509398" y="956952"/>
                </a:lnTo>
                <a:lnTo>
                  <a:pt x="491699" y="998343"/>
                </a:lnTo>
                <a:lnTo>
                  <a:pt x="477079" y="1041407"/>
                </a:lnTo>
                <a:lnTo>
                  <a:pt x="465622" y="1086038"/>
                </a:lnTo>
                <a:lnTo>
                  <a:pt x="457412" y="1132133"/>
                </a:lnTo>
                <a:lnTo>
                  <a:pt x="452533" y="1179584"/>
                </a:lnTo>
                <a:lnTo>
                  <a:pt x="451068" y="1228288"/>
                </a:lnTo>
                <a:lnTo>
                  <a:pt x="453102" y="1278137"/>
                </a:lnTo>
                <a:lnTo>
                  <a:pt x="458718" y="1329028"/>
                </a:lnTo>
                <a:lnTo>
                  <a:pt x="467405" y="1377629"/>
                </a:lnTo>
                <a:lnTo>
                  <a:pt x="479134" y="1424751"/>
                </a:lnTo>
                <a:lnTo>
                  <a:pt x="493827" y="1470339"/>
                </a:lnTo>
                <a:lnTo>
                  <a:pt x="511405" y="1514335"/>
                </a:lnTo>
                <a:lnTo>
                  <a:pt x="531789" y="1556684"/>
                </a:lnTo>
                <a:lnTo>
                  <a:pt x="554903" y="1597330"/>
                </a:lnTo>
                <a:lnTo>
                  <a:pt x="580666" y="1636216"/>
                </a:lnTo>
                <a:lnTo>
                  <a:pt x="609002" y="1673287"/>
                </a:lnTo>
                <a:lnTo>
                  <a:pt x="639831" y="1708486"/>
                </a:lnTo>
                <a:lnTo>
                  <a:pt x="605849" y="1752803"/>
                </a:lnTo>
                <a:lnTo>
                  <a:pt x="537683" y="1835927"/>
                </a:lnTo>
                <a:lnTo>
                  <a:pt x="507394" y="1876724"/>
                </a:lnTo>
                <a:lnTo>
                  <a:pt x="482230" y="1918337"/>
                </a:lnTo>
                <a:lnTo>
                  <a:pt x="464140" y="1961762"/>
                </a:lnTo>
                <a:lnTo>
                  <a:pt x="442745" y="2015359"/>
                </a:lnTo>
                <a:lnTo>
                  <a:pt x="415275" y="2061022"/>
                </a:lnTo>
                <a:lnTo>
                  <a:pt x="382602" y="2100152"/>
                </a:lnTo>
                <a:lnTo>
                  <a:pt x="345600" y="2134149"/>
                </a:lnTo>
                <a:lnTo>
                  <a:pt x="305140" y="2164413"/>
                </a:lnTo>
                <a:lnTo>
                  <a:pt x="262097" y="2192345"/>
                </a:lnTo>
                <a:lnTo>
                  <a:pt x="187912" y="2237042"/>
                </a:lnTo>
                <a:lnTo>
                  <a:pt x="158665" y="2255053"/>
                </a:lnTo>
                <a:lnTo>
                  <a:pt x="100972" y="2292308"/>
                </a:lnTo>
                <a:lnTo>
                  <a:pt x="58132" y="2326279"/>
                </a:lnTo>
                <a:lnTo>
                  <a:pt x="26466" y="2363492"/>
                </a:lnTo>
                <a:lnTo>
                  <a:pt x="6810" y="2403774"/>
                </a:lnTo>
                <a:lnTo>
                  <a:pt x="0" y="2446950"/>
                </a:lnTo>
                <a:lnTo>
                  <a:pt x="6869" y="2492847"/>
                </a:lnTo>
                <a:lnTo>
                  <a:pt x="28254" y="2541290"/>
                </a:lnTo>
                <a:lnTo>
                  <a:pt x="53064" y="2582332"/>
                </a:lnTo>
                <a:lnTo>
                  <a:pt x="79230" y="2622710"/>
                </a:lnTo>
                <a:lnTo>
                  <a:pt x="106644" y="2662398"/>
                </a:lnTo>
                <a:lnTo>
                  <a:pt x="135196" y="2701369"/>
                </a:lnTo>
                <a:lnTo>
                  <a:pt x="164778" y="2739598"/>
                </a:lnTo>
                <a:lnTo>
                  <a:pt x="195280" y="2777059"/>
                </a:lnTo>
                <a:lnTo>
                  <a:pt x="226592" y="2813727"/>
                </a:lnTo>
                <a:lnTo>
                  <a:pt x="258607" y="2849575"/>
                </a:lnTo>
                <a:lnTo>
                  <a:pt x="293234" y="2880148"/>
                </a:lnTo>
                <a:lnTo>
                  <a:pt x="330083" y="2899077"/>
                </a:lnTo>
                <a:lnTo>
                  <a:pt x="368963" y="2907123"/>
                </a:lnTo>
                <a:lnTo>
                  <a:pt x="409686" y="2905045"/>
                </a:lnTo>
                <a:lnTo>
                  <a:pt x="452062" y="2893604"/>
                </a:lnTo>
                <a:lnTo>
                  <a:pt x="495903" y="2873560"/>
                </a:lnTo>
                <a:lnTo>
                  <a:pt x="534422" y="2851327"/>
                </a:lnTo>
                <a:lnTo>
                  <a:pt x="571282" y="2826526"/>
                </a:lnTo>
                <a:lnTo>
                  <a:pt x="606994" y="2805845"/>
                </a:lnTo>
                <a:lnTo>
                  <a:pt x="640822" y="2799550"/>
                </a:lnTo>
                <a:lnTo>
                  <a:pt x="1242350" y="2799550"/>
                </a:lnTo>
                <a:lnTo>
                  <a:pt x="1312800" y="2758079"/>
                </a:lnTo>
                <a:lnTo>
                  <a:pt x="1353169" y="2733748"/>
                </a:lnTo>
                <a:lnTo>
                  <a:pt x="1382533" y="2720514"/>
                </a:lnTo>
                <a:lnTo>
                  <a:pt x="1407237" y="2720138"/>
                </a:lnTo>
                <a:lnTo>
                  <a:pt x="2366484" y="2720138"/>
                </a:lnTo>
                <a:lnTo>
                  <a:pt x="2373493" y="2715555"/>
                </a:lnTo>
                <a:lnTo>
                  <a:pt x="2391160" y="2704559"/>
                </a:lnTo>
                <a:lnTo>
                  <a:pt x="2407496" y="2695111"/>
                </a:lnTo>
                <a:lnTo>
                  <a:pt x="2428549" y="2683476"/>
                </a:lnTo>
                <a:lnTo>
                  <a:pt x="4184837" y="2683476"/>
                </a:lnTo>
                <a:lnTo>
                  <a:pt x="4184837" y="623813"/>
                </a:lnTo>
                <a:lnTo>
                  <a:pt x="1397859" y="623813"/>
                </a:lnTo>
                <a:lnTo>
                  <a:pt x="1237105" y="607799"/>
                </a:lnTo>
                <a:lnTo>
                  <a:pt x="1140155" y="601969"/>
                </a:lnTo>
                <a:close/>
              </a:path>
              <a:path w="4185284" h="4011295">
                <a:moveTo>
                  <a:pt x="2891757" y="0"/>
                </a:moveTo>
                <a:lnTo>
                  <a:pt x="1560647" y="0"/>
                </a:lnTo>
                <a:lnTo>
                  <a:pt x="1542356" y="25291"/>
                </a:lnTo>
                <a:lnTo>
                  <a:pt x="1515998" y="66623"/>
                </a:lnTo>
                <a:lnTo>
                  <a:pt x="1492385" y="108931"/>
                </a:lnTo>
                <a:lnTo>
                  <a:pt x="1471460" y="152182"/>
                </a:lnTo>
                <a:lnTo>
                  <a:pt x="1453170" y="196342"/>
                </a:lnTo>
                <a:lnTo>
                  <a:pt x="1437457" y="241375"/>
                </a:lnTo>
                <a:lnTo>
                  <a:pt x="1424266" y="287249"/>
                </a:lnTo>
                <a:lnTo>
                  <a:pt x="1413542" y="333929"/>
                </a:lnTo>
                <a:lnTo>
                  <a:pt x="1405228" y="381380"/>
                </a:lnTo>
                <a:lnTo>
                  <a:pt x="1399270" y="429569"/>
                </a:lnTo>
                <a:lnTo>
                  <a:pt x="1395611" y="478461"/>
                </a:lnTo>
                <a:lnTo>
                  <a:pt x="1394196" y="528023"/>
                </a:lnTo>
                <a:lnTo>
                  <a:pt x="1394713" y="551724"/>
                </a:lnTo>
                <a:lnTo>
                  <a:pt x="1395978" y="583682"/>
                </a:lnTo>
                <a:lnTo>
                  <a:pt x="1397268" y="611757"/>
                </a:lnTo>
                <a:lnTo>
                  <a:pt x="1397859" y="623813"/>
                </a:lnTo>
                <a:lnTo>
                  <a:pt x="4184837" y="623813"/>
                </a:lnTo>
                <a:lnTo>
                  <a:pt x="4184837" y="394408"/>
                </a:lnTo>
                <a:lnTo>
                  <a:pt x="4145917" y="375641"/>
                </a:lnTo>
                <a:lnTo>
                  <a:pt x="4107320" y="358928"/>
                </a:lnTo>
                <a:lnTo>
                  <a:pt x="3426046" y="358928"/>
                </a:lnTo>
                <a:lnTo>
                  <a:pt x="3402225" y="358270"/>
                </a:lnTo>
                <a:lnTo>
                  <a:pt x="3341129" y="335015"/>
                </a:lnTo>
                <a:lnTo>
                  <a:pt x="3301868" y="311499"/>
                </a:lnTo>
                <a:lnTo>
                  <a:pt x="3255474" y="279443"/>
                </a:lnTo>
                <a:lnTo>
                  <a:pt x="3200952" y="238387"/>
                </a:lnTo>
                <a:lnTo>
                  <a:pt x="3137311" y="187872"/>
                </a:lnTo>
                <a:lnTo>
                  <a:pt x="3063556" y="127436"/>
                </a:lnTo>
                <a:lnTo>
                  <a:pt x="3023090" y="94737"/>
                </a:lnTo>
                <a:lnTo>
                  <a:pt x="2982279" y="63415"/>
                </a:lnTo>
                <a:lnTo>
                  <a:pt x="2941108" y="33502"/>
                </a:lnTo>
                <a:lnTo>
                  <a:pt x="2899566" y="5029"/>
                </a:lnTo>
                <a:lnTo>
                  <a:pt x="2891757" y="0"/>
                </a:lnTo>
                <a:close/>
              </a:path>
              <a:path w="4185284" h="4011295">
                <a:moveTo>
                  <a:pt x="3771380" y="280837"/>
                </a:moveTo>
                <a:lnTo>
                  <a:pt x="3724549" y="281638"/>
                </a:lnTo>
                <a:lnTo>
                  <a:pt x="3677813" y="285519"/>
                </a:lnTo>
                <a:lnTo>
                  <a:pt x="3631205" y="292531"/>
                </a:lnTo>
                <a:lnTo>
                  <a:pt x="3584757" y="302724"/>
                </a:lnTo>
                <a:lnTo>
                  <a:pt x="3538503" y="316148"/>
                </a:lnTo>
                <a:lnTo>
                  <a:pt x="3492476" y="332852"/>
                </a:lnTo>
                <a:lnTo>
                  <a:pt x="3446707" y="352887"/>
                </a:lnTo>
                <a:lnTo>
                  <a:pt x="3426046" y="358928"/>
                </a:lnTo>
                <a:lnTo>
                  <a:pt x="4107320" y="358928"/>
                </a:lnTo>
                <a:lnTo>
                  <a:pt x="4100714" y="356067"/>
                </a:lnTo>
                <a:lnTo>
                  <a:pt x="4054007" y="337959"/>
                </a:lnTo>
                <a:lnTo>
                  <a:pt x="4005822" y="321296"/>
                </a:lnTo>
                <a:lnTo>
                  <a:pt x="3959005" y="307443"/>
                </a:lnTo>
                <a:lnTo>
                  <a:pt x="3912119" y="296420"/>
                </a:lnTo>
                <a:lnTo>
                  <a:pt x="3865198" y="288278"/>
                </a:lnTo>
                <a:lnTo>
                  <a:pt x="3818274" y="283067"/>
                </a:lnTo>
                <a:lnTo>
                  <a:pt x="3771380" y="28083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24041098" y="1485728"/>
            <a:ext cx="5175335" cy="355082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1539524"/>
          </a:xfrm>
        </p:spPr>
        <p:txBody>
          <a:bodyPr lIns="0" tIns="0" rIns="0" bIns="0"/>
          <a:lstStyle>
            <a:lvl1pPr>
              <a:defRPr sz="10004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object 39"/>
          <p:cNvSpPr/>
          <p:nvPr userDrawn="1"/>
        </p:nvSpPr>
        <p:spPr>
          <a:xfrm>
            <a:off x="23563140" y="38897280"/>
            <a:ext cx="5373467" cy="24330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1" name="object 41"/>
          <p:cNvSpPr txBox="1"/>
          <p:nvPr userDrawn="1"/>
        </p:nvSpPr>
        <p:spPr>
          <a:xfrm>
            <a:off x="1232580" y="41755953"/>
            <a:ext cx="2246426" cy="180167"/>
          </a:xfrm>
          <a:prstGeom prst="rect">
            <a:avLst/>
          </a:prstGeom>
        </p:spPr>
        <p:txBody>
          <a:bodyPr vert="horz" wrap="square" lIns="0" tIns="32438" rIns="0" bIns="0" rtlCol="0">
            <a:spAutoFit/>
          </a:bodyPr>
          <a:lstStyle/>
          <a:p>
            <a:pPr marL="27032">
              <a:spcBef>
                <a:spcPts val="255"/>
              </a:spcBef>
            </a:pP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English Charity Reg. No.</a:t>
            </a:r>
            <a:r>
              <a:rPr lang="en-US" sz="958" spc="11" baseline="0" dirty="0">
                <a:solidFill>
                  <a:srgbClr val="58595B"/>
                </a:solidFill>
                <a:latin typeface="Arial"/>
                <a:cs typeface="Arial"/>
              </a:rPr>
              <a:t> </a:t>
            </a:r>
            <a:r>
              <a:rPr lang="en-US" sz="958" spc="11" dirty="0">
                <a:solidFill>
                  <a:srgbClr val="58595B"/>
                </a:solidFill>
                <a:latin typeface="Arial"/>
                <a:cs typeface="Arial"/>
              </a:rPr>
              <a:t>1026588</a:t>
            </a:r>
            <a:endParaRPr sz="958" dirty="0">
              <a:latin typeface="Arial"/>
              <a:cs typeface="Arial"/>
            </a:endParaRPr>
          </a:p>
        </p:txBody>
      </p:sp>
      <p:sp>
        <p:nvSpPr>
          <p:cNvPr id="12" name="object 42"/>
          <p:cNvSpPr/>
          <p:nvPr userDrawn="1"/>
        </p:nvSpPr>
        <p:spPr>
          <a:xfrm>
            <a:off x="1259612" y="41544001"/>
            <a:ext cx="13640064" cy="0"/>
          </a:xfrm>
          <a:custGeom>
            <a:avLst/>
            <a:gdLst/>
            <a:ahLst/>
            <a:cxnLst/>
            <a:rect l="l" t="t" r="r" b="b"/>
            <a:pathLst>
              <a:path w="6408420">
                <a:moveTo>
                  <a:pt x="0" y="0"/>
                </a:moveTo>
                <a:lnTo>
                  <a:pt x="6408296" y="0"/>
                </a:lnTo>
              </a:path>
            </a:pathLst>
          </a:custGeom>
          <a:ln w="5964">
            <a:solidFill>
              <a:srgbClr val="E2E3E4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3" name="object 84"/>
          <p:cNvSpPr/>
          <p:nvPr userDrawn="1"/>
        </p:nvSpPr>
        <p:spPr>
          <a:xfrm>
            <a:off x="0" y="41755953"/>
            <a:ext cx="1174516" cy="296128"/>
          </a:xfrm>
          <a:custGeom>
            <a:avLst/>
            <a:gdLst/>
            <a:ahLst/>
            <a:cxnLst/>
            <a:rect l="l" t="t" r="r" b="b"/>
            <a:pathLst>
              <a:path w="551814" h="2063115">
                <a:moveTo>
                  <a:pt x="551766" y="0"/>
                </a:moveTo>
                <a:lnTo>
                  <a:pt x="0" y="0"/>
                </a:lnTo>
                <a:lnTo>
                  <a:pt x="0" y="2062621"/>
                </a:lnTo>
                <a:lnTo>
                  <a:pt x="551766" y="2062621"/>
                </a:lnTo>
                <a:lnTo>
                  <a:pt x="551766" y="0"/>
                </a:lnTo>
                <a:close/>
              </a:path>
            </a:pathLst>
          </a:custGeom>
          <a:solidFill>
            <a:srgbClr val="FFC3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16018770" y="34114346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7" name="bk object 17"/>
          <p:cNvSpPr/>
          <p:nvPr/>
        </p:nvSpPr>
        <p:spPr>
          <a:xfrm>
            <a:off x="16018770" y="36253818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8" name="bk object 18"/>
          <p:cNvSpPr/>
          <p:nvPr/>
        </p:nvSpPr>
        <p:spPr>
          <a:xfrm>
            <a:off x="16018770" y="38300400"/>
            <a:ext cx="5873932" cy="1035616"/>
          </a:xfrm>
          <a:custGeom>
            <a:avLst/>
            <a:gdLst/>
            <a:ahLst/>
            <a:cxnLst/>
            <a:rect l="l" t="t" r="r" b="b"/>
            <a:pathLst>
              <a:path w="2759709" h="486409">
                <a:moveTo>
                  <a:pt x="0" y="486069"/>
                </a:moveTo>
                <a:lnTo>
                  <a:pt x="2759079" y="486069"/>
                </a:lnTo>
                <a:lnTo>
                  <a:pt x="2759079" y="0"/>
                </a:lnTo>
                <a:lnTo>
                  <a:pt x="0" y="0"/>
                </a:lnTo>
                <a:lnTo>
                  <a:pt x="0" y="486069"/>
                </a:lnTo>
                <a:close/>
              </a:path>
            </a:pathLst>
          </a:custGeom>
          <a:solidFill>
            <a:srgbClr val="E6E7E8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19" name="bk object 19"/>
          <p:cNvSpPr/>
          <p:nvPr/>
        </p:nvSpPr>
        <p:spPr>
          <a:xfrm>
            <a:off x="8288044" y="20447872"/>
            <a:ext cx="13634658" cy="6048769"/>
          </a:xfrm>
          <a:custGeom>
            <a:avLst/>
            <a:gdLst/>
            <a:ahLst/>
            <a:cxnLst/>
            <a:rect l="l" t="t" r="r" b="b"/>
            <a:pathLst>
              <a:path w="6405880" h="2840990">
                <a:moveTo>
                  <a:pt x="0" y="2840613"/>
                </a:moveTo>
                <a:lnTo>
                  <a:pt x="6405314" y="2840613"/>
                </a:lnTo>
                <a:lnTo>
                  <a:pt x="6405314" y="0"/>
                </a:lnTo>
                <a:lnTo>
                  <a:pt x="0" y="0"/>
                </a:lnTo>
                <a:lnTo>
                  <a:pt x="0" y="2840613"/>
                </a:lnTo>
                <a:close/>
              </a:path>
            </a:pathLst>
          </a:custGeom>
          <a:solidFill>
            <a:srgbClr val="E2E3E4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32582" y="887504"/>
            <a:ext cx="27810050" cy="723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13761" y="9844866"/>
            <a:ext cx="27247692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0293573" y="39807503"/>
            <a:ext cx="9688068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513761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4/23/2019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21798153" y="39807503"/>
            <a:ext cx="6963299" cy="58971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5" r:id="rId2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973150">
        <a:defRPr>
          <a:latin typeface="+mn-lt"/>
          <a:ea typeface="+mn-ea"/>
          <a:cs typeface="+mn-cs"/>
        </a:defRPr>
      </a:lvl2pPr>
      <a:lvl3pPr marL="1946300">
        <a:defRPr>
          <a:latin typeface="+mn-lt"/>
          <a:ea typeface="+mn-ea"/>
          <a:cs typeface="+mn-cs"/>
        </a:defRPr>
      </a:lvl3pPr>
      <a:lvl4pPr marL="2919451">
        <a:defRPr>
          <a:latin typeface="+mn-lt"/>
          <a:ea typeface="+mn-ea"/>
          <a:cs typeface="+mn-cs"/>
        </a:defRPr>
      </a:lvl4pPr>
      <a:lvl5pPr marL="3892601">
        <a:defRPr>
          <a:latin typeface="+mn-lt"/>
          <a:ea typeface="+mn-ea"/>
          <a:cs typeface="+mn-cs"/>
        </a:defRPr>
      </a:lvl5pPr>
      <a:lvl6pPr marL="4865751">
        <a:defRPr>
          <a:latin typeface="+mn-lt"/>
          <a:ea typeface="+mn-ea"/>
          <a:cs typeface="+mn-cs"/>
        </a:defRPr>
      </a:lvl6pPr>
      <a:lvl7pPr marL="5838901">
        <a:defRPr>
          <a:latin typeface="+mn-lt"/>
          <a:ea typeface="+mn-ea"/>
          <a:cs typeface="+mn-cs"/>
        </a:defRPr>
      </a:lvl7pPr>
      <a:lvl8pPr marL="6812051">
        <a:defRPr>
          <a:latin typeface="+mn-lt"/>
          <a:ea typeface="+mn-ea"/>
          <a:cs typeface="+mn-cs"/>
        </a:defRPr>
      </a:lvl8pPr>
      <a:lvl9pPr marL="7785202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232580" y="5499711"/>
            <a:ext cx="28611626" cy="2463182"/>
          </a:xfrm>
          <a:prstGeom prst="rect">
            <a:avLst/>
          </a:prstGeom>
        </p:spPr>
        <p:txBody>
          <a:bodyPr vert="horz" wrap="square" lIns="0" tIns="24328" rIns="0" bIns="0" rtlCol="0">
            <a:spAutoFit/>
          </a:bodyPr>
          <a:lstStyle/>
          <a:p>
            <a:r>
              <a:rPr lang="en-GB" sz="3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Koscalova</a:t>
            </a:r>
            <a:r>
              <a:rPr lang="en-GB" sz="3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A.</a:t>
            </a:r>
            <a:r>
              <a:rPr lang="en-GB" sz="39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1,3</a:t>
            </a:r>
            <a:r>
              <a:rPr lang="en-GB" sz="3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Eibs T.</a:t>
            </a:r>
            <a:r>
              <a:rPr lang="en-GB" sz="39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GB" sz="3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Jimenez C.</a:t>
            </a:r>
            <a:r>
              <a:rPr lang="en-GB" sz="39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3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39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Lasry</a:t>
            </a:r>
            <a:r>
              <a:rPr lang="en-GB" sz="3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GB" sz="39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</a:t>
            </a:r>
            <a:r>
              <a:rPr lang="en-GB" sz="39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3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Kohler G.1</a:t>
            </a:r>
            <a:r>
              <a:rPr lang="en-GB" sz="39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</a:t>
            </a:r>
            <a:r>
              <a:rPr lang="en-GB" sz="3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Owen N.B.</a:t>
            </a:r>
            <a:r>
              <a:rPr lang="en-GB" sz="39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1,4</a:t>
            </a:r>
            <a:r>
              <a:rPr lang="en-GB" sz="39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Turashvili M.</a:t>
            </a:r>
            <a:r>
              <a:rPr lang="en-GB" sz="3900" b="1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r>
              <a:rPr lang="en-GB" sz="4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endParaRPr lang="en-GB" sz="2980" baseline="300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98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n-GB" sz="298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MSF Evaluation Unit, Vienna, Austria; </a:t>
            </a:r>
            <a:r>
              <a:rPr lang="en-GB" sz="298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GB" sz="298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Médecins Sans </a:t>
            </a:r>
            <a:r>
              <a:rPr lang="en-GB" sz="298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Frontières</a:t>
            </a:r>
            <a:r>
              <a:rPr lang="en-GB" sz="298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Barcelona, Spain; </a:t>
            </a:r>
            <a:r>
              <a:rPr lang="en-GB" sz="298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GB" sz="298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Slovak Medical University, Department of Infectious Diseases, Bratislava, Slovakia, </a:t>
            </a:r>
            <a:r>
              <a:rPr lang="en-GB" sz="298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GB" sz="298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Imperial College London, Department of Infectious Disease Epidemiology</a:t>
            </a:r>
            <a:endParaRPr lang="en-AT" sz="298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507206" y="0"/>
            <a:ext cx="22783799" cy="4644503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spcBef>
                <a:spcPts val="202"/>
              </a:spcBef>
              <a:tabLst>
                <a:tab pos="3976400" algn="l"/>
                <a:tab pos="4049386" algn="l"/>
              </a:tabLst>
            </a:pPr>
            <a:r>
              <a:rPr lang="en-GB" spc="-11" dirty="0"/>
              <a:t>Appropriateness of antibiotic prescription in four MSF projects in Africa</a:t>
            </a:r>
            <a:endParaRPr spc="-160" dirty="0"/>
          </a:p>
        </p:txBody>
      </p:sp>
      <p:sp>
        <p:nvSpPr>
          <p:cNvPr id="4" name="object 4"/>
          <p:cNvSpPr/>
          <p:nvPr/>
        </p:nvSpPr>
        <p:spPr>
          <a:xfrm>
            <a:off x="1232581" y="8949691"/>
            <a:ext cx="6361392" cy="394659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rgbClr val="D2232A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6" name="object 6"/>
          <p:cNvSpPr/>
          <p:nvPr/>
        </p:nvSpPr>
        <p:spPr>
          <a:xfrm>
            <a:off x="0" y="23543195"/>
            <a:ext cx="9201502" cy="9296112"/>
          </a:xfrm>
          <a:custGeom>
            <a:avLst/>
            <a:gdLst/>
            <a:ahLst/>
            <a:cxnLst/>
            <a:rect l="l" t="t" r="r" b="b"/>
            <a:pathLst>
              <a:path w="4323080" h="4367530">
                <a:moveTo>
                  <a:pt x="2138912" y="0"/>
                </a:moveTo>
                <a:lnTo>
                  <a:pt x="0" y="2138918"/>
                </a:lnTo>
                <a:lnTo>
                  <a:pt x="0" y="2228571"/>
                </a:lnTo>
                <a:lnTo>
                  <a:pt x="2138912" y="4367483"/>
                </a:lnTo>
                <a:lnTo>
                  <a:pt x="4322657" y="2183744"/>
                </a:lnTo>
                <a:lnTo>
                  <a:pt x="21389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8" name="object 8"/>
          <p:cNvSpPr txBox="1"/>
          <p:nvPr/>
        </p:nvSpPr>
        <p:spPr>
          <a:xfrm>
            <a:off x="8057972" y="9907256"/>
            <a:ext cx="10542150" cy="4735746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>
              <a:spcBef>
                <a:spcPts val="234"/>
              </a:spcBef>
              <a:spcAft>
                <a:spcPts val="600"/>
              </a:spcAft>
            </a:pPr>
            <a:r>
              <a:rPr lang="en-GB" sz="3000" b="1" spc="-11" dirty="0">
                <a:solidFill>
                  <a:srgbClr val="D2232A"/>
                </a:solidFill>
                <a:latin typeface="Arial"/>
                <a:cs typeface="Arial"/>
              </a:rPr>
              <a:t>Results</a:t>
            </a:r>
          </a:p>
          <a:p>
            <a:pPr marL="27032">
              <a:spcBef>
                <a:spcPts val="234"/>
              </a:spcBef>
              <a:spcAft>
                <a:spcPts val="600"/>
              </a:spcAft>
            </a:pPr>
            <a:endParaRPr lang="en-GB" sz="3000" dirty="0">
              <a:latin typeface="Arial"/>
              <a:cs typeface="Arial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The sample consisted of 1,626 in-patients and 1,225 out-patients, most of whom were children (Table 1).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Malaria, followed by lower respiratory tract infections (LRTI) and gastrointestinal conditions were the most common diagnoses. 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Overall, one or more types of 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antibiotic were prescribed to 65% of in-patients and 55% of out-patients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1232580" y="9964456"/>
            <a:ext cx="6361392" cy="10957962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>
              <a:lnSpc>
                <a:spcPct val="108000"/>
              </a:lnSpc>
            </a:pPr>
            <a:r>
              <a:rPr lang="en-GB" sz="3000" b="1" spc="-11" dirty="0">
                <a:solidFill>
                  <a:srgbClr val="D2232A"/>
                </a:solidFill>
                <a:latin typeface="Arial"/>
                <a:cs typeface="Arial"/>
              </a:rPr>
              <a:t>Introduction</a:t>
            </a:r>
            <a:endParaRPr lang="en-GB" sz="3000" dirty="0">
              <a:latin typeface="Arial"/>
              <a:cs typeface="Arial"/>
            </a:endParaRPr>
          </a:p>
          <a:p>
            <a:pPr>
              <a:lnSpc>
                <a:spcPct val="108000"/>
              </a:lnSpc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8000"/>
              </a:lnSpc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The growing development of antibiotic resistance hinders the benefit of antibiotics in controlling infectious diseases. Data on antibiotic use from the Sub-Saharan region is scarce. To evaluate the use of antibiotics (by prescribers and by patients) and to explore the main drivers within different contexts, a </a:t>
            </a:r>
            <a:r>
              <a:rPr lang="en-GB" sz="3000" b="1" spc="-11" dirty="0">
                <a:latin typeface="Arial"/>
                <a:cs typeface="Arial"/>
              </a:rPr>
              <a:t>mixed methods evaluation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was conducted in four MSF-OCBA projects: 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Lulingu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, Democratic Republic of Congo (DRC); 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Kabo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, Central African Republic (CAR), </a:t>
            </a:r>
            <a:r>
              <a:rPr lang="en-GB" sz="3000" dirty="0" err="1">
                <a:latin typeface="Arial" panose="020B0604020202020204" pitchFamily="34" charset="0"/>
                <a:cs typeface="Arial" panose="020B0604020202020204" pitchFamily="34" charset="0"/>
              </a:rPr>
              <a:t>Tawila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, Sudan and </a:t>
            </a:r>
          </a:p>
          <a:p>
            <a:pPr>
              <a:lnSpc>
                <a:spcPct val="108000"/>
              </a:lnSpc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Guinea Bissau (GB).  </a:t>
            </a:r>
          </a:p>
          <a:p>
            <a:pPr>
              <a:lnSpc>
                <a:spcPct val="108000"/>
              </a:lnSpc>
            </a:pPr>
            <a:endParaRPr lang="en-GB" sz="3000" b="1" spc="-11" dirty="0">
              <a:latin typeface="Arial"/>
              <a:cs typeface="Arial"/>
            </a:endParaRPr>
          </a:p>
          <a:p>
            <a:pPr>
              <a:lnSpc>
                <a:spcPct val="108000"/>
              </a:lnSpc>
            </a:pPr>
            <a:r>
              <a:rPr lang="en-GB" sz="3000" b="1" spc="-11" dirty="0">
                <a:latin typeface="Arial"/>
                <a:cs typeface="Arial"/>
              </a:rPr>
              <a:t>The quantitative results on adequacy of antibiotic treatment are presented here. </a:t>
            </a:r>
          </a:p>
        </p:txBody>
      </p:sp>
      <p:sp>
        <p:nvSpPr>
          <p:cNvPr id="49" name="object 13"/>
          <p:cNvSpPr txBox="1"/>
          <p:nvPr/>
        </p:nvSpPr>
        <p:spPr>
          <a:xfrm>
            <a:off x="1259613" y="33239712"/>
            <a:ext cx="13681963" cy="491690"/>
          </a:xfrm>
          <a:prstGeom prst="rect">
            <a:avLst/>
          </a:prstGeom>
        </p:spPr>
        <p:txBody>
          <a:bodyPr vert="horz" wrap="square" lIns="0" tIns="29735" rIns="0" bIns="0" rtlCol="0">
            <a:spAutoFit/>
          </a:bodyPr>
          <a:lstStyle/>
          <a:p>
            <a:pPr marL="27032">
              <a:spcBef>
                <a:spcPts val="234"/>
              </a:spcBef>
            </a:pPr>
            <a:endParaRPr lang="en-US" sz="3000" b="1" spc="-11" dirty="0">
              <a:solidFill>
                <a:srgbClr val="58595B"/>
              </a:solidFill>
              <a:latin typeface="Arial"/>
              <a:cs typeface="Arial"/>
            </a:endParaRPr>
          </a:p>
        </p:txBody>
      </p:sp>
      <p:sp>
        <p:nvSpPr>
          <p:cNvPr id="57" name="object 16">
            <a:extLst>
              <a:ext uri="{FF2B5EF4-FFF2-40B4-BE49-F238E27FC236}">
                <a16:creationId xmlns:a16="http://schemas.microsoft.com/office/drawing/2014/main" id="{DA75AD8E-9BA7-4FFB-8DCE-F20C950A6A84}"/>
              </a:ext>
            </a:extLst>
          </p:cNvPr>
          <p:cNvSpPr/>
          <p:nvPr/>
        </p:nvSpPr>
        <p:spPr>
          <a:xfrm>
            <a:off x="8057972" y="8943719"/>
            <a:ext cx="21176626" cy="441298"/>
          </a:xfrm>
          <a:custGeom>
            <a:avLst/>
            <a:gdLst/>
            <a:ahLst/>
            <a:cxnLst/>
            <a:rect l="l" t="t" r="r" b="b"/>
            <a:pathLst>
              <a:path w="3094354" h="185420">
                <a:moveTo>
                  <a:pt x="0" y="184912"/>
                </a:moveTo>
                <a:lnTo>
                  <a:pt x="3094241" y="184912"/>
                </a:lnTo>
                <a:lnTo>
                  <a:pt x="3094241" y="0"/>
                </a:lnTo>
                <a:lnTo>
                  <a:pt x="0" y="0"/>
                </a:lnTo>
                <a:lnTo>
                  <a:pt x="0" y="184912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</p:spPr>
        <p:txBody>
          <a:bodyPr wrap="square" lIns="0" tIns="0" rIns="0" bIns="0" rtlCol="0"/>
          <a:lstStyle/>
          <a:p>
            <a:endParaRPr sz="8156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E4F61664-1676-41DA-B39B-C6FE55F45B70}"/>
              </a:ext>
            </a:extLst>
          </p:cNvPr>
          <p:cNvPicPr/>
          <p:nvPr/>
        </p:nvPicPr>
        <p:blipFill rotWithShape="1">
          <a:blip r:embed="rId3"/>
          <a:srcRect l="31356" r="5609"/>
          <a:stretch/>
        </p:blipFill>
        <p:spPr bwMode="auto">
          <a:xfrm>
            <a:off x="20518933" y="16322415"/>
            <a:ext cx="3896521" cy="45533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83FF2A48-B519-4855-8FE4-D02B3652A518}"/>
              </a:ext>
            </a:extLst>
          </p:cNvPr>
          <p:cNvPicPr/>
          <p:nvPr/>
        </p:nvPicPr>
        <p:blipFill rotWithShape="1">
          <a:blip r:embed="rId4"/>
          <a:srcRect l="27559" r="24434"/>
          <a:stretch/>
        </p:blipFill>
        <p:spPr bwMode="auto">
          <a:xfrm>
            <a:off x="25439840" y="16322415"/>
            <a:ext cx="3319383" cy="455337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15F70E30-72FE-4F20-9FC6-9B60261FB9E8}"/>
              </a:ext>
            </a:extLst>
          </p:cNvPr>
          <p:cNvSpPr/>
          <p:nvPr/>
        </p:nvSpPr>
        <p:spPr>
          <a:xfrm rot="10800000" flipV="1">
            <a:off x="19553708" y="20944681"/>
            <a:ext cx="968089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Figure 1: 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Proportion of patients prescribed no antibiotics, one antibiotic or multiple antibiotics among a. in-patients and b. out-patients. CAR=Central African Republic, DRC=Democratic Republic of Congo, GB=Guinea Bissau</a:t>
            </a:r>
            <a:endParaRPr lang="en-AT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61" name="Content Placeholder 13">
            <a:extLst>
              <a:ext uri="{FF2B5EF4-FFF2-40B4-BE49-F238E27FC236}">
                <a16:creationId xmlns:a16="http://schemas.microsoft.com/office/drawing/2014/main" id="{34CE2D5F-C567-428D-BC5B-8EC0B319BB7E}"/>
              </a:ext>
            </a:extLst>
          </p:cNvPr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2" r="24478"/>
          <a:stretch/>
        </p:blipFill>
        <p:spPr>
          <a:xfrm>
            <a:off x="20336354" y="22291561"/>
            <a:ext cx="3237501" cy="5104510"/>
          </a:xfrm>
          <a:prstGeom prst="rect">
            <a:avLst/>
          </a:prstGeom>
        </p:spPr>
      </p:pic>
      <p:pic>
        <p:nvPicPr>
          <p:cNvPr id="62" name="Content Placeholder 15">
            <a:extLst>
              <a:ext uri="{FF2B5EF4-FFF2-40B4-BE49-F238E27FC236}">
                <a16:creationId xmlns:a16="http://schemas.microsoft.com/office/drawing/2014/main" id="{93A941B4-8573-476D-B936-03D0C34AEDAA}"/>
              </a:ext>
            </a:extLst>
          </p:cNvPr>
          <p:cNvPicPr/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92" r="23656"/>
          <a:stretch/>
        </p:blipFill>
        <p:spPr>
          <a:xfrm>
            <a:off x="25499333" y="22374369"/>
            <a:ext cx="3200399" cy="5021702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B22575E4-D8A9-4E00-84FA-F87C5F0A7556}"/>
              </a:ext>
            </a:extLst>
          </p:cNvPr>
          <p:cNvSpPr/>
          <p:nvPr/>
        </p:nvSpPr>
        <p:spPr>
          <a:xfrm>
            <a:off x="19596304" y="27550022"/>
            <a:ext cx="96383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200"/>
              </a:spcAft>
            </a:pP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Figure 2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 The proportion of antibiotic-receiving patients who were adequately, partially and inadequately treated, by country, among a. in-patients and b. out-patients.  CAR=Central African Republic, DRC=Democratic Republic of Congo, GB=Guinea Bissau. There were no out-patients in Guinea Bissau.</a:t>
            </a:r>
            <a:endParaRPr lang="en-AT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BD5B72ED-7739-48B4-BA41-CE56855E8978}"/>
              </a:ext>
            </a:extLst>
          </p:cNvPr>
          <p:cNvPicPr/>
          <p:nvPr/>
        </p:nvPicPr>
        <p:blipFill rotWithShape="1">
          <a:blip r:embed="rId7"/>
          <a:srcRect l="19176" r="19064"/>
          <a:stretch/>
        </p:blipFill>
        <p:spPr bwMode="auto">
          <a:xfrm>
            <a:off x="19596305" y="29226257"/>
            <a:ext cx="4717601" cy="41108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6565085E-4163-4A85-8218-FF2DFB8F16D6}"/>
              </a:ext>
            </a:extLst>
          </p:cNvPr>
          <p:cNvPicPr/>
          <p:nvPr/>
        </p:nvPicPr>
        <p:blipFill rotWithShape="1">
          <a:blip r:embed="rId8"/>
          <a:srcRect l="19009" r="18357"/>
          <a:stretch/>
        </p:blipFill>
        <p:spPr bwMode="auto">
          <a:xfrm>
            <a:off x="25156433" y="29206673"/>
            <a:ext cx="3886200" cy="41108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147B91A8-2FA4-4A99-9853-ABA1371D5524}"/>
              </a:ext>
            </a:extLst>
          </p:cNvPr>
          <p:cNvSpPr/>
          <p:nvPr/>
        </p:nvSpPr>
        <p:spPr>
          <a:xfrm>
            <a:off x="19553714" y="33642042"/>
            <a:ext cx="96808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200"/>
              </a:spcAft>
            </a:pPr>
            <a:r>
              <a:rPr lang="en-US" sz="2000" b="1" i="1" dirty="0">
                <a:latin typeface="Times New Roman" panose="02020603050405020304" pitchFamily="18" charset="0"/>
                <a:ea typeface="Calibri" panose="020F0502020204030204" pitchFamily="34" charset="0"/>
              </a:rPr>
              <a:t>Figure 3:</a:t>
            </a:r>
            <a:r>
              <a:rPr lang="en-US" sz="2000" i="1" dirty="0">
                <a:latin typeface="Times New Roman" panose="02020603050405020304" pitchFamily="18" charset="0"/>
                <a:ea typeface="Calibri" panose="020F0502020204030204" pitchFamily="34" charset="0"/>
              </a:rPr>
              <a:t> Proportion of antibiotics prescriptions which were inadequate among a. in-patients and b. out-patients. Dots indicate proportion and lines indicate lower and upper 95% confidence intervals. Antibiotics are presented in descending order of frequency of prescription among the overall sample, respectively.</a:t>
            </a:r>
            <a:endParaRPr lang="en-AT" sz="2000" i="1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66" name="object 23">
            <a:extLst>
              <a:ext uri="{FF2B5EF4-FFF2-40B4-BE49-F238E27FC236}">
                <a16:creationId xmlns:a16="http://schemas.microsoft.com/office/drawing/2014/main" id="{44CB4F40-467E-4ECB-9A0F-94C37DA1E9CE}"/>
              </a:ext>
            </a:extLst>
          </p:cNvPr>
          <p:cNvSpPr txBox="1"/>
          <p:nvPr/>
        </p:nvSpPr>
        <p:spPr>
          <a:xfrm>
            <a:off x="19596304" y="35335972"/>
            <a:ext cx="9680892" cy="3466040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lnSpc>
                <a:spcPct val="100600"/>
              </a:lnSpc>
              <a:spcBef>
                <a:spcPts val="234"/>
              </a:spcBef>
              <a:spcAft>
                <a:spcPts val="600"/>
              </a:spcAft>
            </a:pPr>
            <a:r>
              <a:rPr lang="de-AT" sz="3000" b="1" spc="-11" dirty="0" err="1">
                <a:solidFill>
                  <a:srgbClr val="D2232A"/>
                </a:solidFill>
                <a:latin typeface="Arial"/>
                <a:cs typeface="Arial"/>
              </a:rPr>
              <a:t>Acknowledgements</a:t>
            </a:r>
            <a:r>
              <a:rPr lang="de-AT" sz="3000" b="1" spc="-11" dirty="0">
                <a:solidFill>
                  <a:srgbClr val="D2232A"/>
                </a:solidFill>
                <a:latin typeface="Arial"/>
                <a:cs typeface="Arial"/>
              </a:rPr>
              <a:t> </a:t>
            </a:r>
          </a:p>
          <a:p>
            <a:pPr marL="27032" marR="10813">
              <a:lnSpc>
                <a:spcPct val="100600"/>
              </a:lnSpc>
              <a:spcBef>
                <a:spcPts val="234"/>
              </a:spcBef>
              <a:spcAft>
                <a:spcPts val="600"/>
              </a:spcAft>
            </a:pPr>
            <a:endParaRPr lang="de-AT" sz="3000" b="1" spc="-11" dirty="0">
              <a:solidFill>
                <a:srgbClr val="D2232A"/>
              </a:solidFill>
              <a:latin typeface="Arial"/>
              <a:cs typeface="Arial"/>
            </a:endParaRPr>
          </a:p>
          <a:p>
            <a:pPr marL="27032" marR="10813" algn="just">
              <a:lnSpc>
                <a:spcPct val="100600"/>
              </a:lnSpc>
              <a:spcBef>
                <a:spcPts val="202"/>
              </a:spcBef>
            </a:pPr>
            <a:r>
              <a:rPr lang="de-AT" sz="3000" spc="-85" dirty="0">
                <a:latin typeface="Arial"/>
                <a:cs typeface="Arial"/>
              </a:rPr>
              <a:t>We thank all MSF </a:t>
            </a:r>
            <a:r>
              <a:rPr lang="de-AT" sz="3000" spc="-85" dirty="0" err="1">
                <a:latin typeface="Arial"/>
                <a:cs typeface="Arial"/>
              </a:rPr>
              <a:t>field</a:t>
            </a:r>
            <a:r>
              <a:rPr lang="de-AT" sz="3000" spc="-85" dirty="0">
                <a:latin typeface="Arial"/>
                <a:cs typeface="Arial"/>
              </a:rPr>
              <a:t> </a:t>
            </a:r>
            <a:r>
              <a:rPr lang="de-AT" sz="3000" spc="-85" dirty="0" err="1">
                <a:latin typeface="Arial"/>
                <a:cs typeface="Arial"/>
              </a:rPr>
              <a:t>teams</a:t>
            </a:r>
            <a:r>
              <a:rPr lang="de-AT" sz="3000" spc="-85" dirty="0">
                <a:latin typeface="Arial"/>
                <a:cs typeface="Arial"/>
              </a:rPr>
              <a:t> for their great support during the evaluation. </a:t>
            </a:r>
            <a:r>
              <a:rPr lang="en-US" sz="3000" spc="-85" dirty="0">
                <a:latin typeface="Arial"/>
                <a:cs typeface="Arial"/>
              </a:rPr>
              <a:t>We would also like to show our gratitude to all MSF and </a:t>
            </a:r>
            <a:r>
              <a:rPr lang="en-US" sz="3000" spc="-85" dirty="0" err="1">
                <a:latin typeface="Arial"/>
                <a:cs typeface="Arial"/>
              </a:rPr>
              <a:t>MoH</a:t>
            </a:r>
            <a:r>
              <a:rPr lang="en-US" sz="3000" spc="-85" dirty="0">
                <a:latin typeface="Arial"/>
                <a:cs typeface="Arial"/>
              </a:rPr>
              <a:t> staff that participated to this exercise. We are also immensely grateful to all community members </a:t>
            </a:r>
            <a:r>
              <a:rPr lang="de-AT" sz="3000" spc="-85" dirty="0" err="1">
                <a:latin typeface="Arial"/>
                <a:cs typeface="Arial"/>
              </a:rPr>
              <a:t>that</a:t>
            </a:r>
            <a:r>
              <a:rPr lang="de-AT" sz="3000" spc="-85" dirty="0">
                <a:latin typeface="Arial"/>
                <a:cs typeface="Arial"/>
              </a:rPr>
              <a:t> </a:t>
            </a:r>
            <a:r>
              <a:rPr lang="de-AT" sz="3000" spc="-85" dirty="0" err="1">
                <a:latin typeface="Arial"/>
                <a:cs typeface="Arial"/>
              </a:rPr>
              <a:t>contributed</a:t>
            </a:r>
            <a:r>
              <a:rPr lang="de-AT" sz="3000" spc="-85" dirty="0">
                <a:latin typeface="Arial"/>
                <a:cs typeface="Arial"/>
              </a:rPr>
              <a:t> to this evaluation. </a:t>
            </a:r>
            <a:endParaRPr sz="3000" dirty="0">
              <a:latin typeface="Arial"/>
              <a:cs typeface="Arial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A8912E9-532A-4C54-B01D-BEA2CDF9966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14584" b="11062"/>
          <a:stretch/>
        </p:blipFill>
        <p:spPr>
          <a:xfrm>
            <a:off x="19553706" y="9966447"/>
            <a:ext cx="9588242" cy="549851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D4C80B2-BA5C-4FA8-8D5C-B088B65032B7}"/>
              </a:ext>
            </a:extLst>
          </p:cNvPr>
          <p:cNvSpPr txBox="1"/>
          <p:nvPr/>
        </p:nvSpPr>
        <p:spPr>
          <a:xfrm>
            <a:off x="19553706" y="15462035"/>
            <a:ext cx="9680892" cy="682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i="1" dirty="0">
                <a:latin typeface="Times New Roman" panose="02020603050405020304" pitchFamily="18" charset="0"/>
              </a:rPr>
              <a:t>Table 1</a:t>
            </a:r>
            <a:r>
              <a:rPr lang="de-DE" sz="2000" i="1" dirty="0">
                <a:latin typeface="Times New Roman" panose="02020603050405020304" pitchFamily="18" charset="0"/>
              </a:rPr>
              <a:t>: </a:t>
            </a:r>
            <a:r>
              <a:rPr lang="en-GB" sz="2000" i="1" dirty="0">
                <a:latin typeface="Times New Roman" panose="02020603050405020304" pitchFamily="18" charset="0"/>
              </a:rPr>
              <a:t>Demographic and clinical characteristics</a:t>
            </a:r>
            <a:r>
              <a:rPr lang="de-DE" i="1" dirty="0"/>
              <a:t> </a:t>
            </a:r>
            <a:endParaRPr lang="en-GB" i="1" dirty="0"/>
          </a:p>
        </p:txBody>
      </p:sp>
      <p:sp>
        <p:nvSpPr>
          <p:cNvPr id="32" name="object 8">
            <a:extLst>
              <a:ext uri="{FF2B5EF4-FFF2-40B4-BE49-F238E27FC236}">
                <a16:creationId xmlns:a16="http://schemas.microsoft.com/office/drawing/2014/main" id="{3DF32E87-5D7C-416E-87AE-76CEE5694ED0}"/>
              </a:ext>
            </a:extLst>
          </p:cNvPr>
          <p:cNvSpPr txBox="1"/>
          <p:nvPr/>
        </p:nvSpPr>
        <p:spPr>
          <a:xfrm>
            <a:off x="8057972" y="16169049"/>
            <a:ext cx="10542150" cy="2642032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 marR="10813">
              <a:spcBef>
                <a:spcPts val="202"/>
              </a:spcBef>
            </a:pPr>
            <a:r>
              <a:rPr lang="en-GB" sz="3500" b="1" spc="-11" dirty="0">
                <a:latin typeface="Arial"/>
                <a:cs typeface="Arial"/>
              </a:rPr>
              <a:t>There was substantial variation by country in the number of antibiotics prescribed, with the proportion of in-patients receiving any antibiotics ranging from 87% in CAR to 35% in DRC. </a:t>
            </a:r>
          </a:p>
          <a:p>
            <a:pPr marL="27032" marR="10813">
              <a:spcBef>
                <a:spcPts val="202"/>
              </a:spcBef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(Figure 1a)</a:t>
            </a:r>
            <a:endParaRPr sz="3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object 11">
            <a:extLst>
              <a:ext uri="{FF2B5EF4-FFF2-40B4-BE49-F238E27FC236}">
                <a16:creationId xmlns:a16="http://schemas.microsoft.com/office/drawing/2014/main" id="{75B806D7-335F-724A-9D92-0A60A892A088}"/>
              </a:ext>
            </a:extLst>
          </p:cNvPr>
          <p:cNvSpPr txBox="1"/>
          <p:nvPr/>
        </p:nvSpPr>
        <p:spPr>
          <a:xfrm>
            <a:off x="1232580" y="21255708"/>
            <a:ext cx="6361392" cy="19450736"/>
          </a:xfrm>
          <a:prstGeom prst="rect">
            <a:avLst/>
          </a:prstGeom>
          <a:effectLst>
            <a:glow rad="774700">
              <a:srgbClr val="3EA199"/>
            </a:glow>
          </a:effectLst>
        </p:spPr>
        <p:txBody>
          <a:bodyPr vert="horz" wrap="square" lIns="0" tIns="25680" rIns="0" bIns="0" rtlCol="0">
            <a:spAutoFit/>
          </a:bodyPr>
          <a:lstStyle/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r>
              <a:rPr lang="en-US" sz="3000" b="1" dirty="0">
                <a:solidFill>
                  <a:srgbClr val="D223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Methods</a:t>
            </a:r>
          </a:p>
          <a:p>
            <a:pPr marL="27032" marR="282484">
              <a:lnSpc>
                <a:spcPct val="100600"/>
              </a:lnSpc>
              <a:spcBef>
                <a:spcPts val="202"/>
              </a:spcBef>
            </a:pPr>
            <a:endParaRPr lang="en-US" sz="3000" b="1" dirty="0">
              <a:solidFill>
                <a:srgbClr val="D2232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000" b="1" spc="-11" dirty="0">
                <a:latin typeface="Arial"/>
                <a:cs typeface="Arial"/>
              </a:rPr>
              <a:t>Sampling </a:t>
            </a:r>
          </a:p>
          <a:p>
            <a:endParaRPr lang="en-GB" sz="3000" b="1" spc="-11" dirty="0">
              <a:latin typeface="Arial"/>
              <a:cs typeface="Arial"/>
            </a:endParaRPr>
          </a:p>
          <a:p>
            <a:pPr marL="457200" indent="-457200">
              <a:buFont typeface="Symbol" pitchFamily="2" charset="2"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In- and out-patients were randomly sampled in clusters from Jan to Dec 2017</a:t>
            </a:r>
          </a:p>
          <a:p>
            <a:pPr marL="457200" lvl="0" indent="-457200">
              <a:buFont typeface="Symbol" pitchFamily="2" charset="2"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One patient record was randomly selected and then the 11 consecutive records (9 in Guinea Bissau). </a:t>
            </a:r>
          </a:p>
          <a:p>
            <a:pPr marL="457200" lvl="0" indent="-457200">
              <a:buFont typeface="Symbol" pitchFamily="2" charset="2"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The number of clusters sampled per month was proportional to the number of hospitalisations/ consultations in that month. </a:t>
            </a:r>
          </a:p>
          <a:p>
            <a:pPr marL="457200" lvl="0" indent="-457200">
              <a:buFont typeface="Courier New" panose="02070309020205020404" pitchFamily="49" charset="0"/>
              <a:buChar char="o"/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3000" b="1" spc="-11" dirty="0">
                <a:latin typeface="Arial"/>
                <a:cs typeface="Arial"/>
              </a:rPr>
              <a:t>Variables</a:t>
            </a:r>
          </a:p>
          <a:p>
            <a:endParaRPr lang="en-GB" sz="3000" b="1" spc="-11" dirty="0">
              <a:latin typeface="Arial"/>
              <a:cs typeface="Arial"/>
            </a:endParaRPr>
          </a:p>
          <a:p>
            <a:pPr marL="457200" lvl="0" indent="-457200">
              <a:buFont typeface="Symbol" pitchFamily="2" charset="2"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Demographics: Country, in- or out-patient, sex and age</a:t>
            </a:r>
          </a:p>
          <a:p>
            <a:pPr marL="457200" lvl="0" indent="-457200">
              <a:buFont typeface="Symbol" pitchFamily="2" charset="2"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Clinical variables </a:t>
            </a:r>
            <a:r>
              <a:rPr lang="en-GB" sz="3000" i="1" dirty="0">
                <a:latin typeface="Arial" panose="020B0604020202020204" pitchFamily="34" charset="0"/>
                <a:cs typeface="Arial" panose="020B0604020202020204" pitchFamily="34" charset="0"/>
              </a:rPr>
              <a:t>extracted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: diagnoses (1 or 2), antibiotic prescription</a:t>
            </a:r>
          </a:p>
          <a:p>
            <a:pPr marL="457200" lvl="0" indent="-457200">
              <a:buFont typeface="Symbol" pitchFamily="2" charset="2"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Clinical variables </a:t>
            </a:r>
            <a:r>
              <a:rPr lang="en-GB" sz="3000" i="1" dirty="0">
                <a:latin typeface="Arial" panose="020B0604020202020204" pitchFamily="34" charset="0"/>
                <a:cs typeface="Arial" panose="020B0604020202020204" pitchFamily="34" charset="0"/>
              </a:rPr>
              <a:t>determined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: adequacy of treatment (as defined by MSF or national guidelines)</a:t>
            </a:r>
          </a:p>
          <a:p>
            <a:pPr marL="457200" lvl="0" indent="-457200">
              <a:buFont typeface="Symbol" pitchFamily="2" charset="2"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Diagnosis work up not assessed </a:t>
            </a:r>
          </a:p>
          <a:p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de-DE" sz="3000" b="1" spc="-11" dirty="0">
                <a:latin typeface="Arial"/>
                <a:cs typeface="Arial"/>
              </a:rPr>
              <a:t>Data </a:t>
            </a:r>
            <a:r>
              <a:rPr lang="de-DE" sz="3000" b="1" spc="-11" dirty="0" err="1">
                <a:latin typeface="Arial"/>
                <a:cs typeface="Arial"/>
              </a:rPr>
              <a:t>analysis</a:t>
            </a:r>
            <a:endParaRPr lang="de-DE" sz="3000" b="1" spc="-11" dirty="0">
              <a:latin typeface="Arial"/>
              <a:cs typeface="Arial"/>
            </a:endParaRPr>
          </a:p>
          <a:p>
            <a:endParaRPr lang="en-GB" sz="3000" b="1" spc="-11" dirty="0">
              <a:latin typeface="Arial"/>
              <a:cs typeface="Arial"/>
            </a:endParaRPr>
          </a:p>
          <a:p>
            <a:pPr marL="457200" indent="-457200">
              <a:buFont typeface="Symbol" pitchFamily="2" charset="2"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Calculated proportions (and 95%CI) of patients adequately, partially or inadequately treated. Partially adequate = a patient being prescribed one or more antibiotics correctly for their diagnosis but being prescribed another antibiotic incorrectly;</a:t>
            </a:r>
          </a:p>
          <a:p>
            <a:pPr marL="457200" indent="-457200">
              <a:buFont typeface="Symbol" pitchFamily="2" charset="2"/>
              <a:buChar char="-"/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Calculated proportions (and 95%CI) of prescriptions which were inadequate for each antibiotic type and plotted. </a:t>
            </a:r>
            <a:endParaRPr sz="298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5">
            <a:extLst>
              <a:ext uri="{FF2B5EF4-FFF2-40B4-BE49-F238E27FC236}">
                <a16:creationId xmlns:a16="http://schemas.microsoft.com/office/drawing/2014/main" id="{CE09C6CA-CCE5-4343-8C2F-2E9FB0011885}"/>
              </a:ext>
            </a:extLst>
          </p:cNvPr>
          <p:cNvSpPr/>
          <p:nvPr/>
        </p:nvSpPr>
        <p:spPr>
          <a:xfrm>
            <a:off x="8277750" y="33786030"/>
            <a:ext cx="9956776" cy="6458749"/>
          </a:xfrm>
          <a:custGeom>
            <a:avLst/>
            <a:gdLst/>
            <a:ahLst/>
            <a:cxnLst/>
            <a:rect l="l" t="t" r="r" b="b"/>
            <a:pathLst>
              <a:path w="2903854" h="2903855">
                <a:moveTo>
                  <a:pt x="0" y="2903364"/>
                </a:moveTo>
                <a:lnTo>
                  <a:pt x="2903364" y="2903364"/>
                </a:lnTo>
                <a:lnTo>
                  <a:pt x="2903364" y="0"/>
                </a:lnTo>
                <a:lnTo>
                  <a:pt x="0" y="0"/>
                </a:lnTo>
                <a:lnTo>
                  <a:pt x="0" y="2903364"/>
                </a:lnTo>
                <a:close/>
              </a:path>
            </a:pathLst>
          </a:custGeom>
          <a:ln w="184912">
            <a:solidFill>
              <a:srgbClr val="D2232A"/>
            </a:solidFill>
          </a:ln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3" name="object 6">
            <a:extLst>
              <a:ext uri="{FF2B5EF4-FFF2-40B4-BE49-F238E27FC236}">
                <a16:creationId xmlns:a16="http://schemas.microsoft.com/office/drawing/2014/main" id="{473CB505-4508-D646-AC87-703F64276A81}"/>
              </a:ext>
            </a:extLst>
          </p:cNvPr>
          <p:cNvSpPr/>
          <p:nvPr/>
        </p:nvSpPr>
        <p:spPr>
          <a:xfrm>
            <a:off x="7324647" y="32755681"/>
            <a:ext cx="12008800" cy="8519446"/>
          </a:xfrm>
          <a:custGeom>
            <a:avLst/>
            <a:gdLst/>
            <a:ahLst/>
            <a:cxnLst/>
            <a:rect l="l" t="t" r="r" b="b"/>
            <a:pathLst>
              <a:path w="4323080" h="4367530">
                <a:moveTo>
                  <a:pt x="2138912" y="0"/>
                </a:moveTo>
                <a:lnTo>
                  <a:pt x="0" y="2138918"/>
                </a:lnTo>
                <a:lnTo>
                  <a:pt x="0" y="2228571"/>
                </a:lnTo>
                <a:lnTo>
                  <a:pt x="2138912" y="4367483"/>
                </a:lnTo>
                <a:lnTo>
                  <a:pt x="4322657" y="2183744"/>
                </a:lnTo>
                <a:lnTo>
                  <a:pt x="213891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44" name="object 9">
            <a:extLst>
              <a:ext uri="{FF2B5EF4-FFF2-40B4-BE49-F238E27FC236}">
                <a16:creationId xmlns:a16="http://schemas.microsoft.com/office/drawing/2014/main" id="{E86C3BC3-5363-FD43-8C6E-96C9019E00F8}"/>
              </a:ext>
            </a:extLst>
          </p:cNvPr>
          <p:cNvSpPr txBox="1"/>
          <p:nvPr/>
        </p:nvSpPr>
        <p:spPr>
          <a:xfrm>
            <a:off x="8830333" y="34227502"/>
            <a:ext cx="8173569" cy="5514613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 marL="27032">
              <a:spcBef>
                <a:spcPts val="234"/>
              </a:spcBef>
              <a:spcAft>
                <a:spcPts val="600"/>
              </a:spcAft>
            </a:pPr>
            <a:r>
              <a:rPr lang="en-GB" sz="3500" b="1" spc="-11" dirty="0">
                <a:solidFill>
                  <a:srgbClr val="D2232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  <a:endParaRPr lang="de-DE" sz="3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7032">
              <a:spcBef>
                <a:spcPts val="234"/>
              </a:spcBef>
              <a:spcAft>
                <a:spcPts val="600"/>
              </a:spcAft>
            </a:pPr>
            <a:r>
              <a:rPr lang="en-AT" sz="3500">
                <a:latin typeface="Arial" panose="020B0604020202020204" pitchFamily="34" charset="0"/>
                <a:cs typeface="Arial" panose="020B0604020202020204" pitchFamily="34" charset="0"/>
              </a:rPr>
              <a:t>Our data demonstrated wide use of antibiotics and relatively high proportion of inadequate treatment in all four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3500" dirty="0" err="1">
                <a:latin typeface="Arial" panose="020B0604020202020204" pitchFamily="34" charset="0"/>
                <a:cs typeface="Arial" panose="020B0604020202020204" pitchFamily="34" charset="0"/>
              </a:rPr>
              <a:t>project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T" sz="3500">
                <a:latin typeface="Arial" panose="020B0604020202020204" pitchFamily="34" charset="0"/>
                <a:cs typeface="Arial" panose="020B0604020202020204" pitchFamily="34" charset="0"/>
              </a:rPr>
              <a:t> sites, varying by country, age group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35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AT" sz="3500">
                <a:latin typeface="Arial" panose="020B0604020202020204" pitchFamily="34" charset="0"/>
                <a:cs typeface="Arial" panose="020B0604020202020204" pitchFamily="34" charset="0"/>
              </a:rPr>
              <a:t> health care level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AT" sz="3500">
                <a:latin typeface="Arial" panose="020B0604020202020204" pitchFamily="34" charset="0"/>
                <a:cs typeface="Arial" panose="020B0604020202020204" pitchFamily="34" charset="0"/>
              </a:rPr>
              <a:t>Future antibiotic stewardship programmes in these contexts should focus on the high risk of misuse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3500" dirty="0" err="1">
                <a:latin typeface="Arial" panose="020B0604020202020204" pitchFamily="34" charset="0"/>
                <a:cs typeface="Arial" panose="020B0604020202020204" pitchFamily="34" charset="0"/>
              </a:rPr>
              <a:t>targeting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3500" dirty="0" err="1">
                <a:latin typeface="Arial" panose="020B0604020202020204" pitchFamily="34" charset="0"/>
                <a:cs typeface="Arial" panose="020B0604020202020204" pitchFamily="34" charset="0"/>
              </a:rPr>
              <a:t>specific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3500" dirty="0" err="1">
                <a:latin typeface="Arial" panose="020B0604020202020204" pitchFamily="34" charset="0"/>
                <a:cs typeface="Arial" panose="020B0604020202020204" pitchFamily="34" charset="0"/>
              </a:rPr>
              <a:t>antibiotics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AT" sz="3500" dirty="0" err="1">
                <a:latin typeface="Arial" panose="020B0604020202020204" pitchFamily="34" charset="0"/>
                <a:cs typeface="Arial" panose="020B0604020202020204" pitchFamily="34" charset="0"/>
              </a:rPr>
              <a:t>diseases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35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3500" dirty="0" err="1">
                <a:latin typeface="Arial" panose="020B0604020202020204" pitchFamily="34" charset="0"/>
                <a:cs typeface="Arial" panose="020B0604020202020204" pitchFamily="34" charset="0"/>
              </a:rPr>
              <a:t>age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AT" sz="3500" dirty="0" err="1">
                <a:latin typeface="Arial" panose="020B0604020202020204" pitchFamily="34" charset="0"/>
                <a:cs typeface="Arial" panose="020B0604020202020204" pitchFamily="34" charset="0"/>
              </a:rPr>
              <a:t>groups</a:t>
            </a:r>
            <a:r>
              <a:rPr lang="de-AT" sz="35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AT" sz="35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3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D850509-E8F5-1546-AE22-2BD5ABCBCACB}"/>
              </a:ext>
            </a:extLst>
          </p:cNvPr>
          <p:cNvSpPr txBox="1"/>
          <p:nvPr/>
        </p:nvSpPr>
        <p:spPr>
          <a:xfrm>
            <a:off x="8082578" y="30838808"/>
            <a:ext cx="10542150" cy="2297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500" b="1" spc="-11" dirty="0">
                <a:latin typeface="Arial"/>
                <a:cs typeface="Arial"/>
              </a:rPr>
              <a:t>Around a quarter of amoxicillin and ceftriaxone prescriptions, which were the most commonly prescribed antibiotics, were inadequate</a:t>
            </a:r>
            <a:r>
              <a:rPr lang="en-GB" sz="3000" b="1" spc="-11" dirty="0">
                <a:latin typeface="Arial"/>
                <a:cs typeface="Arial"/>
              </a:rPr>
              <a:t>.</a:t>
            </a:r>
            <a:r>
              <a:rPr lang="de-DE" sz="3000" b="1" spc="-11" dirty="0">
                <a:latin typeface="Arial"/>
                <a:cs typeface="Arial"/>
              </a:rPr>
              <a:t> </a:t>
            </a:r>
            <a:r>
              <a:rPr lang="de-DE" sz="3000" dirty="0">
                <a:latin typeface="Arial" panose="020B0604020202020204" pitchFamily="34" charset="0"/>
                <a:cs typeface="Arial" panose="020B0604020202020204" pitchFamily="34" charset="0"/>
              </a:rPr>
              <a:t>(Figure 3)</a:t>
            </a:r>
            <a:endParaRPr lang="en-AT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de-DE" dirty="0"/>
          </a:p>
        </p:txBody>
      </p:sp>
      <p:sp>
        <p:nvSpPr>
          <p:cNvPr id="48" name="object 8">
            <a:extLst>
              <a:ext uri="{FF2B5EF4-FFF2-40B4-BE49-F238E27FC236}">
                <a16:creationId xmlns:a16="http://schemas.microsoft.com/office/drawing/2014/main" id="{C1A8FD09-4A29-584B-B00A-66B70465333D}"/>
              </a:ext>
            </a:extLst>
          </p:cNvPr>
          <p:cNvSpPr txBox="1"/>
          <p:nvPr/>
        </p:nvSpPr>
        <p:spPr>
          <a:xfrm>
            <a:off x="8150310" y="19556736"/>
            <a:ext cx="10449812" cy="9769945"/>
          </a:xfrm>
          <a:prstGeom prst="rect">
            <a:avLst/>
          </a:prstGeom>
        </p:spPr>
        <p:txBody>
          <a:bodyPr vert="horz" wrap="square" lIns="0" tIns="25680" rIns="0" bIns="0" rtlCol="0">
            <a:spAutoFit/>
          </a:bodyPr>
          <a:lstStyle/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In-patients in CAR and DRC were also the most and least likely to receive multiple antibiotics, respectively. Prescription by country among out-patients followed a similar pattern (Figure 1b).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endParaRPr lang="en-GB" sz="3000" b="1" spc="-11" dirty="0">
              <a:latin typeface="Arial"/>
              <a:cs typeface="Arial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en-GB" sz="3000" spc="-11" dirty="0">
                <a:latin typeface="Arial"/>
                <a:cs typeface="Arial"/>
              </a:rPr>
              <a:t>Among the 1,060 </a:t>
            </a:r>
            <a:r>
              <a:rPr lang="en-GB" sz="3000" b="1" spc="-11" dirty="0">
                <a:latin typeface="Arial"/>
                <a:cs typeface="Arial"/>
              </a:rPr>
              <a:t>in-patients</a:t>
            </a:r>
            <a:r>
              <a:rPr lang="en-GB" sz="3000" spc="-11" dirty="0">
                <a:latin typeface="Arial"/>
                <a:cs typeface="Arial"/>
              </a:rPr>
              <a:t> </a:t>
            </a:r>
            <a:r>
              <a:rPr lang="en-GB" sz="3000" b="1" spc="-11" dirty="0">
                <a:latin typeface="Arial"/>
                <a:cs typeface="Arial"/>
              </a:rPr>
              <a:t>who were prescribed antibiotics, 58% were adequately treated, 12% were partially adequately treated and 31% were inadequately treated. 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The proportion adequately treated ranged from 43% in the DRC to 72% in GB (Figure 2a) and decreased step-wise with age (data not shown). </a:t>
            </a:r>
          </a:p>
          <a:p>
            <a:pPr>
              <a:lnSpc>
                <a:spcPct val="108000"/>
              </a:lnSpc>
              <a:spcAft>
                <a:spcPts val="600"/>
              </a:spcAft>
            </a:pPr>
            <a:endParaRPr lang="en-GB" sz="3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8000"/>
              </a:lnSpc>
              <a:spcAft>
                <a:spcPts val="600"/>
              </a:spcAft>
            </a:pP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The proportion of 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out-patients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 who were adequately treated was higher than among in-patients, with </a:t>
            </a:r>
            <a:r>
              <a:rPr lang="en-GB" sz="3000" b="1" dirty="0">
                <a:latin typeface="Arial" panose="020B0604020202020204" pitchFamily="34" charset="0"/>
                <a:cs typeface="Arial" panose="020B0604020202020204" pitchFamily="34" charset="0"/>
              </a:rPr>
              <a:t>68% of the 672 who received antibiotics being adequately treated</a:t>
            </a:r>
            <a:r>
              <a:rPr lang="en-GB" sz="3000" dirty="0">
                <a:latin typeface="Arial" panose="020B0604020202020204" pitchFamily="34" charset="0"/>
                <a:cs typeface="Arial" panose="020B0604020202020204" pitchFamily="34" charset="0"/>
              </a:rPr>
              <a:t>, 6% partially adequately treated and 27% inadequately treated. The proportion adequately treated ranged from 55% in Sudan to 75% in CAR (Figure 2b) and, as with in-patients, decreased with age.  </a:t>
            </a:r>
            <a:endParaRPr lang="en-GB" sz="4000" b="1" spc="-11" dirty="0">
              <a:latin typeface="Arial"/>
              <a:cs typeface="Arial"/>
            </a:endParaRPr>
          </a:p>
        </p:txBody>
      </p:sp>
      <p:sp>
        <p:nvSpPr>
          <p:cNvPr id="50" name="object 7">
            <a:extLst>
              <a:ext uri="{FF2B5EF4-FFF2-40B4-BE49-F238E27FC236}">
                <a16:creationId xmlns:a16="http://schemas.microsoft.com/office/drawing/2014/main" id="{4661DD06-8F02-2D45-A225-AA98EA29D497}"/>
              </a:ext>
            </a:extLst>
          </p:cNvPr>
          <p:cNvSpPr/>
          <p:nvPr/>
        </p:nvSpPr>
        <p:spPr>
          <a:xfrm>
            <a:off x="8057972" y="15288554"/>
            <a:ext cx="796076" cy="625778"/>
          </a:xfrm>
          <a:custGeom>
            <a:avLst/>
            <a:gdLst/>
            <a:ahLst/>
            <a:cxnLst/>
            <a:rect l="l" t="t" r="r" b="b"/>
            <a:pathLst>
              <a:path w="374014" h="294004">
                <a:moveTo>
                  <a:pt x="120383" y="0"/>
                </a:moveTo>
                <a:lnTo>
                  <a:pt x="80736" y="18374"/>
                </a:lnTo>
                <a:lnTo>
                  <a:pt x="48828" y="42547"/>
                </a:lnTo>
                <a:lnTo>
                  <a:pt x="16692" y="87104"/>
                </a:lnTo>
                <a:lnTo>
                  <a:pt x="2596" y="144018"/>
                </a:lnTo>
                <a:lnTo>
                  <a:pt x="0" y="196776"/>
                </a:lnTo>
                <a:lnTo>
                  <a:pt x="0" y="293957"/>
                </a:lnTo>
                <a:lnTo>
                  <a:pt x="135856" y="293957"/>
                </a:lnTo>
                <a:lnTo>
                  <a:pt x="135856" y="158100"/>
                </a:lnTo>
                <a:lnTo>
                  <a:pt x="70105" y="158100"/>
                </a:lnTo>
                <a:lnTo>
                  <a:pt x="71627" y="139033"/>
                </a:lnTo>
                <a:lnTo>
                  <a:pt x="88716" y="93798"/>
                </a:lnTo>
                <a:lnTo>
                  <a:pt x="128104" y="63518"/>
                </a:lnTo>
                <a:lnTo>
                  <a:pt x="146975" y="56082"/>
                </a:lnTo>
                <a:lnTo>
                  <a:pt x="120383" y="0"/>
                </a:lnTo>
                <a:close/>
              </a:path>
              <a:path w="374014" h="294004">
                <a:moveTo>
                  <a:pt x="347140" y="0"/>
                </a:moveTo>
                <a:lnTo>
                  <a:pt x="307793" y="18374"/>
                </a:lnTo>
                <a:lnTo>
                  <a:pt x="275823" y="42547"/>
                </a:lnTo>
                <a:lnTo>
                  <a:pt x="243460" y="86970"/>
                </a:lnTo>
                <a:lnTo>
                  <a:pt x="229347" y="143718"/>
                </a:lnTo>
                <a:lnTo>
                  <a:pt x="226750" y="196776"/>
                </a:lnTo>
                <a:lnTo>
                  <a:pt x="226750" y="293957"/>
                </a:lnTo>
                <a:lnTo>
                  <a:pt x="362613" y="293957"/>
                </a:lnTo>
                <a:lnTo>
                  <a:pt x="362613" y="158100"/>
                </a:lnTo>
                <a:lnTo>
                  <a:pt x="296856" y="158100"/>
                </a:lnTo>
                <a:lnTo>
                  <a:pt x="298381" y="139033"/>
                </a:lnTo>
                <a:lnTo>
                  <a:pt x="315472" y="93798"/>
                </a:lnTo>
                <a:lnTo>
                  <a:pt x="354860" y="63518"/>
                </a:lnTo>
                <a:lnTo>
                  <a:pt x="373731" y="56082"/>
                </a:lnTo>
                <a:lnTo>
                  <a:pt x="34714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  <p:sp>
        <p:nvSpPr>
          <p:cNvPr id="51" name="object 7">
            <a:extLst>
              <a:ext uri="{FF2B5EF4-FFF2-40B4-BE49-F238E27FC236}">
                <a16:creationId xmlns:a16="http://schemas.microsoft.com/office/drawing/2014/main" id="{AB07014B-808B-ED45-8812-C7D58DE18BC5}"/>
              </a:ext>
            </a:extLst>
          </p:cNvPr>
          <p:cNvSpPr/>
          <p:nvPr/>
        </p:nvSpPr>
        <p:spPr>
          <a:xfrm>
            <a:off x="8191328" y="30048598"/>
            <a:ext cx="796076" cy="625778"/>
          </a:xfrm>
          <a:custGeom>
            <a:avLst/>
            <a:gdLst/>
            <a:ahLst/>
            <a:cxnLst/>
            <a:rect l="l" t="t" r="r" b="b"/>
            <a:pathLst>
              <a:path w="374014" h="294004">
                <a:moveTo>
                  <a:pt x="120383" y="0"/>
                </a:moveTo>
                <a:lnTo>
                  <a:pt x="80736" y="18374"/>
                </a:lnTo>
                <a:lnTo>
                  <a:pt x="48828" y="42547"/>
                </a:lnTo>
                <a:lnTo>
                  <a:pt x="16692" y="87104"/>
                </a:lnTo>
                <a:lnTo>
                  <a:pt x="2596" y="144018"/>
                </a:lnTo>
                <a:lnTo>
                  <a:pt x="0" y="196776"/>
                </a:lnTo>
                <a:lnTo>
                  <a:pt x="0" y="293957"/>
                </a:lnTo>
                <a:lnTo>
                  <a:pt x="135856" y="293957"/>
                </a:lnTo>
                <a:lnTo>
                  <a:pt x="135856" y="158100"/>
                </a:lnTo>
                <a:lnTo>
                  <a:pt x="70105" y="158100"/>
                </a:lnTo>
                <a:lnTo>
                  <a:pt x="71627" y="139033"/>
                </a:lnTo>
                <a:lnTo>
                  <a:pt x="88716" y="93798"/>
                </a:lnTo>
                <a:lnTo>
                  <a:pt x="128104" y="63518"/>
                </a:lnTo>
                <a:lnTo>
                  <a:pt x="146975" y="56082"/>
                </a:lnTo>
                <a:lnTo>
                  <a:pt x="120383" y="0"/>
                </a:lnTo>
                <a:close/>
              </a:path>
              <a:path w="374014" h="294004">
                <a:moveTo>
                  <a:pt x="347140" y="0"/>
                </a:moveTo>
                <a:lnTo>
                  <a:pt x="307793" y="18374"/>
                </a:lnTo>
                <a:lnTo>
                  <a:pt x="275823" y="42547"/>
                </a:lnTo>
                <a:lnTo>
                  <a:pt x="243460" y="86970"/>
                </a:lnTo>
                <a:lnTo>
                  <a:pt x="229347" y="143718"/>
                </a:lnTo>
                <a:lnTo>
                  <a:pt x="226750" y="196776"/>
                </a:lnTo>
                <a:lnTo>
                  <a:pt x="226750" y="293957"/>
                </a:lnTo>
                <a:lnTo>
                  <a:pt x="362613" y="293957"/>
                </a:lnTo>
                <a:lnTo>
                  <a:pt x="362613" y="158100"/>
                </a:lnTo>
                <a:lnTo>
                  <a:pt x="296856" y="158100"/>
                </a:lnTo>
                <a:lnTo>
                  <a:pt x="298381" y="139033"/>
                </a:lnTo>
                <a:lnTo>
                  <a:pt x="315472" y="93798"/>
                </a:lnTo>
                <a:lnTo>
                  <a:pt x="354860" y="63518"/>
                </a:lnTo>
                <a:lnTo>
                  <a:pt x="373731" y="56082"/>
                </a:lnTo>
                <a:lnTo>
                  <a:pt x="347140" y="0"/>
                </a:lnTo>
                <a:close/>
              </a:path>
            </a:pathLst>
          </a:custGeom>
          <a:solidFill>
            <a:srgbClr val="C00000"/>
          </a:solidFill>
        </p:spPr>
        <p:txBody>
          <a:bodyPr wrap="square" lIns="0" tIns="0" rIns="0" bIns="0" rtlCol="0"/>
          <a:lstStyle/>
          <a:p>
            <a:endParaRPr sz="8156"/>
          </a:p>
        </p:txBody>
      </p:sp>
    </p:spTree>
    <p:extLst>
      <p:ext uri="{BB962C8B-B14F-4D97-AF65-F5344CB8AC3E}">
        <p14:creationId xmlns:p14="http://schemas.microsoft.com/office/powerpoint/2010/main" val="1540854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F656C67CEBF1B4EA4579FD3E3AFD5F7" ma:contentTypeVersion="6" ma:contentTypeDescription="Create a new document." ma:contentTypeScope="" ma:versionID="0a4da1f39be4a4643d4d8e5bc18bd4eb">
  <xsd:schema xmlns:xsd="http://www.w3.org/2001/XMLSchema" xmlns:xs="http://www.w3.org/2001/XMLSchema" xmlns:p="http://schemas.microsoft.com/office/2006/metadata/properties" xmlns:ns2="5895eead-2303-49e7-ae5e-1c41a0da3250" xmlns:ns3="e2f035dc-877f-47c5-a098-0c6fdb408b4f" targetNamespace="http://schemas.microsoft.com/office/2006/metadata/properties" ma:root="true" ma:fieldsID="fe335e4f5f8d9dface2ac2651128f73e" ns2:_="" ns3:_="">
    <xsd:import namespace="5895eead-2303-49e7-ae5e-1c41a0da3250"/>
    <xsd:import namespace="e2f035dc-877f-47c5-a098-0c6fdb408b4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95eead-2303-49e7-ae5e-1c41a0da32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f035dc-877f-47c5-a098-0c6fdb408b4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2f035dc-877f-47c5-a098-0c6fdb408b4f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AA546CF8-FA99-4DC9-9DE3-1A2BAAFF9F8A}"/>
</file>

<file path=customXml/itemProps2.xml><?xml version="1.0" encoding="utf-8"?>
<ds:datastoreItem xmlns:ds="http://schemas.openxmlformats.org/officeDocument/2006/customXml" ds:itemID="{3C542C3B-2AA9-4401-92FC-8EFE4F088A98}"/>
</file>

<file path=customXml/itemProps3.xml><?xml version="1.0" encoding="utf-8"?>
<ds:datastoreItem xmlns:ds="http://schemas.openxmlformats.org/officeDocument/2006/customXml" ds:itemID="{9C49CD04-6162-4B8E-BB27-DADF8E2B94DD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136</TotalTime>
  <Words>885</Words>
  <Application>Microsoft Office PowerPoint</Application>
  <PresentationFormat>Custom</PresentationFormat>
  <Paragraphs>53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Courier New</vt:lpstr>
      <vt:lpstr>Symbol</vt:lpstr>
      <vt:lpstr>Times New Roman</vt:lpstr>
      <vt:lpstr>Office Theme</vt:lpstr>
      <vt:lpstr>Appropriateness of antibiotic prescription in four MSF projects in Africa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Alena KOSCALOVA</dc:creator>
  <cp:keywords/>
  <dc:description/>
  <cp:lastModifiedBy>Joy Kumahor</cp:lastModifiedBy>
  <cp:revision>54</cp:revision>
  <cp:lastPrinted>2019-04-04T15:27:12Z</cp:lastPrinted>
  <dcterms:created xsi:type="dcterms:W3CDTF">2018-04-11T18:28:11Z</dcterms:created>
  <dcterms:modified xsi:type="dcterms:W3CDTF">2019-04-23T12:48:44Z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2018-04-05T23:00:00Z</vt:filetime>
  </property>
  <property fmtid="{D5CDD505-2E9C-101B-9397-08002B2CF9AE}" pid="3" name="Creator">
    <vt:lpwstr>Adobe InDesign CS6 (Macintosh)</vt:lpwstr>
  </property>
  <property fmtid="{D5CDD505-2E9C-101B-9397-08002B2CF9AE}" pid="4" name="LastSaved">
    <vt:filetime>2018-04-10T23:00:00Z</vt:filetime>
  </property>
  <property fmtid="{D5CDD505-2E9C-101B-9397-08002B2CF9AE}" pid="5" name="ContentTypeId">
    <vt:lpwstr>0x010100EF656C67CEBF1B4EA4579FD3E3AFD5F7</vt:lpwstr>
  </property>
  <property fmtid="{D5CDD505-2E9C-101B-9397-08002B2CF9AE}" pid="6" name="Order">
    <vt:r8>329500</vt:r8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</Properties>
</file>