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9E6"/>
    <a:srgbClr val="FFD9D9"/>
    <a:srgbClr val="FFC5C5"/>
    <a:srgbClr val="3EA199"/>
    <a:srgbClr val="80CEC8"/>
    <a:srgbClr val="F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1CE77E-5F6E-4A9C-AD7B-1501D0094188}" v="7" dt="2019-04-23T12:44:30.78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550" autoAdjust="0"/>
  </p:normalViewPr>
  <p:slideViewPr>
    <p:cSldViewPr>
      <p:cViewPr>
        <p:scale>
          <a:sx n="42" d="100"/>
          <a:sy n="42" d="100"/>
        </p:scale>
        <p:origin x="822" y="-6642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y Kumahor" userId="6b8a37cc-7453-40a7-bb8b-a4492c1a4214" providerId="ADAL" clId="{EF1CE77E-5F6E-4A9C-AD7B-1501D0094188}"/>
    <pc:docChg chg="modSld">
      <pc:chgData name="Joy Kumahor" userId="6b8a37cc-7453-40a7-bb8b-a4492c1a4214" providerId="ADAL" clId="{EF1CE77E-5F6E-4A9C-AD7B-1501D0094188}" dt="2019-04-23T12:44:30.783" v="6" actId="14100"/>
      <pc:docMkLst>
        <pc:docMk/>
      </pc:docMkLst>
      <pc:sldChg chg="modSp">
        <pc:chgData name="Joy Kumahor" userId="6b8a37cc-7453-40a7-bb8b-a4492c1a4214" providerId="ADAL" clId="{EF1CE77E-5F6E-4A9C-AD7B-1501D0094188}" dt="2019-04-23T12:44:30.783" v="6" actId="14100"/>
        <pc:sldMkLst>
          <pc:docMk/>
          <pc:sldMk cId="0" sldId="256"/>
        </pc:sldMkLst>
        <pc:spChg chg="mod">
          <ac:chgData name="Joy Kumahor" userId="6b8a37cc-7453-40a7-bb8b-a4492c1a4214" providerId="ADAL" clId="{EF1CE77E-5F6E-4A9C-AD7B-1501D0094188}" dt="2019-04-23T12:44:30.783" v="6" actId="14100"/>
          <ac:spMkLst>
            <pc:docMk/>
            <pc:sldMk cId="0" sldId="256"/>
            <ac:spMk id="50" creationId="{00000000-0000-0000-0000-000000000000}"/>
          </ac:spMkLst>
        </pc:spChg>
        <pc:spChg chg="mod">
          <ac:chgData name="Joy Kumahor" userId="6b8a37cc-7453-40a7-bb8b-a4492c1a4214" providerId="ADAL" clId="{EF1CE77E-5F6E-4A9C-AD7B-1501D0094188}" dt="2019-04-23T12:44:13.322" v="5" actId="20577"/>
          <ac:spMkLst>
            <pc:docMk/>
            <pc:sldMk cId="0" sldId="256"/>
            <ac:spMk id="77" creationId="{00000000-0000-0000-0000-000000000000}"/>
          </ac:spMkLst>
        </pc:spChg>
      </pc:sldChg>
    </pc:docChg>
  </pc:docChgLst>
  <pc:docChgLst>
    <pc:chgData name="Holly Baker" userId="11c000dc-9118-4b94-82c8-b6f35894e1c8" providerId="ADAL" clId="{0AB4D3DB-D8F0-4416-BC04-F7C8454BCDA4}"/>
    <pc:docChg chg="modSld">
      <pc:chgData name="Holly Baker" userId="11c000dc-9118-4b94-82c8-b6f35894e1c8" providerId="ADAL" clId="{0AB4D3DB-D8F0-4416-BC04-F7C8454BCDA4}" dt="2019-04-10T17:23:54.920" v="2"/>
      <pc:docMkLst>
        <pc:docMk/>
      </pc:docMkLst>
      <pc:sldChg chg="modSp">
        <pc:chgData name="Holly Baker" userId="11c000dc-9118-4b94-82c8-b6f35894e1c8" providerId="ADAL" clId="{0AB4D3DB-D8F0-4416-BC04-F7C8454BCDA4}" dt="2019-04-10T17:23:54.920" v="2"/>
        <pc:sldMkLst>
          <pc:docMk/>
          <pc:sldMk cId="0" sldId="256"/>
        </pc:sldMkLst>
        <pc:spChg chg="mod">
          <ac:chgData name="Holly Baker" userId="11c000dc-9118-4b94-82c8-b6f35894e1c8" providerId="ADAL" clId="{0AB4D3DB-D8F0-4416-BC04-F7C8454BCDA4}" dt="2019-04-10T17:23:54.920" v="2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62" y="5553090"/>
            <a:ext cx="23201381" cy="3225442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pt-BR" sz="4000" dirty="0"/>
              <a:t>Carnimeo V.</a:t>
            </a:r>
            <a:r>
              <a:rPr lang="pt-BR" sz="4000" baseline="30000" dirty="0"/>
              <a:t>1</a:t>
            </a:r>
            <a:r>
              <a:rPr lang="pt-BR" sz="4000" dirty="0"/>
              <a:t> , Julian Fuentes S.</a:t>
            </a:r>
            <a:r>
              <a:rPr lang="pt-BR" sz="4000" baseline="30000" dirty="0"/>
              <a:t>1,2</a:t>
            </a:r>
            <a:r>
              <a:rPr lang="pt-BR" sz="4000" dirty="0"/>
              <a:t> , Pulido Tarquino I.A.</a:t>
            </a:r>
            <a:r>
              <a:rPr lang="pt-BR" sz="4000" baseline="30000" dirty="0"/>
              <a:t>2</a:t>
            </a:r>
            <a:r>
              <a:rPr lang="pt-BR" sz="4000" dirty="0"/>
              <a:t> , Vaz D.</a:t>
            </a:r>
            <a:r>
              <a:rPr lang="pt-BR" sz="4000" baseline="30000" dirty="0"/>
              <a:t>3</a:t>
            </a:r>
            <a:r>
              <a:rPr lang="pt-BR" sz="4000" dirty="0"/>
              <a:t> , Molfino L .</a:t>
            </a:r>
            <a:r>
              <a:rPr lang="pt-BR" sz="4000" baseline="30000" dirty="0"/>
              <a:t>3</a:t>
            </a:r>
            <a:r>
              <a:rPr lang="pt-BR" sz="4000" dirty="0"/>
              <a:t>, Tamayo Antabak N.</a:t>
            </a:r>
            <a:r>
              <a:rPr lang="pt-BR" sz="4000" baseline="30000" dirty="0"/>
              <a:t>3</a:t>
            </a:r>
            <a:r>
              <a:rPr lang="pt-BR" sz="4000" dirty="0"/>
              <a:t>, </a:t>
            </a:r>
            <a:r>
              <a:rPr lang="en-GB" sz="4000" dirty="0"/>
              <a:t>Hunt G.M.</a:t>
            </a:r>
            <a:r>
              <a:rPr lang="en-GB" sz="4000" baseline="30000" dirty="0"/>
              <a:t>4</a:t>
            </a:r>
            <a:r>
              <a:rPr lang="en-GB" sz="4000" dirty="0"/>
              <a:t> , Giuliani R.</a:t>
            </a:r>
            <a:r>
              <a:rPr lang="en-GB" sz="4000" baseline="30000" dirty="0"/>
              <a:t>2</a:t>
            </a:r>
            <a:r>
              <a:rPr lang="en-GB" sz="4000" dirty="0"/>
              <a:t> , Lobo S.</a:t>
            </a:r>
            <a:r>
              <a:rPr lang="en-GB" sz="4000" baseline="30000" dirty="0"/>
              <a:t>5</a:t>
            </a:r>
            <a:r>
              <a:rPr lang="en-GB" sz="4000" dirty="0"/>
              <a:t> , </a:t>
            </a:r>
            <a:r>
              <a:rPr lang="en-GB" sz="4000" dirty="0" err="1"/>
              <a:t>Dores</a:t>
            </a:r>
            <a:r>
              <a:rPr lang="en-GB" sz="4000" dirty="0"/>
              <a:t> </a:t>
            </a:r>
            <a:r>
              <a:rPr lang="en-GB" sz="4000" dirty="0" err="1"/>
              <a:t>Mosse</a:t>
            </a:r>
            <a:r>
              <a:rPr lang="en-GB" sz="4000" dirty="0"/>
              <a:t> C.</a:t>
            </a:r>
            <a:r>
              <a:rPr lang="en-GB" sz="4000" baseline="30000" dirty="0"/>
              <a:t>6</a:t>
            </a:r>
            <a:r>
              <a:rPr lang="en-GB" sz="4000" dirty="0"/>
              <a:t> , Couto A.</a:t>
            </a:r>
            <a:r>
              <a:rPr lang="en-GB" sz="4000" baseline="30000" dirty="0"/>
              <a:t>7</a:t>
            </a:r>
            <a:r>
              <a:rPr lang="en-GB" sz="4000" dirty="0"/>
              <a:t> , </a:t>
            </a:r>
            <a:r>
              <a:rPr lang="en-GB" sz="4000" dirty="0" err="1"/>
              <a:t>Ciglenecki</a:t>
            </a:r>
            <a:r>
              <a:rPr lang="en-GB" sz="4000" dirty="0"/>
              <a:t> I.</a:t>
            </a:r>
            <a:r>
              <a:rPr lang="en-GB" sz="4000" baseline="30000" dirty="0"/>
              <a:t>8</a:t>
            </a:r>
            <a:r>
              <a:rPr lang="en-GB" sz="4000" dirty="0"/>
              <a:t> , Maman D.</a:t>
            </a:r>
            <a:r>
              <a:rPr lang="en-GB" sz="4000" baseline="30000" dirty="0"/>
              <a:t>1</a:t>
            </a:r>
            <a:r>
              <a:rPr lang="en-GB" sz="4000" dirty="0"/>
              <a:t>, Ellman T.</a:t>
            </a:r>
            <a:r>
              <a:rPr lang="en-GB" sz="4000" baseline="30000" dirty="0"/>
              <a:t>9 </a:t>
            </a:r>
            <a:r>
              <a:rPr lang="en-GB" sz="4000" dirty="0"/>
              <a:t>, Schramm B</a:t>
            </a:r>
            <a:r>
              <a:rPr sz="4000" dirty="0"/>
              <a:t>.</a:t>
            </a:r>
            <a:r>
              <a:rPr lang="fr-FR" sz="4000" baseline="30000" dirty="0"/>
              <a:t>1</a:t>
            </a:r>
            <a:endParaRPr sz="4000" baseline="30000" dirty="0"/>
          </a:p>
          <a:p>
            <a:pPr algn="just"/>
            <a:r>
              <a:rPr lang="pt-BR" sz="3200" baseline="30000" dirty="0"/>
              <a:t>1</a:t>
            </a:r>
            <a:r>
              <a:rPr lang="fr-FR" sz="3200" i="1" dirty="0"/>
              <a:t>Epicentre, Paris, France, </a:t>
            </a:r>
            <a:r>
              <a:rPr lang="pt-BR" sz="3200" baseline="30000" dirty="0"/>
              <a:t>2</a:t>
            </a:r>
            <a:r>
              <a:rPr lang="fr-FR" sz="3200" i="1" dirty="0"/>
              <a:t>Médecins Sans Frontières, </a:t>
            </a:r>
            <a:r>
              <a:rPr lang="fr-FR" sz="3200" i="1" dirty="0" err="1"/>
              <a:t>Belgium</a:t>
            </a:r>
            <a:r>
              <a:rPr lang="fr-FR" sz="3200" i="1" dirty="0"/>
              <a:t>, Mozambique, </a:t>
            </a:r>
            <a:r>
              <a:rPr lang="pt-BR" sz="3200" baseline="30000" dirty="0"/>
              <a:t>3</a:t>
            </a:r>
            <a:r>
              <a:rPr lang="fr-FR" sz="3200" i="1" dirty="0"/>
              <a:t>Médecins Sans Frontières, </a:t>
            </a:r>
            <a:r>
              <a:rPr lang="fr-FR" sz="3200" i="1" dirty="0" err="1"/>
              <a:t>Switzerland</a:t>
            </a:r>
            <a:r>
              <a:rPr lang="fr-FR" sz="3200" i="1" dirty="0"/>
              <a:t>, </a:t>
            </a:r>
            <a:r>
              <a:rPr lang="en-GB" sz="3200" i="1" dirty="0"/>
              <a:t>Mozambique, </a:t>
            </a:r>
            <a:r>
              <a:rPr lang="en-GB" sz="3200" baseline="30000" dirty="0"/>
              <a:t>4</a:t>
            </a:r>
            <a:r>
              <a:rPr lang="en-GB" sz="3200" i="1" dirty="0"/>
              <a:t>National Health Laboratory Service</a:t>
            </a:r>
            <a:r>
              <a:rPr lang="pt-BR" sz="3200" i="1" dirty="0"/>
              <a:t>, Johannesbourg, South Africa, </a:t>
            </a:r>
            <a:r>
              <a:rPr lang="en-GB" sz="3200" baseline="30000" dirty="0"/>
              <a:t>5</a:t>
            </a:r>
            <a:r>
              <a:rPr lang="en-GB" sz="3200" i="1" dirty="0"/>
              <a:t>Directorate of Health of Maputo, Mozambique, </a:t>
            </a:r>
            <a:r>
              <a:rPr lang="en-GB" sz="3200" baseline="30000" dirty="0"/>
              <a:t>6</a:t>
            </a:r>
            <a:r>
              <a:rPr lang="en-GB" sz="3200" i="1" dirty="0"/>
              <a:t>Provincial Health Directorate, Tete, Mozambique, </a:t>
            </a:r>
            <a:r>
              <a:rPr lang="en-GB" sz="3200" baseline="30000" dirty="0"/>
              <a:t>7</a:t>
            </a:r>
            <a:r>
              <a:rPr lang="en-GB" sz="3200" i="1" dirty="0"/>
              <a:t>Ministry of Health, HIV Program, Mozambique, </a:t>
            </a:r>
            <a:r>
              <a:rPr lang="en-GB" sz="3200" baseline="30000" dirty="0"/>
              <a:t>8</a:t>
            </a:r>
            <a:r>
              <a:rPr lang="en-GB" sz="3200" i="1" dirty="0"/>
              <a:t>Médecins Sans </a:t>
            </a:r>
            <a:r>
              <a:rPr lang="en-GB" sz="3200" i="1" dirty="0" err="1"/>
              <a:t>Frontières</a:t>
            </a:r>
            <a:r>
              <a:rPr lang="en-GB" sz="3200" i="1" dirty="0"/>
              <a:t>, Geneva, Switzerland, </a:t>
            </a:r>
            <a:r>
              <a:rPr lang="en-GB" sz="3200" baseline="30000" dirty="0"/>
              <a:t>9</a:t>
            </a:r>
            <a:r>
              <a:rPr lang="en-GB" sz="3200" i="1" dirty="0"/>
              <a:t>Southern Africa Medical Unit, </a:t>
            </a:r>
            <a:r>
              <a:rPr lang="en-GB" sz="3200" i="1" dirty="0" err="1"/>
              <a:t>Médecins</a:t>
            </a:r>
            <a:r>
              <a:rPr lang="en-GB" sz="3200" i="1" dirty="0"/>
              <a:t> Sans </a:t>
            </a:r>
            <a:r>
              <a:rPr lang="en-GB" sz="3200" i="1" dirty="0" err="1"/>
              <a:t>Frontières</a:t>
            </a:r>
            <a:r>
              <a:rPr lang="en-GB" sz="3200" i="1" dirty="0"/>
              <a:t>, Cape Town, South Africa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9507" y="300503"/>
            <a:ext cx="21151420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GB" spc="-11"/>
              <a:t>Levels of pre-treatment HIV drug resistance in rural and urban settings, Mozambique</a:t>
            </a:r>
            <a:endParaRPr spc="-160" dirty="0"/>
          </a:p>
        </p:txBody>
      </p:sp>
      <p:sp>
        <p:nvSpPr>
          <p:cNvPr id="11" name="object 11"/>
          <p:cNvSpPr txBox="1"/>
          <p:nvPr/>
        </p:nvSpPr>
        <p:spPr>
          <a:xfrm>
            <a:off x="1232624" y="10940167"/>
            <a:ext cx="27882459" cy="4639501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Increasing levels of pre-treatment HIV-1 drug resistance (PDR), largely driven by NNRTI (non-nucleoside reverse transcriptase inhibitor) resistance, are posing a threat to the HIV response, especially in resource-limited settings (RLSs). NNRTI-containing regimens are the backbone of the first-line antiretroviral therapy (ART) currently recommended by the World Health Organization (WHO). 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Access to HIV drug resistance testing (DRT) is still limited in RLSs and people with PDR are less likely to be identified in a timely manner. They may therefore not receive an effective regimen, and at the same time they may contribute to the transmission of HIV drug resistance (HIVDR) strains. 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Since 2002, MSF has been supporting the HIV programme in Mozambique. High levels of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virological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failure on first-line ART, up to 30%, were observed. To better understand this phenomenon, we estimated the level of PDR among HIV patients initiating or re-initiating ART in two different settings in Mozambique.</a:t>
            </a:r>
            <a:b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298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1747" y="9704670"/>
            <a:ext cx="27903336" cy="8559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Background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90235" y="15821923"/>
            <a:ext cx="27724848" cy="917513"/>
          </a:xfrm>
          <a:prstGeom prst="rect">
            <a:avLst/>
          </a:prstGeom>
          <a:solidFill>
            <a:srgbClr val="3EA199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</a:p>
        </p:txBody>
      </p:sp>
      <p:sp>
        <p:nvSpPr>
          <p:cNvPr id="50" name="object 13"/>
          <p:cNvSpPr txBox="1"/>
          <p:nvPr/>
        </p:nvSpPr>
        <p:spPr>
          <a:xfrm>
            <a:off x="15994934" y="39952745"/>
            <a:ext cx="6762671" cy="1440668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</a:p>
          <a:p>
            <a:pPr marL="27032">
              <a:spcBef>
                <a:spcPts val="234"/>
              </a:spcBef>
            </a:pPr>
            <a:r>
              <a:rPr lang="en-US" sz="3000" b="1" spc="-11" dirty="0">
                <a:latin typeface="Arial"/>
                <a:cs typeface="Arial"/>
              </a:rPr>
              <a:t>Field staff, Ministry of Health of Mozambique, and study participants </a:t>
            </a:r>
            <a:endParaRPr sz="3000" dirty="0">
              <a:latin typeface="Times New Roman"/>
              <a:cs typeface="Times New Roman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15858306" y="12299108"/>
            <a:ext cx="2905880" cy="686080"/>
          </a:xfrm>
          <a:prstGeom prst="straightConnector1">
            <a:avLst/>
          </a:prstGeom>
          <a:ln>
            <a:noFill/>
            <a:headEnd type="oval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5" name="Image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263" y="5021932"/>
            <a:ext cx="5641950" cy="2368190"/>
          </a:xfrm>
          <a:prstGeom prst="rect">
            <a:avLst/>
          </a:prstGeom>
        </p:spPr>
      </p:pic>
      <p:sp>
        <p:nvSpPr>
          <p:cNvPr id="66" name="AutoShape 2" descr="Risultati immagini per misau mozambique logo"/>
          <p:cNvSpPr>
            <a:spLocks noChangeAspect="1" noChangeArrowheads="1"/>
          </p:cNvSpPr>
          <p:nvPr/>
        </p:nvSpPr>
        <p:spPr bwMode="auto">
          <a:xfrm>
            <a:off x="63499" y="-136526"/>
            <a:ext cx="1148247" cy="114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7" name="Imag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807" y="32562"/>
            <a:ext cx="2315860" cy="2315860"/>
          </a:xfrm>
          <a:prstGeom prst="rect">
            <a:avLst/>
          </a:prstGeom>
        </p:spPr>
      </p:pic>
      <p:sp>
        <p:nvSpPr>
          <p:cNvPr id="69" name="TextBox 42"/>
          <p:cNvSpPr txBox="1"/>
          <p:nvPr/>
        </p:nvSpPr>
        <p:spPr>
          <a:xfrm>
            <a:off x="799507" y="25772940"/>
            <a:ext cx="28145230" cy="852072"/>
          </a:xfrm>
          <a:prstGeom prst="rect">
            <a:avLst/>
          </a:prstGeom>
          <a:solidFill>
            <a:srgbClr val="3EA199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>
            <a:defPPr>
              <a:defRPr lang="en-US"/>
            </a:defPPr>
            <a:lvl1pPr>
              <a:defRPr sz="3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sz="3200" dirty="0"/>
              <a:t>Results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1390235" y="17016203"/>
            <a:ext cx="1370268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Design: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 cross-sectional study 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Population: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HIV-infected patients aged ≥18 years (in Maputo and Tete) and not yet receiving ART.</a:t>
            </a:r>
          </a:p>
          <a:p>
            <a:endParaRPr lang="en-GB" sz="3000" b="1" dirty="0">
              <a:solidFill>
                <a:srgbClr val="3EA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1390235" y="18603318"/>
            <a:ext cx="13702681" cy="2682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Sites: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Eight selected MSF-supported HIV health facilities: one in the capital city of Maputo and seven in the rural province  of Tete (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Changara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Marara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Districts)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Period: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From October 2017 to October 2018</a:t>
            </a:r>
          </a:p>
          <a:p>
            <a:endParaRPr lang="en-GB" dirty="0"/>
          </a:p>
        </p:txBody>
      </p:sp>
      <p:sp>
        <p:nvSpPr>
          <p:cNvPr id="78" name="ZoneTexte 77"/>
          <p:cNvSpPr txBox="1"/>
          <p:nvPr/>
        </p:nvSpPr>
        <p:spPr>
          <a:xfrm>
            <a:off x="1373656" y="20696199"/>
            <a:ext cx="138401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 criteria: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- HIV-1 infection confirmed and documented at the study inclusion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- Antiretroviral (ARV) exposure:</a:t>
            </a:r>
          </a:p>
          <a:p>
            <a:pPr marL="1430487" lvl="1" indent="-457200">
              <a:buFont typeface="Wingdings" panose="05000000000000000000" pitchFamily="2" charset="2"/>
              <a:buChar char="§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ARV naïve, or</a:t>
            </a:r>
          </a:p>
          <a:p>
            <a:pPr marL="1430487" lvl="1" indent="-457200">
              <a:buFont typeface="Wingdings" panose="05000000000000000000" pitchFamily="2" charset="2"/>
              <a:buChar char="§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With a prior ARV exposure (prevention mother-to-child transmission (PMTCT), Pre-exposure prophylaxis (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PreP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), combination of exposure, or</a:t>
            </a:r>
          </a:p>
          <a:p>
            <a:pPr marL="1430487" lvl="1" indent="-457200">
              <a:buFont typeface="Wingdings" panose="05000000000000000000" pitchFamily="2" charset="2"/>
              <a:buChar char="§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Re-initiating first-line ART after interruption of 3 months or longer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- Provided written informed consent</a:t>
            </a:r>
          </a:p>
          <a:p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Exclusion criteria: 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- Currently receiving ART or on ART with interruption &lt;3 months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- Re-initiating ART after an interruption of less than 3 months</a:t>
            </a:r>
            <a:endParaRPr lang="en-GB" sz="3000" b="1" dirty="0">
              <a:solidFill>
                <a:srgbClr val="3EA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722117"/>
              </p:ext>
            </p:extLst>
          </p:nvPr>
        </p:nvGraphicFramePr>
        <p:xfrm>
          <a:off x="799507" y="27439101"/>
          <a:ext cx="14377646" cy="5852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49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7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1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rgbClr val="3EA1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Maputo (N=343)</a:t>
                      </a:r>
                    </a:p>
                    <a:p>
                      <a:pPr algn="l"/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95%CI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Tete (N=321)             </a:t>
                      </a:r>
                    </a:p>
                    <a:p>
                      <a:pPr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     (%)       95%CI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(N=664)</a:t>
                      </a:r>
                    </a:p>
                    <a:p>
                      <a:pPr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    (%)       95%CI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15">
                <a:tc>
                  <a:txBody>
                    <a:bodyPr/>
                    <a:lstStyle/>
                    <a:p>
                      <a:pPr marL="0"/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 </a:t>
                      </a:r>
                    </a:p>
                    <a:p>
                      <a:pPr marL="0" lvl="1" indent="0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 </a:t>
                      </a:r>
                    </a:p>
                    <a:p>
                      <a:pPr marL="0" lvl="1" indent="0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 (43)      37.6-48.3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 (57)      51.7-62.4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(45.5)    39.9-51.1</a:t>
                      </a:r>
                    </a:p>
                    <a:p>
                      <a:pPr marL="0"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 (54.5)     48.9-60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 (44.1)      40.3-48</a:t>
                      </a:r>
                    </a:p>
                    <a:p>
                      <a:pPr marL="0"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 (55.9)      52-59.7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615">
                <a:tc>
                  <a:txBody>
                    <a:bodyPr/>
                    <a:lstStyle/>
                    <a:p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</a:t>
                      </a:r>
                    </a:p>
                    <a:p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 [IQR]</a:t>
                      </a:r>
                    </a:p>
                    <a:p>
                      <a:pPr marL="457200" lvl="1" indent="0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25</a:t>
                      </a:r>
                    </a:p>
                    <a:p>
                      <a:pPr marL="457200" lvl="1" indent="0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25</a:t>
                      </a:r>
                      <a:endParaRPr lang="en-GB" sz="3000" b="0" dirty="0">
                        <a:solidFill>
                          <a:srgbClr val="3EA1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[30 - 43]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(12.2)       9-16.2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 (87.8)      83.8-91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[24- 39]</a:t>
                      </a:r>
                    </a:p>
                    <a:p>
                      <a:pPr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(31.5)   26.4-36.9</a:t>
                      </a:r>
                    </a:p>
                    <a:p>
                      <a:pPr algn="l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 (68.5) 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63.1-73.6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[27- 41]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 (21.5)   18.5-24.9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 (78.5)   75.1-81.5</a:t>
                      </a:r>
                    </a:p>
                  </a:txBody>
                  <a:tcPr>
                    <a:solidFill>
                      <a:srgbClr val="C5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15">
                <a:tc>
                  <a:txBody>
                    <a:bodyPr/>
                    <a:lstStyle/>
                    <a:p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Viral</a:t>
                      </a:r>
                      <a:r>
                        <a:rPr lang="en-GB" sz="3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load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&lt;1.000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c/ml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≥1.000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c/ml</a:t>
                      </a:r>
                      <a:endParaRPr lang="en-GB" sz="3000" dirty="0">
                        <a:solidFill>
                          <a:srgbClr val="3EA1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(18.4)     14.4-22.9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 (81.6)   77.1-85.6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4 (1.2)         0.3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-3.2</a:t>
                      </a: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317(98.8) 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96.8-99.7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(10.1)      7.9-12.6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597(89.9)    87.4–92.1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389615"/>
              </p:ext>
            </p:extLst>
          </p:nvPr>
        </p:nvGraphicFramePr>
        <p:xfrm>
          <a:off x="15401970" y="27452161"/>
          <a:ext cx="13516573" cy="4846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47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8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356"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rgbClr val="3EA1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Maputo (N=280)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Tete (N=317)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(N=597) 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154">
                <a:tc>
                  <a:txBody>
                    <a:bodyPr/>
                    <a:lstStyle/>
                    <a:p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ARV exposure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Yes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No</a:t>
                      </a:r>
                      <a:endParaRPr lang="en-GB" sz="3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(5.7)         3.3-9.1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264(94.3) 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90.9-96.7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59(18.6)     14.5-23.3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258(81.4)   76.7-85.5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(12.6)     10-15.5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522 (87.4)    84.5-90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1600">
                <a:tc>
                  <a:txBody>
                    <a:bodyPr/>
                    <a:lstStyle/>
                    <a:p>
                      <a:r>
                        <a:rPr lang="en-GB" sz="3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of exposure</a:t>
                      </a:r>
                    </a:p>
                    <a:p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ART</a:t>
                      </a:r>
                    </a:p>
                    <a:p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PMTCT</a:t>
                      </a: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(68.8)       41.3-89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(31.3)         11-58.7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(100)      93.9-100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(13.6)          6-25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(93.9)    85.1-97.8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(17.3)      9.6-27.8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173853" y="16979525"/>
            <a:ext cx="13888647" cy="8684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procedures: </a:t>
            </a:r>
          </a:p>
          <a:p>
            <a:pPr marL="457200" indent="-457200">
              <a:buFontTx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CD4 counts </a:t>
            </a:r>
          </a:p>
          <a:p>
            <a:pPr marL="457200" indent="-457200">
              <a:buFontTx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HIV Viral Load (VL) and Drug resistance test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(DRT) on Dried Blood Spot. </a:t>
            </a:r>
          </a:p>
          <a:p>
            <a:pPr marL="457200" indent="-457200">
              <a:buFontTx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HIV drug resistance mutations (DRMs) using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an in-house HIV-1 genotyping resistance test.</a:t>
            </a:r>
          </a:p>
          <a:p>
            <a:pPr marL="457200" indent="-457200">
              <a:buFontTx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Stanford HIV-1 Drug Resistance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Database v8.0 for DRMs interpretation. </a:t>
            </a:r>
          </a:p>
          <a:p>
            <a:endParaRPr lang="en-GB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3EA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definitions:</a:t>
            </a:r>
          </a:p>
          <a:p>
            <a:r>
              <a:rPr lang="en-GB" dirty="0"/>
              <a:t>    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PDR: 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is detected among ARV drug–naive people initiating ART or people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with prior ARV drug exposure initiating or reinitiating first-line ART. It can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result from either transmitted or acquired HIV drug resistance, or both.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PDR is defined as pre-treatment HIVDR to NNRTIs where NNRTIs        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resistance is intended as low-, intermediate- or high level resistance to  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nevirapine (NVP) or efavirenz (EFV).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Low-, intermediate- or high level resistance: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penality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resistance drug   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    score &gt; 15 according to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Standford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HIV-1 Drug Resistance Database v8.0.</a:t>
            </a:r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075" y="16979525"/>
            <a:ext cx="5856362" cy="449327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5523505" y="32272604"/>
            <a:ext cx="134212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85 study participants were excluded for screening failure and since belonging to the same epidemiological cluster (0.5% sequence similarity)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Median CD4 count: 331 cells/µL [IQR 182-479]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Patients with VL≥1.000 cps/ml were assessed for DRT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Amongst participants with VL≥1.000 cps/ml, 525 (79%) of samples were successfully genotyped (208 in Maputo and 317 in Tete), with 519 (98.9%) HIV-1 subtype C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64405" y="26812822"/>
            <a:ext cx="142094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Study participants characteristics </a:t>
            </a:r>
          </a:p>
        </p:txBody>
      </p:sp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101163"/>
              </p:ext>
            </p:extLst>
          </p:nvPr>
        </p:nvGraphicFramePr>
        <p:xfrm>
          <a:off x="799507" y="34105350"/>
          <a:ext cx="14414299" cy="72237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75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356"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rgbClr val="3EA1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Maputo (N=208)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Tete (N=317)</a:t>
                      </a:r>
                    </a:p>
                    <a:p>
                      <a:pPr algn="ctr"/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   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(N=525) 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      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95%CI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154">
                <a:tc>
                  <a:txBody>
                    <a:bodyPr/>
                    <a:lstStyle/>
                    <a:p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  <a:p>
                      <a:pPr marL="265113" lvl="1" indent="0"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Any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HIVDR</a:t>
                      </a: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65113" lvl="1" indent="0" algn="l"/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NNRTI</a:t>
                      </a:r>
                    </a:p>
                    <a:p>
                      <a:pPr marL="265113" lvl="1" indent="0" algn="l"/>
                      <a:r>
                        <a:rPr lang="en-GB" sz="3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NRTI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(18.3)  13.3-24.2</a:t>
                      </a:r>
                    </a:p>
                    <a:p>
                      <a:pPr algn="l"/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(16.8)    12-22.6</a:t>
                      </a:r>
                    </a:p>
                    <a:p>
                      <a:pPr algn="l"/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(4.8)      2.3-8.7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(32.2)    27.1-37.6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(31.9)    26.8-37.3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  (5.7)        3.4-8.8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 (26.7)   22.9-30.7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(25.9)   22.2-29.9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(5.3)         3.6-7.6</a:t>
                      </a:r>
                      <a:endParaRPr lang="en-GB" sz="3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1600">
                <a:tc>
                  <a:txBody>
                    <a:bodyPr/>
                    <a:lstStyle/>
                    <a:p>
                      <a:r>
                        <a:rPr lang="en-GB" sz="3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</a:t>
                      </a:r>
                    </a:p>
                    <a:p>
                      <a:pPr marL="265113" lvl="1" indent="0"/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</a:t>
                      </a:r>
                    </a:p>
                    <a:p>
                      <a:pPr marL="265113" lvl="1" indent="0"/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NNRTI</a:t>
                      </a:r>
                    </a:p>
                    <a:p>
                      <a:pPr marL="265113" lvl="1" indent="0"/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NRTI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(12.1)    8.4-16.7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(10.1)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7.5-15.4</a:t>
                      </a:r>
                    </a:p>
                    <a:p>
                      <a:pPr algn="l"/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(3.8)      1.8-6.9 </a:t>
                      </a:r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(26.7)      21.4-32.6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(26.4)      21.1-32.2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(7)             4.2-10.8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101(19.3)       16-23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r>
                        <a:rPr lang="en-GB" sz="3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(18.6)     15.3-22.2</a:t>
                      </a:r>
                    </a:p>
                    <a:p>
                      <a:pPr algn="l"/>
                      <a:r>
                        <a:rPr lang="en-GB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(5.4)         3.6-7.7</a:t>
                      </a:r>
                    </a:p>
                  </a:txBody>
                  <a:tcPr>
                    <a:solidFill>
                      <a:srgbClr val="FF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160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Prior ARV exposure</a:t>
                      </a:r>
                    </a:p>
                    <a:p>
                      <a:pPr marL="2651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Any HIVDR</a:t>
                      </a:r>
                    </a:p>
                    <a:p>
                      <a:pPr marL="2651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NNRTI</a:t>
                      </a:r>
                    </a:p>
                    <a:p>
                      <a:pPr marL="2651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NRTI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(37.5)    15.2-64.6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(37.5)    15.2-64.6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(6.3)       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0.2-30.2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(55.9)  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42.4-68.8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(55.9)  </a:t>
                      </a: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42.4-68.8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(11.9)          4.9-22.9</a:t>
                      </a: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(52)       40.2-63.7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(52)       40.2-63.7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(10.7)        4.7-19.9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TextBox 42"/>
          <p:cNvSpPr txBox="1"/>
          <p:nvPr/>
        </p:nvSpPr>
        <p:spPr>
          <a:xfrm>
            <a:off x="15440255" y="35633523"/>
            <a:ext cx="13411200" cy="8559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Discussion 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916723" y="33531691"/>
            <a:ext cx="1303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DRM profile amongst participants with VL ≥1.000 cps/ml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5505360" y="36649993"/>
            <a:ext cx="134091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Our findings show an alarming level of PDR in the two selected contexts in Mozambique, exceeding 2.5-times the 10% NNRTI level of resistance threshold for considering alternative treatment options as defined by WHO. 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These data support the recent WHO recommendation to offer a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dolutegravir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-based first-line regimen to those initiating ART. Surveillance at the national level is urgently needed.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5630755" y="26806753"/>
            <a:ext cx="1303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Reported ARV exposure amongst participants with VL ≥1.000 cps/ml </a:t>
            </a:r>
          </a:p>
          <a:p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A852C59-AF3B-45C3-BA61-90F24B6A3083}"/>
</file>

<file path=customXml/itemProps2.xml><?xml version="1.0" encoding="utf-8"?>
<ds:datastoreItem xmlns:ds="http://schemas.openxmlformats.org/officeDocument/2006/customXml" ds:itemID="{2CA8FAF3-6611-4E7A-9EE2-38B320C4A1BB}"/>
</file>

<file path=customXml/itemProps3.xml><?xml version="1.0" encoding="utf-8"?>
<ds:datastoreItem xmlns:ds="http://schemas.openxmlformats.org/officeDocument/2006/customXml" ds:itemID="{62ED9D2E-2A62-4036-B145-943832550C0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2003</TotalTime>
  <Words>1307</Words>
  <Application>Microsoft Office PowerPoint</Application>
  <PresentationFormat>Custom</PresentationFormat>
  <Paragraphs>200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Levels of pre-treatment HIV drug resistance in rural and urban settings, Mozambique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Valentina CARNIMEO</dc:creator>
  <cp:keywords/>
  <dc:description/>
  <cp:lastModifiedBy>Joy Kumahor</cp:lastModifiedBy>
  <cp:revision>89</cp:revision>
  <cp:lastPrinted>2018-04-11T18:41:58Z</cp:lastPrinted>
  <dcterms:created xsi:type="dcterms:W3CDTF">2018-04-11T18:28:11Z</dcterms:created>
  <dcterms:modified xsi:type="dcterms:W3CDTF">2019-04-23T12:44:39Z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329000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