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30275213" cy="42803763"/>
  <p:notesSz cx="6797675" cy="9926638"/>
  <p:defaultTextStyle>
    <a:defPPr>
      <a:defRPr lang="en-US"/>
    </a:defPPr>
    <a:lvl1pPr marL="0" algn="l" defTabSz="1946575" rtl="0" eaLnBrk="1" latinLnBrk="0" hangingPunct="1">
      <a:defRPr sz="3832" kern="1200">
        <a:solidFill>
          <a:schemeClr val="tx1"/>
        </a:solidFill>
        <a:latin typeface="+mn-lt"/>
        <a:ea typeface="+mn-ea"/>
        <a:cs typeface="+mn-cs"/>
      </a:defRPr>
    </a:lvl1pPr>
    <a:lvl2pPr marL="973287" algn="l" defTabSz="1946575" rtl="0" eaLnBrk="1" latinLnBrk="0" hangingPunct="1">
      <a:defRPr sz="3832" kern="1200">
        <a:solidFill>
          <a:schemeClr val="tx1"/>
        </a:solidFill>
        <a:latin typeface="+mn-lt"/>
        <a:ea typeface="+mn-ea"/>
        <a:cs typeface="+mn-cs"/>
      </a:defRPr>
    </a:lvl2pPr>
    <a:lvl3pPr marL="1946575" algn="l" defTabSz="1946575" rtl="0" eaLnBrk="1" latinLnBrk="0" hangingPunct="1">
      <a:defRPr sz="3832" kern="1200">
        <a:solidFill>
          <a:schemeClr val="tx1"/>
        </a:solidFill>
        <a:latin typeface="+mn-lt"/>
        <a:ea typeface="+mn-ea"/>
        <a:cs typeface="+mn-cs"/>
      </a:defRPr>
    </a:lvl3pPr>
    <a:lvl4pPr marL="2919862" algn="l" defTabSz="1946575" rtl="0" eaLnBrk="1" latinLnBrk="0" hangingPunct="1">
      <a:defRPr sz="3832" kern="1200">
        <a:solidFill>
          <a:schemeClr val="tx1"/>
        </a:solidFill>
        <a:latin typeface="+mn-lt"/>
        <a:ea typeface="+mn-ea"/>
        <a:cs typeface="+mn-cs"/>
      </a:defRPr>
    </a:lvl4pPr>
    <a:lvl5pPr marL="3893149" algn="l" defTabSz="1946575" rtl="0" eaLnBrk="1" latinLnBrk="0" hangingPunct="1">
      <a:defRPr sz="3832" kern="1200">
        <a:solidFill>
          <a:schemeClr val="tx1"/>
        </a:solidFill>
        <a:latin typeface="+mn-lt"/>
        <a:ea typeface="+mn-ea"/>
        <a:cs typeface="+mn-cs"/>
      </a:defRPr>
    </a:lvl5pPr>
    <a:lvl6pPr marL="4866437" algn="l" defTabSz="1946575" rtl="0" eaLnBrk="1" latinLnBrk="0" hangingPunct="1">
      <a:defRPr sz="3832" kern="1200">
        <a:solidFill>
          <a:schemeClr val="tx1"/>
        </a:solidFill>
        <a:latin typeface="+mn-lt"/>
        <a:ea typeface="+mn-ea"/>
        <a:cs typeface="+mn-cs"/>
      </a:defRPr>
    </a:lvl6pPr>
    <a:lvl7pPr marL="5839724" algn="l" defTabSz="1946575" rtl="0" eaLnBrk="1" latinLnBrk="0" hangingPunct="1">
      <a:defRPr sz="3832" kern="1200">
        <a:solidFill>
          <a:schemeClr val="tx1"/>
        </a:solidFill>
        <a:latin typeface="+mn-lt"/>
        <a:ea typeface="+mn-ea"/>
        <a:cs typeface="+mn-cs"/>
      </a:defRPr>
    </a:lvl7pPr>
    <a:lvl8pPr marL="6813012" algn="l" defTabSz="1946575" rtl="0" eaLnBrk="1" latinLnBrk="0" hangingPunct="1">
      <a:defRPr sz="3832" kern="1200">
        <a:solidFill>
          <a:schemeClr val="tx1"/>
        </a:solidFill>
        <a:latin typeface="+mn-lt"/>
        <a:ea typeface="+mn-ea"/>
        <a:cs typeface="+mn-cs"/>
      </a:defRPr>
    </a:lvl8pPr>
    <a:lvl9pPr marL="7786299" algn="l" defTabSz="1946575" rtl="0" eaLnBrk="1" latinLnBrk="0" hangingPunct="1">
      <a:defRPr sz="38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32" userDrawn="1">
          <p15:clr>
            <a:srgbClr val="A4A3A4"/>
          </p15:clr>
        </p15:guide>
        <p15:guide id="2" pos="49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D2232A"/>
    <a:srgbClr val="3EA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F507F-1592-4370-BA53-F2374D08929F}" v="1" dt="2019-04-12T16:24:54.736"/>
    <p1510:client id="{EA7147AD-B0B6-C086-F975-F4F043649EB1}" v="2" dt="2021-07-25T12:53:04.9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289" autoAdjust="0"/>
  </p:normalViewPr>
  <p:slideViewPr>
    <p:cSldViewPr>
      <p:cViewPr varScale="1">
        <p:scale>
          <a:sx n="16" d="100"/>
          <a:sy n="16" d="100"/>
        </p:scale>
        <p:origin x="3306" y="264"/>
      </p:cViewPr>
      <p:guideLst>
        <p:guide orient="horz" pos="6132"/>
        <p:guide pos="49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Baker" userId="11c000dc-9118-4b94-82c8-b6f35894e1c8" providerId="ADAL" clId="{6E8F507F-1592-4370-BA53-F2374D08929F}"/>
    <pc:docChg chg="modSld">
      <pc:chgData name="Holly Baker" userId="11c000dc-9118-4b94-82c8-b6f35894e1c8" providerId="ADAL" clId="{6E8F507F-1592-4370-BA53-F2374D08929F}" dt="2019-04-12T16:25:12.922" v="4" actId="14100"/>
      <pc:docMkLst>
        <pc:docMk/>
      </pc:docMkLst>
      <pc:sldChg chg="modSp">
        <pc:chgData name="Holly Baker" userId="11c000dc-9118-4b94-82c8-b6f35894e1c8" providerId="ADAL" clId="{6E8F507F-1592-4370-BA53-F2374D08929F}" dt="2019-04-12T16:25:12.922" v="4" actId="14100"/>
        <pc:sldMkLst>
          <pc:docMk/>
          <pc:sldMk cId="0" sldId="256"/>
        </pc:sldMkLst>
        <pc:spChg chg="mod">
          <ac:chgData name="Holly Baker" userId="11c000dc-9118-4b94-82c8-b6f35894e1c8" providerId="ADAL" clId="{6E8F507F-1592-4370-BA53-F2374D08929F}" dt="2019-04-12T16:25:12.922" v="4" actId="14100"/>
          <ac:spMkLst>
            <pc:docMk/>
            <pc:sldMk cId="0" sldId="256"/>
            <ac:spMk id="3" creationId="{00000000-0000-0000-0000-000000000000}"/>
          </ac:spMkLst>
        </pc:spChg>
      </pc:sldChg>
    </pc:docChg>
  </pc:docChgLst>
  <pc:docChgLst>
    <pc:chgData name="Amelia Zhao" userId="S::amelia.zhao@newyork.msf.org::e3636510-916c-45b6-8ab0-c89e9625e78b" providerId="AD" clId="Web-{EA7147AD-B0B6-C086-F975-F4F043649EB1}"/>
    <pc:docChg chg="modSld">
      <pc:chgData name="Amelia Zhao" userId="S::amelia.zhao@newyork.msf.org::e3636510-916c-45b6-8ab0-c89e9625e78b" providerId="AD" clId="Web-{EA7147AD-B0B6-C086-F975-F4F043649EB1}" dt="2021-07-25T12:53:04.976" v="1" actId="1076"/>
      <pc:docMkLst>
        <pc:docMk/>
      </pc:docMkLst>
      <pc:sldChg chg="modSp">
        <pc:chgData name="Amelia Zhao" userId="S::amelia.zhao@newyork.msf.org::e3636510-916c-45b6-8ab0-c89e9625e78b" providerId="AD" clId="Web-{EA7147AD-B0B6-C086-F975-F4F043649EB1}" dt="2021-07-25T12:53:04.976" v="1" actId="1076"/>
        <pc:sldMkLst>
          <pc:docMk/>
          <pc:sldMk cId="0" sldId="256"/>
        </pc:sldMkLst>
        <pc:spChg chg="mod">
          <ac:chgData name="Amelia Zhao" userId="S::amelia.zhao@newyork.msf.org::e3636510-916c-45b6-8ab0-c89e9625e78b" providerId="AD" clId="Web-{EA7147AD-B0B6-C086-F975-F4F043649EB1}" dt="2021-07-25T12:53:04.976" v="1" actId="1076"/>
          <ac:spMkLst>
            <pc:docMk/>
            <pc:sldMk cId="0"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912" cy="497743"/>
          </a:xfrm>
          <a:prstGeom prst="rect">
            <a:avLst/>
          </a:prstGeom>
        </p:spPr>
        <p:txBody>
          <a:bodyPr vert="horz" lIns="44540" tIns="22270" rIns="44540" bIns="22270" rtlCol="0"/>
          <a:lstStyle>
            <a:lvl1pPr algn="l">
              <a:defRPr sz="600"/>
            </a:lvl1pPr>
          </a:lstStyle>
          <a:p>
            <a:endParaRPr lang="en-US"/>
          </a:p>
        </p:txBody>
      </p:sp>
      <p:sp>
        <p:nvSpPr>
          <p:cNvPr id="3" name="Date Placeholder 2"/>
          <p:cNvSpPr>
            <a:spLocks noGrp="1"/>
          </p:cNvSpPr>
          <p:nvPr>
            <p:ph type="dt" idx="1"/>
          </p:nvPr>
        </p:nvSpPr>
        <p:spPr>
          <a:xfrm>
            <a:off x="3850246" y="0"/>
            <a:ext cx="2945912" cy="497743"/>
          </a:xfrm>
          <a:prstGeom prst="rect">
            <a:avLst/>
          </a:prstGeom>
        </p:spPr>
        <p:txBody>
          <a:bodyPr vert="horz" lIns="44540" tIns="22270" rIns="44540" bIns="22270" rtlCol="0"/>
          <a:lstStyle>
            <a:lvl1pPr algn="r">
              <a:defRPr sz="600"/>
            </a:lvl1pPr>
          </a:lstStyle>
          <a:p>
            <a:fld id="{A058CABE-655D-5C42-8970-4E5AEED2B7CA}" type="datetimeFigureOut">
              <a:rPr lang="en-US" smtClean="0"/>
              <a:t>7/25/2021</a:t>
            </a:fld>
            <a:endParaRPr lang="en-US"/>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44540" tIns="22270" rIns="44540" bIns="22270" rtlCol="0" anchor="ctr"/>
          <a:lstStyle/>
          <a:p>
            <a:endParaRPr lang="en-US"/>
          </a:p>
        </p:txBody>
      </p:sp>
      <p:sp>
        <p:nvSpPr>
          <p:cNvPr id="5" name="Notes Placeholder 4"/>
          <p:cNvSpPr>
            <a:spLocks noGrp="1"/>
          </p:cNvSpPr>
          <p:nvPr>
            <p:ph type="body" sz="quarter" idx="3"/>
          </p:nvPr>
        </p:nvSpPr>
        <p:spPr>
          <a:xfrm>
            <a:off x="679768" y="4777548"/>
            <a:ext cx="5438140" cy="3908261"/>
          </a:xfrm>
          <a:prstGeom prst="rect">
            <a:avLst/>
          </a:prstGeom>
        </p:spPr>
        <p:txBody>
          <a:bodyPr vert="horz" lIns="44540" tIns="22270" rIns="44540" bIns="222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895"/>
            <a:ext cx="2945912" cy="497743"/>
          </a:xfrm>
          <a:prstGeom prst="rect">
            <a:avLst/>
          </a:prstGeom>
        </p:spPr>
        <p:txBody>
          <a:bodyPr vert="horz" lIns="44540" tIns="22270" rIns="44540" bIns="22270" rtlCol="0" anchor="b"/>
          <a:lstStyle>
            <a:lvl1pPr algn="l">
              <a:defRPr sz="600"/>
            </a:lvl1pPr>
          </a:lstStyle>
          <a:p>
            <a:endParaRPr lang="en-US"/>
          </a:p>
        </p:txBody>
      </p:sp>
      <p:sp>
        <p:nvSpPr>
          <p:cNvPr id="7" name="Slide Number Placeholder 6"/>
          <p:cNvSpPr>
            <a:spLocks noGrp="1"/>
          </p:cNvSpPr>
          <p:nvPr>
            <p:ph type="sldNum" sz="quarter" idx="5"/>
          </p:nvPr>
        </p:nvSpPr>
        <p:spPr>
          <a:xfrm>
            <a:off x="3850246" y="9428895"/>
            <a:ext cx="2945912" cy="497743"/>
          </a:xfrm>
          <a:prstGeom prst="rect">
            <a:avLst/>
          </a:prstGeom>
        </p:spPr>
        <p:txBody>
          <a:bodyPr vert="horz" lIns="44540" tIns="22270" rIns="44540" bIns="22270" rtlCol="0" anchor="b"/>
          <a:lstStyle>
            <a:lvl1pPr algn="r">
              <a:defRPr sz="600"/>
            </a:lvl1pPr>
          </a:lstStyle>
          <a:p>
            <a:fld id="{77D1AA78-6143-204E-A6FE-1B833801967F}" type="slidenum">
              <a:rPr lang="en-US" smtClean="0"/>
              <a:t>‹#›</a:t>
            </a:fld>
            <a:endParaRPr lang="en-US"/>
          </a:p>
        </p:txBody>
      </p:sp>
    </p:spTree>
    <p:extLst>
      <p:ext uri="{BB962C8B-B14F-4D97-AF65-F5344CB8AC3E}">
        <p14:creationId xmlns:p14="http://schemas.microsoft.com/office/powerpoint/2010/main" val="1979058020"/>
      </p:ext>
    </p:extLst>
  </p:cSld>
  <p:clrMap bg1="lt1" tx1="dk1" bg2="lt2" tx2="dk2" accent1="accent1" accent2="accent2" accent3="accent3" accent4="accent4" accent5="accent5" accent6="accent6" hlink="hlink" folHlink="folHlink"/>
  <p:notesStyle>
    <a:lvl1pPr marL="0" algn="l" defTabSz="1946575" rtl="0" eaLnBrk="1" latinLnBrk="0" hangingPunct="1">
      <a:defRPr sz="2555" kern="1200">
        <a:solidFill>
          <a:schemeClr val="tx1"/>
        </a:solidFill>
        <a:latin typeface="+mn-lt"/>
        <a:ea typeface="+mn-ea"/>
        <a:cs typeface="+mn-cs"/>
      </a:defRPr>
    </a:lvl1pPr>
    <a:lvl2pPr marL="973287" algn="l" defTabSz="1946575" rtl="0" eaLnBrk="1" latinLnBrk="0" hangingPunct="1">
      <a:defRPr sz="2555" kern="1200">
        <a:solidFill>
          <a:schemeClr val="tx1"/>
        </a:solidFill>
        <a:latin typeface="+mn-lt"/>
        <a:ea typeface="+mn-ea"/>
        <a:cs typeface="+mn-cs"/>
      </a:defRPr>
    </a:lvl2pPr>
    <a:lvl3pPr marL="1946575" algn="l" defTabSz="1946575" rtl="0" eaLnBrk="1" latinLnBrk="0" hangingPunct="1">
      <a:defRPr sz="2555" kern="1200">
        <a:solidFill>
          <a:schemeClr val="tx1"/>
        </a:solidFill>
        <a:latin typeface="+mn-lt"/>
        <a:ea typeface="+mn-ea"/>
        <a:cs typeface="+mn-cs"/>
      </a:defRPr>
    </a:lvl3pPr>
    <a:lvl4pPr marL="2919862" algn="l" defTabSz="1946575" rtl="0" eaLnBrk="1" latinLnBrk="0" hangingPunct="1">
      <a:defRPr sz="2555" kern="1200">
        <a:solidFill>
          <a:schemeClr val="tx1"/>
        </a:solidFill>
        <a:latin typeface="+mn-lt"/>
        <a:ea typeface="+mn-ea"/>
        <a:cs typeface="+mn-cs"/>
      </a:defRPr>
    </a:lvl4pPr>
    <a:lvl5pPr marL="3893149" algn="l" defTabSz="1946575" rtl="0" eaLnBrk="1" latinLnBrk="0" hangingPunct="1">
      <a:defRPr sz="2555" kern="1200">
        <a:solidFill>
          <a:schemeClr val="tx1"/>
        </a:solidFill>
        <a:latin typeface="+mn-lt"/>
        <a:ea typeface="+mn-ea"/>
        <a:cs typeface="+mn-cs"/>
      </a:defRPr>
    </a:lvl5pPr>
    <a:lvl6pPr marL="4866437" algn="l" defTabSz="1946575" rtl="0" eaLnBrk="1" latinLnBrk="0" hangingPunct="1">
      <a:defRPr sz="2555" kern="1200">
        <a:solidFill>
          <a:schemeClr val="tx1"/>
        </a:solidFill>
        <a:latin typeface="+mn-lt"/>
        <a:ea typeface="+mn-ea"/>
        <a:cs typeface="+mn-cs"/>
      </a:defRPr>
    </a:lvl6pPr>
    <a:lvl7pPr marL="5839724" algn="l" defTabSz="1946575" rtl="0" eaLnBrk="1" latinLnBrk="0" hangingPunct="1">
      <a:defRPr sz="2555" kern="1200">
        <a:solidFill>
          <a:schemeClr val="tx1"/>
        </a:solidFill>
        <a:latin typeface="+mn-lt"/>
        <a:ea typeface="+mn-ea"/>
        <a:cs typeface="+mn-cs"/>
      </a:defRPr>
    </a:lvl7pPr>
    <a:lvl8pPr marL="6813012" algn="l" defTabSz="1946575" rtl="0" eaLnBrk="1" latinLnBrk="0" hangingPunct="1">
      <a:defRPr sz="2555" kern="1200">
        <a:solidFill>
          <a:schemeClr val="tx1"/>
        </a:solidFill>
        <a:latin typeface="+mn-lt"/>
        <a:ea typeface="+mn-ea"/>
        <a:cs typeface="+mn-cs"/>
      </a:defRPr>
    </a:lvl8pPr>
    <a:lvl9pPr marL="7786299" algn="l" defTabSz="1946575" rtl="0" eaLnBrk="1" latinLnBrk="0" hangingPunct="1">
      <a:defRPr sz="25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946575" rtl="0" eaLnBrk="1" fontAlgn="auto" latinLnBrk="0" hangingPunct="1">
              <a:lnSpc>
                <a:spcPct val="100000"/>
              </a:lnSpc>
              <a:spcBef>
                <a:spcPts val="0"/>
              </a:spcBef>
              <a:spcAft>
                <a:spcPts val="0"/>
              </a:spcAft>
              <a:buClrTx/>
              <a:buSzTx/>
              <a:buFontTx/>
              <a:buNone/>
              <a:tabLst/>
              <a:defRPr/>
            </a:pPr>
            <a:r>
              <a:rPr lang="en-AU" sz="2800" spc="-11" dirty="0">
                <a:solidFill>
                  <a:srgbClr val="58595B"/>
                </a:solidFill>
                <a:latin typeface="Arial"/>
                <a:cs typeface="Arial"/>
              </a:rPr>
              <a:t>There are several limitations to this study. </a:t>
            </a:r>
            <a:r>
              <a:rPr lang="en-GB" sz="2800" spc="-11">
                <a:solidFill>
                  <a:srgbClr val="58595B"/>
                </a:solidFill>
                <a:latin typeface="Arial"/>
                <a:cs typeface="Arial"/>
              </a:rPr>
              <a:t>It is a single site study with 200 samples from women.</a:t>
            </a:r>
          </a:p>
          <a:p>
            <a:endParaRPr lang="en-US" dirty="0"/>
          </a:p>
        </p:txBody>
      </p:sp>
      <p:sp>
        <p:nvSpPr>
          <p:cNvPr id="4" name="Slide Number Placeholder 3"/>
          <p:cNvSpPr>
            <a:spLocks noGrp="1"/>
          </p:cNvSpPr>
          <p:nvPr>
            <p:ph type="sldNum" sz="quarter" idx="10"/>
          </p:nvPr>
        </p:nvSpPr>
        <p:spPr/>
        <p:txBody>
          <a:bodyPr/>
          <a:lstStyle/>
          <a:p>
            <a:fld id="{77D1AA78-6143-204E-A6FE-1B833801967F}" type="slidenum">
              <a:rPr lang="en-US" smtClean="0"/>
              <a:t>1</a:t>
            </a:fld>
            <a:endParaRPr lang="en-US"/>
          </a:p>
        </p:txBody>
      </p:sp>
    </p:spTree>
    <p:extLst>
      <p:ext uri="{BB962C8B-B14F-4D97-AF65-F5344CB8AC3E}">
        <p14:creationId xmlns:p14="http://schemas.microsoft.com/office/powerpoint/2010/main" val="1801417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25715009" cy="4879305"/>
          </a:xfrm>
          <a:custGeom>
            <a:avLst/>
            <a:gdLst/>
            <a:ahLst/>
            <a:cxnLst/>
            <a:rect l="l" t="t" r="r" b="b"/>
            <a:pathLst>
              <a:path w="12081510" h="2291715">
                <a:moveTo>
                  <a:pt x="0" y="2291095"/>
                </a:moveTo>
                <a:lnTo>
                  <a:pt x="12081077" y="2291095"/>
                </a:lnTo>
                <a:lnTo>
                  <a:pt x="12081077" y="0"/>
                </a:lnTo>
                <a:lnTo>
                  <a:pt x="0" y="0"/>
                </a:lnTo>
                <a:lnTo>
                  <a:pt x="0" y="2291095"/>
                </a:lnTo>
                <a:close/>
              </a:path>
            </a:pathLst>
          </a:custGeom>
          <a:solidFill>
            <a:srgbClr val="D2232A"/>
          </a:solidFill>
        </p:spPr>
        <p:txBody>
          <a:bodyPr wrap="square" lIns="0" tIns="0" rIns="0" bIns="0" rtlCol="0"/>
          <a:lstStyle/>
          <a:p>
            <a:endParaRPr sz="8156"/>
          </a:p>
        </p:txBody>
      </p:sp>
      <p:sp>
        <p:nvSpPr>
          <p:cNvPr id="17" name="bk object 17"/>
          <p:cNvSpPr/>
          <p:nvPr/>
        </p:nvSpPr>
        <p:spPr>
          <a:xfrm>
            <a:off x="21359417" y="1"/>
            <a:ext cx="8908211" cy="8540473"/>
          </a:xfrm>
          <a:custGeom>
            <a:avLst/>
            <a:gdLst/>
            <a:ahLst/>
            <a:cxnLst/>
            <a:rect l="l" t="t" r="r" b="b"/>
            <a:pathLst>
              <a:path w="4185284" h="4011295">
                <a:moveTo>
                  <a:pt x="4184837" y="3322473"/>
                </a:moveTo>
                <a:lnTo>
                  <a:pt x="2989563" y="3322473"/>
                </a:lnTo>
                <a:lnTo>
                  <a:pt x="3011474" y="3333908"/>
                </a:lnTo>
                <a:lnTo>
                  <a:pt x="3036090" y="3360891"/>
                </a:lnTo>
                <a:lnTo>
                  <a:pt x="3055059" y="3400014"/>
                </a:lnTo>
                <a:lnTo>
                  <a:pt x="3060028" y="3447870"/>
                </a:lnTo>
                <a:lnTo>
                  <a:pt x="3042643" y="3501051"/>
                </a:lnTo>
                <a:lnTo>
                  <a:pt x="3022755" y="3541727"/>
                </a:lnTo>
                <a:lnTo>
                  <a:pt x="3009272" y="3582980"/>
                </a:lnTo>
                <a:lnTo>
                  <a:pt x="3002135" y="3624617"/>
                </a:lnTo>
                <a:lnTo>
                  <a:pt x="3001285" y="3666447"/>
                </a:lnTo>
                <a:lnTo>
                  <a:pt x="3006662" y="3708276"/>
                </a:lnTo>
                <a:lnTo>
                  <a:pt x="3018207" y="3749910"/>
                </a:lnTo>
                <a:lnTo>
                  <a:pt x="3035860" y="3791158"/>
                </a:lnTo>
                <a:lnTo>
                  <a:pt x="3059562" y="3831826"/>
                </a:lnTo>
                <a:lnTo>
                  <a:pt x="3089254" y="3871721"/>
                </a:lnTo>
                <a:lnTo>
                  <a:pt x="3124875" y="3910650"/>
                </a:lnTo>
                <a:lnTo>
                  <a:pt x="3164620" y="3946325"/>
                </a:lnTo>
                <a:lnTo>
                  <a:pt x="3204559" y="3974198"/>
                </a:lnTo>
                <a:lnTo>
                  <a:pt x="3245054" y="3994276"/>
                </a:lnTo>
                <a:lnTo>
                  <a:pt x="3286468" y="4006568"/>
                </a:lnTo>
                <a:lnTo>
                  <a:pt x="3329161" y="4011081"/>
                </a:lnTo>
                <a:lnTo>
                  <a:pt x="3373495" y="4007825"/>
                </a:lnTo>
                <a:lnTo>
                  <a:pt x="3419834" y="3996808"/>
                </a:lnTo>
                <a:lnTo>
                  <a:pt x="3468537" y="3978038"/>
                </a:lnTo>
                <a:lnTo>
                  <a:pt x="3519968" y="3951522"/>
                </a:lnTo>
                <a:lnTo>
                  <a:pt x="4184837" y="3568939"/>
                </a:lnTo>
                <a:lnTo>
                  <a:pt x="4184837" y="3322473"/>
                </a:lnTo>
                <a:close/>
              </a:path>
              <a:path w="4185284" h="4011295">
                <a:moveTo>
                  <a:pt x="4184837" y="2683476"/>
                </a:moveTo>
                <a:lnTo>
                  <a:pt x="2428549" y="2683476"/>
                </a:lnTo>
                <a:lnTo>
                  <a:pt x="2463869" y="2727252"/>
                </a:lnTo>
                <a:lnTo>
                  <a:pt x="2530943" y="2812706"/>
                </a:lnTo>
                <a:lnTo>
                  <a:pt x="2563901" y="2853789"/>
                </a:lnTo>
                <a:lnTo>
                  <a:pt x="2597276" y="2893380"/>
                </a:lnTo>
                <a:lnTo>
                  <a:pt x="2631671" y="2931180"/>
                </a:lnTo>
                <a:lnTo>
                  <a:pt x="2667688" y="2966893"/>
                </a:lnTo>
                <a:lnTo>
                  <a:pt x="2701140" y="2998158"/>
                </a:lnTo>
                <a:lnTo>
                  <a:pt x="2730063" y="3029531"/>
                </a:lnTo>
                <a:lnTo>
                  <a:pt x="2752435" y="3065540"/>
                </a:lnTo>
                <a:lnTo>
                  <a:pt x="2766235" y="3110713"/>
                </a:lnTo>
                <a:lnTo>
                  <a:pt x="2779087" y="3158408"/>
                </a:lnTo>
                <a:lnTo>
                  <a:pt x="2799858" y="3202371"/>
                </a:lnTo>
                <a:lnTo>
                  <a:pt x="2827295" y="3241568"/>
                </a:lnTo>
                <a:lnTo>
                  <a:pt x="2860149" y="3274964"/>
                </a:lnTo>
                <a:lnTo>
                  <a:pt x="2897171" y="3301524"/>
                </a:lnTo>
                <a:lnTo>
                  <a:pt x="2937108" y="3320212"/>
                </a:lnTo>
                <a:lnTo>
                  <a:pt x="2978711" y="3329995"/>
                </a:lnTo>
                <a:lnTo>
                  <a:pt x="2989563" y="3322473"/>
                </a:lnTo>
                <a:lnTo>
                  <a:pt x="4184837" y="3322473"/>
                </a:lnTo>
                <a:lnTo>
                  <a:pt x="4184837" y="2683476"/>
                </a:lnTo>
                <a:close/>
              </a:path>
              <a:path w="4185284" h="4011295">
                <a:moveTo>
                  <a:pt x="2366484" y="2720138"/>
                </a:moveTo>
                <a:lnTo>
                  <a:pt x="1407237" y="2720138"/>
                </a:lnTo>
                <a:lnTo>
                  <a:pt x="1429809" y="2732290"/>
                </a:lnTo>
                <a:lnTo>
                  <a:pt x="1452778" y="2756641"/>
                </a:lnTo>
                <a:lnTo>
                  <a:pt x="1482854" y="2794276"/>
                </a:lnTo>
                <a:lnTo>
                  <a:pt x="1513640" y="2831568"/>
                </a:lnTo>
                <a:lnTo>
                  <a:pt x="1545361" y="2868085"/>
                </a:lnTo>
                <a:lnTo>
                  <a:pt x="1578241" y="2903395"/>
                </a:lnTo>
                <a:lnTo>
                  <a:pt x="1612507" y="2937068"/>
                </a:lnTo>
                <a:lnTo>
                  <a:pt x="1648385" y="2968670"/>
                </a:lnTo>
                <a:lnTo>
                  <a:pt x="1693608" y="3001074"/>
                </a:lnTo>
                <a:lnTo>
                  <a:pt x="1738154" y="3022786"/>
                </a:lnTo>
                <a:lnTo>
                  <a:pt x="1782513" y="3034096"/>
                </a:lnTo>
                <a:lnTo>
                  <a:pt x="1827176" y="3035295"/>
                </a:lnTo>
                <a:lnTo>
                  <a:pt x="1872631" y="3026676"/>
                </a:lnTo>
                <a:lnTo>
                  <a:pt x="1919369" y="3008528"/>
                </a:lnTo>
                <a:lnTo>
                  <a:pt x="1967878" y="2981143"/>
                </a:lnTo>
                <a:lnTo>
                  <a:pt x="2235917" y="2805845"/>
                </a:lnTo>
                <a:lnTo>
                  <a:pt x="2366484" y="2720138"/>
                </a:lnTo>
                <a:close/>
              </a:path>
              <a:path w="4185284" h="4011295">
                <a:moveTo>
                  <a:pt x="1242350" y="2799550"/>
                </a:moveTo>
                <a:lnTo>
                  <a:pt x="640822" y="2799550"/>
                </a:lnTo>
                <a:lnTo>
                  <a:pt x="675026" y="2808797"/>
                </a:lnTo>
                <a:lnTo>
                  <a:pt x="711869" y="2834740"/>
                </a:lnTo>
                <a:lnTo>
                  <a:pt x="752054" y="2866349"/>
                </a:lnTo>
                <a:lnTo>
                  <a:pt x="793682" y="2891005"/>
                </a:lnTo>
                <a:lnTo>
                  <a:pt x="836549" y="2908783"/>
                </a:lnTo>
                <a:lnTo>
                  <a:pt x="880449" y="2919759"/>
                </a:lnTo>
                <a:lnTo>
                  <a:pt x="925176" y="2924005"/>
                </a:lnTo>
                <a:lnTo>
                  <a:pt x="970527" y="2921596"/>
                </a:lnTo>
                <a:lnTo>
                  <a:pt x="1016295" y="2912608"/>
                </a:lnTo>
                <a:lnTo>
                  <a:pt x="1062275" y="2897114"/>
                </a:lnTo>
                <a:lnTo>
                  <a:pt x="1108262" y="2875188"/>
                </a:lnTo>
                <a:lnTo>
                  <a:pt x="1149523" y="2852408"/>
                </a:lnTo>
                <a:lnTo>
                  <a:pt x="1190609" y="2829297"/>
                </a:lnTo>
                <a:lnTo>
                  <a:pt x="1231552" y="2805845"/>
                </a:lnTo>
                <a:lnTo>
                  <a:pt x="1242350" y="2799550"/>
                </a:lnTo>
                <a:close/>
              </a:path>
              <a:path w="4185284" h="4011295">
                <a:moveTo>
                  <a:pt x="1140155" y="601969"/>
                </a:moveTo>
                <a:lnTo>
                  <a:pt x="1067977" y="605882"/>
                </a:lnTo>
                <a:lnTo>
                  <a:pt x="981543" y="619095"/>
                </a:lnTo>
                <a:lnTo>
                  <a:pt x="931444" y="629142"/>
                </a:lnTo>
                <a:lnTo>
                  <a:pt x="883334" y="642233"/>
                </a:lnTo>
                <a:lnTo>
                  <a:pt x="837298" y="658262"/>
                </a:lnTo>
                <a:lnTo>
                  <a:pt x="793418" y="677123"/>
                </a:lnTo>
                <a:lnTo>
                  <a:pt x="751779" y="698712"/>
                </a:lnTo>
                <a:lnTo>
                  <a:pt x="712465" y="722922"/>
                </a:lnTo>
                <a:lnTo>
                  <a:pt x="675559" y="749649"/>
                </a:lnTo>
                <a:lnTo>
                  <a:pt x="641146" y="778787"/>
                </a:lnTo>
                <a:lnTo>
                  <a:pt x="609309" y="810230"/>
                </a:lnTo>
                <a:lnTo>
                  <a:pt x="580132" y="843874"/>
                </a:lnTo>
                <a:lnTo>
                  <a:pt x="553698" y="879612"/>
                </a:lnTo>
                <a:lnTo>
                  <a:pt x="530092" y="917340"/>
                </a:lnTo>
                <a:lnTo>
                  <a:pt x="509398" y="956952"/>
                </a:lnTo>
                <a:lnTo>
                  <a:pt x="491699" y="998343"/>
                </a:lnTo>
                <a:lnTo>
                  <a:pt x="477079" y="1041407"/>
                </a:lnTo>
                <a:lnTo>
                  <a:pt x="465622" y="1086038"/>
                </a:lnTo>
                <a:lnTo>
                  <a:pt x="457412" y="1132133"/>
                </a:lnTo>
                <a:lnTo>
                  <a:pt x="452533" y="1179584"/>
                </a:lnTo>
                <a:lnTo>
                  <a:pt x="451068" y="1228288"/>
                </a:lnTo>
                <a:lnTo>
                  <a:pt x="453102" y="1278137"/>
                </a:lnTo>
                <a:lnTo>
                  <a:pt x="458718" y="1329028"/>
                </a:lnTo>
                <a:lnTo>
                  <a:pt x="467405" y="1377629"/>
                </a:lnTo>
                <a:lnTo>
                  <a:pt x="479134" y="1424751"/>
                </a:lnTo>
                <a:lnTo>
                  <a:pt x="493827" y="1470339"/>
                </a:lnTo>
                <a:lnTo>
                  <a:pt x="511405" y="1514335"/>
                </a:lnTo>
                <a:lnTo>
                  <a:pt x="531789" y="1556684"/>
                </a:lnTo>
                <a:lnTo>
                  <a:pt x="554903" y="1597330"/>
                </a:lnTo>
                <a:lnTo>
                  <a:pt x="580666" y="1636216"/>
                </a:lnTo>
                <a:lnTo>
                  <a:pt x="609002" y="1673287"/>
                </a:lnTo>
                <a:lnTo>
                  <a:pt x="639831" y="1708486"/>
                </a:lnTo>
                <a:lnTo>
                  <a:pt x="605849" y="1752803"/>
                </a:lnTo>
                <a:lnTo>
                  <a:pt x="537683" y="1835927"/>
                </a:lnTo>
                <a:lnTo>
                  <a:pt x="507394" y="1876724"/>
                </a:lnTo>
                <a:lnTo>
                  <a:pt x="482230" y="1918337"/>
                </a:lnTo>
                <a:lnTo>
                  <a:pt x="464140" y="1961762"/>
                </a:lnTo>
                <a:lnTo>
                  <a:pt x="442745" y="2015359"/>
                </a:lnTo>
                <a:lnTo>
                  <a:pt x="415275" y="2061022"/>
                </a:lnTo>
                <a:lnTo>
                  <a:pt x="382602" y="2100152"/>
                </a:lnTo>
                <a:lnTo>
                  <a:pt x="345600" y="2134149"/>
                </a:lnTo>
                <a:lnTo>
                  <a:pt x="305140" y="2164413"/>
                </a:lnTo>
                <a:lnTo>
                  <a:pt x="262097" y="2192345"/>
                </a:lnTo>
                <a:lnTo>
                  <a:pt x="187912" y="2237042"/>
                </a:lnTo>
                <a:lnTo>
                  <a:pt x="158665" y="2255053"/>
                </a:lnTo>
                <a:lnTo>
                  <a:pt x="100972" y="2292308"/>
                </a:lnTo>
                <a:lnTo>
                  <a:pt x="58132" y="2326279"/>
                </a:lnTo>
                <a:lnTo>
                  <a:pt x="26466" y="2363492"/>
                </a:lnTo>
                <a:lnTo>
                  <a:pt x="6810" y="2403774"/>
                </a:lnTo>
                <a:lnTo>
                  <a:pt x="0" y="2446950"/>
                </a:lnTo>
                <a:lnTo>
                  <a:pt x="6869" y="2492847"/>
                </a:lnTo>
                <a:lnTo>
                  <a:pt x="28254" y="2541290"/>
                </a:lnTo>
                <a:lnTo>
                  <a:pt x="53064" y="2582332"/>
                </a:lnTo>
                <a:lnTo>
                  <a:pt x="79230" y="2622710"/>
                </a:lnTo>
                <a:lnTo>
                  <a:pt x="106644" y="2662398"/>
                </a:lnTo>
                <a:lnTo>
                  <a:pt x="135196" y="2701369"/>
                </a:lnTo>
                <a:lnTo>
                  <a:pt x="164778" y="2739598"/>
                </a:lnTo>
                <a:lnTo>
                  <a:pt x="195280" y="2777059"/>
                </a:lnTo>
                <a:lnTo>
                  <a:pt x="226592" y="2813727"/>
                </a:lnTo>
                <a:lnTo>
                  <a:pt x="258607" y="2849575"/>
                </a:lnTo>
                <a:lnTo>
                  <a:pt x="293234" y="2880148"/>
                </a:lnTo>
                <a:lnTo>
                  <a:pt x="330083" y="2899077"/>
                </a:lnTo>
                <a:lnTo>
                  <a:pt x="368963" y="2907123"/>
                </a:lnTo>
                <a:lnTo>
                  <a:pt x="409686" y="2905045"/>
                </a:lnTo>
                <a:lnTo>
                  <a:pt x="452062" y="2893604"/>
                </a:lnTo>
                <a:lnTo>
                  <a:pt x="495903" y="2873560"/>
                </a:lnTo>
                <a:lnTo>
                  <a:pt x="534422" y="2851327"/>
                </a:lnTo>
                <a:lnTo>
                  <a:pt x="571282" y="2826526"/>
                </a:lnTo>
                <a:lnTo>
                  <a:pt x="606994" y="2805845"/>
                </a:lnTo>
                <a:lnTo>
                  <a:pt x="640822" y="2799550"/>
                </a:lnTo>
                <a:lnTo>
                  <a:pt x="1242350" y="2799550"/>
                </a:lnTo>
                <a:lnTo>
                  <a:pt x="1312800" y="2758079"/>
                </a:lnTo>
                <a:lnTo>
                  <a:pt x="1353169" y="2733748"/>
                </a:lnTo>
                <a:lnTo>
                  <a:pt x="1382533" y="2720514"/>
                </a:lnTo>
                <a:lnTo>
                  <a:pt x="1407237" y="2720138"/>
                </a:lnTo>
                <a:lnTo>
                  <a:pt x="2366484" y="2720138"/>
                </a:lnTo>
                <a:lnTo>
                  <a:pt x="2373493" y="2715555"/>
                </a:lnTo>
                <a:lnTo>
                  <a:pt x="2391160" y="2704559"/>
                </a:lnTo>
                <a:lnTo>
                  <a:pt x="2407496" y="2695111"/>
                </a:lnTo>
                <a:lnTo>
                  <a:pt x="2428549" y="2683476"/>
                </a:lnTo>
                <a:lnTo>
                  <a:pt x="4184837" y="2683476"/>
                </a:lnTo>
                <a:lnTo>
                  <a:pt x="4184837" y="623813"/>
                </a:lnTo>
                <a:lnTo>
                  <a:pt x="1397859" y="623813"/>
                </a:lnTo>
                <a:lnTo>
                  <a:pt x="1237105" y="607799"/>
                </a:lnTo>
                <a:lnTo>
                  <a:pt x="1140155" y="601969"/>
                </a:lnTo>
                <a:close/>
              </a:path>
              <a:path w="4185284" h="4011295">
                <a:moveTo>
                  <a:pt x="2891757" y="0"/>
                </a:moveTo>
                <a:lnTo>
                  <a:pt x="1560647" y="0"/>
                </a:lnTo>
                <a:lnTo>
                  <a:pt x="1542356" y="25291"/>
                </a:lnTo>
                <a:lnTo>
                  <a:pt x="1515998" y="66623"/>
                </a:lnTo>
                <a:lnTo>
                  <a:pt x="1492385" y="108931"/>
                </a:lnTo>
                <a:lnTo>
                  <a:pt x="1471460" y="152182"/>
                </a:lnTo>
                <a:lnTo>
                  <a:pt x="1453170" y="196342"/>
                </a:lnTo>
                <a:lnTo>
                  <a:pt x="1437457" y="241375"/>
                </a:lnTo>
                <a:lnTo>
                  <a:pt x="1424266" y="287249"/>
                </a:lnTo>
                <a:lnTo>
                  <a:pt x="1413542" y="333929"/>
                </a:lnTo>
                <a:lnTo>
                  <a:pt x="1405228" y="381380"/>
                </a:lnTo>
                <a:lnTo>
                  <a:pt x="1399270" y="429569"/>
                </a:lnTo>
                <a:lnTo>
                  <a:pt x="1395611" y="478461"/>
                </a:lnTo>
                <a:lnTo>
                  <a:pt x="1394196" y="528023"/>
                </a:lnTo>
                <a:lnTo>
                  <a:pt x="1394713" y="551724"/>
                </a:lnTo>
                <a:lnTo>
                  <a:pt x="1395978" y="583682"/>
                </a:lnTo>
                <a:lnTo>
                  <a:pt x="1397268" y="611757"/>
                </a:lnTo>
                <a:lnTo>
                  <a:pt x="1397859" y="623813"/>
                </a:lnTo>
                <a:lnTo>
                  <a:pt x="4184837" y="623813"/>
                </a:lnTo>
                <a:lnTo>
                  <a:pt x="4184837" y="394408"/>
                </a:lnTo>
                <a:lnTo>
                  <a:pt x="4145917" y="375641"/>
                </a:lnTo>
                <a:lnTo>
                  <a:pt x="4107320" y="358928"/>
                </a:lnTo>
                <a:lnTo>
                  <a:pt x="3426046" y="358928"/>
                </a:lnTo>
                <a:lnTo>
                  <a:pt x="3402225" y="358270"/>
                </a:lnTo>
                <a:lnTo>
                  <a:pt x="3341129" y="335015"/>
                </a:lnTo>
                <a:lnTo>
                  <a:pt x="3301868" y="311499"/>
                </a:lnTo>
                <a:lnTo>
                  <a:pt x="3255474" y="279443"/>
                </a:lnTo>
                <a:lnTo>
                  <a:pt x="3200952" y="238387"/>
                </a:lnTo>
                <a:lnTo>
                  <a:pt x="3137311" y="187872"/>
                </a:lnTo>
                <a:lnTo>
                  <a:pt x="3063556" y="127436"/>
                </a:lnTo>
                <a:lnTo>
                  <a:pt x="3023090" y="94737"/>
                </a:lnTo>
                <a:lnTo>
                  <a:pt x="2982279" y="63415"/>
                </a:lnTo>
                <a:lnTo>
                  <a:pt x="2941108" y="33502"/>
                </a:lnTo>
                <a:lnTo>
                  <a:pt x="2899566" y="5029"/>
                </a:lnTo>
                <a:lnTo>
                  <a:pt x="2891757" y="0"/>
                </a:lnTo>
                <a:close/>
              </a:path>
              <a:path w="4185284" h="4011295">
                <a:moveTo>
                  <a:pt x="3771380" y="280837"/>
                </a:moveTo>
                <a:lnTo>
                  <a:pt x="3724549" y="281638"/>
                </a:lnTo>
                <a:lnTo>
                  <a:pt x="3677813" y="285519"/>
                </a:lnTo>
                <a:lnTo>
                  <a:pt x="3631205" y="292531"/>
                </a:lnTo>
                <a:lnTo>
                  <a:pt x="3584757" y="302724"/>
                </a:lnTo>
                <a:lnTo>
                  <a:pt x="3538503" y="316148"/>
                </a:lnTo>
                <a:lnTo>
                  <a:pt x="3492476" y="332852"/>
                </a:lnTo>
                <a:lnTo>
                  <a:pt x="3446707" y="352887"/>
                </a:lnTo>
                <a:lnTo>
                  <a:pt x="3426046" y="358928"/>
                </a:lnTo>
                <a:lnTo>
                  <a:pt x="4107320" y="358928"/>
                </a:lnTo>
                <a:lnTo>
                  <a:pt x="4100714" y="356067"/>
                </a:lnTo>
                <a:lnTo>
                  <a:pt x="4054007" y="337959"/>
                </a:lnTo>
                <a:lnTo>
                  <a:pt x="4005822" y="321296"/>
                </a:lnTo>
                <a:lnTo>
                  <a:pt x="3959005" y="307443"/>
                </a:lnTo>
                <a:lnTo>
                  <a:pt x="3912119" y="296420"/>
                </a:lnTo>
                <a:lnTo>
                  <a:pt x="3865198" y="288278"/>
                </a:lnTo>
                <a:lnTo>
                  <a:pt x="3818274" y="283067"/>
                </a:lnTo>
                <a:lnTo>
                  <a:pt x="3771380" y="280837"/>
                </a:lnTo>
                <a:close/>
              </a:path>
            </a:pathLst>
          </a:custGeom>
          <a:solidFill>
            <a:srgbClr val="FFFFFF"/>
          </a:solidFill>
        </p:spPr>
        <p:txBody>
          <a:bodyPr wrap="square" lIns="0" tIns="0" rIns="0" bIns="0" rtlCol="0"/>
          <a:lstStyle/>
          <a:p>
            <a:endParaRPr sz="8156"/>
          </a:p>
        </p:txBody>
      </p:sp>
      <p:sp>
        <p:nvSpPr>
          <p:cNvPr id="18" name="bk object 18"/>
          <p:cNvSpPr/>
          <p:nvPr/>
        </p:nvSpPr>
        <p:spPr>
          <a:xfrm>
            <a:off x="24041098" y="1485728"/>
            <a:ext cx="5175335" cy="3550827"/>
          </a:xfrm>
          <a:prstGeom prst="rect">
            <a:avLst/>
          </a:prstGeom>
          <a:blipFill>
            <a:blip r:embed="rId2" cstate="print"/>
            <a:stretch>
              <a:fillRect/>
            </a:stretch>
          </a:blipFill>
        </p:spPr>
        <p:txBody>
          <a:bodyPr wrap="square" lIns="0" tIns="0" rIns="0" bIns="0" rtlCol="0"/>
          <a:lstStyle/>
          <a:p>
            <a:endParaRPr sz="8156"/>
          </a:p>
        </p:txBody>
      </p:sp>
      <p:sp>
        <p:nvSpPr>
          <p:cNvPr id="2" name="Holder 2"/>
          <p:cNvSpPr>
            <a:spLocks noGrp="1"/>
          </p:cNvSpPr>
          <p:nvPr>
            <p:ph type="title"/>
          </p:nvPr>
        </p:nvSpPr>
        <p:spPr>
          <a:xfrm>
            <a:off x="1232582" y="887504"/>
            <a:ext cx="27810050" cy="1539524"/>
          </a:xfrm>
        </p:spPr>
        <p:txBody>
          <a:bodyPr lIns="0" tIns="0" rIns="0" bIns="0"/>
          <a:lstStyle>
            <a:lvl1pPr>
              <a:defRPr sz="10004"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dirty="0"/>
          </a:p>
        </p:txBody>
      </p:sp>
      <p:sp>
        <p:nvSpPr>
          <p:cNvPr id="10" name="object 39"/>
          <p:cNvSpPr/>
          <p:nvPr userDrawn="1"/>
        </p:nvSpPr>
        <p:spPr>
          <a:xfrm>
            <a:off x="23563140" y="38897280"/>
            <a:ext cx="5373467" cy="2433059"/>
          </a:xfrm>
          <a:prstGeom prst="rect">
            <a:avLst/>
          </a:prstGeom>
          <a:blipFill>
            <a:blip r:embed="rId3" cstate="print"/>
            <a:stretch>
              <a:fillRect/>
            </a:stretch>
          </a:blipFill>
        </p:spPr>
        <p:txBody>
          <a:bodyPr wrap="square" lIns="0" tIns="0" rIns="0" bIns="0" rtlCol="0"/>
          <a:lstStyle/>
          <a:p>
            <a:endParaRPr sz="8156"/>
          </a:p>
        </p:txBody>
      </p:sp>
      <p:sp>
        <p:nvSpPr>
          <p:cNvPr id="11" name="object 41"/>
          <p:cNvSpPr txBox="1"/>
          <p:nvPr userDrawn="1"/>
        </p:nvSpPr>
        <p:spPr>
          <a:xfrm>
            <a:off x="1232580" y="41755953"/>
            <a:ext cx="2246426" cy="180167"/>
          </a:xfrm>
          <a:prstGeom prst="rect">
            <a:avLst/>
          </a:prstGeom>
        </p:spPr>
        <p:txBody>
          <a:bodyPr vert="horz" wrap="square" lIns="0" tIns="32438" rIns="0" bIns="0" rtlCol="0">
            <a:spAutoFit/>
          </a:bodyPr>
          <a:lstStyle/>
          <a:p>
            <a:pPr marL="27032">
              <a:spcBef>
                <a:spcPts val="255"/>
              </a:spcBef>
            </a:pPr>
            <a:r>
              <a:rPr lang="en-US" sz="958" spc="11">
                <a:solidFill>
                  <a:srgbClr val="58595B"/>
                </a:solidFill>
                <a:latin typeface="Arial"/>
                <a:cs typeface="Arial"/>
              </a:rPr>
              <a:t>English Charity Reg. No.</a:t>
            </a:r>
            <a:r>
              <a:rPr lang="en-US" sz="958" spc="11" baseline="0">
                <a:solidFill>
                  <a:srgbClr val="58595B"/>
                </a:solidFill>
                <a:latin typeface="Arial"/>
                <a:cs typeface="Arial"/>
              </a:rPr>
              <a:t> </a:t>
            </a:r>
            <a:r>
              <a:rPr lang="en-US" sz="958" spc="11">
                <a:solidFill>
                  <a:srgbClr val="58595B"/>
                </a:solidFill>
                <a:latin typeface="Arial"/>
                <a:cs typeface="Arial"/>
              </a:rPr>
              <a:t>1026588</a:t>
            </a:r>
            <a:endParaRPr sz="958">
              <a:latin typeface="Arial"/>
              <a:cs typeface="Arial"/>
            </a:endParaRPr>
          </a:p>
        </p:txBody>
      </p:sp>
      <p:sp>
        <p:nvSpPr>
          <p:cNvPr id="12" name="object 42"/>
          <p:cNvSpPr/>
          <p:nvPr userDrawn="1"/>
        </p:nvSpPr>
        <p:spPr>
          <a:xfrm>
            <a:off x="1259612" y="41544001"/>
            <a:ext cx="13640064" cy="0"/>
          </a:xfrm>
          <a:custGeom>
            <a:avLst/>
            <a:gdLst/>
            <a:ahLst/>
            <a:cxnLst/>
            <a:rect l="l" t="t" r="r" b="b"/>
            <a:pathLst>
              <a:path w="6408420">
                <a:moveTo>
                  <a:pt x="0" y="0"/>
                </a:moveTo>
                <a:lnTo>
                  <a:pt x="6408296" y="0"/>
                </a:lnTo>
              </a:path>
            </a:pathLst>
          </a:custGeom>
          <a:ln w="5964">
            <a:solidFill>
              <a:srgbClr val="E2E3E4"/>
            </a:solidFill>
          </a:ln>
        </p:spPr>
        <p:txBody>
          <a:bodyPr wrap="square" lIns="0" tIns="0" rIns="0" bIns="0" rtlCol="0"/>
          <a:lstStyle/>
          <a:p>
            <a:endParaRPr sz="8156"/>
          </a:p>
        </p:txBody>
      </p:sp>
      <p:sp>
        <p:nvSpPr>
          <p:cNvPr id="13" name="object 84"/>
          <p:cNvSpPr/>
          <p:nvPr userDrawn="1"/>
        </p:nvSpPr>
        <p:spPr>
          <a:xfrm>
            <a:off x="0" y="41755953"/>
            <a:ext cx="1174516" cy="296128"/>
          </a:xfrm>
          <a:custGeom>
            <a:avLst/>
            <a:gdLst/>
            <a:ahLst/>
            <a:cxnLst/>
            <a:rect l="l" t="t" r="r" b="b"/>
            <a:pathLst>
              <a:path w="551814" h="2063115">
                <a:moveTo>
                  <a:pt x="551766" y="0"/>
                </a:moveTo>
                <a:lnTo>
                  <a:pt x="0" y="0"/>
                </a:lnTo>
                <a:lnTo>
                  <a:pt x="0" y="2062621"/>
                </a:lnTo>
                <a:lnTo>
                  <a:pt x="551766" y="2062621"/>
                </a:lnTo>
                <a:lnTo>
                  <a:pt x="551766" y="0"/>
                </a:lnTo>
                <a:close/>
              </a:path>
            </a:pathLst>
          </a:custGeom>
          <a:solidFill>
            <a:srgbClr val="FFC300"/>
          </a:solidFill>
        </p:spPr>
        <p:txBody>
          <a:bodyPr wrap="square" lIns="0" tIns="0" rIns="0" bIns="0" rtlCol="0"/>
          <a:lstStyle/>
          <a:p>
            <a:endParaRPr sz="8156"/>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6018770" y="34114346"/>
            <a:ext cx="5873932" cy="1035616"/>
          </a:xfrm>
          <a:custGeom>
            <a:avLst/>
            <a:gdLst/>
            <a:ahLst/>
            <a:cxnLst/>
            <a:rect l="l" t="t" r="r" b="b"/>
            <a:pathLst>
              <a:path w="2759709" h="486409">
                <a:moveTo>
                  <a:pt x="0" y="486069"/>
                </a:moveTo>
                <a:lnTo>
                  <a:pt x="2759079" y="486069"/>
                </a:lnTo>
                <a:lnTo>
                  <a:pt x="2759079" y="0"/>
                </a:lnTo>
                <a:lnTo>
                  <a:pt x="0" y="0"/>
                </a:lnTo>
                <a:lnTo>
                  <a:pt x="0" y="486069"/>
                </a:lnTo>
                <a:close/>
              </a:path>
            </a:pathLst>
          </a:custGeom>
          <a:solidFill>
            <a:srgbClr val="E6E7E8"/>
          </a:solidFill>
        </p:spPr>
        <p:txBody>
          <a:bodyPr wrap="square" lIns="0" tIns="0" rIns="0" bIns="0" rtlCol="0"/>
          <a:lstStyle/>
          <a:p>
            <a:endParaRPr sz="8156"/>
          </a:p>
        </p:txBody>
      </p:sp>
      <p:sp>
        <p:nvSpPr>
          <p:cNvPr id="17" name="bk object 17"/>
          <p:cNvSpPr/>
          <p:nvPr/>
        </p:nvSpPr>
        <p:spPr>
          <a:xfrm>
            <a:off x="16018770" y="36253818"/>
            <a:ext cx="5873932" cy="1035616"/>
          </a:xfrm>
          <a:custGeom>
            <a:avLst/>
            <a:gdLst/>
            <a:ahLst/>
            <a:cxnLst/>
            <a:rect l="l" t="t" r="r" b="b"/>
            <a:pathLst>
              <a:path w="2759709" h="486409">
                <a:moveTo>
                  <a:pt x="0" y="486069"/>
                </a:moveTo>
                <a:lnTo>
                  <a:pt x="2759079" y="486069"/>
                </a:lnTo>
                <a:lnTo>
                  <a:pt x="2759079" y="0"/>
                </a:lnTo>
                <a:lnTo>
                  <a:pt x="0" y="0"/>
                </a:lnTo>
                <a:lnTo>
                  <a:pt x="0" y="486069"/>
                </a:lnTo>
                <a:close/>
              </a:path>
            </a:pathLst>
          </a:custGeom>
          <a:solidFill>
            <a:srgbClr val="E6E7E8"/>
          </a:solidFill>
        </p:spPr>
        <p:txBody>
          <a:bodyPr wrap="square" lIns="0" tIns="0" rIns="0" bIns="0" rtlCol="0"/>
          <a:lstStyle/>
          <a:p>
            <a:endParaRPr sz="8156"/>
          </a:p>
        </p:txBody>
      </p:sp>
      <p:sp>
        <p:nvSpPr>
          <p:cNvPr id="18" name="bk object 18"/>
          <p:cNvSpPr/>
          <p:nvPr/>
        </p:nvSpPr>
        <p:spPr>
          <a:xfrm>
            <a:off x="16018770" y="38300400"/>
            <a:ext cx="5873932" cy="1035616"/>
          </a:xfrm>
          <a:custGeom>
            <a:avLst/>
            <a:gdLst/>
            <a:ahLst/>
            <a:cxnLst/>
            <a:rect l="l" t="t" r="r" b="b"/>
            <a:pathLst>
              <a:path w="2759709" h="486409">
                <a:moveTo>
                  <a:pt x="0" y="486069"/>
                </a:moveTo>
                <a:lnTo>
                  <a:pt x="2759079" y="486069"/>
                </a:lnTo>
                <a:lnTo>
                  <a:pt x="2759079" y="0"/>
                </a:lnTo>
                <a:lnTo>
                  <a:pt x="0" y="0"/>
                </a:lnTo>
                <a:lnTo>
                  <a:pt x="0" y="486069"/>
                </a:lnTo>
                <a:close/>
              </a:path>
            </a:pathLst>
          </a:custGeom>
          <a:solidFill>
            <a:srgbClr val="E6E7E8"/>
          </a:solidFill>
        </p:spPr>
        <p:txBody>
          <a:bodyPr wrap="square" lIns="0" tIns="0" rIns="0" bIns="0" rtlCol="0"/>
          <a:lstStyle/>
          <a:p>
            <a:endParaRPr sz="8156"/>
          </a:p>
        </p:txBody>
      </p:sp>
      <p:sp>
        <p:nvSpPr>
          <p:cNvPr id="19" name="bk object 19"/>
          <p:cNvSpPr/>
          <p:nvPr/>
        </p:nvSpPr>
        <p:spPr>
          <a:xfrm>
            <a:off x="8288044" y="20447872"/>
            <a:ext cx="13634658" cy="6048769"/>
          </a:xfrm>
          <a:custGeom>
            <a:avLst/>
            <a:gdLst/>
            <a:ahLst/>
            <a:cxnLst/>
            <a:rect l="l" t="t" r="r" b="b"/>
            <a:pathLst>
              <a:path w="6405880" h="2840990">
                <a:moveTo>
                  <a:pt x="0" y="2840613"/>
                </a:moveTo>
                <a:lnTo>
                  <a:pt x="6405314" y="2840613"/>
                </a:lnTo>
                <a:lnTo>
                  <a:pt x="6405314" y="0"/>
                </a:lnTo>
                <a:lnTo>
                  <a:pt x="0" y="0"/>
                </a:lnTo>
                <a:lnTo>
                  <a:pt x="0" y="2840613"/>
                </a:lnTo>
                <a:close/>
              </a:path>
            </a:pathLst>
          </a:custGeom>
          <a:solidFill>
            <a:srgbClr val="E2E3E4"/>
          </a:solidFill>
        </p:spPr>
        <p:txBody>
          <a:bodyPr wrap="square" lIns="0" tIns="0" rIns="0" bIns="0" rtlCol="0"/>
          <a:lstStyle/>
          <a:p>
            <a:endParaRPr sz="8156"/>
          </a:p>
        </p:txBody>
      </p:sp>
      <p:sp>
        <p:nvSpPr>
          <p:cNvPr id="2" name="Holder 2"/>
          <p:cNvSpPr>
            <a:spLocks noGrp="1"/>
          </p:cNvSpPr>
          <p:nvPr>
            <p:ph type="title"/>
          </p:nvPr>
        </p:nvSpPr>
        <p:spPr>
          <a:xfrm>
            <a:off x="1232582" y="887504"/>
            <a:ext cx="27810050" cy="723275"/>
          </a:xfrm>
          <a:prstGeom prst="rect">
            <a:avLst/>
          </a:prstGeom>
        </p:spPr>
        <p:txBody>
          <a:bodyPr wrap="square" lIns="0" tIns="0" rIns="0" bIns="0">
            <a:spAutoFit/>
          </a:bodyPr>
          <a:lstStyle>
            <a:lvl1pPr>
              <a:defRPr sz="4700" b="0" i="0">
                <a:solidFill>
                  <a:schemeClr val="bg1"/>
                </a:solidFill>
                <a:latin typeface="Arial"/>
                <a:cs typeface="Arial"/>
              </a:defRPr>
            </a:lvl1pPr>
          </a:lstStyle>
          <a:p>
            <a:endParaRPr/>
          </a:p>
        </p:txBody>
      </p:sp>
      <p:sp>
        <p:nvSpPr>
          <p:cNvPr id="3" name="Holder 3"/>
          <p:cNvSpPr>
            <a:spLocks noGrp="1"/>
          </p:cNvSpPr>
          <p:nvPr>
            <p:ph type="body" idx="1"/>
          </p:nvPr>
        </p:nvSpPr>
        <p:spPr>
          <a:xfrm>
            <a:off x="1513761" y="9844866"/>
            <a:ext cx="2724769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293573" y="39807503"/>
            <a:ext cx="9688068" cy="589713"/>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513761" y="39807503"/>
            <a:ext cx="6963299" cy="589713"/>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7/25/2021</a:t>
            </a:fld>
            <a:endParaRPr lang="en-US"/>
          </a:p>
        </p:txBody>
      </p:sp>
      <p:sp>
        <p:nvSpPr>
          <p:cNvPr id="6" name="Holder 6"/>
          <p:cNvSpPr>
            <a:spLocks noGrp="1"/>
          </p:cNvSpPr>
          <p:nvPr>
            <p:ph type="sldNum" sz="quarter" idx="7"/>
          </p:nvPr>
        </p:nvSpPr>
        <p:spPr>
          <a:xfrm>
            <a:off x="21798153" y="39807503"/>
            <a:ext cx="6963299" cy="589713"/>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Lst>
  <p:txStyles>
    <p:titleStyle>
      <a:lvl1pPr>
        <a:defRPr>
          <a:latin typeface="+mj-lt"/>
          <a:ea typeface="+mj-ea"/>
          <a:cs typeface="+mj-cs"/>
        </a:defRPr>
      </a:lvl1pPr>
    </p:titleStyle>
    <p:bodyStyle>
      <a:lvl1pPr marL="0">
        <a:defRPr>
          <a:latin typeface="+mn-lt"/>
          <a:ea typeface="+mn-ea"/>
          <a:cs typeface="+mn-cs"/>
        </a:defRPr>
      </a:lvl1pPr>
      <a:lvl2pPr marL="973150">
        <a:defRPr>
          <a:latin typeface="+mn-lt"/>
          <a:ea typeface="+mn-ea"/>
          <a:cs typeface="+mn-cs"/>
        </a:defRPr>
      </a:lvl2pPr>
      <a:lvl3pPr marL="1946300">
        <a:defRPr>
          <a:latin typeface="+mn-lt"/>
          <a:ea typeface="+mn-ea"/>
          <a:cs typeface="+mn-cs"/>
        </a:defRPr>
      </a:lvl3pPr>
      <a:lvl4pPr marL="2919451">
        <a:defRPr>
          <a:latin typeface="+mn-lt"/>
          <a:ea typeface="+mn-ea"/>
          <a:cs typeface="+mn-cs"/>
        </a:defRPr>
      </a:lvl4pPr>
      <a:lvl5pPr marL="3892601">
        <a:defRPr>
          <a:latin typeface="+mn-lt"/>
          <a:ea typeface="+mn-ea"/>
          <a:cs typeface="+mn-cs"/>
        </a:defRPr>
      </a:lvl5pPr>
      <a:lvl6pPr marL="4865751">
        <a:defRPr>
          <a:latin typeface="+mn-lt"/>
          <a:ea typeface="+mn-ea"/>
          <a:cs typeface="+mn-cs"/>
        </a:defRPr>
      </a:lvl6pPr>
      <a:lvl7pPr marL="5838901">
        <a:defRPr>
          <a:latin typeface="+mn-lt"/>
          <a:ea typeface="+mn-ea"/>
          <a:cs typeface="+mn-cs"/>
        </a:defRPr>
      </a:lvl7pPr>
      <a:lvl8pPr marL="6812051">
        <a:defRPr>
          <a:latin typeface="+mn-lt"/>
          <a:ea typeface="+mn-ea"/>
          <a:cs typeface="+mn-cs"/>
        </a:defRPr>
      </a:lvl8pPr>
      <a:lvl9pPr marL="7785202">
        <a:defRPr>
          <a:latin typeface="+mn-lt"/>
          <a:ea typeface="+mn-ea"/>
          <a:cs typeface="+mn-cs"/>
        </a:defRPr>
      </a:lvl9pPr>
    </p:bodyStyle>
    <p:otherStyle>
      <a:lvl1pPr marL="0">
        <a:defRPr>
          <a:latin typeface="+mn-lt"/>
          <a:ea typeface="+mn-ea"/>
          <a:cs typeface="+mn-cs"/>
        </a:defRPr>
      </a:lvl1pPr>
      <a:lvl2pPr marL="973150">
        <a:defRPr>
          <a:latin typeface="+mn-lt"/>
          <a:ea typeface="+mn-ea"/>
          <a:cs typeface="+mn-cs"/>
        </a:defRPr>
      </a:lvl2pPr>
      <a:lvl3pPr marL="1946300">
        <a:defRPr>
          <a:latin typeface="+mn-lt"/>
          <a:ea typeface="+mn-ea"/>
          <a:cs typeface="+mn-cs"/>
        </a:defRPr>
      </a:lvl3pPr>
      <a:lvl4pPr marL="2919451">
        <a:defRPr>
          <a:latin typeface="+mn-lt"/>
          <a:ea typeface="+mn-ea"/>
          <a:cs typeface="+mn-cs"/>
        </a:defRPr>
      </a:lvl4pPr>
      <a:lvl5pPr marL="3892601">
        <a:defRPr>
          <a:latin typeface="+mn-lt"/>
          <a:ea typeface="+mn-ea"/>
          <a:cs typeface="+mn-cs"/>
        </a:defRPr>
      </a:lvl5pPr>
      <a:lvl6pPr marL="4865751">
        <a:defRPr>
          <a:latin typeface="+mn-lt"/>
          <a:ea typeface="+mn-ea"/>
          <a:cs typeface="+mn-cs"/>
        </a:defRPr>
      </a:lvl6pPr>
      <a:lvl7pPr marL="5838901">
        <a:defRPr>
          <a:latin typeface="+mn-lt"/>
          <a:ea typeface="+mn-ea"/>
          <a:cs typeface="+mn-cs"/>
        </a:defRPr>
      </a:lvl7pPr>
      <a:lvl8pPr marL="6812051">
        <a:defRPr>
          <a:latin typeface="+mn-lt"/>
          <a:ea typeface="+mn-ea"/>
          <a:cs typeface="+mn-cs"/>
        </a:defRPr>
      </a:lvl8pPr>
      <a:lvl9pPr marL="778520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13766006" y="33511409"/>
            <a:ext cx="9685986" cy="8540672"/>
            <a:chOff x="0" y="23543196"/>
            <a:chExt cx="9201502" cy="9296113"/>
          </a:xfrm>
        </p:grpSpPr>
        <p:sp>
          <p:nvSpPr>
            <p:cNvPr id="77" name="object 5"/>
            <p:cNvSpPr/>
            <p:nvPr/>
          </p:nvSpPr>
          <p:spPr>
            <a:xfrm>
              <a:off x="1462755" y="25101356"/>
              <a:ext cx="6180739" cy="6180739"/>
            </a:xfrm>
            <a:custGeom>
              <a:avLst/>
              <a:gdLst/>
              <a:ahLst/>
              <a:cxnLst/>
              <a:rect l="l" t="t" r="r" b="b"/>
              <a:pathLst>
                <a:path w="2903854" h="2903855">
                  <a:moveTo>
                    <a:pt x="0" y="2903364"/>
                  </a:moveTo>
                  <a:lnTo>
                    <a:pt x="2903364" y="2903364"/>
                  </a:lnTo>
                  <a:lnTo>
                    <a:pt x="2903364" y="0"/>
                  </a:lnTo>
                  <a:lnTo>
                    <a:pt x="0" y="0"/>
                  </a:lnTo>
                  <a:lnTo>
                    <a:pt x="0" y="2903364"/>
                  </a:lnTo>
                  <a:close/>
                </a:path>
              </a:pathLst>
            </a:custGeom>
            <a:ln w="184912">
              <a:solidFill>
                <a:srgbClr val="D2232A"/>
              </a:solidFill>
            </a:ln>
          </p:spPr>
          <p:txBody>
            <a:bodyPr wrap="square" lIns="0" tIns="0" rIns="0" bIns="0" rtlCol="0"/>
            <a:lstStyle/>
            <a:p>
              <a:endParaRPr sz="8156" dirty="0"/>
            </a:p>
          </p:txBody>
        </p:sp>
        <p:sp>
          <p:nvSpPr>
            <p:cNvPr id="78" name="object 6"/>
            <p:cNvSpPr/>
            <p:nvPr/>
          </p:nvSpPr>
          <p:spPr>
            <a:xfrm>
              <a:off x="0" y="23543196"/>
              <a:ext cx="9201502" cy="9296113"/>
            </a:xfrm>
            <a:custGeom>
              <a:avLst/>
              <a:gdLst/>
              <a:ahLst/>
              <a:cxnLst/>
              <a:rect l="l" t="t" r="r" b="b"/>
              <a:pathLst>
                <a:path w="4323080" h="4367530">
                  <a:moveTo>
                    <a:pt x="2138912" y="0"/>
                  </a:moveTo>
                  <a:lnTo>
                    <a:pt x="0" y="2138918"/>
                  </a:lnTo>
                  <a:lnTo>
                    <a:pt x="0" y="2228571"/>
                  </a:lnTo>
                  <a:lnTo>
                    <a:pt x="2138912" y="4367483"/>
                  </a:lnTo>
                  <a:lnTo>
                    <a:pt x="4322657" y="2183744"/>
                  </a:lnTo>
                  <a:lnTo>
                    <a:pt x="2138912" y="0"/>
                  </a:lnTo>
                  <a:close/>
                </a:path>
              </a:pathLst>
            </a:custGeom>
            <a:solidFill>
              <a:srgbClr val="FFFFFF"/>
            </a:solidFill>
          </p:spPr>
          <p:txBody>
            <a:bodyPr wrap="square" lIns="0" tIns="0" rIns="0" bIns="0" rtlCol="0"/>
            <a:lstStyle/>
            <a:p>
              <a:endParaRPr sz="8156"/>
            </a:p>
          </p:txBody>
        </p:sp>
      </p:grpSp>
      <p:sp>
        <p:nvSpPr>
          <p:cNvPr id="73" name="object 61"/>
          <p:cNvSpPr/>
          <p:nvPr/>
        </p:nvSpPr>
        <p:spPr>
          <a:xfrm>
            <a:off x="22376606" y="31678838"/>
            <a:ext cx="6639420" cy="6258443"/>
          </a:xfrm>
          <a:custGeom>
            <a:avLst/>
            <a:gdLst/>
            <a:ahLst/>
            <a:cxnLst/>
            <a:rect l="l" t="t" r="r" b="b"/>
            <a:pathLst>
              <a:path w="3091815" h="1177925">
                <a:moveTo>
                  <a:pt x="0" y="1177624"/>
                </a:moveTo>
                <a:lnTo>
                  <a:pt x="3091259" y="1177624"/>
                </a:lnTo>
                <a:lnTo>
                  <a:pt x="3091259" y="0"/>
                </a:lnTo>
                <a:lnTo>
                  <a:pt x="0" y="0"/>
                </a:lnTo>
                <a:lnTo>
                  <a:pt x="0" y="1177624"/>
                </a:lnTo>
                <a:close/>
              </a:path>
            </a:pathLst>
          </a:custGeom>
          <a:solidFill>
            <a:srgbClr val="D1D3D4"/>
          </a:solidFill>
        </p:spPr>
        <p:txBody>
          <a:bodyPr wrap="square" lIns="0" tIns="0" rIns="0" bIns="0" rtlCol="0"/>
          <a:lstStyle/>
          <a:p>
            <a:endParaRPr sz="8156"/>
          </a:p>
        </p:txBody>
      </p:sp>
      <p:grpSp>
        <p:nvGrpSpPr>
          <p:cNvPr id="70" name="Group 69"/>
          <p:cNvGrpSpPr/>
          <p:nvPr/>
        </p:nvGrpSpPr>
        <p:grpSpPr>
          <a:xfrm>
            <a:off x="6823220" y="17896682"/>
            <a:ext cx="9685986" cy="5988190"/>
            <a:chOff x="0" y="23543196"/>
            <a:chExt cx="9201502" cy="9296113"/>
          </a:xfrm>
        </p:grpSpPr>
        <p:sp>
          <p:nvSpPr>
            <p:cNvPr id="71" name="object 5"/>
            <p:cNvSpPr/>
            <p:nvPr/>
          </p:nvSpPr>
          <p:spPr>
            <a:xfrm>
              <a:off x="1462755" y="25101356"/>
              <a:ext cx="6180739" cy="6180739"/>
            </a:xfrm>
            <a:custGeom>
              <a:avLst/>
              <a:gdLst/>
              <a:ahLst/>
              <a:cxnLst/>
              <a:rect l="l" t="t" r="r" b="b"/>
              <a:pathLst>
                <a:path w="2903854" h="2903855">
                  <a:moveTo>
                    <a:pt x="0" y="2903364"/>
                  </a:moveTo>
                  <a:lnTo>
                    <a:pt x="2903364" y="2903364"/>
                  </a:lnTo>
                  <a:lnTo>
                    <a:pt x="2903364" y="0"/>
                  </a:lnTo>
                  <a:lnTo>
                    <a:pt x="0" y="0"/>
                  </a:lnTo>
                  <a:lnTo>
                    <a:pt x="0" y="2903364"/>
                  </a:lnTo>
                  <a:close/>
                </a:path>
              </a:pathLst>
            </a:custGeom>
            <a:ln w="184912">
              <a:solidFill>
                <a:srgbClr val="D2232A"/>
              </a:solidFill>
            </a:ln>
          </p:spPr>
          <p:txBody>
            <a:bodyPr wrap="square" lIns="0" tIns="0" rIns="0" bIns="0" rtlCol="0"/>
            <a:lstStyle/>
            <a:p>
              <a:endParaRPr sz="8156" dirty="0"/>
            </a:p>
          </p:txBody>
        </p:sp>
        <p:sp>
          <p:nvSpPr>
            <p:cNvPr id="72" name="object 6"/>
            <p:cNvSpPr/>
            <p:nvPr/>
          </p:nvSpPr>
          <p:spPr>
            <a:xfrm>
              <a:off x="0" y="23543196"/>
              <a:ext cx="9201502" cy="9296113"/>
            </a:xfrm>
            <a:custGeom>
              <a:avLst/>
              <a:gdLst/>
              <a:ahLst/>
              <a:cxnLst/>
              <a:rect l="l" t="t" r="r" b="b"/>
              <a:pathLst>
                <a:path w="4323080" h="4367530">
                  <a:moveTo>
                    <a:pt x="2138912" y="0"/>
                  </a:moveTo>
                  <a:lnTo>
                    <a:pt x="0" y="2138918"/>
                  </a:lnTo>
                  <a:lnTo>
                    <a:pt x="0" y="2228571"/>
                  </a:lnTo>
                  <a:lnTo>
                    <a:pt x="2138912" y="4367483"/>
                  </a:lnTo>
                  <a:lnTo>
                    <a:pt x="4322657" y="2183744"/>
                  </a:lnTo>
                  <a:lnTo>
                    <a:pt x="2138912" y="0"/>
                  </a:lnTo>
                  <a:close/>
                </a:path>
              </a:pathLst>
            </a:custGeom>
            <a:solidFill>
              <a:srgbClr val="FFFFFF"/>
            </a:solidFill>
          </p:spPr>
          <p:txBody>
            <a:bodyPr wrap="square" lIns="0" tIns="0" rIns="0" bIns="0" rtlCol="0"/>
            <a:lstStyle/>
            <a:p>
              <a:endParaRPr sz="8156"/>
            </a:p>
          </p:txBody>
        </p:sp>
      </p:grpSp>
      <p:sp>
        <p:nvSpPr>
          <p:cNvPr id="3" name="object 3"/>
          <p:cNvSpPr txBox="1">
            <a:spLocks noGrp="1"/>
          </p:cNvSpPr>
          <p:nvPr>
            <p:ph type="title"/>
          </p:nvPr>
        </p:nvSpPr>
        <p:spPr>
          <a:xfrm>
            <a:off x="431006" y="221978"/>
            <a:ext cx="22003095" cy="3950082"/>
          </a:xfrm>
          <a:prstGeom prst="rect">
            <a:avLst/>
          </a:prstGeom>
        </p:spPr>
        <p:txBody>
          <a:bodyPr vert="horz" wrap="square" lIns="0" tIns="25680" rIns="0" bIns="0" rtlCol="0">
            <a:spAutoFit/>
          </a:bodyPr>
          <a:lstStyle/>
          <a:p>
            <a:pPr marL="27032" marR="10813">
              <a:spcBef>
                <a:spcPts val="202"/>
              </a:spcBef>
              <a:tabLst>
                <a:tab pos="3976400" algn="l"/>
                <a:tab pos="4049386" algn="l"/>
              </a:tabLst>
            </a:pPr>
            <a:r>
              <a:rPr lang="en-GB" sz="8500" spc="-11" dirty="0"/>
              <a:t>Prevalence of antibiotic resistance in patients with uncomplicated urinary tract infections, </a:t>
            </a:r>
            <a:r>
              <a:rPr lang="en-GB" sz="8500" spc="-11" dirty="0" err="1"/>
              <a:t>Timurgara</a:t>
            </a:r>
            <a:r>
              <a:rPr lang="en-GB" sz="8500" spc="-11" dirty="0"/>
              <a:t> District Hospital, Pakistan</a:t>
            </a:r>
            <a:endParaRPr sz="8500" spc="-160" dirty="0"/>
          </a:p>
        </p:txBody>
      </p:sp>
      <p:sp>
        <p:nvSpPr>
          <p:cNvPr id="11" name="object 11"/>
          <p:cNvSpPr txBox="1"/>
          <p:nvPr/>
        </p:nvSpPr>
        <p:spPr>
          <a:xfrm>
            <a:off x="1269206" y="10399213"/>
            <a:ext cx="6581924" cy="2849268"/>
          </a:xfrm>
          <a:prstGeom prst="rect">
            <a:avLst/>
          </a:prstGeom>
          <a:effectLst>
            <a:glow rad="774700">
              <a:srgbClr val="3EA199"/>
            </a:glow>
          </a:effectLst>
        </p:spPr>
        <p:txBody>
          <a:bodyPr vert="horz" wrap="square" lIns="0" tIns="25680" rIns="0" bIns="0" rtlCol="0">
            <a:spAutoFit/>
          </a:bodyPr>
          <a:lstStyle/>
          <a:p>
            <a:pPr marL="27032" marR="282484">
              <a:lnSpc>
                <a:spcPct val="100600"/>
              </a:lnSpc>
              <a:spcBef>
                <a:spcPts val="202"/>
              </a:spcBef>
            </a:pPr>
            <a:r>
              <a:rPr lang="en-AU" sz="3000" spc="-11" dirty="0">
                <a:solidFill>
                  <a:srgbClr val="58595B"/>
                </a:solidFill>
                <a:latin typeface="Arial"/>
                <a:cs typeface="Arial"/>
              </a:rPr>
              <a:t>To assess the pathogens associated with uncomplicated urinary tract infections (UTI) and their antibiotic sensitivity in patients presenting at the Emergency Department (ED) of Timurgara DHQ</a:t>
            </a:r>
          </a:p>
        </p:txBody>
      </p:sp>
      <p:sp>
        <p:nvSpPr>
          <p:cNvPr id="50" name="object 13"/>
          <p:cNvSpPr txBox="1"/>
          <p:nvPr/>
        </p:nvSpPr>
        <p:spPr>
          <a:xfrm>
            <a:off x="8327082" y="39068622"/>
            <a:ext cx="6447040" cy="2456331"/>
          </a:xfrm>
          <a:prstGeom prst="rect">
            <a:avLst/>
          </a:prstGeom>
        </p:spPr>
        <p:txBody>
          <a:bodyPr vert="horz" wrap="square" lIns="0" tIns="29735" rIns="0" bIns="0" rtlCol="0">
            <a:spAutoFit/>
          </a:bodyPr>
          <a:lstStyle/>
          <a:p>
            <a:pPr marL="27032">
              <a:spcBef>
                <a:spcPts val="234"/>
              </a:spcBef>
            </a:pPr>
            <a:r>
              <a:rPr lang="en-US" sz="3000" b="1" spc="-11" dirty="0">
                <a:solidFill>
                  <a:srgbClr val="D2232A"/>
                </a:solidFill>
                <a:latin typeface="Arial"/>
                <a:cs typeface="Arial"/>
              </a:rPr>
              <a:t>Acknowledgements</a:t>
            </a:r>
          </a:p>
          <a:p>
            <a:pPr marL="27032">
              <a:spcBef>
                <a:spcPts val="234"/>
              </a:spcBef>
            </a:pPr>
            <a:r>
              <a:rPr lang="en-US" sz="3000" i="1" spc="-11" dirty="0">
                <a:solidFill>
                  <a:srgbClr val="58595B"/>
                </a:solidFill>
                <a:latin typeface="Arial"/>
                <a:cs typeface="Arial"/>
              </a:rPr>
              <a:t>Nurses of Timurgara Hospital</a:t>
            </a:r>
            <a:endParaRPr sz="3000" i="1" dirty="0">
              <a:solidFill>
                <a:srgbClr val="58595B"/>
              </a:solidFill>
              <a:latin typeface="Arial"/>
              <a:cs typeface="Arial"/>
            </a:endParaRPr>
          </a:p>
          <a:p>
            <a:r>
              <a:rPr lang="en-GB" sz="3200" dirty="0" err="1">
                <a:solidFill>
                  <a:srgbClr val="58595B"/>
                </a:solidFill>
              </a:rPr>
              <a:t>Amjad</a:t>
            </a:r>
            <a:r>
              <a:rPr lang="en-GB" sz="3200" dirty="0">
                <a:solidFill>
                  <a:srgbClr val="58595B"/>
                </a:solidFill>
              </a:rPr>
              <a:t> Mohammad Khan, Muhammad </a:t>
            </a:r>
            <a:r>
              <a:rPr lang="en-GB" sz="3200" dirty="0" err="1">
                <a:solidFill>
                  <a:srgbClr val="58595B"/>
                </a:solidFill>
              </a:rPr>
              <a:t>Parvez</a:t>
            </a:r>
            <a:r>
              <a:rPr lang="en-GB" sz="3200" dirty="0">
                <a:solidFill>
                  <a:srgbClr val="58595B"/>
                </a:solidFill>
              </a:rPr>
              <a:t>, </a:t>
            </a:r>
            <a:r>
              <a:rPr lang="en-GB" sz="3200" dirty="0" err="1">
                <a:solidFill>
                  <a:srgbClr val="58595B"/>
                </a:solidFill>
              </a:rPr>
              <a:t>Mujeeb</a:t>
            </a:r>
            <a:r>
              <a:rPr lang="en-GB" sz="3200" dirty="0">
                <a:solidFill>
                  <a:srgbClr val="58595B"/>
                </a:solidFill>
              </a:rPr>
              <a:t>, </a:t>
            </a:r>
            <a:r>
              <a:rPr lang="en-GB" sz="3200" dirty="0" err="1">
                <a:solidFill>
                  <a:srgbClr val="58595B"/>
                </a:solidFill>
              </a:rPr>
              <a:t>Nazir</a:t>
            </a:r>
            <a:r>
              <a:rPr lang="en-GB" sz="3200" dirty="0">
                <a:solidFill>
                  <a:srgbClr val="58595B"/>
                </a:solidFill>
              </a:rPr>
              <a:t> Ahmad, Nadeem Ur </a:t>
            </a:r>
            <a:r>
              <a:rPr lang="en-GB" sz="3200" dirty="0" err="1">
                <a:solidFill>
                  <a:srgbClr val="58595B"/>
                </a:solidFill>
              </a:rPr>
              <a:t>Rehman</a:t>
            </a:r>
            <a:endParaRPr lang="en-AU" sz="3200" dirty="0">
              <a:solidFill>
                <a:srgbClr val="58595B"/>
              </a:solidFill>
            </a:endParaRPr>
          </a:p>
        </p:txBody>
      </p:sp>
      <p:sp>
        <p:nvSpPr>
          <p:cNvPr id="58" name="TextBox 57"/>
          <p:cNvSpPr txBox="1"/>
          <p:nvPr/>
        </p:nvSpPr>
        <p:spPr>
          <a:xfrm>
            <a:off x="1244485" y="9133681"/>
            <a:ext cx="6601337" cy="1132957"/>
          </a:xfrm>
          <a:prstGeom prst="rect">
            <a:avLst/>
          </a:prstGeom>
          <a:solidFill>
            <a:srgbClr val="D2232A"/>
          </a:solidFill>
          <a:ln>
            <a:noFill/>
          </a:ln>
        </p:spPr>
        <p:txBody>
          <a:bodyPr wrap="square" lIns="180000" tIns="180000" rIns="180000" bIns="180000" rtlCol="0">
            <a:spAutoFit/>
          </a:bodyPr>
          <a:lstStyle/>
          <a:p>
            <a:r>
              <a:rPr lang="en-US" sz="5000" b="1">
                <a:solidFill>
                  <a:schemeClr val="bg1"/>
                </a:solidFill>
                <a:latin typeface="Arial" charset="0"/>
                <a:ea typeface="Arial" charset="0"/>
                <a:cs typeface="Arial" charset="0"/>
              </a:rPr>
              <a:t>Aim</a:t>
            </a:r>
          </a:p>
        </p:txBody>
      </p:sp>
      <p:sp>
        <p:nvSpPr>
          <p:cNvPr id="60" name="TextBox 59"/>
          <p:cNvSpPr txBox="1"/>
          <p:nvPr/>
        </p:nvSpPr>
        <p:spPr>
          <a:xfrm>
            <a:off x="1264835" y="13487124"/>
            <a:ext cx="6557571" cy="1132957"/>
          </a:xfrm>
          <a:prstGeom prst="rect">
            <a:avLst/>
          </a:prstGeom>
          <a:solidFill>
            <a:srgbClr val="D2232A"/>
          </a:solidFill>
          <a:ln>
            <a:noFill/>
          </a:ln>
        </p:spPr>
        <p:txBody>
          <a:bodyPr wrap="square" lIns="180000" tIns="180000" rIns="180000" bIns="180000" rtlCol="0">
            <a:spAutoFit/>
          </a:bodyPr>
          <a:lstStyle/>
          <a:p>
            <a:r>
              <a:rPr lang="en-US" sz="5000" b="1" dirty="0">
                <a:solidFill>
                  <a:schemeClr val="bg1"/>
                </a:solidFill>
                <a:latin typeface="Arial" charset="0"/>
                <a:ea typeface="Arial" charset="0"/>
                <a:cs typeface="Arial" charset="0"/>
              </a:rPr>
              <a:t>Methods</a:t>
            </a:r>
          </a:p>
        </p:txBody>
      </p:sp>
      <p:sp>
        <p:nvSpPr>
          <p:cNvPr id="61" name="TextBox 60"/>
          <p:cNvSpPr txBox="1"/>
          <p:nvPr/>
        </p:nvSpPr>
        <p:spPr>
          <a:xfrm>
            <a:off x="8313436" y="9153442"/>
            <a:ext cx="6601337" cy="1132957"/>
          </a:xfrm>
          <a:prstGeom prst="rect">
            <a:avLst/>
          </a:prstGeom>
          <a:solidFill>
            <a:srgbClr val="D2232A"/>
          </a:solidFill>
          <a:ln>
            <a:noFill/>
          </a:ln>
        </p:spPr>
        <p:txBody>
          <a:bodyPr wrap="square" lIns="180000" tIns="180000" rIns="180000" bIns="180000" rtlCol="0">
            <a:spAutoFit/>
          </a:bodyPr>
          <a:lstStyle/>
          <a:p>
            <a:r>
              <a:rPr lang="en-US" sz="5000" b="1">
                <a:solidFill>
                  <a:schemeClr val="bg1"/>
                </a:solidFill>
                <a:latin typeface="Arial" charset="0"/>
                <a:ea typeface="Arial" charset="0"/>
                <a:cs typeface="Arial" charset="0"/>
              </a:rPr>
              <a:t>Results</a:t>
            </a:r>
          </a:p>
        </p:txBody>
      </p:sp>
      <p:sp>
        <p:nvSpPr>
          <p:cNvPr id="41" name="TextBox 40"/>
          <p:cNvSpPr txBox="1"/>
          <p:nvPr/>
        </p:nvSpPr>
        <p:spPr>
          <a:xfrm>
            <a:off x="8313436" y="10581481"/>
            <a:ext cx="6601337" cy="2400657"/>
          </a:xfrm>
          <a:prstGeom prst="rect">
            <a:avLst/>
          </a:prstGeom>
          <a:noFill/>
        </p:spPr>
        <p:txBody>
          <a:bodyPr wrap="square" rtlCol="0">
            <a:spAutoFit/>
          </a:bodyPr>
          <a:lstStyle/>
          <a:p>
            <a:r>
              <a:rPr lang="en-AU" sz="3000" spc="-11" dirty="0">
                <a:solidFill>
                  <a:srgbClr val="58595B"/>
                </a:solidFill>
                <a:latin typeface="Arial"/>
                <a:cs typeface="Arial"/>
              </a:rPr>
              <a:t>200 urine samples were tested, with </a:t>
            </a:r>
            <a:r>
              <a:rPr lang="en-GB" sz="3000" spc="-11" dirty="0">
                <a:solidFill>
                  <a:srgbClr val="58595B"/>
                </a:solidFill>
                <a:latin typeface="Arial" panose="020B0604020202020204" pitchFamily="34" charset="0"/>
                <a:cs typeface="Arial" panose="020B0604020202020204" pitchFamily="34" charset="0"/>
              </a:rPr>
              <a:t>significant bacteriuria found in 43 samples (22%), and one participant having a co-infection of </a:t>
            </a:r>
            <a:r>
              <a:rPr lang="en-GB" sz="3000" i="1" spc="-11" dirty="0">
                <a:solidFill>
                  <a:srgbClr val="58595B"/>
                </a:solidFill>
                <a:latin typeface="Arial" panose="020B0604020202020204" pitchFamily="34" charset="0"/>
                <a:cs typeface="Arial" panose="020B0604020202020204" pitchFamily="34" charset="0"/>
              </a:rPr>
              <a:t>E. coli </a:t>
            </a:r>
            <a:r>
              <a:rPr lang="en-GB" sz="3000" spc="-11" dirty="0">
                <a:solidFill>
                  <a:srgbClr val="58595B"/>
                </a:solidFill>
                <a:latin typeface="Arial" panose="020B0604020202020204" pitchFamily="34" charset="0"/>
                <a:cs typeface="Arial" panose="020B0604020202020204" pitchFamily="34" charset="0"/>
              </a:rPr>
              <a:t> and </a:t>
            </a:r>
            <a:r>
              <a:rPr lang="en-GB" sz="3000" i="1" spc="-11" dirty="0">
                <a:solidFill>
                  <a:srgbClr val="58595B"/>
                </a:solidFill>
                <a:latin typeface="Arial" panose="020B0604020202020204" pitchFamily="34" charset="0"/>
                <a:cs typeface="Arial" panose="020B0604020202020204" pitchFamily="34" charset="0"/>
              </a:rPr>
              <a:t>K. pneumoniae </a:t>
            </a:r>
            <a:r>
              <a:rPr lang="en-GB" sz="3000" spc="-11" dirty="0">
                <a:solidFill>
                  <a:srgbClr val="58595B"/>
                </a:solidFill>
                <a:latin typeface="Arial" panose="020B0604020202020204" pitchFamily="34" charset="0"/>
                <a:cs typeface="Arial" panose="020B0604020202020204" pitchFamily="34" charset="0"/>
              </a:rPr>
              <a:t>(44 isolates).</a:t>
            </a:r>
          </a:p>
        </p:txBody>
      </p:sp>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l="16083" r="18753"/>
          <a:stretch/>
        </p:blipFill>
        <p:spPr>
          <a:xfrm>
            <a:off x="1269206" y="22468681"/>
            <a:ext cx="6554471" cy="6705600"/>
          </a:xfrm>
          <a:prstGeom prst="rect">
            <a:avLst/>
          </a:prstGeom>
        </p:spPr>
      </p:pic>
      <p:pic>
        <p:nvPicPr>
          <p:cNvPr id="81" name="Picture 80"/>
          <p:cNvPicPr>
            <a:picLocks noChangeAspect="1"/>
          </p:cNvPicPr>
          <p:nvPr/>
        </p:nvPicPr>
        <p:blipFill rotWithShape="1">
          <a:blip r:embed="rId4">
            <a:extLst>
              <a:ext uri="{28A0092B-C50C-407E-A947-70E740481C1C}">
                <a14:useLocalDpi xmlns:a14="http://schemas.microsoft.com/office/drawing/2010/main" val="0"/>
              </a:ext>
            </a:extLst>
          </a:blip>
          <a:srcRect t="34913" r="34533" b="-1"/>
          <a:stretch/>
        </p:blipFill>
        <p:spPr>
          <a:xfrm>
            <a:off x="15362992" y="9153442"/>
            <a:ext cx="6571201" cy="4899879"/>
          </a:xfrm>
          <a:prstGeom prst="rect">
            <a:avLst/>
          </a:prstGeom>
          <a:ln>
            <a:noFill/>
          </a:ln>
        </p:spPr>
      </p:pic>
      <p:sp>
        <p:nvSpPr>
          <p:cNvPr id="33" name="object 11"/>
          <p:cNvSpPr txBox="1"/>
          <p:nvPr/>
        </p:nvSpPr>
        <p:spPr>
          <a:xfrm>
            <a:off x="22434101" y="8960700"/>
            <a:ext cx="6581925" cy="5125981"/>
          </a:xfrm>
          <a:prstGeom prst="rect">
            <a:avLst/>
          </a:prstGeom>
          <a:effectLst>
            <a:glow rad="774700">
              <a:srgbClr val="3EA199"/>
            </a:glow>
          </a:effectLst>
        </p:spPr>
        <p:txBody>
          <a:bodyPr vert="horz" wrap="square" lIns="0" tIns="25680" rIns="0" bIns="0" rtlCol="0">
            <a:spAutoFit/>
          </a:bodyPr>
          <a:lstStyle/>
          <a:p>
            <a:pPr marL="27032" marR="282484">
              <a:lnSpc>
                <a:spcPct val="100600"/>
              </a:lnSpc>
              <a:spcBef>
                <a:spcPts val="202"/>
              </a:spcBef>
            </a:pPr>
            <a:r>
              <a:rPr lang="en-AU" sz="3000" spc="-11" dirty="0">
                <a:solidFill>
                  <a:srgbClr val="58595B"/>
                </a:solidFill>
                <a:latin typeface="Arial"/>
                <a:cs typeface="Arial"/>
              </a:rPr>
              <a:t>Specific extended spectrum </a:t>
            </a:r>
            <a:r>
              <a:rPr lang="el-GR" sz="3000" spc="-11" dirty="0">
                <a:solidFill>
                  <a:srgbClr val="58595B"/>
                </a:solidFill>
                <a:latin typeface="Arial"/>
                <a:cs typeface="Arial"/>
              </a:rPr>
              <a:t>β</a:t>
            </a:r>
            <a:r>
              <a:rPr lang="en-GB" sz="3000" spc="-11" dirty="0">
                <a:solidFill>
                  <a:srgbClr val="58595B"/>
                </a:solidFill>
                <a:latin typeface="Arial"/>
                <a:cs typeface="Arial"/>
              </a:rPr>
              <a:t>-lactamase (ESBL) </a:t>
            </a:r>
            <a:r>
              <a:rPr lang="en-AU" sz="3000" spc="-11" dirty="0">
                <a:solidFill>
                  <a:srgbClr val="58595B"/>
                </a:solidFill>
                <a:latin typeface="Arial"/>
                <a:cs typeface="Arial"/>
              </a:rPr>
              <a:t>testing was not performed, however through interpretation of the resistance measurements of 3</a:t>
            </a:r>
            <a:r>
              <a:rPr lang="en-AU" sz="3000" spc="-11" baseline="30000" dirty="0">
                <a:solidFill>
                  <a:srgbClr val="58595B"/>
                </a:solidFill>
                <a:latin typeface="Arial"/>
                <a:cs typeface="Arial"/>
              </a:rPr>
              <a:t>rd</a:t>
            </a:r>
            <a:r>
              <a:rPr lang="en-AU" sz="3000" spc="-11" dirty="0">
                <a:solidFill>
                  <a:srgbClr val="58595B"/>
                </a:solidFill>
                <a:latin typeface="Arial"/>
                <a:cs typeface="Arial"/>
              </a:rPr>
              <a:t> generation cephalosporin’s and </a:t>
            </a:r>
            <a:r>
              <a:rPr lang="en-AU" sz="3000" spc="-11" dirty="0" err="1">
                <a:solidFill>
                  <a:srgbClr val="58595B"/>
                </a:solidFill>
                <a:latin typeface="Arial"/>
                <a:cs typeface="Arial"/>
              </a:rPr>
              <a:t>monobactams</a:t>
            </a:r>
            <a:r>
              <a:rPr lang="en-AU" sz="3000" spc="-11" dirty="0">
                <a:solidFill>
                  <a:srgbClr val="58595B"/>
                </a:solidFill>
                <a:latin typeface="Arial"/>
                <a:cs typeface="Arial"/>
              </a:rPr>
              <a:t>, 29% of the </a:t>
            </a:r>
            <a:r>
              <a:rPr lang="en-AU" sz="3000" i="1" spc="-11" dirty="0">
                <a:solidFill>
                  <a:srgbClr val="58595B"/>
                </a:solidFill>
                <a:latin typeface="Arial"/>
                <a:cs typeface="Arial"/>
              </a:rPr>
              <a:t>K. pneumoniae </a:t>
            </a:r>
            <a:r>
              <a:rPr lang="en-AU" sz="3000" spc="-11" dirty="0">
                <a:solidFill>
                  <a:srgbClr val="58595B"/>
                </a:solidFill>
                <a:latin typeface="Arial"/>
                <a:cs typeface="Arial"/>
              </a:rPr>
              <a:t>and 65% of the </a:t>
            </a:r>
            <a:r>
              <a:rPr lang="en-AU" sz="3000" i="1" spc="-11" dirty="0">
                <a:solidFill>
                  <a:srgbClr val="58595B"/>
                </a:solidFill>
                <a:latin typeface="Arial"/>
                <a:cs typeface="Arial"/>
              </a:rPr>
              <a:t>E.coli</a:t>
            </a:r>
            <a:r>
              <a:rPr lang="en-AU" sz="3000" spc="-11" dirty="0">
                <a:solidFill>
                  <a:srgbClr val="58595B"/>
                </a:solidFill>
                <a:latin typeface="Arial"/>
                <a:cs typeface="Arial"/>
              </a:rPr>
              <a:t> isolated may be ESBLs (1).</a:t>
            </a:r>
            <a:r>
              <a:rPr lang="en-GB" sz="3000" spc="-11" dirty="0">
                <a:solidFill>
                  <a:srgbClr val="58595B"/>
                </a:solidFill>
                <a:latin typeface="Arial"/>
                <a:cs typeface="Arial"/>
              </a:rPr>
              <a:t>The </a:t>
            </a:r>
            <a:r>
              <a:rPr lang="en-GB" sz="3000" i="1" spc="-11" dirty="0">
                <a:solidFill>
                  <a:srgbClr val="58595B"/>
                </a:solidFill>
                <a:latin typeface="Arial"/>
                <a:cs typeface="Arial"/>
              </a:rPr>
              <a:t>S. aureus</a:t>
            </a:r>
            <a:r>
              <a:rPr lang="en-GB" sz="3000" spc="-11" dirty="0">
                <a:solidFill>
                  <a:srgbClr val="58595B"/>
                </a:solidFill>
                <a:latin typeface="Arial"/>
                <a:cs typeface="Arial"/>
              </a:rPr>
              <a:t> found in this study is an Methicillin-Resistant</a:t>
            </a:r>
            <a:r>
              <a:rPr lang="en-GB" sz="3000" i="1" spc="-11" dirty="0">
                <a:solidFill>
                  <a:srgbClr val="58595B"/>
                </a:solidFill>
                <a:latin typeface="Arial"/>
                <a:cs typeface="Arial"/>
              </a:rPr>
              <a:t> S. aureus </a:t>
            </a:r>
            <a:r>
              <a:rPr lang="en-GB" sz="3000" spc="-11" dirty="0">
                <a:solidFill>
                  <a:srgbClr val="58595B"/>
                </a:solidFill>
                <a:latin typeface="Arial"/>
                <a:cs typeface="Arial"/>
              </a:rPr>
              <a:t>(MRSA).</a:t>
            </a:r>
          </a:p>
        </p:txBody>
      </p:sp>
      <p:sp>
        <p:nvSpPr>
          <p:cNvPr id="34" name="object 10"/>
          <p:cNvSpPr txBox="1"/>
          <p:nvPr/>
        </p:nvSpPr>
        <p:spPr>
          <a:xfrm>
            <a:off x="22394175" y="8416469"/>
            <a:ext cx="6611831" cy="488612"/>
          </a:xfrm>
          <a:prstGeom prst="rect">
            <a:avLst/>
          </a:prstGeom>
        </p:spPr>
        <p:txBody>
          <a:bodyPr vert="horz" wrap="square" lIns="0" tIns="29735" rIns="0" bIns="0" rtlCol="0">
            <a:spAutoFit/>
          </a:bodyPr>
          <a:lstStyle/>
          <a:p>
            <a:pPr marL="27032">
              <a:spcBef>
                <a:spcPts val="234"/>
              </a:spcBef>
            </a:pPr>
            <a:r>
              <a:rPr lang="en-GB" sz="2980" b="1" spc="-11" dirty="0">
                <a:solidFill>
                  <a:srgbClr val="D2232A"/>
                </a:solidFill>
                <a:latin typeface="Arial"/>
                <a:cs typeface="Arial"/>
              </a:rPr>
              <a:t>Multi-Drug Resistant Organisms</a:t>
            </a:r>
            <a:endParaRPr sz="2980" dirty="0">
              <a:latin typeface="Arial"/>
              <a:cs typeface="Arial"/>
            </a:endParaRPr>
          </a:p>
        </p:txBody>
      </p:sp>
      <p:sp>
        <p:nvSpPr>
          <p:cNvPr id="35" name="object 10"/>
          <p:cNvSpPr txBox="1"/>
          <p:nvPr/>
        </p:nvSpPr>
        <p:spPr>
          <a:xfrm>
            <a:off x="1311723" y="35575081"/>
            <a:ext cx="3820894" cy="488612"/>
          </a:xfrm>
          <a:prstGeom prst="rect">
            <a:avLst/>
          </a:prstGeom>
        </p:spPr>
        <p:txBody>
          <a:bodyPr vert="horz" wrap="square" lIns="0" tIns="29735" rIns="0" bIns="0" rtlCol="0">
            <a:spAutoFit/>
          </a:bodyPr>
          <a:lstStyle/>
          <a:p>
            <a:pPr marL="27032">
              <a:spcBef>
                <a:spcPts val="234"/>
              </a:spcBef>
            </a:pPr>
            <a:r>
              <a:rPr lang="en-GB" sz="2980" b="1" spc="-11" dirty="0">
                <a:solidFill>
                  <a:srgbClr val="D2232A"/>
                </a:solidFill>
                <a:latin typeface="Arial"/>
                <a:cs typeface="Arial"/>
              </a:rPr>
              <a:t>References</a:t>
            </a:r>
            <a:endParaRPr sz="2980" dirty="0">
              <a:latin typeface="Arial"/>
              <a:cs typeface="Arial"/>
            </a:endParaRPr>
          </a:p>
        </p:txBody>
      </p:sp>
      <p:sp>
        <p:nvSpPr>
          <p:cNvPr id="36" name="object 11"/>
          <p:cNvSpPr txBox="1"/>
          <p:nvPr/>
        </p:nvSpPr>
        <p:spPr>
          <a:xfrm>
            <a:off x="1232579" y="36344278"/>
            <a:ext cx="6581924" cy="5180675"/>
          </a:xfrm>
          <a:prstGeom prst="rect">
            <a:avLst/>
          </a:prstGeom>
          <a:effectLst>
            <a:glow rad="774700">
              <a:srgbClr val="3EA199"/>
            </a:glow>
          </a:effectLst>
        </p:spPr>
        <p:txBody>
          <a:bodyPr vert="horz" wrap="square" lIns="0" tIns="25680" rIns="0" bIns="0" rtlCol="0">
            <a:spAutoFit/>
          </a:bodyPr>
          <a:lstStyle/>
          <a:p>
            <a:pPr marL="541382" marR="282484" indent="-514350">
              <a:lnSpc>
                <a:spcPct val="100600"/>
              </a:lnSpc>
              <a:spcBef>
                <a:spcPts val="202"/>
              </a:spcBef>
              <a:buAutoNum type="arabicPeriod"/>
            </a:pPr>
            <a:r>
              <a:rPr lang="en-GB" sz="3000" dirty="0">
                <a:solidFill>
                  <a:srgbClr val="58595B"/>
                </a:solidFill>
              </a:rPr>
              <a:t>Laboratory Detection of Extended-Spectrum β-Lactamases (ESBLs) | HAI | CDC [Internet]. [cited 2019 Mar 6]</a:t>
            </a:r>
          </a:p>
          <a:p>
            <a:pPr marL="541382" marR="282484" indent="-514350">
              <a:lnSpc>
                <a:spcPct val="100600"/>
              </a:lnSpc>
              <a:spcBef>
                <a:spcPts val="202"/>
              </a:spcBef>
              <a:buAutoNum type="arabicPeriod"/>
            </a:pPr>
            <a:r>
              <a:rPr lang="en-GB" sz="3000" dirty="0">
                <a:solidFill>
                  <a:srgbClr val="58595B"/>
                </a:solidFill>
              </a:rPr>
              <a:t>Jafri SA, </a:t>
            </a:r>
            <a:r>
              <a:rPr lang="en-GB" sz="3000" dirty="0" err="1">
                <a:solidFill>
                  <a:srgbClr val="58595B"/>
                </a:solidFill>
              </a:rPr>
              <a:t>Qasim</a:t>
            </a:r>
            <a:r>
              <a:rPr lang="en-GB" sz="3000" dirty="0">
                <a:solidFill>
                  <a:srgbClr val="58595B"/>
                </a:solidFill>
              </a:rPr>
              <a:t> M, </a:t>
            </a:r>
            <a:r>
              <a:rPr lang="en-GB" sz="3000" dirty="0" err="1">
                <a:solidFill>
                  <a:srgbClr val="58595B"/>
                </a:solidFill>
              </a:rPr>
              <a:t>Masoud</a:t>
            </a:r>
            <a:r>
              <a:rPr lang="en-GB" sz="3000" dirty="0">
                <a:solidFill>
                  <a:srgbClr val="58595B"/>
                </a:solidFill>
              </a:rPr>
              <a:t> MS, Rahman M-, </a:t>
            </a:r>
            <a:r>
              <a:rPr lang="en-GB" sz="3000" dirty="0" err="1">
                <a:solidFill>
                  <a:srgbClr val="58595B"/>
                </a:solidFill>
              </a:rPr>
              <a:t>Izhar</a:t>
            </a:r>
            <a:r>
              <a:rPr lang="en-GB" sz="3000" dirty="0">
                <a:solidFill>
                  <a:srgbClr val="58595B"/>
                </a:solidFill>
              </a:rPr>
              <a:t> M, </a:t>
            </a:r>
            <a:r>
              <a:rPr lang="en-GB" sz="3000" dirty="0" err="1">
                <a:solidFill>
                  <a:srgbClr val="58595B"/>
                </a:solidFill>
              </a:rPr>
              <a:t>Kazmi</a:t>
            </a:r>
            <a:r>
              <a:rPr lang="en-GB" sz="3000" dirty="0">
                <a:solidFill>
                  <a:srgbClr val="58595B"/>
                </a:solidFill>
              </a:rPr>
              <a:t> S. Antibiotic resistance of </a:t>
            </a:r>
            <a:r>
              <a:rPr lang="en-GB" sz="3000" i="1" dirty="0">
                <a:solidFill>
                  <a:srgbClr val="58595B"/>
                </a:solidFill>
              </a:rPr>
              <a:t>E. coli </a:t>
            </a:r>
            <a:r>
              <a:rPr lang="en-GB" sz="3000" dirty="0">
                <a:solidFill>
                  <a:srgbClr val="58595B"/>
                </a:solidFill>
              </a:rPr>
              <a:t>isolates from urine samples of Urinary Tract Infection (UTI) patients in Pakistan. </a:t>
            </a:r>
            <a:r>
              <a:rPr lang="en-GB" sz="3000" i="1" dirty="0" err="1">
                <a:solidFill>
                  <a:srgbClr val="58595B"/>
                </a:solidFill>
              </a:rPr>
              <a:t>Bioinformation</a:t>
            </a:r>
            <a:r>
              <a:rPr lang="en-GB" sz="3000" dirty="0">
                <a:solidFill>
                  <a:srgbClr val="58595B"/>
                </a:solidFill>
              </a:rPr>
              <a:t>. 2014;10(7):419-422</a:t>
            </a:r>
          </a:p>
        </p:txBody>
      </p:sp>
      <p:sp>
        <p:nvSpPr>
          <p:cNvPr id="37" name="TextBox 36"/>
          <p:cNvSpPr txBox="1"/>
          <p:nvPr/>
        </p:nvSpPr>
        <p:spPr>
          <a:xfrm>
            <a:off x="15391980" y="24993324"/>
            <a:ext cx="6599925" cy="1132957"/>
          </a:xfrm>
          <a:prstGeom prst="rect">
            <a:avLst/>
          </a:prstGeom>
          <a:solidFill>
            <a:srgbClr val="D2232A"/>
          </a:solidFill>
          <a:ln>
            <a:noFill/>
          </a:ln>
        </p:spPr>
        <p:txBody>
          <a:bodyPr wrap="square" lIns="180000" tIns="180000" rIns="180000" bIns="180000" rtlCol="0">
            <a:spAutoFit/>
          </a:bodyPr>
          <a:lstStyle/>
          <a:p>
            <a:r>
              <a:rPr lang="en-US" sz="5000" b="1">
                <a:solidFill>
                  <a:schemeClr val="bg1"/>
                </a:solidFill>
                <a:latin typeface="Arial" charset="0"/>
                <a:ea typeface="Arial" charset="0"/>
                <a:cs typeface="Arial" charset="0"/>
              </a:rPr>
              <a:t>Discussion</a:t>
            </a:r>
          </a:p>
        </p:txBody>
      </p:sp>
      <p:sp>
        <p:nvSpPr>
          <p:cNvPr id="43" name="object 11"/>
          <p:cNvSpPr txBox="1"/>
          <p:nvPr/>
        </p:nvSpPr>
        <p:spPr>
          <a:xfrm>
            <a:off x="15427618" y="26419062"/>
            <a:ext cx="6567988" cy="14490019"/>
          </a:xfrm>
          <a:prstGeom prst="rect">
            <a:avLst/>
          </a:prstGeom>
          <a:effectLst>
            <a:glow rad="774700">
              <a:srgbClr val="3EA199"/>
            </a:glow>
          </a:effectLst>
        </p:spPr>
        <p:txBody>
          <a:bodyPr vert="horz" wrap="square" lIns="0" tIns="25680" rIns="0" bIns="0" rtlCol="0">
            <a:spAutoFit/>
          </a:bodyPr>
          <a:lstStyle/>
          <a:p>
            <a:pPr marL="27032" marR="282484">
              <a:lnSpc>
                <a:spcPct val="100600"/>
              </a:lnSpc>
              <a:spcBef>
                <a:spcPts val="202"/>
              </a:spcBef>
            </a:pPr>
            <a:r>
              <a:rPr lang="en-GB" sz="3000" spc="-11" dirty="0">
                <a:solidFill>
                  <a:srgbClr val="58595B"/>
                </a:solidFill>
                <a:latin typeface="Arial"/>
                <a:cs typeface="Arial"/>
              </a:rPr>
              <a:t>The prevalence of bacteriuria (22%) in this study is lower than reported in similar studies (2). 14% of patients with bacteriuria were treated with an antibiotic that could  be a failure and need further treatment.</a:t>
            </a:r>
            <a:r>
              <a:rPr lang="en-AU" sz="3000" spc="-11" dirty="0">
                <a:solidFill>
                  <a:srgbClr val="58595B"/>
                </a:solidFill>
                <a:latin typeface="Arial"/>
                <a:cs typeface="Arial"/>
              </a:rPr>
              <a:t> With the increase of microbial resistance, empiric therapy recommendations without taking local resistance data into account can lead to inferior treatment results. </a:t>
            </a:r>
          </a:p>
          <a:p>
            <a:pPr marL="27032" marR="282484">
              <a:lnSpc>
                <a:spcPct val="100600"/>
              </a:lnSpc>
              <a:spcBef>
                <a:spcPts val="202"/>
              </a:spcBef>
            </a:pPr>
            <a:r>
              <a:rPr lang="en-GB" sz="3000" spc="-11" dirty="0">
                <a:solidFill>
                  <a:srgbClr val="58595B"/>
                </a:solidFill>
                <a:latin typeface="Arial"/>
                <a:cs typeface="Arial"/>
              </a:rPr>
              <a:t>There is a high level of ESBLs within this cohort, along with one isolate of MRSA. These organisms are circulating within the community and their presence should be taken note of for treatment guidelines of other infections.</a:t>
            </a:r>
          </a:p>
          <a:p>
            <a:pPr marL="27032" marR="282484">
              <a:lnSpc>
                <a:spcPct val="100600"/>
              </a:lnSpc>
              <a:spcBef>
                <a:spcPts val="202"/>
              </a:spcBef>
            </a:pPr>
            <a:endParaRPr lang="en-GB" sz="3000" spc="-11" dirty="0">
              <a:solidFill>
                <a:srgbClr val="58595B"/>
              </a:solidFill>
              <a:latin typeface="Arial"/>
              <a:cs typeface="Arial"/>
            </a:endParaRPr>
          </a:p>
          <a:p>
            <a:pPr marL="27032" marR="282484">
              <a:lnSpc>
                <a:spcPct val="100600"/>
              </a:lnSpc>
              <a:spcBef>
                <a:spcPts val="202"/>
              </a:spcBef>
            </a:pPr>
            <a:r>
              <a:rPr lang="en-GB" sz="3000" b="1" spc="-11" dirty="0">
                <a:solidFill>
                  <a:srgbClr val="58595B"/>
                </a:solidFill>
                <a:latin typeface="Arial"/>
                <a:cs typeface="Arial"/>
              </a:rPr>
              <a:t>Almost 60% of isolates tested for ciprofloxacin were resistant</a:t>
            </a:r>
            <a:r>
              <a:rPr lang="en-GB" sz="3000" spc="-11" dirty="0">
                <a:solidFill>
                  <a:srgbClr val="58595B"/>
                </a:solidFill>
                <a:latin typeface="Arial"/>
                <a:cs typeface="Arial"/>
              </a:rPr>
              <a:t>, with one-third of patients treated with ciprofloxacin having a resistant pathogen. Similar levels of resistance to ciprofloxacin have been reported in Pakistan</a:t>
            </a:r>
            <a:r>
              <a:rPr lang="en-GB" sz="3000" spc="-11" baseline="30000" dirty="0">
                <a:solidFill>
                  <a:srgbClr val="58595B"/>
                </a:solidFill>
                <a:latin typeface="Arial"/>
                <a:cs typeface="Arial"/>
              </a:rPr>
              <a:t>2</a:t>
            </a:r>
            <a:r>
              <a:rPr lang="en-GB" sz="3000" spc="-11" dirty="0">
                <a:solidFill>
                  <a:srgbClr val="58595B"/>
                </a:solidFill>
                <a:latin typeface="Arial"/>
                <a:cs typeface="Arial"/>
              </a:rPr>
              <a:t>. This high level of resistance to ciprofloxacin indicates that the use of ciprofloxacin as a first-line treatment for UTI in Pakistan should be discussed. </a:t>
            </a:r>
          </a:p>
          <a:p>
            <a:pPr marL="27032" marR="282484">
              <a:lnSpc>
                <a:spcPct val="100600"/>
              </a:lnSpc>
              <a:spcBef>
                <a:spcPts val="202"/>
              </a:spcBef>
            </a:pPr>
            <a:endParaRPr lang="en-GB" sz="2400" spc="-11" dirty="0">
              <a:solidFill>
                <a:srgbClr val="58595B"/>
              </a:solidFill>
              <a:latin typeface="Arial"/>
              <a:cs typeface="Arial"/>
            </a:endParaRPr>
          </a:p>
        </p:txBody>
      </p:sp>
      <p:sp>
        <p:nvSpPr>
          <p:cNvPr id="44" name="object 11"/>
          <p:cNvSpPr txBox="1"/>
          <p:nvPr/>
        </p:nvSpPr>
        <p:spPr>
          <a:xfrm>
            <a:off x="22415717" y="24830881"/>
            <a:ext cx="6581924" cy="5206323"/>
          </a:xfrm>
          <a:prstGeom prst="rect">
            <a:avLst/>
          </a:prstGeom>
          <a:effectLst>
            <a:glow rad="774700">
              <a:srgbClr val="3EA199"/>
            </a:glow>
          </a:effectLst>
        </p:spPr>
        <p:txBody>
          <a:bodyPr vert="horz" wrap="square" lIns="0" tIns="25680" rIns="0" bIns="0" rtlCol="0">
            <a:spAutoFit/>
          </a:bodyPr>
          <a:lstStyle/>
          <a:p>
            <a:pPr marL="27032" marR="282484">
              <a:lnSpc>
                <a:spcPct val="100600"/>
              </a:lnSpc>
              <a:spcBef>
                <a:spcPts val="202"/>
              </a:spcBef>
            </a:pPr>
            <a:r>
              <a:rPr lang="en-AU" sz="3000" spc="-11" dirty="0">
                <a:solidFill>
                  <a:srgbClr val="58595B"/>
                </a:solidFill>
                <a:latin typeface="Arial"/>
                <a:cs typeface="Arial"/>
              </a:rPr>
              <a:t>There are several limitations to this study. </a:t>
            </a:r>
            <a:r>
              <a:rPr lang="en-GB" sz="3000" spc="-11" dirty="0">
                <a:solidFill>
                  <a:srgbClr val="58595B"/>
                </a:solidFill>
                <a:latin typeface="Arial"/>
                <a:cs typeface="Arial"/>
              </a:rPr>
              <a:t>This is a single-site study with 200 samples from women.</a:t>
            </a:r>
          </a:p>
          <a:p>
            <a:pPr marL="27032" marR="282484">
              <a:lnSpc>
                <a:spcPct val="100600"/>
              </a:lnSpc>
              <a:spcBef>
                <a:spcPts val="202"/>
              </a:spcBef>
            </a:pPr>
            <a:r>
              <a:rPr lang="en-GB" sz="3000" spc="-11" dirty="0">
                <a:solidFill>
                  <a:srgbClr val="58595B"/>
                </a:solidFill>
                <a:latin typeface="Arial"/>
                <a:cs typeface="Arial"/>
              </a:rPr>
              <a:t>For a full review of empiric therapy of UTIs, a broader representation of the population with more samples should be included. </a:t>
            </a:r>
          </a:p>
          <a:p>
            <a:pPr marL="27032" marR="282484">
              <a:lnSpc>
                <a:spcPct val="100600"/>
              </a:lnSpc>
              <a:spcBef>
                <a:spcPts val="202"/>
              </a:spcBef>
            </a:pPr>
            <a:r>
              <a:rPr lang="en-GB" sz="3000" spc="-11" dirty="0">
                <a:solidFill>
                  <a:srgbClr val="58595B"/>
                </a:solidFill>
                <a:latin typeface="Arial"/>
                <a:cs typeface="Arial"/>
              </a:rPr>
              <a:t>There was also a potential for recall bias in the survey as the history of UTIs and previous antibiotic prescriptions was self-reported</a:t>
            </a:r>
          </a:p>
        </p:txBody>
      </p:sp>
      <p:graphicFrame>
        <p:nvGraphicFramePr>
          <p:cNvPr id="5" name="Table 4"/>
          <p:cNvGraphicFramePr>
            <a:graphicFrameLocks noGrp="1"/>
          </p:cNvGraphicFramePr>
          <p:nvPr>
            <p:extLst>
              <p:ext uri="{D42A27DB-BD31-4B8C-83A1-F6EECF244321}">
                <p14:modId xmlns:p14="http://schemas.microsoft.com/office/powerpoint/2010/main" val="1155199559"/>
              </p:ext>
            </p:extLst>
          </p:nvPr>
        </p:nvGraphicFramePr>
        <p:xfrm>
          <a:off x="8333665" y="25278876"/>
          <a:ext cx="6532412" cy="3060000"/>
        </p:xfrm>
        <a:graphic>
          <a:graphicData uri="http://schemas.openxmlformats.org/drawingml/2006/table">
            <a:tbl>
              <a:tblPr firstRow="1" bandRow="1">
                <a:tableStyleId>{9D7B26C5-4107-4FEC-AEDC-1716B250A1EF}</a:tableStyleId>
              </a:tblPr>
              <a:tblGrid>
                <a:gridCol w="2476139">
                  <a:extLst>
                    <a:ext uri="{9D8B030D-6E8A-4147-A177-3AD203B41FA5}">
                      <a16:colId xmlns:a16="http://schemas.microsoft.com/office/drawing/2014/main" val="20000"/>
                    </a:ext>
                  </a:extLst>
                </a:gridCol>
                <a:gridCol w="1080617">
                  <a:extLst>
                    <a:ext uri="{9D8B030D-6E8A-4147-A177-3AD203B41FA5}">
                      <a16:colId xmlns:a16="http://schemas.microsoft.com/office/drawing/2014/main" val="20001"/>
                    </a:ext>
                  </a:extLst>
                </a:gridCol>
                <a:gridCol w="1194556">
                  <a:extLst>
                    <a:ext uri="{9D8B030D-6E8A-4147-A177-3AD203B41FA5}">
                      <a16:colId xmlns:a16="http://schemas.microsoft.com/office/drawing/2014/main" val="20002"/>
                    </a:ext>
                  </a:extLst>
                </a:gridCol>
                <a:gridCol w="593700">
                  <a:extLst>
                    <a:ext uri="{9D8B030D-6E8A-4147-A177-3AD203B41FA5}">
                      <a16:colId xmlns:a16="http://schemas.microsoft.com/office/drawing/2014/main" val="20003"/>
                    </a:ext>
                  </a:extLst>
                </a:gridCol>
                <a:gridCol w="593700">
                  <a:extLst>
                    <a:ext uri="{9D8B030D-6E8A-4147-A177-3AD203B41FA5}">
                      <a16:colId xmlns:a16="http://schemas.microsoft.com/office/drawing/2014/main" val="20004"/>
                    </a:ext>
                  </a:extLst>
                </a:gridCol>
                <a:gridCol w="593700">
                  <a:extLst>
                    <a:ext uri="{9D8B030D-6E8A-4147-A177-3AD203B41FA5}">
                      <a16:colId xmlns:a16="http://schemas.microsoft.com/office/drawing/2014/main" val="20005"/>
                    </a:ext>
                  </a:extLst>
                </a:gridCol>
              </a:tblGrid>
              <a:tr h="612000">
                <a:tc>
                  <a:txBody>
                    <a:bodyPr/>
                    <a:lstStyle/>
                    <a:p>
                      <a:pPr algn="l">
                        <a:lnSpc>
                          <a:spcPct val="100000"/>
                        </a:lnSpc>
                        <a:spcAft>
                          <a:spcPts val="0"/>
                        </a:spcAft>
                      </a:pP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All</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a:solidFill>
                            <a:srgbClr val="58595B"/>
                          </a:solidFill>
                          <a:effectLst/>
                          <a:latin typeface="Arial" panose="020B0604020202020204" pitchFamily="34" charset="0"/>
                          <a:cs typeface="Arial" panose="020B0604020202020204" pitchFamily="34" charset="0"/>
                        </a:rPr>
                        <a:t>Pos</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a:solidFill>
                            <a:srgbClr val="58595B"/>
                          </a:solidFill>
                          <a:effectLst/>
                          <a:latin typeface="Arial" panose="020B0604020202020204" pitchFamily="34" charset="0"/>
                          <a:cs typeface="Arial" panose="020B0604020202020204" pitchFamily="34" charset="0"/>
                        </a:rPr>
                        <a:t>R</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a:solidFill>
                            <a:srgbClr val="58595B"/>
                          </a:solidFill>
                          <a:effectLst/>
                          <a:latin typeface="Arial" panose="020B0604020202020204" pitchFamily="34" charset="0"/>
                          <a:cs typeface="Arial" panose="020B0604020202020204" pitchFamily="34" charset="0"/>
                        </a:rPr>
                        <a:t>I</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S</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extLst>
                  <a:ext uri="{0D108BD9-81ED-4DB2-BD59-A6C34878D82A}">
                    <a16:rowId xmlns:a16="http://schemas.microsoft.com/office/drawing/2014/main" val="10000"/>
                  </a:ext>
                </a:extLst>
              </a:tr>
              <a:tr h="612000">
                <a:tc>
                  <a:txBody>
                    <a:bodyPr/>
                    <a:lstStyle/>
                    <a:p>
                      <a:pPr algn="l">
                        <a:lnSpc>
                          <a:spcPct val="100000"/>
                        </a:lnSpc>
                        <a:spcAft>
                          <a:spcPts val="0"/>
                        </a:spcAft>
                      </a:pPr>
                      <a:r>
                        <a:rPr lang="fr-BE" sz="3000" err="1">
                          <a:solidFill>
                            <a:srgbClr val="58595B"/>
                          </a:solidFill>
                          <a:effectLst/>
                          <a:latin typeface="Arial" panose="020B0604020202020204" pitchFamily="34" charset="0"/>
                          <a:cs typeface="Arial" panose="020B0604020202020204" pitchFamily="34" charset="0"/>
                        </a:rPr>
                        <a:t>Cefixime</a:t>
                      </a:r>
                      <a:r>
                        <a:rPr lang="fr-BE" sz="3000">
                          <a:solidFill>
                            <a:srgbClr val="58595B"/>
                          </a:solidFill>
                          <a:effectLst/>
                          <a:latin typeface="Arial" panose="020B0604020202020204" pitchFamily="34" charset="0"/>
                          <a:cs typeface="Arial" panose="020B0604020202020204" pitchFamily="34" charset="0"/>
                        </a:rPr>
                        <a:t> </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6</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0</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 </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 </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a:solidFill>
                            <a:srgbClr val="58595B"/>
                          </a:solidFill>
                          <a:effectLst/>
                          <a:latin typeface="Arial" panose="020B0604020202020204" pitchFamily="34" charset="0"/>
                          <a:cs typeface="Arial" panose="020B0604020202020204" pitchFamily="34" charset="0"/>
                        </a:rPr>
                        <a:t> -</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extLst>
                  <a:ext uri="{0D108BD9-81ED-4DB2-BD59-A6C34878D82A}">
                    <a16:rowId xmlns:a16="http://schemas.microsoft.com/office/drawing/2014/main" val="10001"/>
                  </a:ext>
                </a:extLst>
              </a:tr>
              <a:tr h="612000">
                <a:tc>
                  <a:txBody>
                    <a:bodyPr/>
                    <a:lstStyle/>
                    <a:p>
                      <a:pPr algn="l">
                        <a:lnSpc>
                          <a:spcPct val="100000"/>
                        </a:lnSpc>
                        <a:spcAft>
                          <a:spcPts val="0"/>
                        </a:spcAft>
                      </a:pPr>
                      <a:r>
                        <a:rPr lang="fr-BE" sz="3000">
                          <a:solidFill>
                            <a:srgbClr val="58595B"/>
                          </a:solidFill>
                          <a:effectLst/>
                          <a:latin typeface="Arial" panose="020B0604020202020204" pitchFamily="34" charset="0"/>
                          <a:cs typeface="Arial" panose="020B0604020202020204" pitchFamily="34" charset="0"/>
                        </a:rPr>
                        <a:t>Ceftriaxone </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a:solidFill>
                            <a:srgbClr val="58595B"/>
                          </a:solidFill>
                          <a:effectLst/>
                          <a:latin typeface="Arial" panose="020B0604020202020204" pitchFamily="34" charset="0"/>
                          <a:cs typeface="Arial" panose="020B0604020202020204" pitchFamily="34" charset="0"/>
                        </a:rPr>
                        <a:t>2</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2</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1</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0</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a:solidFill>
                            <a:srgbClr val="58595B"/>
                          </a:solidFill>
                          <a:effectLst/>
                          <a:latin typeface="Arial" panose="020B0604020202020204" pitchFamily="34" charset="0"/>
                          <a:cs typeface="Arial" panose="020B0604020202020204" pitchFamily="34" charset="0"/>
                        </a:rPr>
                        <a:t>1</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extLst>
                  <a:ext uri="{0D108BD9-81ED-4DB2-BD59-A6C34878D82A}">
                    <a16:rowId xmlns:a16="http://schemas.microsoft.com/office/drawing/2014/main" val="10002"/>
                  </a:ext>
                </a:extLst>
              </a:tr>
              <a:tr h="612000">
                <a:tc>
                  <a:txBody>
                    <a:bodyPr/>
                    <a:lstStyle/>
                    <a:p>
                      <a:pPr algn="l">
                        <a:lnSpc>
                          <a:spcPct val="100000"/>
                        </a:lnSpc>
                        <a:spcAft>
                          <a:spcPts val="0"/>
                        </a:spcAft>
                      </a:pPr>
                      <a:r>
                        <a:rPr lang="fr-BE" sz="3000">
                          <a:solidFill>
                            <a:srgbClr val="58595B"/>
                          </a:solidFill>
                          <a:effectLst/>
                          <a:latin typeface="Arial" panose="020B0604020202020204" pitchFamily="34" charset="0"/>
                          <a:cs typeface="Arial" panose="020B0604020202020204" pitchFamily="34" charset="0"/>
                        </a:rPr>
                        <a:t>Ciprofloxacin </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a:solidFill>
                            <a:srgbClr val="58595B"/>
                          </a:solidFill>
                          <a:effectLst/>
                          <a:latin typeface="Arial" panose="020B0604020202020204" pitchFamily="34" charset="0"/>
                          <a:cs typeface="Arial" panose="020B0604020202020204" pitchFamily="34" charset="0"/>
                        </a:rPr>
                        <a:t>91</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12</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3</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1</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8</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extLst>
                  <a:ext uri="{0D108BD9-81ED-4DB2-BD59-A6C34878D82A}">
                    <a16:rowId xmlns:a16="http://schemas.microsoft.com/office/drawing/2014/main" val="10003"/>
                  </a:ext>
                </a:extLst>
              </a:tr>
              <a:tr h="612000">
                <a:tc>
                  <a:txBody>
                    <a:bodyPr/>
                    <a:lstStyle/>
                    <a:p>
                      <a:pPr algn="l">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Fosfomycin </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101</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a:solidFill>
                            <a:srgbClr val="58595B"/>
                          </a:solidFill>
                          <a:effectLst/>
                          <a:latin typeface="Arial" panose="020B0604020202020204" pitchFamily="34" charset="0"/>
                          <a:cs typeface="Arial" panose="020B0604020202020204" pitchFamily="34" charset="0"/>
                        </a:rPr>
                        <a:t>28</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1</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0</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0000"/>
                        </a:lnSpc>
                        <a:spcAft>
                          <a:spcPts val="0"/>
                        </a:spcAft>
                      </a:pPr>
                      <a:r>
                        <a:rPr lang="fr-BE" sz="3000" dirty="0">
                          <a:solidFill>
                            <a:srgbClr val="58595B"/>
                          </a:solidFill>
                          <a:effectLst/>
                          <a:latin typeface="Arial" panose="020B0604020202020204" pitchFamily="34" charset="0"/>
                          <a:cs typeface="Arial" panose="020B0604020202020204" pitchFamily="34" charset="0"/>
                        </a:rPr>
                        <a:t>27</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extLst>
                  <a:ext uri="{0D108BD9-81ED-4DB2-BD59-A6C34878D82A}">
                    <a16:rowId xmlns:a16="http://schemas.microsoft.com/office/drawing/2014/main" val="10004"/>
                  </a:ext>
                </a:extLst>
              </a:tr>
            </a:tbl>
          </a:graphicData>
        </a:graphic>
      </p:graphicFrame>
      <p:sp>
        <p:nvSpPr>
          <p:cNvPr id="46" name="object 32"/>
          <p:cNvSpPr txBox="1"/>
          <p:nvPr/>
        </p:nvSpPr>
        <p:spPr>
          <a:xfrm>
            <a:off x="8325926" y="13248481"/>
            <a:ext cx="6583080" cy="770667"/>
          </a:xfrm>
          <a:prstGeom prst="rect">
            <a:avLst/>
          </a:prstGeom>
        </p:spPr>
        <p:txBody>
          <a:bodyPr vert="horz" wrap="square" lIns="0" tIns="24328" rIns="0" bIns="0" rtlCol="0">
            <a:spAutoFit/>
          </a:bodyPr>
          <a:lstStyle/>
          <a:p>
            <a:pPr marL="27032" marR="282484">
              <a:lnSpc>
                <a:spcPct val="100600"/>
              </a:lnSpc>
              <a:spcBef>
                <a:spcPts val="202"/>
              </a:spcBef>
            </a:pPr>
            <a:r>
              <a:rPr lang="en-US" sz="2400" i="1" spc="21" dirty="0">
                <a:solidFill>
                  <a:srgbClr val="58595B"/>
                </a:solidFill>
                <a:latin typeface="Times New Roman" charset="0"/>
                <a:ea typeface="Times New Roman" charset="0"/>
                <a:cs typeface="Times New Roman" charset="0"/>
              </a:rPr>
              <a:t>List of pathogens and frequencies detected in urine samples of participants (total n=44)</a:t>
            </a:r>
            <a:endParaRPr lang="en-US" sz="2400" i="1" dirty="0">
              <a:latin typeface="Times New Roman" charset="0"/>
              <a:ea typeface="Times New Roman" charset="0"/>
              <a:cs typeface="Times New Roman" charset="0"/>
            </a:endParaRPr>
          </a:p>
        </p:txBody>
      </p:sp>
      <p:sp>
        <p:nvSpPr>
          <p:cNvPr id="47" name="object 32"/>
          <p:cNvSpPr txBox="1"/>
          <p:nvPr/>
        </p:nvSpPr>
        <p:spPr>
          <a:xfrm>
            <a:off x="8325926" y="23611681"/>
            <a:ext cx="6583080" cy="1542417"/>
          </a:xfrm>
          <a:prstGeom prst="rect">
            <a:avLst/>
          </a:prstGeom>
        </p:spPr>
        <p:txBody>
          <a:bodyPr vert="horz" wrap="square" lIns="0" tIns="24328" rIns="0" bIns="0" rtlCol="0">
            <a:spAutoFit/>
          </a:bodyPr>
          <a:lstStyle/>
          <a:p>
            <a:pPr marL="27032" marR="282484">
              <a:lnSpc>
                <a:spcPct val="100600"/>
              </a:lnSpc>
              <a:spcBef>
                <a:spcPts val="202"/>
              </a:spcBef>
            </a:pPr>
            <a:r>
              <a:rPr lang="en-US" sz="2400" i="1" spc="21" dirty="0">
                <a:solidFill>
                  <a:srgbClr val="58595B"/>
                </a:solidFill>
                <a:latin typeface="Times New Roman" charset="0"/>
                <a:ea typeface="Times New Roman" charset="0"/>
                <a:cs typeface="Times New Roman" charset="0"/>
              </a:rPr>
              <a:t>First-line antibiotics prescribed empirically in the ED to participants according to MSF guidelines and the respective sensitivities of the isolates for those patients who had bacteriuria</a:t>
            </a:r>
            <a:endParaRPr lang="en-US" sz="2400" i="1" dirty="0">
              <a:latin typeface="Times New Roman" charset="0"/>
              <a:ea typeface="Times New Roman" charset="0"/>
              <a:cs typeface="Times New Roman" charset="0"/>
            </a:endParaRPr>
          </a:p>
        </p:txBody>
      </p:sp>
      <p:sp>
        <p:nvSpPr>
          <p:cNvPr id="52" name="object 32"/>
          <p:cNvSpPr txBox="1"/>
          <p:nvPr/>
        </p:nvSpPr>
        <p:spPr>
          <a:xfrm>
            <a:off x="15380074" y="14436372"/>
            <a:ext cx="13627327" cy="770667"/>
          </a:xfrm>
          <a:prstGeom prst="rect">
            <a:avLst/>
          </a:prstGeom>
        </p:spPr>
        <p:txBody>
          <a:bodyPr vert="horz" wrap="square" lIns="0" tIns="24328" rIns="0" bIns="0" rtlCol="0">
            <a:spAutoFit/>
          </a:bodyPr>
          <a:lstStyle/>
          <a:p>
            <a:pPr marL="27032" marR="282484">
              <a:lnSpc>
                <a:spcPct val="100600"/>
              </a:lnSpc>
              <a:spcBef>
                <a:spcPts val="202"/>
              </a:spcBef>
            </a:pPr>
            <a:r>
              <a:rPr lang="en-US" sz="2400" i="1" spc="21" dirty="0">
                <a:solidFill>
                  <a:srgbClr val="58595B"/>
                </a:solidFill>
                <a:latin typeface="Times New Roman" charset="0"/>
                <a:ea typeface="Times New Roman" charset="0"/>
                <a:cs typeface="Times New Roman" charset="0"/>
              </a:rPr>
              <a:t>Antibiograms of and percentage of resistance for Escherichia coli, Klebsiella pneumonia and Gram-positive organisms isolated from participants. Intermediate (I) and Resistant (R) have been combined.</a:t>
            </a:r>
            <a:endParaRPr lang="en-US" sz="2400" i="1" dirty="0">
              <a:latin typeface="Times New Roman" charset="0"/>
              <a:ea typeface="Times New Roman" charset="0"/>
              <a:cs typeface="Times New Roman" charset="0"/>
            </a:endParaRPr>
          </a:p>
        </p:txBody>
      </p:sp>
      <p:sp>
        <p:nvSpPr>
          <p:cNvPr id="56" name="TextBox 55"/>
          <p:cNvSpPr txBox="1"/>
          <p:nvPr/>
        </p:nvSpPr>
        <p:spPr>
          <a:xfrm>
            <a:off x="22389523" y="30545881"/>
            <a:ext cx="6656989" cy="1132957"/>
          </a:xfrm>
          <a:prstGeom prst="rect">
            <a:avLst/>
          </a:prstGeom>
          <a:solidFill>
            <a:srgbClr val="D2232A"/>
          </a:solidFill>
          <a:ln>
            <a:noFill/>
          </a:ln>
        </p:spPr>
        <p:txBody>
          <a:bodyPr wrap="square" lIns="180000" tIns="180000" rIns="180000" bIns="180000" rtlCol="0">
            <a:spAutoFit/>
          </a:bodyPr>
          <a:lstStyle/>
          <a:p>
            <a:r>
              <a:rPr lang="en-US" sz="5000" b="1" dirty="0">
                <a:solidFill>
                  <a:schemeClr val="bg1"/>
                </a:solidFill>
                <a:latin typeface="Arial" charset="0"/>
                <a:ea typeface="Arial" charset="0"/>
                <a:cs typeface="Arial" charset="0"/>
              </a:rPr>
              <a:t>Conclusion</a:t>
            </a:r>
          </a:p>
        </p:txBody>
      </p:sp>
      <p:sp>
        <p:nvSpPr>
          <p:cNvPr id="6" name="Rectangle 5"/>
          <p:cNvSpPr/>
          <p:nvPr/>
        </p:nvSpPr>
        <p:spPr>
          <a:xfrm>
            <a:off x="22406081" y="31841281"/>
            <a:ext cx="6599925" cy="5632311"/>
          </a:xfrm>
          <a:prstGeom prst="rect">
            <a:avLst/>
          </a:prstGeom>
        </p:spPr>
        <p:txBody>
          <a:bodyPr wrap="square">
            <a:spAutoFit/>
          </a:bodyPr>
          <a:lstStyle/>
          <a:p>
            <a:r>
              <a:rPr lang="en-US" sz="3000" b="1" dirty="0">
                <a:solidFill>
                  <a:srgbClr val="58595B"/>
                </a:solidFill>
                <a:latin typeface="Arial" panose="020B0604020202020204" pitchFamily="34" charset="0"/>
                <a:cs typeface="Arial" panose="020B0604020202020204" pitchFamily="34" charset="0"/>
              </a:rPr>
              <a:t>This study highlights the presence of resistance within urinary  pathogens to first-line antibiotics as per the MSF guidelines. It also indicates a high prevalence of resistance to ciprofloxacin and the presence of multi-drug resistant organisms within this population</a:t>
            </a:r>
          </a:p>
          <a:p>
            <a:r>
              <a:rPr lang="en-US" sz="3000" b="1" dirty="0">
                <a:solidFill>
                  <a:srgbClr val="58595B"/>
                </a:solidFill>
                <a:latin typeface="Arial" panose="020B0604020202020204" pitchFamily="34" charset="0"/>
                <a:cs typeface="Arial" panose="020B0604020202020204" pitchFamily="34" charset="0"/>
              </a:rPr>
              <a:t>In order to inform local prescription recommendations, continued surveillance should be implemented. </a:t>
            </a:r>
            <a:endParaRPr lang="en-AU" sz="3000" b="1" dirty="0">
              <a:solidFill>
                <a:srgbClr val="58595B"/>
              </a:solidFill>
              <a:latin typeface="Arial" panose="020B0604020202020204" pitchFamily="34" charset="0"/>
              <a:cs typeface="Arial" panose="020B0604020202020204" pitchFamily="34" charset="0"/>
            </a:endParaRPr>
          </a:p>
        </p:txBody>
      </p:sp>
      <p:sp>
        <p:nvSpPr>
          <p:cNvPr id="2" name="object 2"/>
          <p:cNvSpPr txBox="1"/>
          <p:nvPr/>
        </p:nvSpPr>
        <p:spPr>
          <a:xfrm>
            <a:off x="1232579" y="4944346"/>
            <a:ext cx="20759325" cy="3877928"/>
          </a:xfrm>
          <a:prstGeom prst="rect">
            <a:avLst/>
          </a:prstGeom>
        </p:spPr>
        <p:txBody>
          <a:bodyPr vert="horz" wrap="square" lIns="0" tIns="24328" rIns="0" bIns="0" rtlCol="0">
            <a:spAutoFit/>
          </a:bodyPr>
          <a:lstStyle/>
          <a:p>
            <a:pPr marL="27032" marR="10813">
              <a:lnSpc>
                <a:spcPct val="101600"/>
              </a:lnSpc>
              <a:spcBef>
                <a:spcPts val="192"/>
              </a:spcBef>
            </a:pPr>
            <a:r>
              <a:rPr lang="en-GB" sz="3800" b="1" dirty="0">
                <a:solidFill>
                  <a:srgbClr val="58595B"/>
                </a:solidFill>
              </a:rPr>
              <a:t>Maarten Bullens</a:t>
            </a:r>
            <a:r>
              <a:rPr lang="en-GB" sz="3800" b="1" baseline="30000" dirty="0">
                <a:solidFill>
                  <a:srgbClr val="58595B"/>
                </a:solidFill>
              </a:rPr>
              <a:t>1</a:t>
            </a:r>
            <a:r>
              <a:rPr lang="en-GB" sz="3800" b="1" dirty="0">
                <a:solidFill>
                  <a:srgbClr val="58595B"/>
                </a:solidFill>
              </a:rPr>
              <a:t>, Andrei de </a:t>
            </a:r>
            <a:r>
              <a:rPr lang="en-GB" sz="3800" b="1" dirty="0" err="1">
                <a:solidFill>
                  <a:srgbClr val="58595B"/>
                </a:solidFill>
              </a:rPr>
              <a:t>Cerqueira</a:t>
            </a:r>
            <a:r>
              <a:rPr lang="en-GB" sz="3800" b="1" dirty="0">
                <a:solidFill>
                  <a:srgbClr val="58595B"/>
                </a:solidFill>
              </a:rPr>
              <a:t> Melo</a:t>
            </a:r>
            <a:r>
              <a:rPr lang="en-GB" sz="3800" b="1" baseline="30000" dirty="0">
                <a:solidFill>
                  <a:srgbClr val="58595B"/>
                </a:solidFill>
              </a:rPr>
              <a:t>1</a:t>
            </a:r>
            <a:r>
              <a:rPr lang="en-GB" sz="3800" b="1" dirty="0">
                <a:solidFill>
                  <a:srgbClr val="58595B"/>
                </a:solidFill>
              </a:rPr>
              <a:t>, James Lee</a:t>
            </a:r>
            <a:r>
              <a:rPr lang="en-GB" sz="3800" b="1" baseline="30000" dirty="0">
                <a:solidFill>
                  <a:srgbClr val="58595B"/>
                </a:solidFill>
              </a:rPr>
              <a:t>1,3</a:t>
            </a:r>
            <a:r>
              <a:rPr lang="en-GB" sz="3800" b="1" dirty="0">
                <a:solidFill>
                  <a:srgbClr val="58595B"/>
                </a:solidFill>
              </a:rPr>
              <a:t>, Said Raziq</a:t>
            </a:r>
            <a:r>
              <a:rPr lang="en-GB" sz="3800" b="1" baseline="30000" dirty="0">
                <a:solidFill>
                  <a:srgbClr val="58595B"/>
                </a:solidFill>
              </a:rPr>
              <a:t>1</a:t>
            </a:r>
            <a:r>
              <a:rPr lang="en-GB" sz="3800" b="1" dirty="0">
                <a:solidFill>
                  <a:srgbClr val="58595B"/>
                </a:solidFill>
              </a:rPr>
              <a:t>, Gul </a:t>
            </a:r>
            <a:r>
              <a:rPr lang="en-GB" sz="3800" b="1" dirty="0" err="1">
                <a:solidFill>
                  <a:srgbClr val="58595B"/>
                </a:solidFill>
              </a:rPr>
              <a:t>Ghuttai</a:t>
            </a:r>
            <a:r>
              <a:rPr lang="en-GB" sz="3800" b="1" dirty="0">
                <a:solidFill>
                  <a:srgbClr val="58595B"/>
                </a:solidFill>
              </a:rPr>
              <a:t> Khalid</a:t>
            </a:r>
            <a:r>
              <a:rPr lang="en-GB" sz="3800" b="1" baseline="30000" dirty="0">
                <a:solidFill>
                  <a:srgbClr val="58595B"/>
                </a:solidFill>
              </a:rPr>
              <a:t>2</a:t>
            </a:r>
            <a:r>
              <a:rPr lang="en-GB" sz="3800" b="1" dirty="0">
                <a:solidFill>
                  <a:srgbClr val="58595B"/>
                </a:solidFill>
              </a:rPr>
              <a:t>, Letizia Di Stefano</a:t>
            </a:r>
            <a:r>
              <a:rPr lang="en-GB" sz="3800" b="1" baseline="30000" dirty="0">
                <a:solidFill>
                  <a:srgbClr val="58595B"/>
                </a:solidFill>
              </a:rPr>
              <a:t>4</a:t>
            </a:r>
            <a:r>
              <a:rPr lang="en-GB" sz="3800" b="1" dirty="0">
                <a:solidFill>
                  <a:srgbClr val="58595B"/>
                </a:solidFill>
              </a:rPr>
              <a:t>, Said Nawaz Khan</a:t>
            </a:r>
            <a:r>
              <a:rPr lang="en-GB" sz="3800" b="1" baseline="30000" dirty="0">
                <a:solidFill>
                  <a:srgbClr val="58595B"/>
                </a:solidFill>
              </a:rPr>
              <a:t>1</a:t>
            </a:r>
            <a:r>
              <a:rPr lang="en-GB" sz="3800" b="1" dirty="0">
                <a:solidFill>
                  <a:srgbClr val="58595B"/>
                </a:solidFill>
              </a:rPr>
              <a:t>, Anwar Zada</a:t>
            </a:r>
            <a:r>
              <a:rPr lang="en-GB" sz="3800" b="1" baseline="30000" dirty="0">
                <a:solidFill>
                  <a:srgbClr val="58595B"/>
                </a:solidFill>
              </a:rPr>
              <a:t>5</a:t>
            </a:r>
            <a:r>
              <a:rPr lang="en-GB" sz="3800" b="1" dirty="0">
                <a:solidFill>
                  <a:srgbClr val="58595B"/>
                </a:solidFill>
              </a:rPr>
              <a:t>, Atta-Ur Rehman</a:t>
            </a:r>
            <a:r>
              <a:rPr lang="en-GB" sz="3800" b="1" baseline="30000" dirty="0">
                <a:solidFill>
                  <a:srgbClr val="58595B"/>
                </a:solidFill>
              </a:rPr>
              <a:t>1</a:t>
            </a:r>
            <a:r>
              <a:rPr lang="en-GB" sz="3800" b="1" dirty="0">
                <a:solidFill>
                  <a:srgbClr val="58595B"/>
                </a:solidFill>
              </a:rPr>
              <a:t>, Eric Lee</a:t>
            </a:r>
            <a:r>
              <a:rPr lang="en-GB" sz="3800" b="1" baseline="30000" dirty="0">
                <a:solidFill>
                  <a:srgbClr val="58595B"/>
                </a:solidFill>
              </a:rPr>
              <a:t>1</a:t>
            </a:r>
            <a:r>
              <a:rPr lang="en-GB" sz="3800" b="1" dirty="0">
                <a:solidFill>
                  <a:srgbClr val="58595B"/>
                </a:solidFill>
              </a:rPr>
              <a:t>, Rosa Auat</a:t>
            </a:r>
            <a:r>
              <a:rPr lang="en-GB" sz="3800" b="1" baseline="30000" dirty="0">
                <a:solidFill>
                  <a:srgbClr val="58595B"/>
                </a:solidFill>
              </a:rPr>
              <a:t>4</a:t>
            </a:r>
            <a:r>
              <a:rPr lang="en-GB" sz="3800" b="1" dirty="0">
                <a:solidFill>
                  <a:srgbClr val="58595B"/>
                </a:solidFill>
              </a:rPr>
              <a:t>, Syed Mohammad Zeeshan</a:t>
            </a:r>
            <a:r>
              <a:rPr lang="en-GB" sz="3800" b="1" baseline="30000" dirty="0">
                <a:solidFill>
                  <a:srgbClr val="58595B"/>
                </a:solidFill>
              </a:rPr>
              <a:t>6</a:t>
            </a:r>
            <a:r>
              <a:rPr lang="en-GB" sz="3800" b="1" dirty="0">
                <a:solidFill>
                  <a:srgbClr val="58595B"/>
                </a:solidFill>
              </a:rPr>
              <a:t>, Khalid Wahab</a:t>
            </a:r>
            <a:r>
              <a:rPr lang="en-GB" sz="3800" b="1" baseline="30000" dirty="0">
                <a:solidFill>
                  <a:srgbClr val="58595B"/>
                </a:solidFill>
              </a:rPr>
              <a:t>6</a:t>
            </a:r>
            <a:r>
              <a:rPr lang="en-GB" sz="3800" b="1" dirty="0">
                <a:solidFill>
                  <a:srgbClr val="58595B"/>
                </a:solidFill>
              </a:rPr>
              <a:t>, Guido Benedetti</a:t>
            </a:r>
            <a:r>
              <a:rPr lang="en-GB" sz="3800" b="1" baseline="30000" dirty="0">
                <a:solidFill>
                  <a:srgbClr val="58595B"/>
                </a:solidFill>
              </a:rPr>
              <a:t>7</a:t>
            </a:r>
            <a:r>
              <a:rPr lang="en-GB" sz="3800" b="1" dirty="0">
                <a:solidFill>
                  <a:srgbClr val="58595B"/>
                </a:solidFill>
              </a:rPr>
              <a:t>, Julita Gil Cuesta</a:t>
            </a:r>
            <a:r>
              <a:rPr lang="en-GB" sz="3800" b="1" baseline="30000" dirty="0">
                <a:solidFill>
                  <a:srgbClr val="58595B"/>
                </a:solidFill>
              </a:rPr>
              <a:t>7</a:t>
            </a:r>
            <a:r>
              <a:rPr lang="en-GB" sz="3800" b="1" dirty="0">
                <a:solidFill>
                  <a:srgbClr val="58595B"/>
                </a:solidFill>
              </a:rPr>
              <a:t>, Anita Williams</a:t>
            </a:r>
            <a:r>
              <a:rPr lang="en-GB" sz="3800" b="1" baseline="30000" dirty="0">
                <a:solidFill>
                  <a:srgbClr val="58595B"/>
                </a:solidFill>
              </a:rPr>
              <a:t>7</a:t>
            </a:r>
          </a:p>
          <a:p>
            <a:pPr lvl="0"/>
            <a:r>
              <a:rPr lang="en-GB" sz="3200" dirty="0">
                <a:solidFill>
                  <a:srgbClr val="58595B"/>
                </a:solidFill>
              </a:rPr>
              <a:t>1. Médecins Sans Frontières – Operational Centre Brussels, Timurgara District Hospital Project, Pakistan 2. MSF-OCB, Islamabad Mission Coordination, Pakistan 3. MSF-OCB, Medical Department, Brussels, Belgium 4. MSF-OCB, Operations Department, Brussels, Belgium 5. Timurgara District Hospital, Pakistan Ministry of Health (MoH) 6. Aga Khan Laboratory, Karachi, Pakistan 7. MSF-OCB, Luxembourg Operational Research (LuxOR) Unit, Luxembourg</a:t>
            </a:r>
            <a:endParaRPr lang="en-AU" sz="3200" dirty="0">
              <a:solidFill>
                <a:srgbClr val="58595B"/>
              </a:solidFill>
            </a:endParaRPr>
          </a:p>
        </p:txBody>
      </p:sp>
      <p:sp>
        <p:nvSpPr>
          <p:cNvPr id="31" name="object 11"/>
          <p:cNvSpPr txBox="1"/>
          <p:nvPr/>
        </p:nvSpPr>
        <p:spPr>
          <a:xfrm>
            <a:off x="8660606" y="19268281"/>
            <a:ext cx="6172200" cy="3289901"/>
          </a:xfrm>
          <a:prstGeom prst="rect">
            <a:avLst/>
          </a:prstGeom>
          <a:effectLst>
            <a:glow rad="774700">
              <a:srgbClr val="3EA199"/>
            </a:glow>
          </a:effectLst>
        </p:spPr>
        <p:txBody>
          <a:bodyPr vert="horz" wrap="square" lIns="0" tIns="25680" rIns="0" bIns="0" rtlCol="0">
            <a:spAutoFit/>
          </a:bodyPr>
          <a:lstStyle/>
          <a:p>
            <a:pPr marL="27032" marR="282484">
              <a:lnSpc>
                <a:spcPct val="100600"/>
              </a:lnSpc>
              <a:spcBef>
                <a:spcPts val="202"/>
              </a:spcBef>
            </a:pPr>
            <a:r>
              <a:rPr lang="en-AU" sz="3000" b="1" spc="-11" dirty="0">
                <a:solidFill>
                  <a:srgbClr val="58595B"/>
                </a:solidFill>
                <a:latin typeface="Arial"/>
                <a:cs typeface="Arial"/>
              </a:rPr>
              <a:t>Of the 43 patients with a positive culture, 33 (78%) had experienced ≥1 UTI episodes in the previous 12 months. </a:t>
            </a:r>
          </a:p>
          <a:p>
            <a:pPr marL="27032" marR="282484">
              <a:lnSpc>
                <a:spcPct val="100600"/>
              </a:lnSpc>
              <a:spcBef>
                <a:spcPts val="202"/>
              </a:spcBef>
            </a:pPr>
            <a:r>
              <a:rPr lang="en-AU" sz="3000" spc="-11" dirty="0">
                <a:solidFill>
                  <a:srgbClr val="58595B"/>
                </a:solidFill>
                <a:latin typeface="Arial"/>
                <a:cs typeface="Arial"/>
              </a:rPr>
              <a:t>Of these patients, seven had experienced ≥3 episodes of UTI in the past 12 months (21%).</a:t>
            </a:r>
            <a:endParaRPr lang="en-GB" sz="3000" spc="-11" dirty="0">
              <a:solidFill>
                <a:srgbClr val="58595B"/>
              </a:solidFill>
              <a:latin typeface="Arial"/>
              <a:cs typeface="Arial"/>
            </a:endParaRPr>
          </a:p>
        </p:txBody>
      </p:sp>
      <p:graphicFrame>
        <p:nvGraphicFramePr>
          <p:cNvPr id="39" name="Table 38"/>
          <p:cNvGraphicFramePr>
            <a:graphicFrameLocks noGrp="1"/>
          </p:cNvGraphicFramePr>
          <p:nvPr>
            <p:extLst>
              <p:ext uri="{D42A27DB-BD31-4B8C-83A1-F6EECF244321}">
                <p14:modId xmlns:p14="http://schemas.microsoft.com/office/powerpoint/2010/main" val="1063153767"/>
              </p:ext>
            </p:extLst>
          </p:nvPr>
        </p:nvGraphicFramePr>
        <p:xfrm>
          <a:off x="8325342" y="14101749"/>
          <a:ext cx="6562874" cy="4284000"/>
        </p:xfrm>
        <a:graphic>
          <a:graphicData uri="http://schemas.openxmlformats.org/drawingml/2006/table">
            <a:tbl>
              <a:tblPr firstRow="1" bandRow="1">
                <a:tableStyleId>{9D7B26C5-4107-4FEC-AEDC-1716B250A1EF}</a:tableStyleId>
              </a:tblPr>
              <a:tblGrid>
                <a:gridCol w="4738996">
                  <a:extLst>
                    <a:ext uri="{9D8B030D-6E8A-4147-A177-3AD203B41FA5}">
                      <a16:colId xmlns:a16="http://schemas.microsoft.com/office/drawing/2014/main" val="20000"/>
                    </a:ext>
                  </a:extLst>
                </a:gridCol>
                <a:gridCol w="833316">
                  <a:extLst>
                    <a:ext uri="{9D8B030D-6E8A-4147-A177-3AD203B41FA5}">
                      <a16:colId xmlns:a16="http://schemas.microsoft.com/office/drawing/2014/main" val="20001"/>
                    </a:ext>
                  </a:extLst>
                </a:gridCol>
                <a:gridCol w="990562">
                  <a:extLst>
                    <a:ext uri="{9D8B030D-6E8A-4147-A177-3AD203B41FA5}">
                      <a16:colId xmlns:a16="http://schemas.microsoft.com/office/drawing/2014/main" val="20002"/>
                    </a:ext>
                  </a:extLst>
                </a:gridCol>
              </a:tblGrid>
              <a:tr h="612000">
                <a:tc>
                  <a:txBody>
                    <a:bodyPr/>
                    <a:lstStyle/>
                    <a:p>
                      <a:r>
                        <a:rPr lang="en-GB" sz="3000" dirty="0">
                          <a:solidFill>
                            <a:srgbClr val="58595B"/>
                          </a:solidFill>
                          <a:latin typeface="Arial" panose="020B0604020202020204" pitchFamily="34" charset="0"/>
                          <a:cs typeface="Arial" panose="020B0604020202020204" pitchFamily="34" charset="0"/>
                        </a:rPr>
                        <a:t>Organism</a:t>
                      </a:r>
                      <a:endParaRPr lang="en-AU" sz="3000"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a:solidFill>
                            <a:srgbClr val="58595B"/>
                          </a:solidFill>
                          <a:latin typeface="Arial" panose="020B0604020202020204" pitchFamily="34" charset="0"/>
                          <a:cs typeface="Arial" panose="020B0604020202020204" pitchFamily="34" charset="0"/>
                        </a:rPr>
                        <a:t>n</a:t>
                      </a:r>
                      <a:endParaRPr lang="en-AU" sz="300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a:t>
                      </a:r>
                      <a:endParaRPr lang="en-AU" sz="3000" dirty="0">
                        <a:solidFill>
                          <a:srgbClr val="58595B"/>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12000">
                <a:tc>
                  <a:txBody>
                    <a:bodyPr/>
                    <a:lstStyle/>
                    <a:p>
                      <a:r>
                        <a:rPr lang="en-GB" sz="3000" i="1" dirty="0">
                          <a:solidFill>
                            <a:srgbClr val="58595B"/>
                          </a:solidFill>
                          <a:latin typeface="Arial" panose="020B0604020202020204" pitchFamily="34" charset="0"/>
                          <a:cs typeface="Arial" panose="020B0604020202020204" pitchFamily="34" charset="0"/>
                        </a:rPr>
                        <a:t>Escherichia coli</a:t>
                      </a:r>
                      <a:endParaRPr lang="en-AU" sz="3000" i="1"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a:solidFill>
                            <a:srgbClr val="58595B"/>
                          </a:solidFill>
                          <a:latin typeface="Arial" panose="020B0604020202020204" pitchFamily="34" charset="0"/>
                          <a:cs typeface="Arial" panose="020B0604020202020204" pitchFamily="34" charset="0"/>
                        </a:rPr>
                        <a:t>27</a:t>
                      </a:r>
                      <a:endParaRPr lang="en-AU" sz="300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61</a:t>
                      </a:r>
                      <a:endParaRPr lang="en-AU" sz="3000" dirty="0">
                        <a:solidFill>
                          <a:srgbClr val="58595B"/>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12000">
                <a:tc>
                  <a:txBody>
                    <a:bodyPr/>
                    <a:lstStyle/>
                    <a:p>
                      <a:r>
                        <a:rPr lang="en-GB" sz="3000" i="1" dirty="0">
                          <a:solidFill>
                            <a:srgbClr val="58595B"/>
                          </a:solidFill>
                          <a:latin typeface="Arial" panose="020B0604020202020204" pitchFamily="34" charset="0"/>
                          <a:cs typeface="Arial" panose="020B0604020202020204" pitchFamily="34" charset="0"/>
                        </a:rPr>
                        <a:t>Enterococcus spp.</a:t>
                      </a:r>
                      <a:endParaRPr lang="en-AU" sz="3000" i="1"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7</a:t>
                      </a:r>
                      <a:endParaRPr lang="en-AU" sz="3000"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16</a:t>
                      </a:r>
                      <a:endParaRPr lang="en-AU" sz="3000" dirty="0">
                        <a:solidFill>
                          <a:srgbClr val="58595B"/>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612000">
                <a:tc>
                  <a:txBody>
                    <a:bodyPr/>
                    <a:lstStyle/>
                    <a:p>
                      <a:r>
                        <a:rPr lang="en-GB" sz="3000" i="1" dirty="0">
                          <a:solidFill>
                            <a:srgbClr val="58595B"/>
                          </a:solidFill>
                          <a:latin typeface="Arial" panose="020B0604020202020204" pitchFamily="34" charset="0"/>
                          <a:cs typeface="Arial" panose="020B0604020202020204" pitchFamily="34" charset="0"/>
                        </a:rPr>
                        <a:t>Klebsiella pneumoniae</a:t>
                      </a:r>
                      <a:endParaRPr lang="en-AU" sz="3000" i="1"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7</a:t>
                      </a:r>
                      <a:endParaRPr lang="en-AU" sz="3000"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16</a:t>
                      </a:r>
                      <a:endParaRPr lang="en-AU" sz="3000" dirty="0">
                        <a:solidFill>
                          <a:srgbClr val="58595B"/>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612000">
                <a:tc>
                  <a:txBody>
                    <a:bodyPr/>
                    <a:lstStyle/>
                    <a:p>
                      <a:r>
                        <a:rPr lang="en-GB" sz="3000" i="1" dirty="0">
                          <a:solidFill>
                            <a:srgbClr val="58595B"/>
                          </a:solidFill>
                          <a:latin typeface="Arial" panose="020B0604020202020204" pitchFamily="34" charset="0"/>
                          <a:cs typeface="Arial" panose="020B0604020202020204" pitchFamily="34" charset="0"/>
                        </a:rPr>
                        <a:t>Pseudomonas</a:t>
                      </a:r>
                      <a:r>
                        <a:rPr lang="en-GB" sz="3000" i="1" baseline="0" dirty="0">
                          <a:solidFill>
                            <a:srgbClr val="58595B"/>
                          </a:solidFill>
                          <a:latin typeface="Arial" panose="020B0604020202020204" pitchFamily="34" charset="0"/>
                          <a:cs typeface="Arial" panose="020B0604020202020204" pitchFamily="34" charset="0"/>
                        </a:rPr>
                        <a:t> aeruginosa</a:t>
                      </a:r>
                      <a:endParaRPr lang="en-AU" sz="3000" i="1"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1</a:t>
                      </a:r>
                      <a:endParaRPr lang="en-AU" sz="3000"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2</a:t>
                      </a:r>
                      <a:endParaRPr lang="en-AU" sz="3000" dirty="0">
                        <a:solidFill>
                          <a:srgbClr val="58595B"/>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612000">
                <a:tc>
                  <a:txBody>
                    <a:bodyPr/>
                    <a:lstStyle/>
                    <a:p>
                      <a:r>
                        <a:rPr lang="en-GB" sz="3000" i="1" dirty="0">
                          <a:solidFill>
                            <a:srgbClr val="58595B"/>
                          </a:solidFill>
                          <a:latin typeface="Arial" panose="020B0604020202020204" pitchFamily="34" charset="0"/>
                          <a:cs typeface="Arial" panose="020B0604020202020204" pitchFamily="34" charset="0"/>
                        </a:rPr>
                        <a:t>Staphylococcus</a:t>
                      </a:r>
                      <a:r>
                        <a:rPr lang="en-GB" sz="3000" i="1" baseline="0" dirty="0">
                          <a:solidFill>
                            <a:srgbClr val="58595B"/>
                          </a:solidFill>
                          <a:latin typeface="Arial" panose="020B0604020202020204" pitchFamily="34" charset="0"/>
                          <a:cs typeface="Arial" panose="020B0604020202020204" pitchFamily="34" charset="0"/>
                        </a:rPr>
                        <a:t> aureus</a:t>
                      </a:r>
                      <a:endParaRPr lang="en-AU" sz="3000" i="1"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1</a:t>
                      </a:r>
                      <a:endParaRPr lang="en-AU" sz="3000"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2</a:t>
                      </a:r>
                      <a:endParaRPr lang="en-AU" sz="3000" dirty="0">
                        <a:solidFill>
                          <a:srgbClr val="58595B"/>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612000">
                <a:tc>
                  <a:txBody>
                    <a:bodyPr/>
                    <a:lstStyle/>
                    <a:p>
                      <a:r>
                        <a:rPr lang="en-GB" sz="3000" i="1" dirty="0">
                          <a:solidFill>
                            <a:srgbClr val="58595B"/>
                          </a:solidFill>
                          <a:latin typeface="Arial" panose="020B0604020202020204" pitchFamily="34" charset="0"/>
                          <a:cs typeface="Arial" panose="020B0604020202020204" pitchFamily="34" charset="0"/>
                        </a:rPr>
                        <a:t>Streptococcus</a:t>
                      </a:r>
                      <a:r>
                        <a:rPr lang="en-GB" sz="3000" i="1" baseline="0" dirty="0">
                          <a:solidFill>
                            <a:srgbClr val="58595B"/>
                          </a:solidFill>
                          <a:latin typeface="Arial" panose="020B0604020202020204" pitchFamily="34" charset="0"/>
                          <a:cs typeface="Arial" panose="020B0604020202020204" pitchFamily="34" charset="0"/>
                        </a:rPr>
                        <a:t> </a:t>
                      </a:r>
                      <a:r>
                        <a:rPr lang="en-GB" sz="3000" i="0" baseline="0" dirty="0">
                          <a:solidFill>
                            <a:srgbClr val="58595B"/>
                          </a:solidFill>
                          <a:latin typeface="Arial" panose="020B0604020202020204" pitchFamily="34" charset="0"/>
                          <a:cs typeface="Arial" panose="020B0604020202020204" pitchFamily="34" charset="0"/>
                        </a:rPr>
                        <a:t>Group B</a:t>
                      </a:r>
                      <a:endParaRPr lang="en-AU" sz="3000" i="0"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1</a:t>
                      </a:r>
                      <a:endParaRPr lang="en-AU" sz="3000" dirty="0">
                        <a:solidFill>
                          <a:srgbClr val="58595B"/>
                        </a:solidFill>
                        <a:latin typeface="Arial" panose="020B0604020202020204" pitchFamily="34" charset="0"/>
                        <a:cs typeface="Arial" panose="020B0604020202020204" pitchFamily="34" charset="0"/>
                      </a:endParaRPr>
                    </a:p>
                  </a:txBody>
                  <a:tcPr/>
                </a:tc>
                <a:tc>
                  <a:txBody>
                    <a:bodyPr/>
                    <a:lstStyle/>
                    <a:p>
                      <a:pPr algn="r"/>
                      <a:r>
                        <a:rPr lang="en-GB" sz="3000" dirty="0">
                          <a:solidFill>
                            <a:srgbClr val="58595B"/>
                          </a:solidFill>
                          <a:latin typeface="Arial" panose="020B0604020202020204" pitchFamily="34" charset="0"/>
                          <a:cs typeface="Arial" panose="020B0604020202020204" pitchFamily="34" charset="0"/>
                        </a:rPr>
                        <a:t>2</a:t>
                      </a:r>
                      <a:endParaRPr lang="en-AU" sz="3000" dirty="0">
                        <a:solidFill>
                          <a:srgbClr val="58595B"/>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04293823"/>
              </p:ext>
            </p:extLst>
          </p:nvPr>
        </p:nvGraphicFramePr>
        <p:xfrm>
          <a:off x="15430328" y="15335641"/>
          <a:ext cx="13589434" cy="8961840"/>
        </p:xfrm>
        <a:graphic>
          <a:graphicData uri="http://schemas.openxmlformats.org/drawingml/2006/table">
            <a:tbl>
              <a:tblPr firstRow="1" bandRow="1">
                <a:tableStyleId>{9D7B26C5-4107-4FEC-AEDC-1716B250A1EF}</a:tableStyleId>
              </a:tblPr>
              <a:tblGrid>
                <a:gridCol w="3318970">
                  <a:extLst>
                    <a:ext uri="{9D8B030D-6E8A-4147-A177-3AD203B41FA5}">
                      <a16:colId xmlns:a16="http://schemas.microsoft.com/office/drawing/2014/main" val="20000"/>
                    </a:ext>
                  </a:extLst>
                </a:gridCol>
                <a:gridCol w="1711744">
                  <a:extLst>
                    <a:ext uri="{9D8B030D-6E8A-4147-A177-3AD203B41FA5}">
                      <a16:colId xmlns:a16="http://schemas.microsoft.com/office/drawing/2014/main" val="20001"/>
                    </a:ext>
                  </a:extLst>
                </a:gridCol>
                <a:gridCol w="1711744">
                  <a:extLst>
                    <a:ext uri="{9D8B030D-6E8A-4147-A177-3AD203B41FA5}">
                      <a16:colId xmlns:a16="http://schemas.microsoft.com/office/drawing/2014/main" val="20002"/>
                    </a:ext>
                  </a:extLst>
                </a:gridCol>
                <a:gridCol w="1711744">
                  <a:extLst>
                    <a:ext uri="{9D8B030D-6E8A-4147-A177-3AD203B41FA5}">
                      <a16:colId xmlns:a16="http://schemas.microsoft.com/office/drawing/2014/main" val="20003"/>
                    </a:ext>
                  </a:extLst>
                </a:gridCol>
                <a:gridCol w="1692476">
                  <a:extLst>
                    <a:ext uri="{9D8B030D-6E8A-4147-A177-3AD203B41FA5}">
                      <a16:colId xmlns:a16="http://schemas.microsoft.com/office/drawing/2014/main" val="20004"/>
                    </a:ext>
                  </a:extLst>
                </a:gridCol>
                <a:gridCol w="1731012">
                  <a:extLst>
                    <a:ext uri="{9D8B030D-6E8A-4147-A177-3AD203B41FA5}">
                      <a16:colId xmlns:a16="http://schemas.microsoft.com/office/drawing/2014/main" val="20005"/>
                    </a:ext>
                  </a:extLst>
                </a:gridCol>
                <a:gridCol w="1711744">
                  <a:extLst>
                    <a:ext uri="{9D8B030D-6E8A-4147-A177-3AD203B41FA5}">
                      <a16:colId xmlns:a16="http://schemas.microsoft.com/office/drawing/2014/main" val="20006"/>
                    </a:ext>
                  </a:extLst>
                </a:gridCol>
              </a:tblGrid>
              <a:tr h="612000">
                <a:tc>
                  <a:txBody>
                    <a:bodyPr/>
                    <a:lstStyle/>
                    <a:p>
                      <a:pPr algn="ctr"/>
                      <a:endParaRPr lang="en-AU" sz="3000" dirty="0">
                        <a:solidFill>
                          <a:srgbClr val="58595B"/>
                        </a:solidFill>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tcPr>
                </a:tc>
                <a:tc gridSpan="2">
                  <a:txBody>
                    <a:bodyPr/>
                    <a:lstStyle/>
                    <a:p>
                      <a:pPr algn="ctr"/>
                      <a:r>
                        <a:rPr lang="en-GB" sz="3000" i="1" dirty="0">
                          <a:solidFill>
                            <a:srgbClr val="58595B"/>
                          </a:solidFill>
                          <a:latin typeface="Arial" panose="020B0604020202020204" pitchFamily="34" charset="0"/>
                          <a:cs typeface="Arial" panose="020B0604020202020204" pitchFamily="34" charset="0"/>
                        </a:rPr>
                        <a:t>E.</a:t>
                      </a:r>
                      <a:r>
                        <a:rPr lang="en-GB" sz="3000" i="1" baseline="0" dirty="0">
                          <a:solidFill>
                            <a:srgbClr val="58595B"/>
                          </a:solidFill>
                          <a:latin typeface="Arial" panose="020B0604020202020204" pitchFamily="34" charset="0"/>
                          <a:cs typeface="Arial" panose="020B0604020202020204" pitchFamily="34" charset="0"/>
                        </a:rPr>
                        <a:t> coli </a:t>
                      </a:r>
                    </a:p>
                    <a:p>
                      <a:pPr algn="ctr"/>
                      <a:r>
                        <a:rPr lang="en-GB" sz="3000" baseline="0" dirty="0">
                          <a:solidFill>
                            <a:srgbClr val="58595B"/>
                          </a:solidFill>
                          <a:latin typeface="Arial" panose="020B0604020202020204" pitchFamily="34" charset="0"/>
                          <a:cs typeface="Arial" panose="020B0604020202020204" pitchFamily="34" charset="0"/>
                        </a:rPr>
                        <a:t>(n= 27)</a:t>
                      </a:r>
                      <a:endParaRPr lang="en-AU" sz="3000" dirty="0">
                        <a:solidFill>
                          <a:srgbClr val="58595B"/>
                        </a:solidFill>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tcPr>
                </a:tc>
                <a:tc hMerge="1">
                  <a:txBody>
                    <a:bodyPr/>
                    <a:lstStyle/>
                    <a:p>
                      <a:endParaRPr lang="en-AU" sz="3000" dirty="0">
                        <a:latin typeface="Arial" panose="020B0604020202020204" pitchFamily="34" charset="0"/>
                        <a:cs typeface="Arial" panose="020B0604020202020204" pitchFamily="34" charset="0"/>
                      </a:endParaRPr>
                    </a:p>
                  </a:txBody>
                  <a:tcPr/>
                </a:tc>
                <a:tc gridSpan="2">
                  <a:txBody>
                    <a:bodyPr/>
                    <a:lstStyle/>
                    <a:p>
                      <a:pPr algn="ctr"/>
                      <a:r>
                        <a:rPr lang="en-GB" sz="3000" i="1" dirty="0">
                          <a:solidFill>
                            <a:srgbClr val="58595B"/>
                          </a:solidFill>
                          <a:latin typeface="Arial" panose="020B0604020202020204" pitchFamily="34" charset="0"/>
                          <a:cs typeface="Arial" panose="020B0604020202020204" pitchFamily="34" charset="0"/>
                        </a:rPr>
                        <a:t>K. pneumoniae </a:t>
                      </a:r>
                    </a:p>
                    <a:p>
                      <a:pPr algn="ctr"/>
                      <a:r>
                        <a:rPr lang="en-GB" sz="3000" dirty="0">
                          <a:solidFill>
                            <a:srgbClr val="58595B"/>
                          </a:solidFill>
                          <a:latin typeface="Arial" panose="020B0604020202020204" pitchFamily="34" charset="0"/>
                          <a:cs typeface="Arial" panose="020B0604020202020204" pitchFamily="34" charset="0"/>
                        </a:rPr>
                        <a:t>(n= 7)</a:t>
                      </a:r>
                      <a:endParaRPr lang="en-AU" sz="3000" dirty="0">
                        <a:solidFill>
                          <a:srgbClr val="58595B"/>
                        </a:solidFill>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tcPr>
                </a:tc>
                <a:tc hMerge="1">
                  <a:txBody>
                    <a:bodyPr/>
                    <a:lstStyle/>
                    <a:p>
                      <a:endParaRPr lang="en-AU" sz="3000" dirty="0">
                        <a:latin typeface="Arial" panose="020B0604020202020204" pitchFamily="34" charset="0"/>
                        <a:cs typeface="Arial" panose="020B0604020202020204" pitchFamily="34" charset="0"/>
                      </a:endParaRPr>
                    </a:p>
                  </a:txBody>
                  <a:tcPr/>
                </a:tc>
                <a:tc gridSpan="2">
                  <a:txBody>
                    <a:bodyPr/>
                    <a:lstStyle/>
                    <a:p>
                      <a:pPr algn="ctr"/>
                      <a:r>
                        <a:rPr lang="en-GB" sz="3000" dirty="0">
                          <a:solidFill>
                            <a:srgbClr val="58595B"/>
                          </a:solidFill>
                          <a:latin typeface="Arial" panose="020B0604020202020204" pitchFamily="34" charset="0"/>
                          <a:cs typeface="Arial" panose="020B0604020202020204" pitchFamily="34" charset="0"/>
                        </a:rPr>
                        <a:t>Gram-positive</a:t>
                      </a:r>
                      <a:r>
                        <a:rPr lang="en-GB" sz="3000" baseline="0" dirty="0">
                          <a:solidFill>
                            <a:srgbClr val="58595B"/>
                          </a:solidFill>
                          <a:latin typeface="Arial" panose="020B0604020202020204" pitchFamily="34" charset="0"/>
                          <a:cs typeface="Arial" panose="020B0604020202020204" pitchFamily="34" charset="0"/>
                        </a:rPr>
                        <a:t> organisms (n= 9)</a:t>
                      </a:r>
                      <a:endParaRPr lang="en-AU" sz="3000" dirty="0">
                        <a:solidFill>
                          <a:srgbClr val="58595B"/>
                        </a:solidFill>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tcPr>
                </a:tc>
                <a:tc hMerge="1">
                  <a:txBody>
                    <a:bodyPr/>
                    <a:lstStyle/>
                    <a:p>
                      <a:endParaRPr lang="en-AU"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12000">
                <a:tc>
                  <a:txBody>
                    <a:bodyPr/>
                    <a:lstStyle/>
                    <a:p>
                      <a:endParaRPr lang="en-AU" sz="3000" dirty="0">
                        <a:solidFill>
                          <a:srgbClr val="58595B"/>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en-GB" sz="3000" dirty="0">
                          <a:solidFill>
                            <a:srgbClr val="58595B"/>
                          </a:solidFill>
                          <a:latin typeface="Arial" panose="020B0604020202020204" pitchFamily="34" charset="0"/>
                          <a:cs typeface="Arial" panose="020B0604020202020204" pitchFamily="34" charset="0"/>
                        </a:rPr>
                        <a:t>I+R (n)</a:t>
                      </a:r>
                      <a:endParaRPr lang="en-AU" sz="3000" dirty="0">
                        <a:solidFill>
                          <a:srgbClr val="58595B"/>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en-GB" sz="3000" dirty="0">
                          <a:solidFill>
                            <a:srgbClr val="58595B"/>
                          </a:solidFill>
                          <a:latin typeface="Arial" panose="020B0604020202020204" pitchFamily="34" charset="0"/>
                          <a:cs typeface="Arial" panose="020B0604020202020204" pitchFamily="34" charset="0"/>
                        </a:rPr>
                        <a:t>%</a:t>
                      </a:r>
                      <a:endParaRPr lang="en-AU" sz="3000" dirty="0">
                        <a:solidFill>
                          <a:srgbClr val="58595B"/>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en-GB" sz="3000" dirty="0">
                          <a:solidFill>
                            <a:srgbClr val="58595B"/>
                          </a:solidFill>
                          <a:latin typeface="Arial" panose="020B0604020202020204" pitchFamily="34" charset="0"/>
                          <a:cs typeface="Arial" panose="020B0604020202020204" pitchFamily="34" charset="0"/>
                        </a:rPr>
                        <a:t>I+R (n)</a:t>
                      </a:r>
                      <a:endParaRPr lang="en-AU" sz="3000" dirty="0">
                        <a:solidFill>
                          <a:srgbClr val="58595B"/>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en-GB" sz="3000" dirty="0">
                          <a:solidFill>
                            <a:srgbClr val="58595B"/>
                          </a:solidFill>
                          <a:latin typeface="Arial" panose="020B0604020202020204" pitchFamily="34" charset="0"/>
                          <a:cs typeface="Arial" panose="020B0604020202020204" pitchFamily="34" charset="0"/>
                        </a:rPr>
                        <a:t>%</a:t>
                      </a:r>
                      <a:endParaRPr lang="en-AU" sz="3000" dirty="0">
                        <a:solidFill>
                          <a:srgbClr val="58595B"/>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en-GB" sz="3000" dirty="0">
                          <a:solidFill>
                            <a:srgbClr val="58595B"/>
                          </a:solidFill>
                          <a:latin typeface="Arial" panose="020B0604020202020204" pitchFamily="34" charset="0"/>
                          <a:cs typeface="Arial" panose="020B0604020202020204" pitchFamily="34" charset="0"/>
                        </a:rPr>
                        <a:t>I+R (n)</a:t>
                      </a:r>
                      <a:endParaRPr lang="en-AU" sz="3000" dirty="0">
                        <a:solidFill>
                          <a:srgbClr val="58595B"/>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en-GB" sz="3000" dirty="0">
                          <a:solidFill>
                            <a:srgbClr val="58595B"/>
                          </a:solidFill>
                          <a:latin typeface="Arial" panose="020B0604020202020204" pitchFamily="34" charset="0"/>
                          <a:cs typeface="Arial" panose="020B0604020202020204" pitchFamily="34" charset="0"/>
                        </a:rPr>
                        <a:t>%</a:t>
                      </a:r>
                      <a:endParaRPr lang="en-AU" sz="3000" dirty="0">
                        <a:solidFill>
                          <a:srgbClr val="58595B"/>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0001"/>
                  </a:ext>
                </a:extLst>
              </a:tr>
              <a:tr h="612000">
                <a:tc>
                  <a:txBody>
                    <a:bodyPr/>
                    <a:lstStyle/>
                    <a:p>
                      <a:r>
                        <a:rPr lang="en-GB" sz="3000" baseline="0" dirty="0">
                          <a:solidFill>
                            <a:srgbClr val="58595B"/>
                          </a:solidFill>
                          <a:latin typeface="Arial" panose="020B0604020202020204" pitchFamily="34" charset="0"/>
                          <a:cs typeface="Arial" panose="020B0604020202020204" pitchFamily="34" charset="0"/>
                        </a:rPr>
                        <a:t>Augmentin</a:t>
                      </a:r>
                      <a:endParaRPr lang="en-AU" sz="3000" dirty="0">
                        <a:solidFill>
                          <a:srgbClr val="58595B"/>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9</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33</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0</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0</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r>
                        <a:rPr lang="en-GB" sz="3000" dirty="0">
                          <a:solidFill>
                            <a:srgbClr val="58595B"/>
                          </a:solidFill>
                          <a:latin typeface="Arial" panose="020B0604020202020204" pitchFamily="34" charset="0"/>
                          <a:cs typeface="Arial" panose="020B0604020202020204" pitchFamily="34" charset="0"/>
                        </a:rPr>
                        <a:t>0</a:t>
                      </a:r>
                      <a:endParaRPr lang="en-AU" sz="3000" dirty="0">
                        <a:solidFill>
                          <a:srgbClr val="58595B"/>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GB" sz="3000" dirty="0">
                          <a:solidFill>
                            <a:srgbClr val="58595B"/>
                          </a:solidFill>
                          <a:latin typeface="Arial" panose="020B0604020202020204" pitchFamily="34" charset="0"/>
                          <a:cs typeface="Arial" panose="020B0604020202020204" pitchFamily="34" charset="0"/>
                        </a:rPr>
                        <a:t>0</a:t>
                      </a:r>
                      <a:endParaRPr lang="en-AU" sz="3000" dirty="0">
                        <a:solidFill>
                          <a:srgbClr val="58595B"/>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612000">
                <a:tc>
                  <a:txBody>
                    <a:bodyPr/>
                    <a:lstStyle/>
                    <a:p>
                      <a:r>
                        <a:rPr lang="en-GB" sz="3000" dirty="0">
                          <a:solidFill>
                            <a:srgbClr val="58595B"/>
                          </a:solidFill>
                          <a:latin typeface="Arial" panose="020B0604020202020204" pitchFamily="34" charset="0"/>
                          <a:cs typeface="Arial" panose="020B0604020202020204" pitchFamily="34" charset="0"/>
                        </a:rPr>
                        <a:t>Ampicillin</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23</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85</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7</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100</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11</a:t>
                      </a:r>
                      <a:endParaRPr lang="en-AU" sz="3000" dirty="0">
                        <a:solidFill>
                          <a:srgbClr val="58595B"/>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612000">
                <a:tc>
                  <a:txBody>
                    <a:bodyPr/>
                    <a:lstStyle/>
                    <a:p>
                      <a:r>
                        <a:rPr lang="en-GB" sz="3000" err="1">
                          <a:solidFill>
                            <a:srgbClr val="58595B"/>
                          </a:solidFill>
                          <a:latin typeface="Arial" panose="020B0604020202020204" pitchFamily="34" charset="0"/>
                          <a:cs typeface="Arial" panose="020B0604020202020204" pitchFamily="34" charset="0"/>
                        </a:rPr>
                        <a:t>Aztreonam</a:t>
                      </a:r>
                      <a:endParaRPr lang="en-AU" sz="3000">
                        <a:solidFill>
                          <a:srgbClr val="58595B"/>
                        </a:solidFill>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13</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48</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2</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29</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11</a:t>
                      </a:r>
                      <a:endParaRPr lang="en-AU" sz="3000" dirty="0">
                        <a:solidFill>
                          <a:srgbClr val="58595B"/>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612000">
                <a:tc>
                  <a:txBody>
                    <a:bodyPr/>
                    <a:lstStyle/>
                    <a:p>
                      <a:r>
                        <a:rPr lang="en-GB" sz="3000" dirty="0">
                          <a:solidFill>
                            <a:srgbClr val="58595B"/>
                          </a:solidFill>
                          <a:latin typeface="Arial" panose="020B0604020202020204" pitchFamily="34" charset="0"/>
                          <a:cs typeface="Arial" panose="020B0604020202020204" pitchFamily="34" charset="0"/>
                        </a:rPr>
                        <a:t>Cefixime</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18</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67</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2</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29</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endParaRPr lang="en-AU" sz="3000" dirty="0">
                        <a:solidFill>
                          <a:srgbClr val="58595B"/>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612000">
                <a:tc>
                  <a:txBody>
                    <a:bodyPr/>
                    <a:lstStyle/>
                    <a:p>
                      <a:r>
                        <a:rPr lang="en-GB" sz="3000" dirty="0">
                          <a:solidFill>
                            <a:srgbClr val="58595B"/>
                          </a:solidFill>
                          <a:latin typeface="Arial" panose="020B0604020202020204" pitchFamily="34" charset="0"/>
                          <a:cs typeface="Arial" panose="020B0604020202020204" pitchFamily="34" charset="0"/>
                        </a:rPr>
                        <a:t>Ceftriaxone</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18</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67</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2</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29</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11</a:t>
                      </a:r>
                      <a:endParaRPr lang="en-AU" sz="3000" dirty="0">
                        <a:solidFill>
                          <a:srgbClr val="58595B"/>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612000">
                <a:tc>
                  <a:txBody>
                    <a:bodyPr/>
                    <a:lstStyle/>
                    <a:p>
                      <a:r>
                        <a:rPr lang="en-GB" sz="3000" dirty="0">
                          <a:solidFill>
                            <a:srgbClr val="58595B"/>
                          </a:solidFill>
                          <a:latin typeface="Arial" panose="020B0604020202020204" pitchFamily="34" charset="0"/>
                          <a:cs typeface="Arial" panose="020B0604020202020204" pitchFamily="34" charset="0"/>
                        </a:rPr>
                        <a:t>Cefuroxime</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18</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67</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3</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43</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11</a:t>
                      </a:r>
                      <a:endParaRPr lang="en-AU" sz="3000" dirty="0">
                        <a:solidFill>
                          <a:srgbClr val="58595B"/>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r h="612000">
                <a:tc>
                  <a:txBody>
                    <a:bodyPr/>
                    <a:lstStyle/>
                    <a:p>
                      <a:r>
                        <a:rPr lang="en-GB" sz="3000">
                          <a:solidFill>
                            <a:srgbClr val="58595B"/>
                          </a:solidFill>
                          <a:latin typeface="Arial" panose="020B0604020202020204" pitchFamily="34" charset="0"/>
                          <a:cs typeface="Arial" panose="020B0604020202020204" pitchFamily="34" charset="0"/>
                        </a:rPr>
                        <a:t>Ciprofloxacin</a:t>
                      </a:r>
                      <a:endParaRPr lang="en-AU" sz="3000">
                        <a:solidFill>
                          <a:srgbClr val="58595B"/>
                        </a:solidFill>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14</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52</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0</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0</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r>
                        <a:rPr lang="en-GB" sz="3000" dirty="0">
                          <a:solidFill>
                            <a:srgbClr val="58595B"/>
                          </a:solidFill>
                          <a:latin typeface="Arial" panose="020B0604020202020204" pitchFamily="34" charset="0"/>
                          <a:cs typeface="Arial" panose="020B0604020202020204" pitchFamily="34" charset="0"/>
                        </a:rPr>
                        <a:t>6</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r>
                        <a:rPr lang="en-GB" sz="3000" dirty="0">
                          <a:solidFill>
                            <a:srgbClr val="58595B"/>
                          </a:solidFill>
                          <a:latin typeface="Arial" panose="020B0604020202020204" pitchFamily="34" charset="0"/>
                          <a:cs typeface="Arial" panose="020B0604020202020204" pitchFamily="34" charset="0"/>
                        </a:rPr>
                        <a:t>67</a:t>
                      </a:r>
                      <a:endParaRPr lang="en-AU" sz="3000" dirty="0">
                        <a:solidFill>
                          <a:srgbClr val="58595B"/>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8"/>
                  </a:ext>
                </a:extLst>
              </a:tr>
              <a:tr h="612000">
                <a:tc>
                  <a:txBody>
                    <a:bodyPr/>
                    <a:lstStyle/>
                    <a:p>
                      <a:r>
                        <a:rPr lang="en-GB" sz="3000" dirty="0">
                          <a:solidFill>
                            <a:srgbClr val="58595B"/>
                          </a:solidFill>
                          <a:latin typeface="Arial" panose="020B0604020202020204" pitchFamily="34" charset="0"/>
                          <a:cs typeface="Arial" panose="020B0604020202020204" pitchFamily="34" charset="0"/>
                        </a:rPr>
                        <a:t>Fosfomycin</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1</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ea typeface="+mn-ea"/>
                          <a:cs typeface="Arial" panose="020B0604020202020204" pitchFamily="34" charset="0"/>
                        </a:rPr>
                        <a:t>4</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0</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0</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r>
                        <a:rPr lang="en-GB" sz="3000" dirty="0">
                          <a:solidFill>
                            <a:srgbClr val="58595B"/>
                          </a:solidFill>
                          <a:latin typeface="Arial" panose="020B0604020202020204" pitchFamily="34" charset="0"/>
                          <a:cs typeface="Arial" panose="020B0604020202020204" pitchFamily="34" charset="0"/>
                        </a:rPr>
                        <a:t>0</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r>
                        <a:rPr lang="en-GB" sz="3000" dirty="0">
                          <a:solidFill>
                            <a:srgbClr val="58595B"/>
                          </a:solidFill>
                          <a:latin typeface="Arial" panose="020B0604020202020204" pitchFamily="34" charset="0"/>
                          <a:cs typeface="Arial" panose="020B0604020202020204" pitchFamily="34" charset="0"/>
                        </a:rPr>
                        <a:t>0</a:t>
                      </a:r>
                      <a:endParaRPr lang="en-AU" sz="3000" dirty="0">
                        <a:solidFill>
                          <a:srgbClr val="58595B"/>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9"/>
                  </a:ext>
                </a:extLst>
              </a:tr>
              <a:tr h="612000">
                <a:tc>
                  <a:txBody>
                    <a:bodyPr/>
                    <a:lstStyle/>
                    <a:p>
                      <a:r>
                        <a:rPr lang="en-GB" sz="3000">
                          <a:solidFill>
                            <a:srgbClr val="58595B"/>
                          </a:solidFill>
                          <a:latin typeface="Arial" panose="020B0604020202020204" pitchFamily="34" charset="0"/>
                          <a:cs typeface="Arial" panose="020B0604020202020204" pitchFamily="34" charset="0"/>
                        </a:rPr>
                        <a:t>Gentamycin</a:t>
                      </a:r>
                      <a:endParaRPr lang="en-AU" sz="3000">
                        <a:solidFill>
                          <a:srgbClr val="58595B"/>
                        </a:solidFill>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9</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33</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0</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0</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11</a:t>
                      </a:r>
                      <a:endParaRPr lang="en-AU" sz="3000" dirty="0">
                        <a:solidFill>
                          <a:srgbClr val="58595B"/>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0"/>
                  </a:ext>
                </a:extLst>
              </a:tr>
              <a:tr h="612000">
                <a:tc>
                  <a:txBody>
                    <a:bodyPr/>
                    <a:lstStyle/>
                    <a:p>
                      <a:r>
                        <a:rPr lang="en-GB" sz="3000" err="1">
                          <a:solidFill>
                            <a:srgbClr val="58595B"/>
                          </a:solidFill>
                          <a:latin typeface="Arial" panose="020B0604020202020204" pitchFamily="34" charset="0"/>
                          <a:cs typeface="Arial" panose="020B0604020202020204" pitchFamily="34" charset="0"/>
                        </a:rPr>
                        <a:t>Nalidixic</a:t>
                      </a:r>
                      <a:r>
                        <a:rPr lang="en-GB" sz="3000">
                          <a:solidFill>
                            <a:srgbClr val="58595B"/>
                          </a:solidFill>
                          <a:latin typeface="Arial" panose="020B0604020202020204" pitchFamily="34" charset="0"/>
                          <a:cs typeface="Arial" panose="020B0604020202020204" pitchFamily="34" charset="0"/>
                        </a:rPr>
                        <a:t> acid</a:t>
                      </a:r>
                      <a:endParaRPr lang="en-AU" sz="3000">
                        <a:solidFill>
                          <a:srgbClr val="58595B"/>
                        </a:solidFill>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23</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85</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2</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29</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11</a:t>
                      </a:r>
                      <a:endParaRPr lang="en-AU" sz="3000" dirty="0">
                        <a:solidFill>
                          <a:srgbClr val="58595B"/>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1"/>
                  </a:ext>
                </a:extLst>
              </a:tr>
              <a:tr h="612000">
                <a:tc>
                  <a:txBody>
                    <a:bodyPr/>
                    <a:lstStyle/>
                    <a:p>
                      <a:r>
                        <a:rPr lang="en-GB" sz="3000">
                          <a:solidFill>
                            <a:srgbClr val="58595B"/>
                          </a:solidFill>
                          <a:latin typeface="Arial" panose="020B0604020202020204" pitchFamily="34" charset="0"/>
                          <a:cs typeface="Arial" panose="020B0604020202020204" pitchFamily="34" charset="0"/>
                        </a:rPr>
                        <a:t>Nitrofurantoin</a:t>
                      </a:r>
                      <a:endParaRPr lang="en-AU" sz="3000">
                        <a:solidFill>
                          <a:srgbClr val="58595B"/>
                        </a:solidFill>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3</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11</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3</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43</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r>
                        <a:rPr lang="en-GB" sz="3000" dirty="0">
                          <a:solidFill>
                            <a:srgbClr val="58595B"/>
                          </a:solidFill>
                          <a:latin typeface="Arial" panose="020B0604020202020204" pitchFamily="34" charset="0"/>
                          <a:cs typeface="Arial" panose="020B0604020202020204" pitchFamily="34" charset="0"/>
                        </a:rPr>
                        <a:t>0</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r>
                        <a:rPr lang="en-GB" sz="3000" dirty="0">
                          <a:solidFill>
                            <a:srgbClr val="58595B"/>
                          </a:solidFill>
                          <a:latin typeface="Arial" panose="020B0604020202020204" pitchFamily="34" charset="0"/>
                          <a:cs typeface="Arial" panose="020B0604020202020204" pitchFamily="34" charset="0"/>
                        </a:rPr>
                        <a:t>0</a:t>
                      </a:r>
                      <a:endParaRPr lang="en-AU" sz="3000" dirty="0">
                        <a:solidFill>
                          <a:srgbClr val="58595B"/>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2"/>
                  </a:ext>
                </a:extLst>
              </a:tr>
              <a:tr h="612000">
                <a:tc>
                  <a:txBody>
                    <a:bodyPr/>
                    <a:lstStyle/>
                    <a:p>
                      <a:r>
                        <a:rPr lang="en-GB" sz="3000">
                          <a:solidFill>
                            <a:srgbClr val="58595B"/>
                          </a:solidFill>
                          <a:latin typeface="Arial" panose="020B0604020202020204" pitchFamily="34" charset="0"/>
                          <a:cs typeface="Arial" panose="020B0604020202020204" pitchFamily="34" charset="0"/>
                        </a:rPr>
                        <a:t>Co-</a:t>
                      </a:r>
                      <a:r>
                        <a:rPr lang="en-GB" sz="3000" err="1">
                          <a:solidFill>
                            <a:srgbClr val="58595B"/>
                          </a:solidFill>
                          <a:latin typeface="Arial" panose="020B0604020202020204" pitchFamily="34" charset="0"/>
                          <a:cs typeface="Arial" panose="020B0604020202020204" pitchFamily="34" charset="0"/>
                        </a:rPr>
                        <a:t>trimoxazole</a:t>
                      </a:r>
                      <a:endParaRPr lang="en-AU" sz="3000">
                        <a:solidFill>
                          <a:srgbClr val="58595B"/>
                        </a:solidFill>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20</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74</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a:solidFill>
                            <a:srgbClr val="58595B"/>
                          </a:solidFill>
                          <a:effectLst/>
                          <a:latin typeface="Arial" panose="020B0604020202020204" pitchFamily="34" charset="0"/>
                          <a:cs typeface="Arial" panose="020B0604020202020204" pitchFamily="34" charset="0"/>
                        </a:rPr>
                        <a:t>1</a:t>
                      </a:r>
                      <a:endParaRPr lang="en-AU" sz="300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fr-BE" sz="3000" dirty="0">
                          <a:solidFill>
                            <a:srgbClr val="58595B"/>
                          </a:solidFill>
                          <a:effectLst/>
                          <a:latin typeface="Arial" panose="020B0604020202020204" pitchFamily="34" charset="0"/>
                          <a:cs typeface="Arial" panose="020B0604020202020204" pitchFamily="34" charset="0"/>
                        </a:rPr>
                        <a:t>14</a:t>
                      </a:r>
                      <a:endParaRPr lang="en-AU" sz="3000" dirty="0">
                        <a:solidFill>
                          <a:srgbClr val="58595B"/>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a:t>
                      </a:r>
                      <a:endParaRPr lang="en-AU" sz="3000" dirty="0">
                        <a:solidFill>
                          <a:srgbClr val="58595B"/>
                        </a:solidFill>
                        <a:latin typeface="Arial" panose="020B0604020202020204" pitchFamily="34" charset="0"/>
                        <a:cs typeface="Arial" panose="020B0604020202020204" pitchFamily="34" charset="0"/>
                      </a:endParaRPr>
                    </a:p>
                  </a:txBody>
                  <a:tcPr anchor="ctr"/>
                </a:tc>
                <a:tc>
                  <a:txBody>
                    <a:bodyPr/>
                    <a:lstStyle/>
                    <a:p>
                      <a:pPr algn="ctr"/>
                      <a:r>
                        <a:rPr lang="en-GB" sz="3000" dirty="0">
                          <a:solidFill>
                            <a:srgbClr val="58595B"/>
                          </a:solidFill>
                          <a:latin typeface="Arial" panose="020B0604020202020204" pitchFamily="34" charset="0"/>
                          <a:cs typeface="Arial" panose="020B0604020202020204" pitchFamily="34" charset="0"/>
                        </a:rPr>
                        <a:t>11</a:t>
                      </a:r>
                      <a:endParaRPr lang="en-AU" sz="3000" dirty="0">
                        <a:solidFill>
                          <a:srgbClr val="58595B"/>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3"/>
                  </a:ext>
                </a:extLst>
              </a:tr>
            </a:tbl>
          </a:graphicData>
        </a:graphic>
      </p:graphicFrame>
      <p:sp>
        <p:nvSpPr>
          <p:cNvPr id="48" name="object 11"/>
          <p:cNvSpPr txBox="1"/>
          <p:nvPr/>
        </p:nvSpPr>
        <p:spPr>
          <a:xfrm>
            <a:off x="8355806" y="29021881"/>
            <a:ext cx="6581924" cy="3742333"/>
          </a:xfrm>
          <a:prstGeom prst="rect">
            <a:avLst/>
          </a:prstGeom>
          <a:effectLst>
            <a:glow rad="774700">
              <a:srgbClr val="3EA199"/>
            </a:glow>
          </a:effectLst>
        </p:spPr>
        <p:txBody>
          <a:bodyPr vert="horz" wrap="square" lIns="0" tIns="25680" rIns="0" bIns="0" rtlCol="0">
            <a:spAutoFit/>
          </a:bodyPr>
          <a:lstStyle/>
          <a:p>
            <a:pPr marL="27032" marR="282484">
              <a:lnSpc>
                <a:spcPct val="100600"/>
              </a:lnSpc>
              <a:spcBef>
                <a:spcPts val="202"/>
              </a:spcBef>
            </a:pPr>
            <a:r>
              <a:rPr lang="en-GB" sz="3000" spc="-11" dirty="0">
                <a:solidFill>
                  <a:srgbClr val="58595B"/>
                </a:solidFill>
                <a:latin typeface="Arial"/>
                <a:cs typeface="Arial"/>
              </a:rPr>
              <a:t>In six of the 43 participants with positive bacteriuria (14%), the causative pathogen was resistant (or intermediate resistant) to the prescribed first-line antibiotic. </a:t>
            </a:r>
          </a:p>
          <a:p>
            <a:pPr>
              <a:defRPr/>
            </a:pPr>
            <a:r>
              <a:rPr lang="en-GB" sz="3000" spc="-11" dirty="0">
                <a:solidFill>
                  <a:srgbClr val="58595B"/>
                </a:solidFill>
                <a:latin typeface="Arial"/>
                <a:cs typeface="Arial"/>
              </a:rPr>
              <a:t>Nitrofurantoin was not available  within the clinic to be prescribed during the time of this study. </a:t>
            </a:r>
          </a:p>
        </p:txBody>
      </p:sp>
      <p:sp>
        <p:nvSpPr>
          <p:cNvPr id="54" name="object 11"/>
          <p:cNvSpPr txBox="1"/>
          <p:nvPr/>
        </p:nvSpPr>
        <p:spPr>
          <a:xfrm>
            <a:off x="1232579" y="15482513"/>
            <a:ext cx="6581924" cy="6605168"/>
          </a:xfrm>
          <a:prstGeom prst="rect">
            <a:avLst/>
          </a:prstGeom>
          <a:effectLst>
            <a:glow rad="774700">
              <a:srgbClr val="3EA199"/>
            </a:glow>
          </a:effectLst>
        </p:spPr>
        <p:txBody>
          <a:bodyPr vert="horz" wrap="square" lIns="0" tIns="25680" rIns="0" bIns="0" rtlCol="0">
            <a:spAutoFit/>
          </a:bodyPr>
          <a:lstStyle/>
          <a:p>
            <a:pPr marL="27032" marR="282484">
              <a:lnSpc>
                <a:spcPct val="100600"/>
              </a:lnSpc>
              <a:spcBef>
                <a:spcPts val="202"/>
              </a:spcBef>
            </a:pPr>
            <a:r>
              <a:rPr lang="en-AU" sz="3000" spc="-11" dirty="0">
                <a:solidFill>
                  <a:srgbClr val="58595B"/>
                </a:solidFill>
                <a:latin typeface="Arial"/>
                <a:cs typeface="Arial"/>
              </a:rPr>
              <a:t>Women 18 </a:t>
            </a:r>
            <a:r>
              <a:rPr lang="fr-BE" sz="3000" spc="-11" dirty="0">
                <a:solidFill>
                  <a:srgbClr val="58595B"/>
                </a:solidFill>
                <a:latin typeface="Arial"/>
                <a:cs typeface="Arial"/>
              </a:rPr>
              <a:t>– </a:t>
            </a:r>
            <a:r>
              <a:rPr lang="en-AU" sz="3000" spc="-11" dirty="0">
                <a:solidFill>
                  <a:srgbClr val="58595B"/>
                </a:solidFill>
                <a:latin typeface="Arial"/>
                <a:cs typeface="Arial"/>
              </a:rPr>
              <a:t>65 years old presenting with symptoms of an uncomplicated UTI (cystitis or pyelonephritis) to the ED of Timurgara District Hospital  from September 2017 to December 2018. </a:t>
            </a:r>
          </a:p>
          <a:p>
            <a:pPr marL="27032" marR="282484">
              <a:lnSpc>
                <a:spcPct val="100600"/>
              </a:lnSpc>
              <a:spcBef>
                <a:spcPts val="202"/>
              </a:spcBef>
            </a:pPr>
            <a:endParaRPr lang="en-AU" sz="2400" spc="-11" dirty="0">
              <a:solidFill>
                <a:srgbClr val="58595B"/>
              </a:solidFill>
              <a:latin typeface="Arial"/>
              <a:cs typeface="Arial"/>
            </a:endParaRPr>
          </a:p>
          <a:p>
            <a:pPr marL="27032" marR="282484">
              <a:lnSpc>
                <a:spcPct val="100600"/>
              </a:lnSpc>
              <a:spcBef>
                <a:spcPts val="202"/>
              </a:spcBef>
            </a:pPr>
            <a:r>
              <a:rPr lang="en-AU" sz="3000" spc="-11" dirty="0">
                <a:solidFill>
                  <a:srgbClr val="58595B"/>
                </a:solidFill>
                <a:latin typeface="Arial"/>
                <a:cs typeface="Arial"/>
              </a:rPr>
              <a:t>Patients were excluded if they were pregnant, had more than three episodes of UTI in the past 12 months, or were being treated for urinary tract anomalies or other complicating factors (diabetes, cancer, gynaecological problems).</a:t>
            </a:r>
          </a:p>
        </p:txBody>
      </p:sp>
      <p:sp>
        <p:nvSpPr>
          <p:cNvPr id="57" name="object 10"/>
          <p:cNvSpPr txBox="1"/>
          <p:nvPr/>
        </p:nvSpPr>
        <p:spPr>
          <a:xfrm>
            <a:off x="1258312" y="29447669"/>
            <a:ext cx="3820894" cy="488612"/>
          </a:xfrm>
          <a:prstGeom prst="rect">
            <a:avLst/>
          </a:prstGeom>
        </p:spPr>
        <p:txBody>
          <a:bodyPr vert="horz" wrap="square" lIns="0" tIns="29735" rIns="0" bIns="0" rtlCol="0">
            <a:spAutoFit/>
          </a:bodyPr>
          <a:lstStyle/>
          <a:p>
            <a:pPr marL="27032">
              <a:spcBef>
                <a:spcPts val="234"/>
              </a:spcBef>
            </a:pPr>
            <a:r>
              <a:rPr lang="en-GB" sz="2980" b="1" spc="-11" dirty="0">
                <a:solidFill>
                  <a:srgbClr val="D2232A"/>
                </a:solidFill>
                <a:latin typeface="Arial"/>
                <a:cs typeface="Arial"/>
              </a:rPr>
              <a:t>Sample Collection</a:t>
            </a:r>
            <a:endParaRPr sz="2980" dirty="0">
              <a:latin typeface="Arial"/>
              <a:cs typeface="Arial"/>
            </a:endParaRPr>
          </a:p>
        </p:txBody>
      </p:sp>
      <p:sp>
        <p:nvSpPr>
          <p:cNvPr id="62" name="object 11"/>
          <p:cNvSpPr txBox="1"/>
          <p:nvPr/>
        </p:nvSpPr>
        <p:spPr>
          <a:xfrm>
            <a:off x="1269206" y="29987758"/>
            <a:ext cx="6581924" cy="5206323"/>
          </a:xfrm>
          <a:prstGeom prst="rect">
            <a:avLst/>
          </a:prstGeom>
          <a:effectLst>
            <a:glow rad="774700">
              <a:srgbClr val="3EA199"/>
            </a:glow>
          </a:effectLst>
        </p:spPr>
        <p:txBody>
          <a:bodyPr vert="horz" wrap="square" lIns="0" tIns="25680" rIns="0" bIns="0" rtlCol="0">
            <a:spAutoFit/>
          </a:bodyPr>
          <a:lstStyle/>
          <a:p>
            <a:pPr marL="27032" marR="282484">
              <a:lnSpc>
                <a:spcPct val="100600"/>
              </a:lnSpc>
              <a:spcBef>
                <a:spcPts val="202"/>
              </a:spcBef>
            </a:pPr>
            <a:r>
              <a:rPr lang="en-AU" sz="3000" spc="-11" dirty="0">
                <a:solidFill>
                  <a:srgbClr val="58595B"/>
                </a:solidFill>
                <a:latin typeface="Arial"/>
                <a:cs typeface="Arial"/>
              </a:rPr>
              <a:t>As per routine method, all urine samples were tested using a dipstick. </a:t>
            </a:r>
          </a:p>
          <a:p>
            <a:pPr marL="27032" marR="282484">
              <a:lnSpc>
                <a:spcPct val="100600"/>
              </a:lnSpc>
              <a:spcBef>
                <a:spcPts val="202"/>
              </a:spcBef>
            </a:pPr>
            <a:r>
              <a:rPr lang="en-AU" sz="3000" spc="-11" dirty="0">
                <a:solidFill>
                  <a:srgbClr val="58595B"/>
                </a:solidFill>
                <a:latin typeface="Arial"/>
                <a:cs typeface="Arial"/>
              </a:rPr>
              <a:t>Samples with a dipstick result of ≥25 leukocytes/µL and/or a positive nitrate test were sent to the Aga Khan Laboratory in Karachi for microbiological culture and sensitivity (MCS) testing. </a:t>
            </a:r>
          </a:p>
          <a:p>
            <a:pPr marL="27032" marR="282484">
              <a:lnSpc>
                <a:spcPct val="100600"/>
              </a:lnSpc>
              <a:spcBef>
                <a:spcPts val="202"/>
              </a:spcBef>
            </a:pPr>
            <a:r>
              <a:rPr lang="en-AU" sz="3000" spc="-11" dirty="0">
                <a:solidFill>
                  <a:srgbClr val="58595B"/>
                </a:solidFill>
                <a:latin typeface="Arial"/>
                <a:cs typeface="Arial"/>
              </a:rPr>
              <a:t>The Kirby-Bauer method for disk diffusion and CLSI breakpoints were used. </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20470"/>
          <a:stretch/>
        </p:blipFill>
        <p:spPr>
          <a:xfrm>
            <a:off x="8327082" y="33136681"/>
            <a:ext cx="6581924" cy="5481519"/>
          </a:xfrm>
          <a:prstGeom prst="rect">
            <a:avLst/>
          </a:prstGeom>
        </p:spPr>
      </p:pic>
      <p:sp>
        <p:nvSpPr>
          <p:cNvPr id="74" name="object 32"/>
          <p:cNvSpPr txBox="1"/>
          <p:nvPr/>
        </p:nvSpPr>
        <p:spPr>
          <a:xfrm>
            <a:off x="8286085" y="28412281"/>
            <a:ext cx="6583080" cy="317787"/>
          </a:xfrm>
          <a:prstGeom prst="rect">
            <a:avLst/>
          </a:prstGeom>
        </p:spPr>
        <p:txBody>
          <a:bodyPr vert="horz" wrap="square" lIns="0" tIns="24328" rIns="0" bIns="0" rtlCol="0">
            <a:spAutoFit/>
          </a:bodyPr>
          <a:lstStyle/>
          <a:p>
            <a:pPr marL="27032" marR="282484">
              <a:lnSpc>
                <a:spcPct val="100600"/>
              </a:lnSpc>
              <a:spcBef>
                <a:spcPts val="202"/>
              </a:spcBef>
            </a:pPr>
            <a:r>
              <a:rPr lang="en-US" sz="2000" i="1" spc="21" dirty="0">
                <a:solidFill>
                  <a:srgbClr val="58595B"/>
                </a:solidFill>
                <a:latin typeface="Times New Roman" charset="0"/>
                <a:ea typeface="Times New Roman" charset="0"/>
                <a:cs typeface="Times New Roman" charset="0"/>
              </a:rPr>
              <a:t>R: Resistant I: Intermediate S: Sensitive </a:t>
            </a:r>
            <a:r>
              <a:rPr lang="en-US" sz="2000" i="1" spc="21" dirty="0" err="1">
                <a:solidFill>
                  <a:srgbClr val="58595B"/>
                </a:solidFill>
                <a:latin typeface="Times New Roman" charset="0"/>
                <a:ea typeface="Times New Roman" charset="0"/>
                <a:cs typeface="Times New Roman" charset="0"/>
              </a:rPr>
              <a:t>Pos</a:t>
            </a:r>
            <a:r>
              <a:rPr lang="en-US" sz="2000" i="1" spc="21" dirty="0">
                <a:solidFill>
                  <a:srgbClr val="58595B"/>
                </a:solidFill>
                <a:latin typeface="Times New Roman" charset="0"/>
                <a:ea typeface="Times New Roman" charset="0"/>
                <a:cs typeface="Times New Roman" charset="0"/>
              </a:rPr>
              <a:t>: Positive</a:t>
            </a:r>
            <a:endParaRPr lang="en-US" sz="2000" i="1" dirty="0">
              <a:latin typeface="Times New Roman" charset="0"/>
              <a:ea typeface="Times New Roman" charset="0"/>
              <a:cs typeface="Times New Roman" charset="0"/>
            </a:endParaRPr>
          </a:p>
        </p:txBody>
      </p:sp>
      <p:sp>
        <p:nvSpPr>
          <p:cNvPr id="45" name="object 10"/>
          <p:cNvSpPr txBox="1"/>
          <p:nvPr/>
        </p:nvSpPr>
        <p:spPr>
          <a:xfrm>
            <a:off x="1193006" y="14817269"/>
            <a:ext cx="3820894" cy="488612"/>
          </a:xfrm>
          <a:prstGeom prst="rect">
            <a:avLst/>
          </a:prstGeom>
        </p:spPr>
        <p:txBody>
          <a:bodyPr vert="horz" wrap="square" lIns="0" tIns="29735" rIns="0" bIns="0" rtlCol="0">
            <a:spAutoFit/>
          </a:bodyPr>
          <a:lstStyle/>
          <a:p>
            <a:pPr marL="27032">
              <a:spcBef>
                <a:spcPts val="234"/>
              </a:spcBef>
            </a:pPr>
            <a:r>
              <a:rPr lang="en-GB" sz="2980" b="1" spc="-11" dirty="0">
                <a:solidFill>
                  <a:srgbClr val="D2232A"/>
                </a:solidFill>
                <a:latin typeface="Arial"/>
                <a:cs typeface="Arial"/>
              </a:rPr>
              <a:t>Study Population</a:t>
            </a:r>
            <a:endParaRPr sz="298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2f035dc-877f-47c5-a098-0c6fdb408b4f">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656C67CEBF1B4EA4579FD3E3AFD5F7" ma:contentTypeVersion="7" ma:contentTypeDescription="Create a new document." ma:contentTypeScope="" ma:versionID="e766077a0be84db1ca3a9623f5092e4f">
  <xsd:schema xmlns:xsd="http://www.w3.org/2001/XMLSchema" xmlns:xs="http://www.w3.org/2001/XMLSchema" xmlns:p="http://schemas.microsoft.com/office/2006/metadata/properties" xmlns:ns2="5895eead-2303-49e7-ae5e-1c41a0da3250" xmlns:ns3="e2f035dc-877f-47c5-a098-0c6fdb408b4f" targetNamespace="http://schemas.microsoft.com/office/2006/metadata/properties" ma:root="true" ma:fieldsID="0c47bd674ac32745e6717f4a7786e88c" ns2:_="" ns3:_="">
    <xsd:import namespace="5895eead-2303-49e7-ae5e-1c41a0da3250"/>
    <xsd:import namespace="e2f035dc-877f-47c5-a098-0c6fdb408b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95eead-2303-49e7-ae5e-1c41a0da32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f035dc-877f-47c5-a098-0c6fdb408b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E2C371-5AA3-4837-949C-47C136D1E597}">
  <ds:schemaRefs>
    <ds:schemaRef ds:uri="http://schemas.microsoft.com/sharepoint/v3/contenttype/forms"/>
  </ds:schemaRefs>
</ds:datastoreItem>
</file>

<file path=customXml/itemProps2.xml><?xml version="1.0" encoding="utf-8"?>
<ds:datastoreItem xmlns:ds="http://schemas.openxmlformats.org/officeDocument/2006/customXml" ds:itemID="{1A895C2D-7266-462B-A41D-68E767D363B7}">
  <ds:schemaRefs>
    <ds:schemaRef ds:uri="http://schemas.microsoft.com/office/2006/metadata/properties"/>
    <ds:schemaRef ds:uri="http://schemas.microsoft.com/office/infopath/2007/PartnerControls"/>
    <ds:schemaRef ds:uri="e2f035dc-877f-47c5-a098-0c6fdb408b4f"/>
  </ds:schemaRefs>
</ds:datastoreItem>
</file>

<file path=customXml/itemProps3.xml><?xml version="1.0" encoding="utf-8"?>
<ds:datastoreItem xmlns:ds="http://schemas.openxmlformats.org/officeDocument/2006/customXml" ds:itemID="{C9425746-9B16-4F8C-9EF1-737A41A6B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95eead-2303-49e7-ae5e-1c41a0da3250"/>
    <ds:schemaRef ds:uri="e2f035dc-877f-47c5-a098-0c6fdb408b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5537</TotalTime>
  <Words>1179</Words>
  <Application>Microsoft Office PowerPoint</Application>
  <PresentationFormat>Custom</PresentationFormat>
  <Paragraphs>188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Prevalence of antibiotic resistance in patients with uncomplicated urinary tract infections, Timurgara District Hospital, Pakistan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Prevalence of antibiotic resistance in patients with uncomplicated urinary tract infections, Timurgara District Hospital, Pakistan</dc:title>
  <dc:creator>Anita WILLIAMS</dc:creator>
  <cp:lastModifiedBy>Holly Baker</cp:lastModifiedBy>
  <cp:revision>93</cp:revision>
  <cp:lastPrinted>2019-04-04T10:29:21Z</cp:lastPrinted>
  <dcterms:created xsi:type="dcterms:W3CDTF">2018-04-11T18:28:11Z</dcterms:created>
  <dcterms:modified xsi:type="dcterms:W3CDTF">2021-07-25T12:53:06Z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2018-04-05T23:00:00Z</vt:filetime>
  </property>
  <property fmtid="{D5CDD505-2E9C-101B-9397-08002B2CF9AE}" pid="3" name="Creator">
    <vt:lpwstr>Adobe InDesign CS6 (Macintosh)</vt:lpwstr>
  </property>
  <property fmtid="{D5CDD505-2E9C-101B-9397-08002B2CF9AE}" pid="4" name="LastSaved">
    <vt:filetime>2018-04-10T23:00:00Z</vt:filetime>
  </property>
  <property fmtid="{D5CDD505-2E9C-101B-9397-08002B2CF9AE}" pid="5" name="ContentTypeId">
    <vt:lpwstr>0x010100EF656C67CEBF1B4EA4579FD3E3AFD5F7</vt:lpwstr>
  </property>
  <property fmtid="{D5CDD505-2E9C-101B-9397-08002B2CF9AE}" pid="6" name="Order">
    <vt:r8>310600</vt:r8>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ies>
</file>