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diagrams/data1.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4.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Masters/slideMaster1.xml" ContentType="application/vnd.openxmlformats-officedocument.presentationml.slideMaster+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6.xml" ContentType="application/vnd.openxmlformats-officedocument.presentationml.notesSlide+xml"/>
  <Override PartName="/ppt/notesSlides/notesSlide4.xml" ContentType="application/vnd.openxmlformats-officedocument.presentationml.notesSlide+xml"/>
  <Override PartName="/ppt/notesSlides/notesSlide1.xml" ContentType="application/vnd.openxmlformats-officedocument.presentationml.notesSlide+xml"/>
  <Override PartName="/ppt/notesSlides/notesSlide11.xml" ContentType="application/vnd.openxmlformats-officedocument.presentationml.notes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notesSlides/notesSlide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9.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diagrams/drawing2.xml" ContentType="application/vnd.ms-office.drawingml.diagramDrawing+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1.xml" ContentType="application/vnd.ms-office.drawingml.diagramDrawing+xml"/>
  <Override PartName="/ppt/commentAuthors.xml" ContentType="application/vnd.openxmlformats-officedocument.presentationml.commentAuthors+xml"/>
  <Override PartName="/ppt/diagrams/quickStyle1.xml" ContentType="application/vnd.openxmlformats-officedocument.drawingml.diagramStyle+xml"/>
  <Override PartName="/ppt/diagrams/colors1.xml" ContentType="application/vnd.openxmlformats-officedocument.drawingml.diagramColors+xml"/>
  <Override PartName="/ppt/diagrams/layout1.xml" ContentType="application/vnd.openxmlformats-officedocument.drawingml.diagramLayout+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74" r:id="rId1"/>
  </p:sldMasterIdLst>
  <p:notesMasterIdLst>
    <p:notesMasterId r:id="rId17"/>
  </p:notesMasterIdLst>
  <p:handoutMasterIdLst>
    <p:handoutMasterId r:id="rId18"/>
  </p:handoutMasterIdLst>
  <p:sldIdLst>
    <p:sldId id="256" r:id="rId2"/>
    <p:sldId id="291" r:id="rId3"/>
    <p:sldId id="286" r:id="rId4"/>
    <p:sldId id="323" r:id="rId5"/>
    <p:sldId id="336" r:id="rId6"/>
    <p:sldId id="337" r:id="rId7"/>
    <p:sldId id="325" r:id="rId8"/>
    <p:sldId id="327" r:id="rId9"/>
    <p:sldId id="328" r:id="rId10"/>
    <p:sldId id="331" r:id="rId11"/>
    <p:sldId id="326" r:id="rId12"/>
    <p:sldId id="334" r:id="rId13"/>
    <p:sldId id="335" r:id="rId14"/>
    <p:sldId id="301" r:id="rId15"/>
    <p:sldId id="321" r:id="rId1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Farley" initials="EF" lastIdx="16" clrIdx="0">
    <p:extLst>
      <p:ext uri="{19B8F6BF-5375-455C-9EA6-DF929625EA0E}">
        <p15:presenceInfo xmlns:p15="http://schemas.microsoft.com/office/powerpoint/2012/main" userId="EFarley" providerId="None"/>
      </p:ext>
    </p:extLst>
  </p:cmAuthor>
  <p:cmAuthor id="2" name="Karla Bil" initials="KB" lastIdx="11" clrIdx="1">
    <p:extLst>
      <p:ext uri="{19B8F6BF-5375-455C-9EA6-DF929625EA0E}">
        <p15:presenceInfo xmlns:p15="http://schemas.microsoft.com/office/powerpoint/2012/main" userId="S-1-5-21-12321448-510450793-3184168061-2125" providerId="AD"/>
      </p:ext>
    </p:extLst>
  </p:cmAuthor>
  <p:cmAuthor id="3" name="nigeria-medco" initials="n" lastIdx="3" clrIdx="2">
    <p:extLst>
      <p:ext uri="{19B8F6BF-5375-455C-9EA6-DF929625EA0E}">
        <p15:presenceInfo xmlns:p15="http://schemas.microsoft.com/office/powerpoint/2012/main" userId="nigeria-medc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020" autoAdjust="0"/>
    <p:restoredTop sz="47775" autoAdjust="0"/>
  </p:normalViewPr>
  <p:slideViewPr>
    <p:cSldViewPr>
      <p:cViewPr varScale="1">
        <p:scale>
          <a:sx n="43" d="100"/>
          <a:sy n="43" d="100"/>
        </p:scale>
        <p:origin x="1292" y="44"/>
      </p:cViewPr>
      <p:guideLst>
        <p:guide orient="horz" pos="1620"/>
        <p:guide pos="2880"/>
      </p:guideLst>
    </p:cSldViewPr>
  </p:slideViewPr>
  <p:outlineViewPr>
    <p:cViewPr>
      <p:scale>
        <a:sx n="33" d="100"/>
        <a:sy n="33" d="100"/>
      </p:scale>
      <p:origin x="0" y="4842"/>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2" d="100"/>
          <a:sy n="52" d="100"/>
        </p:scale>
        <p:origin x="1868" y="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C707F5-84F1-4E9F-AC26-D4FDCFEEC374}" type="doc">
      <dgm:prSet loTypeId="urn:microsoft.com/office/officeart/2005/8/layout/radial1" loCatId="relationship" qsTypeId="urn:microsoft.com/office/officeart/2005/8/quickstyle/simple1" qsCatId="simple" csTypeId="urn:microsoft.com/office/officeart/2005/8/colors/colorful1#1" csCatId="colorful" phldr="1"/>
      <dgm:spPr/>
      <dgm:t>
        <a:bodyPr/>
        <a:lstStyle/>
        <a:p>
          <a:endParaRPr lang="en-US"/>
        </a:p>
      </dgm:t>
    </dgm:pt>
    <dgm:pt modelId="{838EF36B-00A0-471D-A958-E47E0C3B3237}">
      <dgm:prSet phldrT="[Text]" custT="1"/>
      <dgm:spPr/>
      <dgm:t>
        <a:bodyPr/>
        <a:lstStyle/>
        <a:p>
          <a:r>
            <a:rPr lang="en-US" sz="2000" b="1" i="1" dirty="0"/>
            <a:t>Names</a:t>
          </a:r>
        </a:p>
      </dgm:t>
    </dgm:pt>
    <dgm:pt modelId="{B0EA31B3-667F-4B92-AF79-05BD77842946}" type="parTrans" cxnId="{A9D39B2F-55F1-4D55-B271-585C061DD876}">
      <dgm:prSet/>
      <dgm:spPr/>
      <dgm:t>
        <a:bodyPr/>
        <a:lstStyle/>
        <a:p>
          <a:endParaRPr lang="en-US" sz="2000"/>
        </a:p>
      </dgm:t>
    </dgm:pt>
    <dgm:pt modelId="{86E5D83A-D254-493D-A05E-FC22BFE990DA}" type="sibTrans" cxnId="{A9D39B2F-55F1-4D55-B271-585C061DD876}">
      <dgm:prSet/>
      <dgm:spPr/>
      <dgm:t>
        <a:bodyPr/>
        <a:lstStyle/>
        <a:p>
          <a:endParaRPr lang="en-US" sz="2000"/>
        </a:p>
      </dgm:t>
    </dgm:pt>
    <dgm:pt modelId="{22773D4A-F400-4E40-AF37-2B9585F1B937}">
      <dgm:prSet phldrT="[Text]" custT="1"/>
      <dgm:spPr/>
      <dgm:t>
        <a:bodyPr/>
        <a:lstStyle/>
        <a:p>
          <a:r>
            <a:rPr lang="en-US" sz="2000" dirty="0"/>
            <a:t>Danhurawa</a:t>
          </a:r>
        </a:p>
      </dgm:t>
    </dgm:pt>
    <dgm:pt modelId="{F1349E96-8924-47E0-B6EC-305F670C03C3}" type="parTrans" cxnId="{DCD99D3E-47B3-45BE-B5CC-38F70F999217}">
      <dgm:prSet custT="1"/>
      <dgm:spPr/>
      <dgm:t>
        <a:bodyPr/>
        <a:lstStyle/>
        <a:p>
          <a:endParaRPr lang="en-US" sz="2000" dirty="0"/>
        </a:p>
      </dgm:t>
    </dgm:pt>
    <dgm:pt modelId="{EBDCEE2E-CB97-4803-85C7-5EB3F13BFC42}" type="sibTrans" cxnId="{DCD99D3E-47B3-45BE-B5CC-38F70F999217}">
      <dgm:prSet/>
      <dgm:spPr/>
      <dgm:t>
        <a:bodyPr/>
        <a:lstStyle/>
        <a:p>
          <a:endParaRPr lang="en-US" sz="2000"/>
        </a:p>
      </dgm:t>
    </dgm:pt>
    <dgm:pt modelId="{38FDACDC-5E1E-4635-8076-1F7579F00A56}">
      <dgm:prSet phldrT="[Text]" custT="1"/>
      <dgm:spPr/>
      <dgm:t>
        <a:bodyPr/>
        <a:lstStyle/>
        <a:p>
          <a:r>
            <a:rPr lang="en-US" sz="2000" dirty="0"/>
            <a:t>Iska</a:t>
          </a:r>
        </a:p>
      </dgm:t>
    </dgm:pt>
    <dgm:pt modelId="{69CCA869-20C7-4CF9-A132-B3573490FCB1}" type="parTrans" cxnId="{13D0DAC0-AC9E-4178-B8B5-79C638B2A55F}">
      <dgm:prSet custT="1"/>
      <dgm:spPr/>
      <dgm:t>
        <a:bodyPr/>
        <a:lstStyle/>
        <a:p>
          <a:endParaRPr lang="en-US" sz="2000" dirty="0"/>
        </a:p>
      </dgm:t>
    </dgm:pt>
    <dgm:pt modelId="{976B347C-02DB-4724-AC3A-00D01D3D7D01}" type="sibTrans" cxnId="{13D0DAC0-AC9E-4178-B8B5-79C638B2A55F}">
      <dgm:prSet/>
      <dgm:spPr/>
      <dgm:t>
        <a:bodyPr/>
        <a:lstStyle/>
        <a:p>
          <a:endParaRPr lang="en-US" sz="2000"/>
        </a:p>
      </dgm:t>
    </dgm:pt>
    <dgm:pt modelId="{B52F628B-15B9-4851-8AE6-4CA8168EBEBE}">
      <dgm:prSet phldrT="[Text]" custT="1"/>
      <dgm:spPr/>
      <dgm:t>
        <a:bodyPr/>
        <a:lstStyle/>
        <a:p>
          <a:r>
            <a:rPr lang="en-US" sz="2000" dirty="0"/>
            <a:t>Maci Dan Wawa</a:t>
          </a:r>
        </a:p>
      </dgm:t>
    </dgm:pt>
    <dgm:pt modelId="{99E8443E-798D-4E8E-BA26-22C70429562E}" type="parTrans" cxnId="{DB03F3E5-363E-479A-87E5-18FC8B760D98}">
      <dgm:prSet custT="1"/>
      <dgm:spPr/>
      <dgm:t>
        <a:bodyPr/>
        <a:lstStyle/>
        <a:p>
          <a:endParaRPr lang="en-US" sz="2000" dirty="0"/>
        </a:p>
      </dgm:t>
    </dgm:pt>
    <dgm:pt modelId="{3260B95E-F23C-492F-BEC0-77FDB822D211}" type="sibTrans" cxnId="{DB03F3E5-363E-479A-87E5-18FC8B760D98}">
      <dgm:prSet/>
      <dgm:spPr/>
      <dgm:t>
        <a:bodyPr/>
        <a:lstStyle/>
        <a:p>
          <a:endParaRPr lang="en-US" sz="2000"/>
        </a:p>
      </dgm:t>
    </dgm:pt>
    <dgm:pt modelId="{78514D24-E316-4E3B-A7FD-3E7453E2E9EA}">
      <dgm:prSet phldrT="[Text]" custT="1"/>
      <dgm:spPr/>
      <dgm:t>
        <a:bodyPr/>
        <a:lstStyle/>
        <a:p>
          <a:r>
            <a:rPr lang="en-US" sz="2000" dirty="0" smtClean="0"/>
            <a:t>Noma</a:t>
          </a:r>
          <a:endParaRPr lang="en-US" sz="2000" dirty="0"/>
        </a:p>
      </dgm:t>
    </dgm:pt>
    <dgm:pt modelId="{C324D01B-F7EA-4072-8373-23F2E08F2000}" type="parTrans" cxnId="{3AD2E969-4473-44A6-80C2-E48D29E1B967}">
      <dgm:prSet custT="1"/>
      <dgm:spPr/>
      <dgm:t>
        <a:bodyPr/>
        <a:lstStyle/>
        <a:p>
          <a:endParaRPr lang="en-US" sz="2000" dirty="0"/>
        </a:p>
      </dgm:t>
    </dgm:pt>
    <dgm:pt modelId="{A1D13CB1-4E0E-4A05-B03A-84FA21A464DF}" type="sibTrans" cxnId="{3AD2E969-4473-44A6-80C2-E48D29E1B967}">
      <dgm:prSet/>
      <dgm:spPr/>
      <dgm:t>
        <a:bodyPr/>
        <a:lstStyle/>
        <a:p>
          <a:endParaRPr lang="en-US" sz="2000"/>
        </a:p>
      </dgm:t>
    </dgm:pt>
    <dgm:pt modelId="{7020325C-1B70-4259-B028-AC14B98E4508}">
      <dgm:prSet phldrT="[Text]" custT="1"/>
      <dgm:spPr/>
      <dgm:t>
        <a:bodyPr/>
        <a:lstStyle/>
        <a:p>
          <a:r>
            <a:rPr lang="en-US" sz="2000" dirty="0"/>
            <a:t>Akin</a:t>
          </a:r>
        </a:p>
      </dgm:t>
    </dgm:pt>
    <dgm:pt modelId="{17D69641-79C5-44D1-BE16-3DF76B67AD39}" type="parTrans" cxnId="{CEDF458E-A7BB-427D-9A40-DE7C95887C45}">
      <dgm:prSet custT="1"/>
      <dgm:spPr/>
      <dgm:t>
        <a:bodyPr/>
        <a:lstStyle/>
        <a:p>
          <a:endParaRPr lang="en-US" sz="2000" dirty="0"/>
        </a:p>
      </dgm:t>
    </dgm:pt>
    <dgm:pt modelId="{C54FBEB8-55CE-48FC-B3EF-AF9BCABF399A}" type="sibTrans" cxnId="{CEDF458E-A7BB-427D-9A40-DE7C95887C45}">
      <dgm:prSet/>
      <dgm:spPr/>
      <dgm:t>
        <a:bodyPr/>
        <a:lstStyle/>
        <a:p>
          <a:endParaRPr lang="en-US" sz="2000"/>
        </a:p>
      </dgm:t>
    </dgm:pt>
    <dgm:pt modelId="{2EE02D12-7ED9-4F58-915B-A5150E2E807C}">
      <dgm:prSet phldrT="[Text]" custT="1"/>
      <dgm:spPr/>
      <dgm:t>
        <a:bodyPr/>
        <a:lstStyle/>
        <a:p>
          <a:r>
            <a:rPr lang="en-US" sz="2000" dirty="0"/>
            <a:t>Ciwon Daji</a:t>
          </a:r>
        </a:p>
      </dgm:t>
    </dgm:pt>
    <dgm:pt modelId="{3E1FC245-30CB-488E-BE94-2D409F09E3C3}" type="parTrans" cxnId="{1569CDFC-503C-453B-8BE3-766478C78396}">
      <dgm:prSet custT="1"/>
      <dgm:spPr/>
      <dgm:t>
        <a:bodyPr/>
        <a:lstStyle/>
        <a:p>
          <a:endParaRPr lang="en-US" sz="2000" dirty="0"/>
        </a:p>
      </dgm:t>
    </dgm:pt>
    <dgm:pt modelId="{3D316230-14BB-4D01-9A9D-DEFF3B629F4C}" type="sibTrans" cxnId="{1569CDFC-503C-453B-8BE3-766478C78396}">
      <dgm:prSet/>
      <dgm:spPr/>
      <dgm:t>
        <a:bodyPr/>
        <a:lstStyle/>
        <a:p>
          <a:endParaRPr lang="en-US" sz="2000"/>
        </a:p>
      </dgm:t>
    </dgm:pt>
    <dgm:pt modelId="{3AB59E6B-86D6-4BAD-9E36-814CB08FF329}">
      <dgm:prSet phldrT="[Text]" custT="1"/>
      <dgm:spPr/>
      <dgm:t>
        <a:bodyPr/>
        <a:lstStyle/>
        <a:p>
          <a:r>
            <a:rPr lang="en-US" sz="2000" dirty="0" smtClean="0"/>
            <a:t>Tuareg</a:t>
          </a:r>
          <a:endParaRPr lang="en-US" sz="2000" dirty="0"/>
        </a:p>
      </dgm:t>
    </dgm:pt>
    <dgm:pt modelId="{CFA6E858-5060-416F-AF5D-2C71F869452E}" type="parTrans" cxnId="{D7D5FDC3-EEF4-4067-B2C3-D2F7B6F5EA9F}">
      <dgm:prSet custT="1"/>
      <dgm:spPr/>
      <dgm:t>
        <a:bodyPr/>
        <a:lstStyle/>
        <a:p>
          <a:endParaRPr lang="en-US" sz="700" dirty="0"/>
        </a:p>
      </dgm:t>
    </dgm:pt>
    <dgm:pt modelId="{293837D7-92D2-467B-AEB7-803628FF1254}" type="sibTrans" cxnId="{D7D5FDC3-EEF4-4067-B2C3-D2F7B6F5EA9F}">
      <dgm:prSet/>
      <dgm:spPr/>
      <dgm:t>
        <a:bodyPr/>
        <a:lstStyle/>
        <a:p>
          <a:endParaRPr lang="en-US" sz="2400"/>
        </a:p>
      </dgm:t>
    </dgm:pt>
    <dgm:pt modelId="{1D9F8FD5-C4C1-4DF1-A639-65C6EDBEDF1D}" type="pres">
      <dgm:prSet presAssocID="{57C707F5-84F1-4E9F-AC26-D4FDCFEEC374}" presName="cycle" presStyleCnt="0">
        <dgm:presLayoutVars>
          <dgm:chMax val="1"/>
          <dgm:dir/>
          <dgm:animLvl val="ctr"/>
          <dgm:resizeHandles val="exact"/>
        </dgm:presLayoutVars>
      </dgm:prSet>
      <dgm:spPr/>
      <dgm:t>
        <a:bodyPr/>
        <a:lstStyle/>
        <a:p>
          <a:endParaRPr lang="en-GB"/>
        </a:p>
      </dgm:t>
    </dgm:pt>
    <dgm:pt modelId="{BE7E5318-E91C-4C22-9E8B-D68DD8083F5F}" type="pres">
      <dgm:prSet presAssocID="{838EF36B-00A0-471D-A958-E47E0C3B3237}" presName="centerShape" presStyleLbl="node0" presStyleIdx="0" presStyleCnt="1" custScaleX="128068" custScaleY="128647"/>
      <dgm:spPr/>
      <dgm:t>
        <a:bodyPr/>
        <a:lstStyle/>
        <a:p>
          <a:endParaRPr lang="en-GB"/>
        </a:p>
      </dgm:t>
    </dgm:pt>
    <dgm:pt modelId="{70872623-D1E6-4C53-9BAD-3AA15F436E6C}" type="pres">
      <dgm:prSet presAssocID="{F1349E96-8924-47E0-B6EC-305F670C03C3}" presName="Name9" presStyleLbl="parChTrans1D2" presStyleIdx="0" presStyleCnt="7"/>
      <dgm:spPr/>
      <dgm:t>
        <a:bodyPr/>
        <a:lstStyle/>
        <a:p>
          <a:endParaRPr lang="en-GB"/>
        </a:p>
      </dgm:t>
    </dgm:pt>
    <dgm:pt modelId="{132DE2E8-40B7-4A1F-BAF7-702412918121}" type="pres">
      <dgm:prSet presAssocID="{F1349E96-8924-47E0-B6EC-305F670C03C3}" presName="connTx" presStyleLbl="parChTrans1D2" presStyleIdx="0" presStyleCnt="7"/>
      <dgm:spPr/>
      <dgm:t>
        <a:bodyPr/>
        <a:lstStyle/>
        <a:p>
          <a:endParaRPr lang="en-GB"/>
        </a:p>
      </dgm:t>
    </dgm:pt>
    <dgm:pt modelId="{A18C2C43-4F2A-4FAE-8FDF-18F4B18CB776}" type="pres">
      <dgm:prSet presAssocID="{22773D4A-F400-4E40-AF37-2B9585F1B937}" presName="node" presStyleLbl="node1" presStyleIdx="0" presStyleCnt="7">
        <dgm:presLayoutVars>
          <dgm:bulletEnabled val="1"/>
        </dgm:presLayoutVars>
      </dgm:prSet>
      <dgm:spPr/>
      <dgm:t>
        <a:bodyPr/>
        <a:lstStyle/>
        <a:p>
          <a:endParaRPr lang="en-GB"/>
        </a:p>
      </dgm:t>
    </dgm:pt>
    <dgm:pt modelId="{7BC8CDFD-A0D7-4CFB-9D17-0F3C9E630B8D}" type="pres">
      <dgm:prSet presAssocID="{69CCA869-20C7-4CF9-A132-B3573490FCB1}" presName="Name9" presStyleLbl="parChTrans1D2" presStyleIdx="1" presStyleCnt="7"/>
      <dgm:spPr/>
      <dgm:t>
        <a:bodyPr/>
        <a:lstStyle/>
        <a:p>
          <a:endParaRPr lang="en-GB"/>
        </a:p>
      </dgm:t>
    </dgm:pt>
    <dgm:pt modelId="{C7EC25D1-171C-4EDB-9019-3F68F626641A}" type="pres">
      <dgm:prSet presAssocID="{69CCA869-20C7-4CF9-A132-B3573490FCB1}" presName="connTx" presStyleLbl="parChTrans1D2" presStyleIdx="1" presStyleCnt="7"/>
      <dgm:spPr/>
      <dgm:t>
        <a:bodyPr/>
        <a:lstStyle/>
        <a:p>
          <a:endParaRPr lang="en-GB"/>
        </a:p>
      </dgm:t>
    </dgm:pt>
    <dgm:pt modelId="{5E69CF19-0324-40F8-89AE-7704E39B1FD9}" type="pres">
      <dgm:prSet presAssocID="{38FDACDC-5E1E-4635-8076-1F7579F00A56}" presName="node" presStyleLbl="node1" presStyleIdx="1" presStyleCnt="7">
        <dgm:presLayoutVars>
          <dgm:bulletEnabled val="1"/>
        </dgm:presLayoutVars>
      </dgm:prSet>
      <dgm:spPr/>
      <dgm:t>
        <a:bodyPr/>
        <a:lstStyle/>
        <a:p>
          <a:endParaRPr lang="en-GB"/>
        </a:p>
      </dgm:t>
    </dgm:pt>
    <dgm:pt modelId="{36CB9AD8-48DA-46EA-9FD0-65C4F1DF4180}" type="pres">
      <dgm:prSet presAssocID="{99E8443E-798D-4E8E-BA26-22C70429562E}" presName="Name9" presStyleLbl="parChTrans1D2" presStyleIdx="2" presStyleCnt="7"/>
      <dgm:spPr/>
      <dgm:t>
        <a:bodyPr/>
        <a:lstStyle/>
        <a:p>
          <a:endParaRPr lang="en-GB"/>
        </a:p>
      </dgm:t>
    </dgm:pt>
    <dgm:pt modelId="{AFFF66C9-3D33-4CBB-9B43-19EF94796F21}" type="pres">
      <dgm:prSet presAssocID="{99E8443E-798D-4E8E-BA26-22C70429562E}" presName="connTx" presStyleLbl="parChTrans1D2" presStyleIdx="2" presStyleCnt="7"/>
      <dgm:spPr/>
      <dgm:t>
        <a:bodyPr/>
        <a:lstStyle/>
        <a:p>
          <a:endParaRPr lang="en-GB"/>
        </a:p>
      </dgm:t>
    </dgm:pt>
    <dgm:pt modelId="{BFBFF2CA-FC31-4A8A-B2C6-A441E456FDA9}" type="pres">
      <dgm:prSet presAssocID="{B52F628B-15B9-4851-8AE6-4CA8168EBEBE}" presName="node" presStyleLbl="node1" presStyleIdx="2" presStyleCnt="7">
        <dgm:presLayoutVars>
          <dgm:bulletEnabled val="1"/>
        </dgm:presLayoutVars>
      </dgm:prSet>
      <dgm:spPr/>
      <dgm:t>
        <a:bodyPr/>
        <a:lstStyle/>
        <a:p>
          <a:endParaRPr lang="en-GB"/>
        </a:p>
      </dgm:t>
    </dgm:pt>
    <dgm:pt modelId="{E26720D6-91DA-4BD3-977A-C931EED3606B}" type="pres">
      <dgm:prSet presAssocID="{C324D01B-F7EA-4072-8373-23F2E08F2000}" presName="Name9" presStyleLbl="parChTrans1D2" presStyleIdx="3" presStyleCnt="7"/>
      <dgm:spPr/>
      <dgm:t>
        <a:bodyPr/>
        <a:lstStyle/>
        <a:p>
          <a:endParaRPr lang="en-GB"/>
        </a:p>
      </dgm:t>
    </dgm:pt>
    <dgm:pt modelId="{FC78D964-DAAE-4695-8B62-C841B825DA39}" type="pres">
      <dgm:prSet presAssocID="{C324D01B-F7EA-4072-8373-23F2E08F2000}" presName="connTx" presStyleLbl="parChTrans1D2" presStyleIdx="3" presStyleCnt="7"/>
      <dgm:spPr/>
      <dgm:t>
        <a:bodyPr/>
        <a:lstStyle/>
        <a:p>
          <a:endParaRPr lang="en-GB"/>
        </a:p>
      </dgm:t>
    </dgm:pt>
    <dgm:pt modelId="{344C1208-BC1C-47C7-9EEA-3CA11ECCCE84}" type="pres">
      <dgm:prSet presAssocID="{78514D24-E316-4E3B-A7FD-3E7453E2E9EA}" presName="node" presStyleLbl="node1" presStyleIdx="3" presStyleCnt="7">
        <dgm:presLayoutVars>
          <dgm:bulletEnabled val="1"/>
        </dgm:presLayoutVars>
      </dgm:prSet>
      <dgm:spPr/>
      <dgm:t>
        <a:bodyPr/>
        <a:lstStyle/>
        <a:p>
          <a:endParaRPr lang="en-GB"/>
        </a:p>
      </dgm:t>
    </dgm:pt>
    <dgm:pt modelId="{33A18CFF-435E-4120-B852-89202E3B65F7}" type="pres">
      <dgm:prSet presAssocID="{CFA6E858-5060-416F-AF5D-2C71F869452E}" presName="Name9" presStyleLbl="parChTrans1D2" presStyleIdx="4" presStyleCnt="7"/>
      <dgm:spPr/>
      <dgm:t>
        <a:bodyPr/>
        <a:lstStyle/>
        <a:p>
          <a:endParaRPr lang="en-US"/>
        </a:p>
      </dgm:t>
    </dgm:pt>
    <dgm:pt modelId="{18B115D0-DD31-4A8C-8D98-D629CCBFF3A5}" type="pres">
      <dgm:prSet presAssocID="{CFA6E858-5060-416F-AF5D-2C71F869452E}" presName="connTx" presStyleLbl="parChTrans1D2" presStyleIdx="4" presStyleCnt="7"/>
      <dgm:spPr/>
      <dgm:t>
        <a:bodyPr/>
        <a:lstStyle/>
        <a:p>
          <a:endParaRPr lang="en-US"/>
        </a:p>
      </dgm:t>
    </dgm:pt>
    <dgm:pt modelId="{AF9037B6-9287-4368-9EE9-E4B83DEDD05F}" type="pres">
      <dgm:prSet presAssocID="{3AB59E6B-86D6-4BAD-9E36-814CB08FF329}" presName="node" presStyleLbl="node1" presStyleIdx="4" presStyleCnt="7" custScaleX="103929" custScaleY="107957">
        <dgm:presLayoutVars>
          <dgm:bulletEnabled val="1"/>
        </dgm:presLayoutVars>
      </dgm:prSet>
      <dgm:spPr/>
      <dgm:t>
        <a:bodyPr/>
        <a:lstStyle/>
        <a:p>
          <a:endParaRPr lang="en-US"/>
        </a:p>
      </dgm:t>
    </dgm:pt>
    <dgm:pt modelId="{4B3DD6E0-E92D-4B9D-B76B-A77198DDD641}" type="pres">
      <dgm:prSet presAssocID="{17D69641-79C5-44D1-BE16-3DF76B67AD39}" presName="Name9" presStyleLbl="parChTrans1D2" presStyleIdx="5" presStyleCnt="7"/>
      <dgm:spPr/>
      <dgm:t>
        <a:bodyPr/>
        <a:lstStyle/>
        <a:p>
          <a:endParaRPr lang="en-GB"/>
        </a:p>
      </dgm:t>
    </dgm:pt>
    <dgm:pt modelId="{07ADBC76-A7B2-4A49-8D1D-2EAD81D3E89F}" type="pres">
      <dgm:prSet presAssocID="{17D69641-79C5-44D1-BE16-3DF76B67AD39}" presName="connTx" presStyleLbl="parChTrans1D2" presStyleIdx="5" presStyleCnt="7"/>
      <dgm:spPr/>
      <dgm:t>
        <a:bodyPr/>
        <a:lstStyle/>
        <a:p>
          <a:endParaRPr lang="en-GB"/>
        </a:p>
      </dgm:t>
    </dgm:pt>
    <dgm:pt modelId="{901BCBBC-75F8-4121-ADF8-9549A6556FE2}" type="pres">
      <dgm:prSet presAssocID="{7020325C-1B70-4259-B028-AC14B98E4508}" presName="node" presStyleLbl="node1" presStyleIdx="5" presStyleCnt="7">
        <dgm:presLayoutVars>
          <dgm:bulletEnabled val="1"/>
        </dgm:presLayoutVars>
      </dgm:prSet>
      <dgm:spPr/>
      <dgm:t>
        <a:bodyPr/>
        <a:lstStyle/>
        <a:p>
          <a:endParaRPr lang="en-GB"/>
        </a:p>
      </dgm:t>
    </dgm:pt>
    <dgm:pt modelId="{5ADF5ECB-6B09-4B2F-AC55-A6DF4A326336}" type="pres">
      <dgm:prSet presAssocID="{3E1FC245-30CB-488E-BE94-2D409F09E3C3}" presName="Name9" presStyleLbl="parChTrans1D2" presStyleIdx="6" presStyleCnt="7"/>
      <dgm:spPr/>
      <dgm:t>
        <a:bodyPr/>
        <a:lstStyle/>
        <a:p>
          <a:endParaRPr lang="en-GB"/>
        </a:p>
      </dgm:t>
    </dgm:pt>
    <dgm:pt modelId="{386C353F-892E-4C1F-A710-746E328279B2}" type="pres">
      <dgm:prSet presAssocID="{3E1FC245-30CB-488E-BE94-2D409F09E3C3}" presName="connTx" presStyleLbl="parChTrans1D2" presStyleIdx="6" presStyleCnt="7"/>
      <dgm:spPr/>
      <dgm:t>
        <a:bodyPr/>
        <a:lstStyle/>
        <a:p>
          <a:endParaRPr lang="en-GB"/>
        </a:p>
      </dgm:t>
    </dgm:pt>
    <dgm:pt modelId="{51ADDA12-ECC0-4907-9F77-0B5F1DB205D1}" type="pres">
      <dgm:prSet presAssocID="{2EE02D12-7ED9-4F58-915B-A5150E2E807C}" presName="node" presStyleLbl="node1" presStyleIdx="6" presStyleCnt="7">
        <dgm:presLayoutVars>
          <dgm:bulletEnabled val="1"/>
        </dgm:presLayoutVars>
      </dgm:prSet>
      <dgm:spPr/>
      <dgm:t>
        <a:bodyPr/>
        <a:lstStyle/>
        <a:p>
          <a:endParaRPr lang="en-GB"/>
        </a:p>
      </dgm:t>
    </dgm:pt>
  </dgm:ptLst>
  <dgm:cxnLst>
    <dgm:cxn modelId="{13D0DAC0-AC9E-4178-B8B5-79C638B2A55F}" srcId="{838EF36B-00A0-471D-A958-E47E0C3B3237}" destId="{38FDACDC-5E1E-4635-8076-1F7579F00A56}" srcOrd="1" destOrd="0" parTransId="{69CCA869-20C7-4CF9-A132-B3573490FCB1}" sibTransId="{976B347C-02DB-4724-AC3A-00D01D3D7D01}"/>
    <dgm:cxn modelId="{AEB9B6CE-1C2F-48E2-AF1D-3E851273B551}" type="presOf" srcId="{3AB59E6B-86D6-4BAD-9E36-814CB08FF329}" destId="{AF9037B6-9287-4368-9EE9-E4B83DEDD05F}" srcOrd="0" destOrd="0" presId="urn:microsoft.com/office/officeart/2005/8/layout/radial1"/>
    <dgm:cxn modelId="{9F66A2CB-99F9-469E-9058-286144A4BCC8}" type="presOf" srcId="{99E8443E-798D-4E8E-BA26-22C70429562E}" destId="{AFFF66C9-3D33-4CBB-9B43-19EF94796F21}" srcOrd="1" destOrd="0" presId="urn:microsoft.com/office/officeart/2005/8/layout/radial1"/>
    <dgm:cxn modelId="{8FA7C9B6-4E3E-4083-827D-240FA36F3FAC}" type="presOf" srcId="{F1349E96-8924-47E0-B6EC-305F670C03C3}" destId="{132DE2E8-40B7-4A1F-BAF7-702412918121}" srcOrd="1" destOrd="0" presId="urn:microsoft.com/office/officeart/2005/8/layout/radial1"/>
    <dgm:cxn modelId="{50CFF64E-9267-4192-B4CC-734259808630}" type="presOf" srcId="{57C707F5-84F1-4E9F-AC26-D4FDCFEEC374}" destId="{1D9F8FD5-C4C1-4DF1-A639-65C6EDBEDF1D}" srcOrd="0" destOrd="0" presId="urn:microsoft.com/office/officeart/2005/8/layout/radial1"/>
    <dgm:cxn modelId="{1569CDFC-503C-453B-8BE3-766478C78396}" srcId="{838EF36B-00A0-471D-A958-E47E0C3B3237}" destId="{2EE02D12-7ED9-4F58-915B-A5150E2E807C}" srcOrd="6" destOrd="0" parTransId="{3E1FC245-30CB-488E-BE94-2D409F09E3C3}" sibTransId="{3D316230-14BB-4D01-9A9D-DEFF3B629F4C}"/>
    <dgm:cxn modelId="{C4E27961-857B-4F01-9B73-6D8FBDBDCBE2}" type="presOf" srcId="{F1349E96-8924-47E0-B6EC-305F670C03C3}" destId="{70872623-D1E6-4C53-9BAD-3AA15F436E6C}" srcOrd="0" destOrd="0" presId="urn:microsoft.com/office/officeart/2005/8/layout/radial1"/>
    <dgm:cxn modelId="{11DA2F36-A572-440F-BE3A-D5B7C22B5C47}" type="presOf" srcId="{78514D24-E316-4E3B-A7FD-3E7453E2E9EA}" destId="{344C1208-BC1C-47C7-9EEA-3CA11ECCCE84}" srcOrd="0" destOrd="0" presId="urn:microsoft.com/office/officeart/2005/8/layout/radial1"/>
    <dgm:cxn modelId="{675AAA21-F697-49A1-81B9-340A77C339EF}" type="presOf" srcId="{CFA6E858-5060-416F-AF5D-2C71F869452E}" destId="{33A18CFF-435E-4120-B852-89202E3B65F7}" srcOrd="0" destOrd="0" presId="urn:microsoft.com/office/officeart/2005/8/layout/radial1"/>
    <dgm:cxn modelId="{56D67C00-73D7-4908-8B5F-DBFCBB2327C2}" type="presOf" srcId="{38FDACDC-5E1E-4635-8076-1F7579F00A56}" destId="{5E69CF19-0324-40F8-89AE-7704E39B1FD9}" srcOrd="0" destOrd="0" presId="urn:microsoft.com/office/officeart/2005/8/layout/radial1"/>
    <dgm:cxn modelId="{AB4A3D2E-4522-47E5-A17E-27CE3ACAD60F}" type="presOf" srcId="{838EF36B-00A0-471D-A958-E47E0C3B3237}" destId="{BE7E5318-E91C-4C22-9E8B-D68DD8083F5F}" srcOrd="0" destOrd="0" presId="urn:microsoft.com/office/officeart/2005/8/layout/radial1"/>
    <dgm:cxn modelId="{F8050E51-4A61-4694-9FD2-C4EC3101651D}" type="presOf" srcId="{7020325C-1B70-4259-B028-AC14B98E4508}" destId="{901BCBBC-75F8-4121-ADF8-9549A6556FE2}" srcOrd="0" destOrd="0" presId="urn:microsoft.com/office/officeart/2005/8/layout/radial1"/>
    <dgm:cxn modelId="{DB03F3E5-363E-479A-87E5-18FC8B760D98}" srcId="{838EF36B-00A0-471D-A958-E47E0C3B3237}" destId="{B52F628B-15B9-4851-8AE6-4CA8168EBEBE}" srcOrd="2" destOrd="0" parTransId="{99E8443E-798D-4E8E-BA26-22C70429562E}" sibTransId="{3260B95E-F23C-492F-BEC0-77FDB822D211}"/>
    <dgm:cxn modelId="{95480B90-75AD-4130-A8A9-9FD6EB50499F}" type="presOf" srcId="{CFA6E858-5060-416F-AF5D-2C71F869452E}" destId="{18B115D0-DD31-4A8C-8D98-D629CCBFF3A5}" srcOrd="1" destOrd="0" presId="urn:microsoft.com/office/officeart/2005/8/layout/radial1"/>
    <dgm:cxn modelId="{09D75760-F12F-4AEB-81B6-8B157909174C}" type="presOf" srcId="{C324D01B-F7EA-4072-8373-23F2E08F2000}" destId="{FC78D964-DAAE-4695-8B62-C841B825DA39}" srcOrd="1" destOrd="0" presId="urn:microsoft.com/office/officeart/2005/8/layout/radial1"/>
    <dgm:cxn modelId="{CEDF458E-A7BB-427D-9A40-DE7C95887C45}" srcId="{838EF36B-00A0-471D-A958-E47E0C3B3237}" destId="{7020325C-1B70-4259-B028-AC14B98E4508}" srcOrd="5" destOrd="0" parTransId="{17D69641-79C5-44D1-BE16-3DF76B67AD39}" sibTransId="{C54FBEB8-55CE-48FC-B3EF-AF9BCABF399A}"/>
    <dgm:cxn modelId="{A9D39B2F-55F1-4D55-B271-585C061DD876}" srcId="{57C707F5-84F1-4E9F-AC26-D4FDCFEEC374}" destId="{838EF36B-00A0-471D-A958-E47E0C3B3237}" srcOrd="0" destOrd="0" parTransId="{B0EA31B3-667F-4B92-AF79-05BD77842946}" sibTransId="{86E5D83A-D254-493D-A05E-FC22BFE990DA}"/>
    <dgm:cxn modelId="{C917324C-8638-4A32-B34F-C7A441A95AE7}" type="presOf" srcId="{B52F628B-15B9-4851-8AE6-4CA8168EBEBE}" destId="{BFBFF2CA-FC31-4A8A-B2C6-A441E456FDA9}" srcOrd="0" destOrd="0" presId="urn:microsoft.com/office/officeart/2005/8/layout/radial1"/>
    <dgm:cxn modelId="{6F965479-EA83-4E78-BD85-7634AC83BA57}" type="presOf" srcId="{69CCA869-20C7-4CF9-A132-B3573490FCB1}" destId="{C7EC25D1-171C-4EDB-9019-3F68F626641A}" srcOrd="1" destOrd="0" presId="urn:microsoft.com/office/officeart/2005/8/layout/radial1"/>
    <dgm:cxn modelId="{D7D5FDC3-EEF4-4067-B2C3-D2F7B6F5EA9F}" srcId="{838EF36B-00A0-471D-A958-E47E0C3B3237}" destId="{3AB59E6B-86D6-4BAD-9E36-814CB08FF329}" srcOrd="4" destOrd="0" parTransId="{CFA6E858-5060-416F-AF5D-2C71F869452E}" sibTransId="{293837D7-92D2-467B-AEB7-803628FF1254}"/>
    <dgm:cxn modelId="{7C5C46D9-61C7-49AE-A020-6AA3E4A92728}" type="presOf" srcId="{69CCA869-20C7-4CF9-A132-B3573490FCB1}" destId="{7BC8CDFD-A0D7-4CFB-9D17-0F3C9E630B8D}" srcOrd="0" destOrd="0" presId="urn:microsoft.com/office/officeart/2005/8/layout/radial1"/>
    <dgm:cxn modelId="{417F2038-26DF-41A3-B10D-22CB06DFC7C6}" type="presOf" srcId="{22773D4A-F400-4E40-AF37-2B9585F1B937}" destId="{A18C2C43-4F2A-4FAE-8FDF-18F4B18CB776}" srcOrd="0" destOrd="0" presId="urn:microsoft.com/office/officeart/2005/8/layout/radial1"/>
    <dgm:cxn modelId="{C2E564D1-2820-4CF4-8640-3655949A3ECA}" type="presOf" srcId="{17D69641-79C5-44D1-BE16-3DF76B67AD39}" destId="{07ADBC76-A7B2-4A49-8D1D-2EAD81D3E89F}" srcOrd="1" destOrd="0" presId="urn:microsoft.com/office/officeart/2005/8/layout/radial1"/>
    <dgm:cxn modelId="{8C8C440F-58E8-42EE-8774-55BE734C14C7}" type="presOf" srcId="{C324D01B-F7EA-4072-8373-23F2E08F2000}" destId="{E26720D6-91DA-4BD3-977A-C931EED3606B}" srcOrd="0" destOrd="0" presId="urn:microsoft.com/office/officeart/2005/8/layout/radial1"/>
    <dgm:cxn modelId="{A617BA6B-3BCD-42AA-BECA-96241AD74240}" type="presOf" srcId="{3E1FC245-30CB-488E-BE94-2D409F09E3C3}" destId="{5ADF5ECB-6B09-4B2F-AC55-A6DF4A326336}" srcOrd="0" destOrd="0" presId="urn:microsoft.com/office/officeart/2005/8/layout/radial1"/>
    <dgm:cxn modelId="{5BD26D25-2084-4D3A-8FFC-9333378987DC}" type="presOf" srcId="{17D69641-79C5-44D1-BE16-3DF76B67AD39}" destId="{4B3DD6E0-E92D-4B9D-B76B-A77198DDD641}" srcOrd="0" destOrd="0" presId="urn:microsoft.com/office/officeart/2005/8/layout/radial1"/>
    <dgm:cxn modelId="{3AD2E969-4473-44A6-80C2-E48D29E1B967}" srcId="{838EF36B-00A0-471D-A958-E47E0C3B3237}" destId="{78514D24-E316-4E3B-A7FD-3E7453E2E9EA}" srcOrd="3" destOrd="0" parTransId="{C324D01B-F7EA-4072-8373-23F2E08F2000}" sibTransId="{A1D13CB1-4E0E-4A05-B03A-84FA21A464DF}"/>
    <dgm:cxn modelId="{DCD99D3E-47B3-45BE-B5CC-38F70F999217}" srcId="{838EF36B-00A0-471D-A958-E47E0C3B3237}" destId="{22773D4A-F400-4E40-AF37-2B9585F1B937}" srcOrd="0" destOrd="0" parTransId="{F1349E96-8924-47E0-B6EC-305F670C03C3}" sibTransId="{EBDCEE2E-CB97-4803-85C7-5EB3F13BFC42}"/>
    <dgm:cxn modelId="{F55DDD8D-6D90-4C66-A246-DC0D38EAAA04}" type="presOf" srcId="{2EE02D12-7ED9-4F58-915B-A5150E2E807C}" destId="{51ADDA12-ECC0-4907-9F77-0B5F1DB205D1}" srcOrd="0" destOrd="0" presId="urn:microsoft.com/office/officeart/2005/8/layout/radial1"/>
    <dgm:cxn modelId="{233B8679-C7E8-46D8-B7F5-9CF8754553CB}" type="presOf" srcId="{3E1FC245-30CB-488E-BE94-2D409F09E3C3}" destId="{386C353F-892E-4C1F-A710-746E328279B2}" srcOrd="1" destOrd="0" presId="urn:microsoft.com/office/officeart/2005/8/layout/radial1"/>
    <dgm:cxn modelId="{893D7190-73E3-4307-BDD2-6F0C0AF9CE58}" type="presOf" srcId="{99E8443E-798D-4E8E-BA26-22C70429562E}" destId="{36CB9AD8-48DA-46EA-9FD0-65C4F1DF4180}" srcOrd="0" destOrd="0" presId="urn:microsoft.com/office/officeart/2005/8/layout/radial1"/>
    <dgm:cxn modelId="{F75AE101-934D-46DD-9EFE-EE6573A726E3}" type="presParOf" srcId="{1D9F8FD5-C4C1-4DF1-A639-65C6EDBEDF1D}" destId="{BE7E5318-E91C-4C22-9E8B-D68DD8083F5F}" srcOrd="0" destOrd="0" presId="urn:microsoft.com/office/officeart/2005/8/layout/radial1"/>
    <dgm:cxn modelId="{2D87A22B-D3C4-4F6E-B0B7-24FDB13B111A}" type="presParOf" srcId="{1D9F8FD5-C4C1-4DF1-A639-65C6EDBEDF1D}" destId="{70872623-D1E6-4C53-9BAD-3AA15F436E6C}" srcOrd="1" destOrd="0" presId="urn:microsoft.com/office/officeart/2005/8/layout/radial1"/>
    <dgm:cxn modelId="{D727C517-3557-4AF6-9285-5B77813328A3}" type="presParOf" srcId="{70872623-D1E6-4C53-9BAD-3AA15F436E6C}" destId="{132DE2E8-40B7-4A1F-BAF7-702412918121}" srcOrd="0" destOrd="0" presId="urn:microsoft.com/office/officeart/2005/8/layout/radial1"/>
    <dgm:cxn modelId="{19634D02-488A-4BC6-8667-0D0B91027B44}" type="presParOf" srcId="{1D9F8FD5-C4C1-4DF1-A639-65C6EDBEDF1D}" destId="{A18C2C43-4F2A-4FAE-8FDF-18F4B18CB776}" srcOrd="2" destOrd="0" presId="urn:microsoft.com/office/officeart/2005/8/layout/radial1"/>
    <dgm:cxn modelId="{80ED0FCB-471B-44F3-8C7C-9005C3E728E7}" type="presParOf" srcId="{1D9F8FD5-C4C1-4DF1-A639-65C6EDBEDF1D}" destId="{7BC8CDFD-A0D7-4CFB-9D17-0F3C9E630B8D}" srcOrd="3" destOrd="0" presId="urn:microsoft.com/office/officeart/2005/8/layout/radial1"/>
    <dgm:cxn modelId="{B3E56230-3DAB-4D99-ACAD-6F44A3D134F3}" type="presParOf" srcId="{7BC8CDFD-A0D7-4CFB-9D17-0F3C9E630B8D}" destId="{C7EC25D1-171C-4EDB-9019-3F68F626641A}" srcOrd="0" destOrd="0" presId="urn:microsoft.com/office/officeart/2005/8/layout/radial1"/>
    <dgm:cxn modelId="{DC0AACAB-BB78-45B2-9246-A8E9BC163DD3}" type="presParOf" srcId="{1D9F8FD5-C4C1-4DF1-A639-65C6EDBEDF1D}" destId="{5E69CF19-0324-40F8-89AE-7704E39B1FD9}" srcOrd="4" destOrd="0" presId="urn:microsoft.com/office/officeart/2005/8/layout/radial1"/>
    <dgm:cxn modelId="{BEABA633-775D-4520-9640-CEE6DDE6147E}" type="presParOf" srcId="{1D9F8FD5-C4C1-4DF1-A639-65C6EDBEDF1D}" destId="{36CB9AD8-48DA-46EA-9FD0-65C4F1DF4180}" srcOrd="5" destOrd="0" presId="urn:microsoft.com/office/officeart/2005/8/layout/radial1"/>
    <dgm:cxn modelId="{00200FD0-C0EF-47EE-9D86-B4EA01B01075}" type="presParOf" srcId="{36CB9AD8-48DA-46EA-9FD0-65C4F1DF4180}" destId="{AFFF66C9-3D33-4CBB-9B43-19EF94796F21}" srcOrd="0" destOrd="0" presId="urn:microsoft.com/office/officeart/2005/8/layout/radial1"/>
    <dgm:cxn modelId="{62A0B837-E0CE-495E-B882-6DEFC1B840C3}" type="presParOf" srcId="{1D9F8FD5-C4C1-4DF1-A639-65C6EDBEDF1D}" destId="{BFBFF2CA-FC31-4A8A-B2C6-A441E456FDA9}" srcOrd="6" destOrd="0" presId="urn:microsoft.com/office/officeart/2005/8/layout/radial1"/>
    <dgm:cxn modelId="{985D7055-F2FA-4175-A2AA-512E18D0A8D4}" type="presParOf" srcId="{1D9F8FD5-C4C1-4DF1-A639-65C6EDBEDF1D}" destId="{E26720D6-91DA-4BD3-977A-C931EED3606B}" srcOrd="7" destOrd="0" presId="urn:microsoft.com/office/officeart/2005/8/layout/radial1"/>
    <dgm:cxn modelId="{97D1CBE3-D3D9-49F6-B96E-AAD74194DF1F}" type="presParOf" srcId="{E26720D6-91DA-4BD3-977A-C931EED3606B}" destId="{FC78D964-DAAE-4695-8B62-C841B825DA39}" srcOrd="0" destOrd="0" presId="urn:microsoft.com/office/officeart/2005/8/layout/radial1"/>
    <dgm:cxn modelId="{64392934-C223-4F1F-AA2A-1B6D3388844B}" type="presParOf" srcId="{1D9F8FD5-C4C1-4DF1-A639-65C6EDBEDF1D}" destId="{344C1208-BC1C-47C7-9EEA-3CA11ECCCE84}" srcOrd="8" destOrd="0" presId="urn:microsoft.com/office/officeart/2005/8/layout/radial1"/>
    <dgm:cxn modelId="{9BAFA195-E5FE-4094-93AF-5F3FD708B77A}" type="presParOf" srcId="{1D9F8FD5-C4C1-4DF1-A639-65C6EDBEDF1D}" destId="{33A18CFF-435E-4120-B852-89202E3B65F7}" srcOrd="9" destOrd="0" presId="urn:microsoft.com/office/officeart/2005/8/layout/radial1"/>
    <dgm:cxn modelId="{5993D8BA-6DC5-44D7-AB78-E838A354CD7C}" type="presParOf" srcId="{33A18CFF-435E-4120-B852-89202E3B65F7}" destId="{18B115D0-DD31-4A8C-8D98-D629CCBFF3A5}" srcOrd="0" destOrd="0" presId="urn:microsoft.com/office/officeart/2005/8/layout/radial1"/>
    <dgm:cxn modelId="{425EAD8B-7141-4794-A78F-11944C72D4BB}" type="presParOf" srcId="{1D9F8FD5-C4C1-4DF1-A639-65C6EDBEDF1D}" destId="{AF9037B6-9287-4368-9EE9-E4B83DEDD05F}" srcOrd="10" destOrd="0" presId="urn:microsoft.com/office/officeart/2005/8/layout/radial1"/>
    <dgm:cxn modelId="{57E553F7-30E0-460F-ABE9-77383AAA862F}" type="presParOf" srcId="{1D9F8FD5-C4C1-4DF1-A639-65C6EDBEDF1D}" destId="{4B3DD6E0-E92D-4B9D-B76B-A77198DDD641}" srcOrd="11" destOrd="0" presId="urn:microsoft.com/office/officeart/2005/8/layout/radial1"/>
    <dgm:cxn modelId="{B52D6FD8-6413-4D8E-89F7-953B1F7237E7}" type="presParOf" srcId="{4B3DD6E0-E92D-4B9D-B76B-A77198DDD641}" destId="{07ADBC76-A7B2-4A49-8D1D-2EAD81D3E89F}" srcOrd="0" destOrd="0" presId="urn:microsoft.com/office/officeart/2005/8/layout/radial1"/>
    <dgm:cxn modelId="{EECFADDA-DD53-4139-951B-C6DF539C1B04}" type="presParOf" srcId="{1D9F8FD5-C4C1-4DF1-A639-65C6EDBEDF1D}" destId="{901BCBBC-75F8-4121-ADF8-9549A6556FE2}" srcOrd="12" destOrd="0" presId="urn:microsoft.com/office/officeart/2005/8/layout/radial1"/>
    <dgm:cxn modelId="{6ED60CEE-EB28-42A7-ADAC-A54C5BCAE0F4}" type="presParOf" srcId="{1D9F8FD5-C4C1-4DF1-A639-65C6EDBEDF1D}" destId="{5ADF5ECB-6B09-4B2F-AC55-A6DF4A326336}" srcOrd="13" destOrd="0" presId="urn:microsoft.com/office/officeart/2005/8/layout/radial1"/>
    <dgm:cxn modelId="{8F00EBED-43F4-4D32-8A4D-1D88DFE3157F}" type="presParOf" srcId="{5ADF5ECB-6B09-4B2F-AC55-A6DF4A326336}" destId="{386C353F-892E-4C1F-A710-746E328279B2}" srcOrd="0" destOrd="0" presId="urn:microsoft.com/office/officeart/2005/8/layout/radial1"/>
    <dgm:cxn modelId="{C2F45F86-18C3-4D2E-860C-DAA908213556}" type="presParOf" srcId="{1D9F8FD5-C4C1-4DF1-A639-65C6EDBEDF1D}" destId="{51ADDA12-ECC0-4907-9F77-0B5F1DB205D1}" srcOrd="14" destOrd="0" presId="urn:microsoft.com/office/officeart/2005/8/layout/radia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F345A3-B086-46BF-9690-BFBD36D05927}" type="doc">
      <dgm:prSet loTypeId="urn:microsoft.com/office/officeart/2005/8/layout/lProcess2" loCatId="list" qsTypeId="urn:microsoft.com/office/officeart/2005/8/quickstyle/simple1" qsCatId="simple" csTypeId="urn:microsoft.com/office/officeart/2005/8/colors/colorful4" csCatId="colorful" phldr="1"/>
      <dgm:spPr/>
      <dgm:t>
        <a:bodyPr/>
        <a:lstStyle/>
        <a:p>
          <a:endParaRPr lang="en-US"/>
        </a:p>
      </dgm:t>
    </dgm:pt>
    <dgm:pt modelId="{0918B31F-853B-45BE-827E-DED42E8A00BC}">
      <dgm:prSet phldrT="[Text]" custT="1"/>
      <dgm:spPr/>
      <dgm:t>
        <a:bodyPr/>
        <a:lstStyle/>
        <a:p>
          <a:r>
            <a:rPr lang="en-US" sz="2400" dirty="0"/>
            <a:t>Spirits</a:t>
          </a:r>
        </a:p>
      </dgm:t>
    </dgm:pt>
    <dgm:pt modelId="{5BE5A017-CE1B-4E52-8F96-E0AC1202CB23}" type="parTrans" cxnId="{FF04B92D-2BD6-499A-9E69-2079702326CE}">
      <dgm:prSet/>
      <dgm:spPr/>
      <dgm:t>
        <a:bodyPr/>
        <a:lstStyle/>
        <a:p>
          <a:endParaRPr lang="en-US" sz="2400"/>
        </a:p>
      </dgm:t>
    </dgm:pt>
    <dgm:pt modelId="{EE6A5C67-6EFA-4B39-93B5-38E5AF99C605}" type="sibTrans" cxnId="{FF04B92D-2BD6-499A-9E69-2079702326CE}">
      <dgm:prSet/>
      <dgm:spPr/>
      <dgm:t>
        <a:bodyPr/>
        <a:lstStyle/>
        <a:p>
          <a:endParaRPr lang="en-US" sz="2400"/>
        </a:p>
      </dgm:t>
    </dgm:pt>
    <dgm:pt modelId="{DD1A9935-B4DD-41A2-A3C3-BDF62BE06379}">
      <dgm:prSet phldrT="[Text]" custT="1"/>
      <dgm:spPr/>
      <dgm:t>
        <a:bodyPr/>
        <a:lstStyle/>
        <a:p>
          <a:r>
            <a:rPr lang="en-US" sz="2000" dirty="0"/>
            <a:t>Jinn</a:t>
          </a:r>
        </a:p>
      </dgm:t>
    </dgm:pt>
    <dgm:pt modelId="{F7A1EA85-6A9A-43C9-8331-D738F3BB9800}" type="parTrans" cxnId="{A8B8A86B-D840-4DD4-82F2-A06ECE8B369B}">
      <dgm:prSet/>
      <dgm:spPr/>
      <dgm:t>
        <a:bodyPr/>
        <a:lstStyle/>
        <a:p>
          <a:endParaRPr lang="en-US" sz="2400"/>
        </a:p>
      </dgm:t>
    </dgm:pt>
    <dgm:pt modelId="{F7FDE0F2-5E56-46E9-A4DD-A6BCD03E00AB}" type="sibTrans" cxnId="{A8B8A86B-D840-4DD4-82F2-A06ECE8B369B}">
      <dgm:prSet/>
      <dgm:spPr/>
      <dgm:t>
        <a:bodyPr/>
        <a:lstStyle/>
        <a:p>
          <a:endParaRPr lang="en-US" sz="2400"/>
        </a:p>
      </dgm:t>
    </dgm:pt>
    <dgm:pt modelId="{2DE0BD31-138F-4D32-B0E9-7A90DC7ADF3F}">
      <dgm:prSet phldrT="[Text]" custT="1"/>
      <dgm:spPr/>
      <dgm:t>
        <a:bodyPr/>
        <a:lstStyle/>
        <a:p>
          <a:r>
            <a:rPr lang="en-US" sz="2000" dirty="0"/>
            <a:t>God </a:t>
          </a:r>
        </a:p>
      </dgm:t>
    </dgm:pt>
    <dgm:pt modelId="{B1742A8B-00F9-47F4-88D6-4A3D17E31F52}" type="parTrans" cxnId="{4753CCAA-FC83-44A4-82CC-8B2B899C1E7E}">
      <dgm:prSet/>
      <dgm:spPr/>
      <dgm:t>
        <a:bodyPr/>
        <a:lstStyle/>
        <a:p>
          <a:endParaRPr lang="en-US" sz="2400"/>
        </a:p>
      </dgm:t>
    </dgm:pt>
    <dgm:pt modelId="{C5139213-A2FC-4E61-A1AE-50D41A2D376C}" type="sibTrans" cxnId="{4753CCAA-FC83-44A4-82CC-8B2B899C1E7E}">
      <dgm:prSet/>
      <dgm:spPr/>
      <dgm:t>
        <a:bodyPr/>
        <a:lstStyle/>
        <a:p>
          <a:endParaRPr lang="en-US" sz="2400"/>
        </a:p>
      </dgm:t>
    </dgm:pt>
    <dgm:pt modelId="{DD68007F-C1FA-42F5-8863-7EC1C20B0DD5}">
      <dgm:prSet phldrT="[Text]" custT="1"/>
      <dgm:spPr/>
      <dgm:t>
        <a:bodyPr/>
        <a:lstStyle/>
        <a:p>
          <a:r>
            <a:rPr lang="en-US" sz="2400" dirty="0" smtClean="0"/>
            <a:t>Animals/insects</a:t>
          </a:r>
          <a:endParaRPr lang="en-US" sz="2400" dirty="0"/>
        </a:p>
      </dgm:t>
    </dgm:pt>
    <dgm:pt modelId="{FBEF7F26-A354-4B1D-B8C1-4F4843B30289}" type="parTrans" cxnId="{120F4EDC-46C4-456B-B98D-BDAA4E1DFBB2}">
      <dgm:prSet/>
      <dgm:spPr/>
      <dgm:t>
        <a:bodyPr/>
        <a:lstStyle/>
        <a:p>
          <a:endParaRPr lang="en-US" sz="2400"/>
        </a:p>
      </dgm:t>
    </dgm:pt>
    <dgm:pt modelId="{7718E90D-7F39-4A9C-9D62-C675CD73A932}" type="sibTrans" cxnId="{120F4EDC-46C4-456B-B98D-BDAA4E1DFBB2}">
      <dgm:prSet/>
      <dgm:spPr/>
      <dgm:t>
        <a:bodyPr/>
        <a:lstStyle/>
        <a:p>
          <a:endParaRPr lang="en-US" sz="2400"/>
        </a:p>
      </dgm:t>
    </dgm:pt>
    <dgm:pt modelId="{737F6442-C5B6-4630-A1D2-D7745A92AA2D}">
      <dgm:prSet phldrT="[Text]" custT="1"/>
      <dgm:spPr/>
      <dgm:t>
        <a:bodyPr/>
        <a:lstStyle/>
        <a:p>
          <a:r>
            <a:rPr lang="en-US" sz="2000" dirty="0"/>
            <a:t>Insect</a:t>
          </a:r>
        </a:p>
      </dgm:t>
    </dgm:pt>
    <dgm:pt modelId="{FD03E1DD-D627-46E6-BC7D-D126B2772AD5}" type="parTrans" cxnId="{D4E390DC-2DBB-438E-A354-59D23239509B}">
      <dgm:prSet/>
      <dgm:spPr/>
      <dgm:t>
        <a:bodyPr/>
        <a:lstStyle/>
        <a:p>
          <a:endParaRPr lang="en-US" sz="2400"/>
        </a:p>
      </dgm:t>
    </dgm:pt>
    <dgm:pt modelId="{7B48E809-81B6-478C-9784-6438F3D712DA}" type="sibTrans" cxnId="{D4E390DC-2DBB-438E-A354-59D23239509B}">
      <dgm:prSet/>
      <dgm:spPr/>
      <dgm:t>
        <a:bodyPr/>
        <a:lstStyle/>
        <a:p>
          <a:endParaRPr lang="en-US" sz="2400"/>
        </a:p>
      </dgm:t>
    </dgm:pt>
    <dgm:pt modelId="{AEA03274-84F6-459C-95B4-B551B1191093}">
      <dgm:prSet phldrT="[Text]" custT="1"/>
      <dgm:spPr/>
      <dgm:t>
        <a:bodyPr/>
        <a:lstStyle/>
        <a:p>
          <a:r>
            <a:rPr lang="en-US" sz="2000" dirty="0"/>
            <a:t>Bird</a:t>
          </a:r>
        </a:p>
      </dgm:t>
    </dgm:pt>
    <dgm:pt modelId="{F98492FA-BE5B-4374-81AB-7B5FCB38EA6C}" type="parTrans" cxnId="{4BB1401A-F34E-4DB7-B373-EA12C9FE3775}">
      <dgm:prSet/>
      <dgm:spPr/>
      <dgm:t>
        <a:bodyPr/>
        <a:lstStyle/>
        <a:p>
          <a:endParaRPr lang="en-US" sz="2400"/>
        </a:p>
      </dgm:t>
    </dgm:pt>
    <dgm:pt modelId="{B5E1A2C2-D45D-43FF-89B2-69AB959206E1}" type="sibTrans" cxnId="{4BB1401A-F34E-4DB7-B373-EA12C9FE3775}">
      <dgm:prSet/>
      <dgm:spPr/>
      <dgm:t>
        <a:bodyPr/>
        <a:lstStyle/>
        <a:p>
          <a:endParaRPr lang="en-US" sz="2400"/>
        </a:p>
      </dgm:t>
    </dgm:pt>
    <dgm:pt modelId="{FFA0648D-E22A-4BF4-9527-ED0D5A422818}">
      <dgm:prSet phldrT="[Text]" custT="1"/>
      <dgm:spPr/>
      <dgm:t>
        <a:bodyPr/>
        <a:lstStyle/>
        <a:p>
          <a:r>
            <a:rPr lang="en-US" sz="2400" dirty="0"/>
            <a:t>Disease</a:t>
          </a:r>
        </a:p>
      </dgm:t>
    </dgm:pt>
    <dgm:pt modelId="{559AE100-2AAC-424C-8F57-EA751A8DB930}" type="parTrans" cxnId="{B29CD768-16B3-4AF0-A117-D95E1A2F3A30}">
      <dgm:prSet/>
      <dgm:spPr/>
      <dgm:t>
        <a:bodyPr/>
        <a:lstStyle/>
        <a:p>
          <a:endParaRPr lang="en-US" sz="2400"/>
        </a:p>
      </dgm:t>
    </dgm:pt>
    <dgm:pt modelId="{3A11B240-0148-43A9-B79D-AC27DE6CD47D}" type="sibTrans" cxnId="{B29CD768-16B3-4AF0-A117-D95E1A2F3A30}">
      <dgm:prSet/>
      <dgm:spPr/>
      <dgm:t>
        <a:bodyPr/>
        <a:lstStyle/>
        <a:p>
          <a:endParaRPr lang="en-US" sz="2400"/>
        </a:p>
      </dgm:t>
    </dgm:pt>
    <dgm:pt modelId="{62B95AB9-5BFD-4795-B3B1-F3021B3C6E92}">
      <dgm:prSet phldrT="[Text]" custT="1"/>
      <dgm:spPr/>
      <dgm:t>
        <a:bodyPr/>
        <a:lstStyle/>
        <a:p>
          <a:r>
            <a:rPr lang="en-US" sz="2000" dirty="0"/>
            <a:t>Previous Infection</a:t>
          </a:r>
        </a:p>
      </dgm:t>
    </dgm:pt>
    <dgm:pt modelId="{0B3DAD31-DE7E-472E-AEE3-188308D2FF07}" type="parTrans" cxnId="{4EA3B90B-58AE-4D42-95CD-8D8B3B6AABBF}">
      <dgm:prSet/>
      <dgm:spPr/>
      <dgm:t>
        <a:bodyPr/>
        <a:lstStyle/>
        <a:p>
          <a:endParaRPr lang="en-US" sz="2400"/>
        </a:p>
      </dgm:t>
    </dgm:pt>
    <dgm:pt modelId="{704B6F93-3144-4A6F-B925-979D4B049D27}" type="sibTrans" cxnId="{4EA3B90B-58AE-4D42-95CD-8D8B3B6AABBF}">
      <dgm:prSet/>
      <dgm:spPr/>
      <dgm:t>
        <a:bodyPr/>
        <a:lstStyle/>
        <a:p>
          <a:endParaRPr lang="en-US" sz="2400"/>
        </a:p>
      </dgm:t>
    </dgm:pt>
    <dgm:pt modelId="{48EE691A-F12E-4BFE-BC80-F911F6EADE17}">
      <dgm:prSet phldrT="[Text]" custT="1"/>
      <dgm:spPr/>
      <dgm:t>
        <a:bodyPr/>
        <a:lstStyle/>
        <a:p>
          <a:r>
            <a:rPr lang="en-US" sz="2000" dirty="0"/>
            <a:t>Measles</a:t>
          </a:r>
        </a:p>
      </dgm:t>
    </dgm:pt>
    <dgm:pt modelId="{84FBA34A-46FA-41CF-80E5-F4D5DCF00AF9}" type="parTrans" cxnId="{9CAE505B-EFE8-4D87-9B6B-99943E3EEB7B}">
      <dgm:prSet/>
      <dgm:spPr/>
      <dgm:t>
        <a:bodyPr/>
        <a:lstStyle/>
        <a:p>
          <a:endParaRPr lang="en-US" sz="2400"/>
        </a:p>
      </dgm:t>
    </dgm:pt>
    <dgm:pt modelId="{70C2FBB4-AB50-4C00-BF4E-70F94AF55DCA}" type="sibTrans" cxnId="{9CAE505B-EFE8-4D87-9B6B-99943E3EEB7B}">
      <dgm:prSet/>
      <dgm:spPr/>
      <dgm:t>
        <a:bodyPr/>
        <a:lstStyle/>
        <a:p>
          <a:endParaRPr lang="en-US" sz="2400"/>
        </a:p>
      </dgm:t>
    </dgm:pt>
    <dgm:pt modelId="{19C1724A-9619-4D00-9BB1-BF7DE440CA8D}" type="pres">
      <dgm:prSet presAssocID="{F1F345A3-B086-46BF-9690-BFBD36D05927}" presName="theList" presStyleCnt="0">
        <dgm:presLayoutVars>
          <dgm:dir/>
          <dgm:animLvl val="lvl"/>
          <dgm:resizeHandles val="exact"/>
        </dgm:presLayoutVars>
      </dgm:prSet>
      <dgm:spPr/>
      <dgm:t>
        <a:bodyPr/>
        <a:lstStyle/>
        <a:p>
          <a:endParaRPr lang="en-US"/>
        </a:p>
      </dgm:t>
    </dgm:pt>
    <dgm:pt modelId="{C4D3AD6E-8253-4A91-A748-9020FF5B4524}" type="pres">
      <dgm:prSet presAssocID="{0918B31F-853B-45BE-827E-DED42E8A00BC}" presName="compNode" presStyleCnt="0"/>
      <dgm:spPr/>
    </dgm:pt>
    <dgm:pt modelId="{2DDF4208-D571-4AFA-81EB-397A984BEEDE}" type="pres">
      <dgm:prSet presAssocID="{0918B31F-853B-45BE-827E-DED42E8A00BC}" presName="aNode" presStyleLbl="bgShp" presStyleIdx="0" presStyleCnt="3"/>
      <dgm:spPr/>
      <dgm:t>
        <a:bodyPr/>
        <a:lstStyle/>
        <a:p>
          <a:endParaRPr lang="en-US"/>
        </a:p>
      </dgm:t>
    </dgm:pt>
    <dgm:pt modelId="{D5DC3CDF-3596-495C-A732-CCC32256DECF}" type="pres">
      <dgm:prSet presAssocID="{0918B31F-853B-45BE-827E-DED42E8A00BC}" presName="textNode" presStyleLbl="bgShp" presStyleIdx="0" presStyleCnt="3"/>
      <dgm:spPr/>
      <dgm:t>
        <a:bodyPr/>
        <a:lstStyle/>
        <a:p>
          <a:endParaRPr lang="en-US"/>
        </a:p>
      </dgm:t>
    </dgm:pt>
    <dgm:pt modelId="{E4D7664A-3A06-44BF-AD35-BB74DD326A48}" type="pres">
      <dgm:prSet presAssocID="{0918B31F-853B-45BE-827E-DED42E8A00BC}" presName="compChildNode" presStyleCnt="0"/>
      <dgm:spPr/>
    </dgm:pt>
    <dgm:pt modelId="{FF3D21E6-14D6-41F5-91DD-6C0908A8F299}" type="pres">
      <dgm:prSet presAssocID="{0918B31F-853B-45BE-827E-DED42E8A00BC}" presName="theInnerList" presStyleCnt="0"/>
      <dgm:spPr/>
    </dgm:pt>
    <dgm:pt modelId="{AE89ECB3-C0F6-45A4-9C39-A56CB5C38415}" type="pres">
      <dgm:prSet presAssocID="{DD1A9935-B4DD-41A2-A3C3-BDF62BE06379}" presName="childNode" presStyleLbl="node1" presStyleIdx="0" presStyleCnt="6" custScaleX="125379">
        <dgm:presLayoutVars>
          <dgm:bulletEnabled val="1"/>
        </dgm:presLayoutVars>
      </dgm:prSet>
      <dgm:spPr/>
      <dgm:t>
        <a:bodyPr/>
        <a:lstStyle/>
        <a:p>
          <a:endParaRPr lang="en-US"/>
        </a:p>
      </dgm:t>
    </dgm:pt>
    <dgm:pt modelId="{E82E8650-CC7E-4196-934B-D32AF84B6E02}" type="pres">
      <dgm:prSet presAssocID="{DD1A9935-B4DD-41A2-A3C3-BDF62BE06379}" presName="aSpace2" presStyleCnt="0"/>
      <dgm:spPr/>
    </dgm:pt>
    <dgm:pt modelId="{6A3754D4-CC9C-46D9-AD51-DDE2C7A44E00}" type="pres">
      <dgm:prSet presAssocID="{2DE0BD31-138F-4D32-B0E9-7A90DC7ADF3F}" presName="childNode" presStyleLbl="node1" presStyleIdx="1" presStyleCnt="6" custScaleX="125379">
        <dgm:presLayoutVars>
          <dgm:bulletEnabled val="1"/>
        </dgm:presLayoutVars>
      </dgm:prSet>
      <dgm:spPr/>
      <dgm:t>
        <a:bodyPr/>
        <a:lstStyle/>
        <a:p>
          <a:endParaRPr lang="en-US"/>
        </a:p>
      </dgm:t>
    </dgm:pt>
    <dgm:pt modelId="{57DE76EC-61BF-44CF-988A-188E3F930E13}" type="pres">
      <dgm:prSet presAssocID="{0918B31F-853B-45BE-827E-DED42E8A00BC}" presName="aSpace" presStyleCnt="0"/>
      <dgm:spPr/>
    </dgm:pt>
    <dgm:pt modelId="{F36E5296-3A64-4B24-BC31-AE2E817A1B63}" type="pres">
      <dgm:prSet presAssocID="{DD68007F-C1FA-42F5-8863-7EC1C20B0DD5}" presName="compNode" presStyleCnt="0"/>
      <dgm:spPr/>
    </dgm:pt>
    <dgm:pt modelId="{15FFC39A-3F58-4021-AC7E-0A7BB2A10055}" type="pres">
      <dgm:prSet presAssocID="{DD68007F-C1FA-42F5-8863-7EC1C20B0DD5}" presName="aNode" presStyleLbl="bgShp" presStyleIdx="1" presStyleCnt="3"/>
      <dgm:spPr/>
      <dgm:t>
        <a:bodyPr/>
        <a:lstStyle/>
        <a:p>
          <a:endParaRPr lang="en-US"/>
        </a:p>
      </dgm:t>
    </dgm:pt>
    <dgm:pt modelId="{2BC99D59-0720-4EDB-B921-A9976348DA1D}" type="pres">
      <dgm:prSet presAssocID="{DD68007F-C1FA-42F5-8863-7EC1C20B0DD5}" presName="textNode" presStyleLbl="bgShp" presStyleIdx="1" presStyleCnt="3"/>
      <dgm:spPr/>
      <dgm:t>
        <a:bodyPr/>
        <a:lstStyle/>
        <a:p>
          <a:endParaRPr lang="en-US"/>
        </a:p>
      </dgm:t>
    </dgm:pt>
    <dgm:pt modelId="{CEB84E8E-14FC-44DE-846E-91D409B04751}" type="pres">
      <dgm:prSet presAssocID="{DD68007F-C1FA-42F5-8863-7EC1C20B0DD5}" presName="compChildNode" presStyleCnt="0"/>
      <dgm:spPr/>
    </dgm:pt>
    <dgm:pt modelId="{1A3581A8-6B62-4759-B1BC-8566F05E216F}" type="pres">
      <dgm:prSet presAssocID="{DD68007F-C1FA-42F5-8863-7EC1C20B0DD5}" presName="theInnerList" presStyleCnt="0"/>
      <dgm:spPr/>
    </dgm:pt>
    <dgm:pt modelId="{C82BA02A-C1B9-4654-AA58-6391062687BF}" type="pres">
      <dgm:prSet presAssocID="{737F6442-C5B6-4630-A1D2-D7745A92AA2D}" presName="childNode" presStyleLbl="node1" presStyleIdx="2" presStyleCnt="6" custScaleX="123503">
        <dgm:presLayoutVars>
          <dgm:bulletEnabled val="1"/>
        </dgm:presLayoutVars>
      </dgm:prSet>
      <dgm:spPr/>
      <dgm:t>
        <a:bodyPr/>
        <a:lstStyle/>
        <a:p>
          <a:endParaRPr lang="en-US"/>
        </a:p>
      </dgm:t>
    </dgm:pt>
    <dgm:pt modelId="{221310D1-F4F7-4473-8881-76A65ED354AC}" type="pres">
      <dgm:prSet presAssocID="{737F6442-C5B6-4630-A1D2-D7745A92AA2D}" presName="aSpace2" presStyleCnt="0"/>
      <dgm:spPr/>
    </dgm:pt>
    <dgm:pt modelId="{62E23AFD-4ECE-4D98-AD3A-6718C5676C14}" type="pres">
      <dgm:prSet presAssocID="{AEA03274-84F6-459C-95B4-B551B1191093}" presName="childNode" presStyleLbl="node1" presStyleIdx="3" presStyleCnt="6" custScaleX="123503">
        <dgm:presLayoutVars>
          <dgm:bulletEnabled val="1"/>
        </dgm:presLayoutVars>
      </dgm:prSet>
      <dgm:spPr/>
      <dgm:t>
        <a:bodyPr/>
        <a:lstStyle/>
        <a:p>
          <a:endParaRPr lang="en-US"/>
        </a:p>
      </dgm:t>
    </dgm:pt>
    <dgm:pt modelId="{928BD1C3-5A98-4F70-A654-FFC4737F93C0}" type="pres">
      <dgm:prSet presAssocID="{DD68007F-C1FA-42F5-8863-7EC1C20B0DD5}" presName="aSpace" presStyleCnt="0"/>
      <dgm:spPr/>
    </dgm:pt>
    <dgm:pt modelId="{23058DC5-F750-40E9-9968-CD9919BE4C84}" type="pres">
      <dgm:prSet presAssocID="{FFA0648D-E22A-4BF4-9527-ED0D5A422818}" presName="compNode" presStyleCnt="0"/>
      <dgm:spPr/>
    </dgm:pt>
    <dgm:pt modelId="{89B01A4D-6DA8-4DA8-8449-FFEFDB5A9516}" type="pres">
      <dgm:prSet presAssocID="{FFA0648D-E22A-4BF4-9527-ED0D5A422818}" presName="aNode" presStyleLbl="bgShp" presStyleIdx="2" presStyleCnt="3" custLinFactNeighborY="-1319"/>
      <dgm:spPr/>
      <dgm:t>
        <a:bodyPr/>
        <a:lstStyle/>
        <a:p>
          <a:endParaRPr lang="en-US"/>
        </a:p>
      </dgm:t>
    </dgm:pt>
    <dgm:pt modelId="{B4E2D3D4-A5DF-41CA-A0B7-A4D357423F56}" type="pres">
      <dgm:prSet presAssocID="{FFA0648D-E22A-4BF4-9527-ED0D5A422818}" presName="textNode" presStyleLbl="bgShp" presStyleIdx="2" presStyleCnt="3"/>
      <dgm:spPr/>
      <dgm:t>
        <a:bodyPr/>
        <a:lstStyle/>
        <a:p>
          <a:endParaRPr lang="en-US"/>
        </a:p>
      </dgm:t>
    </dgm:pt>
    <dgm:pt modelId="{FF31F732-39D8-408C-8CB9-F46AF3D0D7EF}" type="pres">
      <dgm:prSet presAssocID="{FFA0648D-E22A-4BF4-9527-ED0D5A422818}" presName="compChildNode" presStyleCnt="0"/>
      <dgm:spPr/>
    </dgm:pt>
    <dgm:pt modelId="{F8B0C5EC-3407-402D-8779-60D8A0D81AEE}" type="pres">
      <dgm:prSet presAssocID="{FFA0648D-E22A-4BF4-9527-ED0D5A422818}" presName="theInnerList" presStyleCnt="0"/>
      <dgm:spPr/>
    </dgm:pt>
    <dgm:pt modelId="{09459CFA-B630-4FBE-81B2-A34BF7051D4C}" type="pres">
      <dgm:prSet presAssocID="{62B95AB9-5BFD-4795-B3B1-F3021B3C6E92}" presName="childNode" presStyleLbl="node1" presStyleIdx="4" presStyleCnt="6" custScaleX="133349" custScaleY="72669">
        <dgm:presLayoutVars>
          <dgm:bulletEnabled val="1"/>
        </dgm:presLayoutVars>
      </dgm:prSet>
      <dgm:spPr/>
      <dgm:t>
        <a:bodyPr/>
        <a:lstStyle/>
        <a:p>
          <a:endParaRPr lang="en-US"/>
        </a:p>
      </dgm:t>
    </dgm:pt>
    <dgm:pt modelId="{03AACFBD-EF15-4520-A141-46AA401FD21A}" type="pres">
      <dgm:prSet presAssocID="{62B95AB9-5BFD-4795-B3B1-F3021B3C6E92}" presName="aSpace2" presStyleCnt="0"/>
      <dgm:spPr/>
    </dgm:pt>
    <dgm:pt modelId="{3294CC40-F183-49D5-ABC9-92259515EA1C}" type="pres">
      <dgm:prSet presAssocID="{48EE691A-F12E-4BFE-BC80-F911F6EADE17}" presName="childNode" presStyleLbl="node1" presStyleIdx="5" presStyleCnt="6" custScaleX="126229" custScaleY="75501" custLinFactNeighborY="7157">
        <dgm:presLayoutVars>
          <dgm:bulletEnabled val="1"/>
        </dgm:presLayoutVars>
      </dgm:prSet>
      <dgm:spPr/>
      <dgm:t>
        <a:bodyPr/>
        <a:lstStyle/>
        <a:p>
          <a:endParaRPr lang="en-US"/>
        </a:p>
      </dgm:t>
    </dgm:pt>
  </dgm:ptLst>
  <dgm:cxnLst>
    <dgm:cxn modelId="{B1F20F4E-CBC7-4E59-AEB5-DFE9AE4176B9}" type="presOf" srcId="{DD68007F-C1FA-42F5-8863-7EC1C20B0DD5}" destId="{15FFC39A-3F58-4021-AC7E-0A7BB2A10055}" srcOrd="0" destOrd="0" presId="urn:microsoft.com/office/officeart/2005/8/layout/lProcess2"/>
    <dgm:cxn modelId="{5D5BFD47-49F4-469D-BE17-FCA8564BC26A}" type="presOf" srcId="{62B95AB9-5BFD-4795-B3B1-F3021B3C6E92}" destId="{09459CFA-B630-4FBE-81B2-A34BF7051D4C}" srcOrd="0" destOrd="0" presId="urn:microsoft.com/office/officeart/2005/8/layout/lProcess2"/>
    <dgm:cxn modelId="{B8DCBF7D-6893-467B-A372-2C823D3C2726}" type="presOf" srcId="{FFA0648D-E22A-4BF4-9527-ED0D5A422818}" destId="{B4E2D3D4-A5DF-41CA-A0B7-A4D357423F56}" srcOrd="1" destOrd="0" presId="urn:microsoft.com/office/officeart/2005/8/layout/lProcess2"/>
    <dgm:cxn modelId="{A6150F22-52A5-408C-96C2-2AECD9717DFD}" type="presOf" srcId="{DD68007F-C1FA-42F5-8863-7EC1C20B0DD5}" destId="{2BC99D59-0720-4EDB-B921-A9976348DA1D}" srcOrd="1" destOrd="0" presId="urn:microsoft.com/office/officeart/2005/8/layout/lProcess2"/>
    <dgm:cxn modelId="{9F19608D-48F3-4089-94A8-CE566272E7BE}" type="presOf" srcId="{F1F345A3-B086-46BF-9690-BFBD36D05927}" destId="{19C1724A-9619-4D00-9BB1-BF7DE440CA8D}" srcOrd="0" destOrd="0" presId="urn:microsoft.com/office/officeart/2005/8/layout/lProcess2"/>
    <dgm:cxn modelId="{D4E390DC-2DBB-438E-A354-59D23239509B}" srcId="{DD68007F-C1FA-42F5-8863-7EC1C20B0DD5}" destId="{737F6442-C5B6-4630-A1D2-D7745A92AA2D}" srcOrd="0" destOrd="0" parTransId="{FD03E1DD-D627-46E6-BC7D-D126B2772AD5}" sibTransId="{7B48E809-81B6-478C-9784-6438F3D712DA}"/>
    <dgm:cxn modelId="{FF04B92D-2BD6-499A-9E69-2079702326CE}" srcId="{F1F345A3-B086-46BF-9690-BFBD36D05927}" destId="{0918B31F-853B-45BE-827E-DED42E8A00BC}" srcOrd="0" destOrd="0" parTransId="{5BE5A017-CE1B-4E52-8F96-E0AC1202CB23}" sibTransId="{EE6A5C67-6EFA-4B39-93B5-38E5AF99C605}"/>
    <dgm:cxn modelId="{A8B8A86B-D840-4DD4-82F2-A06ECE8B369B}" srcId="{0918B31F-853B-45BE-827E-DED42E8A00BC}" destId="{DD1A9935-B4DD-41A2-A3C3-BDF62BE06379}" srcOrd="0" destOrd="0" parTransId="{F7A1EA85-6A9A-43C9-8331-D738F3BB9800}" sibTransId="{F7FDE0F2-5E56-46E9-A4DD-A6BCD03E00AB}"/>
    <dgm:cxn modelId="{DD73BC4A-BC1F-4F24-80E7-610DB770A25C}" type="presOf" srcId="{FFA0648D-E22A-4BF4-9527-ED0D5A422818}" destId="{89B01A4D-6DA8-4DA8-8449-FFEFDB5A9516}" srcOrd="0" destOrd="0" presId="urn:microsoft.com/office/officeart/2005/8/layout/lProcess2"/>
    <dgm:cxn modelId="{75E16599-B937-44D6-B733-A5F59711F339}" type="presOf" srcId="{48EE691A-F12E-4BFE-BC80-F911F6EADE17}" destId="{3294CC40-F183-49D5-ABC9-92259515EA1C}" srcOrd="0" destOrd="0" presId="urn:microsoft.com/office/officeart/2005/8/layout/lProcess2"/>
    <dgm:cxn modelId="{4753CCAA-FC83-44A4-82CC-8B2B899C1E7E}" srcId="{0918B31F-853B-45BE-827E-DED42E8A00BC}" destId="{2DE0BD31-138F-4D32-B0E9-7A90DC7ADF3F}" srcOrd="1" destOrd="0" parTransId="{B1742A8B-00F9-47F4-88D6-4A3D17E31F52}" sibTransId="{C5139213-A2FC-4E61-A1AE-50D41A2D376C}"/>
    <dgm:cxn modelId="{9CAE505B-EFE8-4D87-9B6B-99943E3EEB7B}" srcId="{FFA0648D-E22A-4BF4-9527-ED0D5A422818}" destId="{48EE691A-F12E-4BFE-BC80-F911F6EADE17}" srcOrd="1" destOrd="0" parTransId="{84FBA34A-46FA-41CF-80E5-F4D5DCF00AF9}" sibTransId="{70C2FBB4-AB50-4C00-BF4E-70F94AF55DCA}"/>
    <dgm:cxn modelId="{6CB50382-3B90-49BC-9B03-2B7E08831AC3}" type="presOf" srcId="{0918B31F-853B-45BE-827E-DED42E8A00BC}" destId="{2DDF4208-D571-4AFA-81EB-397A984BEEDE}" srcOrd="0" destOrd="0" presId="urn:microsoft.com/office/officeart/2005/8/layout/lProcess2"/>
    <dgm:cxn modelId="{E651DDF6-F3F6-4C1D-9B9E-5E4EBAA2308B}" type="presOf" srcId="{0918B31F-853B-45BE-827E-DED42E8A00BC}" destId="{D5DC3CDF-3596-495C-A732-CCC32256DECF}" srcOrd="1" destOrd="0" presId="urn:microsoft.com/office/officeart/2005/8/layout/lProcess2"/>
    <dgm:cxn modelId="{120F4EDC-46C4-456B-B98D-BDAA4E1DFBB2}" srcId="{F1F345A3-B086-46BF-9690-BFBD36D05927}" destId="{DD68007F-C1FA-42F5-8863-7EC1C20B0DD5}" srcOrd="1" destOrd="0" parTransId="{FBEF7F26-A354-4B1D-B8C1-4F4843B30289}" sibTransId="{7718E90D-7F39-4A9C-9D62-C675CD73A932}"/>
    <dgm:cxn modelId="{B29CD768-16B3-4AF0-A117-D95E1A2F3A30}" srcId="{F1F345A3-B086-46BF-9690-BFBD36D05927}" destId="{FFA0648D-E22A-4BF4-9527-ED0D5A422818}" srcOrd="2" destOrd="0" parTransId="{559AE100-2AAC-424C-8F57-EA751A8DB930}" sibTransId="{3A11B240-0148-43A9-B79D-AC27DE6CD47D}"/>
    <dgm:cxn modelId="{037F9884-47F4-4B2A-ACB8-90048DB8ED5A}" type="presOf" srcId="{737F6442-C5B6-4630-A1D2-D7745A92AA2D}" destId="{C82BA02A-C1B9-4654-AA58-6391062687BF}" srcOrd="0" destOrd="0" presId="urn:microsoft.com/office/officeart/2005/8/layout/lProcess2"/>
    <dgm:cxn modelId="{4EA3B90B-58AE-4D42-95CD-8D8B3B6AABBF}" srcId="{FFA0648D-E22A-4BF4-9527-ED0D5A422818}" destId="{62B95AB9-5BFD-4795-B3B1-F3021B3C6E92}" srcOrd="0" destOrd="0" parTransId="{0B3DAD31-DE7E-472E-AEE3-188308D2FF07}" sibTransId="{704B6F93-3144-4A6F-B925-979D4B049D27}"/>
    <dgm:cxn modelId="{92268680-C822-44F8-8510-525C6091A284}" type="presOf" srcId="{DD1A9935-B4DD-41A2-A3C3-BDF62BE06379}" destId="{AE89ECB3-C0F6-45A4-9C39-A56CB5C38415}" srcOrd="0" destOrd="0" presId="urn:microsoft.com/office/officeart/2005/8/layout/lProcess2"/>
    <dgm:cxn modelId="{4BB1401A-F34E-4DB7-B373-EA12C9FE3775}" srcId="{DD68007F-C1FA-42F5-8863-7EC1C20B0DD5}" destId="{AEA03274-84F6-459C-95B4-B551B1191093}" srcOrd="1" destOrd="0" parTransId="{F98492FA-BE5B-4374-81AB-7B5FCB38EA6C}" sibTransId="{B5E1A2C2-D45D-43FF-89B2-69AB959206E1}"/>
    <dgm:cxn modelId="{239AF946-5E81-4865-A415-16AE75167AA9}" type="presOf" srcId="{AEA03274-84F6-459C-95B4-B551B1191093}" destId="{62E23AFD-4ECE-4D98-AD3A-6718C5676C14}" srcOrd="0" destOrd="0" presId="urn:microsoft.com/office/officeart/2005/8/layout/lProcess2"/>
    <dgm:cxn modelId="{565B6B93-6347-44BC-9388-A89D2FE5CE3A}" type="presOf" srcId="{2DE0BD31-138F-4D32-B0E9-7A90DC7ADF3F}" destId="{6A3754D4-CC9C-46D9-AD51-DDE2C7A44E00}" srcOrd="0" destOrd="0" presId="urn:microsoft.com/office/officeart/2005/8/layout/lProcess2"/>
    <dgm:cxn modelId="{FF2139DA-4577-4789-A9E8-F460D3A24344}" type="presParOf" srcId="{19C1724A-9619-4D00-9BB1-BF7DE440CA8D}" destId="{C4D3AD6E-8253-4A91-A748-9020FF5B4524}" srcOrd="0" destOrd="0" presId="urn:microsoft.com/office/officeart/2005/8/layout/lProcess2"/>
    <dgm:cxn modelId="{B9890CD6-3730-4B76-B725-6FDF901E446A}" type="presParOf" srcId="{C4D3AD6E-8253-4A91-A748-9020FF5B4524}" destId="{2DDF4208-D571-4AFA-81EB-397A984BEEDE}" srcOrd="0" destOrd="0" presId="urn:microsoft.com/office/officeart/2005/8/layout/lProcess2"/>
    <dgm:cxn modelId="{B486115A-20D1-464E-B768-676CC75BD937}" type="presParOf" srcId="{C4D3AD6E-8253-4A91-A748-9020FF5B4524}" destId="{D5DC3CDF-3596-495C-A732-CCC32256DECF}" srcOrd="1" destOrd="0" presId="urn:microsoft.com/office/officeart/2005/8/layout/lProcess2"/>
    <dgm:cxn modelId="{A901EB7E-F6B3-44A8-9CAE-7279AAA479C6}" type="presParOf" srcId="{C4D3AD6E-8253-4A91-A748-9020FF5B4524}" destId="{E4D7664A-3A06-44BF-AD35-BB74DD326A48}" srcOrd="2" destOrd="0" presId="urn:microsoft.com/office/officeart/2005/8/layout/lProcess2"/>
    <dgm:cxn modelId="{790AEBB5-BF69-411A-BA38-B6DB36B82805}" type="presParOf" srcId="{E4D7664A-3A06-44BF-AD35-BB74DD326A48}" destId="{FF3D21E6-14D6-41F5-91DD-6C0908A8F299}" srcOrd="0" destOrd="0" presId="urn:microsoft.com/office/officeart/2005/8/layout/lProcess2"/>
    <dgm:cxn modelId="{3264C267-3681-4EDB-A3BA-A9BA9AC0987C}" type="presParOf" srcId="{FF3D21E6-14D6-41F5-91DD-6C0908A8F299}" destId="{AE89ECB3-C0F6-45A4-9C39-A56CB5C38415}" srcOrd="0" destOrd="0" presId="urn:microsoft.com/office/officeart/2005/8/layout/lProcess2"/>
    <dgm:cxn modelId="{5ABDCD75-F2E4-4529-8801-823104B096E4}" type="presParOf" srcId="{FF3D21E6-14D6-41F5-91DD-6C0908A8F299}" destId="{E82E8650-CC7E-4196-934B-D32AF84B6E02}" srcOrd="1" destOrd="0" presId="urn:microsoft.com/office/officeart/2005/8/layout/lProcess2"/>
    <dgm:cxn modelId="{1AE081B7-2096-4DAD-9455-9102599A54CB}" type="presParOf" srcId="{FF3D21E6-14D6-41F5-91DD-6C0908A8F299}" destId="{6A3754D4-CC9C-46D9-AD51-DDE2C7A44E00}" srcOrd="2" destOrd="0" presId="urn:microsoft.com/office/officeart/2005/8/layout/lProcess2"/>
    <dgm:cxn modelId="{4A9E9FF0-794B-4B85-A961-5025940837BC}" type="presParOf" srcId="{19C1724A-9619-4D00-9BB1-BF7DE440CA8D}" destId="{57DE76EC-61BF-44CF-988A-188E3F930E13}" srcOrd="1" destOrd="0" presId="urn:microsoft.com/office/officeart/2005/8/layout/lProcess2"/>
    <dgm:cxn modelId="{FDA09F69-D9E7-4780-A008-CD071EF7BE50}" type="presParOf" srcId="{19C1724A-9619-4D00-9BB1-BF7DE440CA8D}" destId="{F36E5296-3A64-4B24-BC31-AE2E817A1B63}" srcOrd="2" destOrd="0" presId="urn:microsoft.com/office/officeart/2005/8/layout/lProcess2"/>
    <dgm:cxn modelId="{90B5E43E-D733-459C-BF2A-E3BFFA5984D8}" type="presParOf" srcId="{F36E5296-3A64-4B24-BC31-AE2E817A1B63}" destId="{15FFC39A-3F58-4021-AC7E-0A7BB2A10055}" srcOrd="0" destOrd="0" presId="urn:microsoft.com/office/officeart/2005/8/layout/lProcess2"/>
    <dgm:cxn modelId="{56F5C4A2-502A-45D8-86E4-1AF0A351B047}" type="presParOf" srcId="{F36E5296-3A64-4B24-BC31-AE2E817A1B63}" destId="{2BC99D59-0720-4EDB-B921-A9976348DA1D}" srcOrd="1" destOrd="0" presId="urn:microsoft.com/office/officeart/2005/8/layout/lProcess2"/>
    <dgm:cxn modelId="{8FBFFF4B-64E2-4EAF-8FCF-ED56B99073AC}" type="presParOf" srcId="{F36E5296-3A64-4B24-BC31-AE2E817A1B63}" destId="{CEB84E8E-14FC-44DE-846E-91D409B04751}" srcOrd="2" destOrd="0" presId="urn:microsoft.com/office/officeart/2005/8/layout/lProcess2"/>
    <dgm:cxn modelId="{D5F89351-692B-4725-ADDD-228075F13F24}" type="presParOf" srcId="{CEB84E8E-14FC-44DE-846E-91D409B04751}" destId="{1A3581A8-6B62-4759-B1BC-8566F05E216F}" srcOrd="0" destOrd="0" presId="urn:microsoft.com/office/officeart/2005/8/layout/lProcess2"/>
    <dgm:cxn modelId="{40FAEF69-F914-4E81-9F57-F72645A58105}" type="presParOf" srcId="{1A3581A8-6B62-4759-B1BC-8566F05E216F}" destId="{C82BA02A-C1B9-4654-AA58-6391062687BF}" srcOrd="0" destOrd="0" presId="urn:microsoft.com/office/officeart/2005/8/layout/lProcess2"/>
    <dgm:cxn modelId="{58DC3A9B-10B2-4EB9-A3D1-2D0E82F4781F}" type="presParOf" srcId="{1A3581A8-6B62-4759-B1BC-8566F05E216F}" destId="{221310D1-F4F7-4473-8881-76A65ED354AC}" srcOrd="1" destOrd="0" presId="urn:microsoft.com/office/officeart/2005/8/layout/lProcess2"/>
    <dgm:cxn modelId="{66356CBD-2051-4402-9328-58E12EA2F0BE}" type="presParOf" srcId="{1A3581A8-6B62-4759-B1BC-8566F05E216F}" destId="{62E23AFD-4ECE-4D98-AD3A-6718C5676C14}" srcOrd="2" destOrd="0" presId="urn:microsoft.com/office/officeart/2005/8/layout/lProcess2"/>
    <dgm:cxn modelId="{21B8A7F8-AEAA-4159-99D2-EE77644A0D6D}" type="presParOf" srcId="{19C1724A-9619-4D00-9BB1-BF7DE440CA8D}" destId="{928BD1C3-5A98-4F70-A654-FFC4737F93C0}" srcOrd="3" destOrd="0" presId="urn:microsoft.com/office/officeart/2005/8/layout/lProcess2"/>
    <dgm:cxn modelId="{89217A48-2D4B-49F4-A140-E2578E2D0BD7}" type="presParOf" srcId="{19C1724A-9619-4D00-9BB1-BF7DE440CA8D}" destId="{23058DC5-F750-40E9-9968-CD9919BE4C84}" srcOrd="4" destOrd="0" presId="urn:microsoft.com/office/officeart/2005/8/layout/lProcess2"/>
    <dgm:cxn modelId="{E617A7AF-87B0-4F7D-9B6E-BB011AE96A44}" type="presParOf" srcId="{23058DC5-F750-40E9-9968-CD9919BE4C84}" destId="{89B01A4D-6DA8-4DA8-8449-FFEFDB5A9516}" srcOrd="0" destOrd="0" presId="urn:microsoft.com/office/officeart/2005/8/layout/lProcess2"/>
    <dgm:cxn modelId="{4949E8C5-FB0F-43B8-94B3-490FF6216CA1}" type="presParOf" srcId="{23058DC5-F750-40E9-9968-CD9919BE4C84}" destId="{B4E2D3D4-A5DF-41CA-A0B7-A4D357423F56}" srcOrd="1" destOrd="0" presId="urn:microsoft.com/office/officeart/2005/8/layout/lProcess2"/>
    <dgm:cxn modelId="{981564F9-D2EE-46F8-8AA7-785D56DB7B91}" type="presParOf" srcId="{23058DC5-F750-40E9-9968-CD9919BE4C84}" destId="{FF31F732-39D8-408C-8CB9-F46AF3D0D7EF}" srcOrd="2" destOrd="0" presId="urn:microsoft.com/office/officeart/2005/8/layout/lProcess2"/>
    <dgm:cxn modelId="{9EBD1272-EDC6-4275-9D4F-5BA1C2EB7465}" type="presParOf" srcId="{FF31F732-39D8-408C-8CB9-F46AF3D0D7EF}" destId="{F8B0C5EC-3407-402D-8779-60D8A0D81AEE}" srcOrd="0" destOrd="0" presId="urn:microsoft.com/office/officeart/2005/8/layout/lProcess2"/>
    <dgm:cxn modelId="{9F6A8D5D-E671-4ACF-A8D0-E8A4C1D153F6}" type="presParOf" srcId="{F8B0C5EC-3407-402D-8779-60D8A0D81AEE}" destId="{09459CFA-B630-4FBE-81B2-A34BF7051D4C}" srcOrd="0" destOrd="0" presId="urn:microsoft.com/office/officeart/2005/8/layout/lProcess2"/>
    <dgm:cxn modelId="{EB7FD08C-FF28-40FC-8E2D-7D94BDD9A517}" type="presParOf" srcId="{F8B0C5EC-3407-402D-8779-60D8A0D81AEE}" destId="{03AACFBD-EF15-4520-A141-46AA401FD21A}" srcOrd="1" destOrd="0" presId="urn:microsoft.com/office/officeart/2005/8/layout/lProcess2"/>
    <dgm:cxn modelId="{48CC1ED4-AE44-4442-8509-B4D88FE11886}" type="presParOf" srcId="{F8B0C5EC-3407-402D-8779-60D8A0D81AEE}" destId="{3294CC40-F183-49D5-ABC9-92259515EA1C}" srcOrd="2" destOrd="0" presId="urn:microsoft.com/office/officeart/2005/8/layout/lProcess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7E5318-E91C-4C22-9E8B-D68DD8083F5F}">
      <dsp:nvSpPr>
        <dsp:cNvPr id="0" name=""/>
        <dsp:cNvSpPr/>
      </dsp:nvSpPr>
      <dsp:spPr>
        <a:xfrm>
          <a:off x="2609134" y="1407276"/>
          <a:ext cx="1334931" cy="134096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i="1" kern="1200" dirty="0"/>
            <a:t>Names</a:t>
          </a:r>
        </a:p>
      </dsp:txBody>
      <dsp:txXfrm>
        <a:off x="2804630" y="1603656"/>
        <a:ext cx="943939" cy="948206"/>
      </dsp:txXfrm>
    </dsp:sp>
    <dsp:sp modelId="{70872623-D1E6-4C53-9BAD-3AA15F436E6C}">
      <dsp:nvSpPr>
        <dsp:cNvPr id="0" name=""/>
        <dsp:cNvSpPr/>
      </dsp:nvSpPr>
      <dsp:spPr>
        <a:xfrm rot="16200000">
          <a:off x="3091647" y="1208008"/>
          <a:ext cx="369905" cy="28631"/>
        </a:xfrm>
        <a:custGeom>
          <a:avLst/>
          <a:gdLst/>
          <a:ahLst/>
          <a:cxnLst/>
          <a:rect l="0" t="0" r="0" b="0"/>
          <a:pathLst>
            <a:path>
              <a:moveTo>
                <a:pt x="0" y="14315"/>
              </a:moveTo>
              <a:lnTo>
                <a:pt x="369905" y="1431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n-US" sz="2000" kern="1200" dirty="0"/>
        </a:p>
      </dsp:txBody>
      <dsp:txXfrm>
        <a:off x="3267352" y="1213075"/>
        <a:ext cx="18495" cy="18495"/>
      </dsp:txXfrm>
    </dsp:sp>
    <dsp:sp modelId="{A18C2C43-4F2A-4FAE-8FDF-18F4B18CB776}">
      <dsp:nvSpPr>
        <dsp:cNvPr id="0" name=""/>
        <dsp:cNvSpPr/>
      </dsp:nvSpPr>
      <dsp:spPr>
        <a:xfrm>
          <a:off x="2755419" y="-4990"/>
          <a:ext cx="1042361" cy="1042361"/>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t>Danhurawa</a:t>
          </a:r>
        </a:p>
      </dsp:txBody>
      <dsp:txXfrm>
        <a:off x="2908069" y="147660"/>
        <a:ext cx="737061" cy="737061"/>
      </dsp:txXfrm>
    </dsp:sp>
    <dsp:sp modelId="{7BC8CDFD-A0D7-4CFB-9D17-0F3C9E630B8D}">
      <dsp:nvSpPr>
        <dsp:cNvPr id="0" name=""/>
        <dsp:cNvSpPr/>
      </dsp:nvSpPr>
      <dsp:spPr>
        <a:xfrm rot="19285714">
          <a:off x="3758806" y="1530665"/>
          <a:ext cx="371755" cy="28631"/>
        </a:xfrm>
        <a:custGeom>
          <a:avLst/>
          <a:gdLst/>
          <a:ahLst/>
          <a:cxnLst/>
          <a:rect l="0" t="0" r="0" b="0"/>
          <a:pathLst>
            <a:path>
              <a:moveTo>
                <a:pt x="0" y="14315"/>
              </a:moveTo>
              <a:lnTo>
                <a:pt x="371755" y="1431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n-US" sz="2000" kern="1200" dirty="0"/>
        </a:p>
      </dsp:txBody>
      <dsp:txXfrm>
        <a:off x="3935390" y="1535686"/>
        <a:ext cx="18587" cy="18587"/>
      </dsp:txXfrm>
    </dsp:sp>
    <dsp:sp modelId="{5E69CF19-0324-40F8-89AE-7704E39B1FD9}">
      <dsp:nvSpPr>
        <dsp:cNvPr id="0" name=""/>
        <dsp:cNvSpPr/>
      </dsp:nvSpPr>
      <dsp:spPr>
        <a:xfrm>
          <a:off x="3976303" y="582956"/>
          <a:ext cx="1042361" cy="1042361"/>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t>Iska</a:t>
          </a:r>
        </a:p>
      </dsp:txBody>
      <dsp:txXfrm>
        <a:off x="4128953" y="735606"/>
        <a:ext cx="737061" cy="737061"/>
      </dsp:txXfrm>
    </dsp:sp>
    <dsp:sp modelId="{36CB9AD8-48DA-46EA-9FD0-65C4F1DF4180}">
      <dsp:nvSpPr>
        <dsp:cNvPr id="0" name=""/>
        <dsp:cNvSpPr/>
      </dsp:nvSpPr>
      <dsp:spPr>
        <a:xfrm rot="771429">
          <a:off x="3922802" y="2253477"/>
          <a:ext cx="372775" cy="28631"/>
        </a:xfrm>
        <a:custGeom>
          <a:avLst/>
          <a:gdLst/>
          <a:ahLst/>
          <a:cxnLst/>
          <a:rect l="0" t="0" r="0" b="0"/>
          <a:pathLst>
            <a:path>
              <a:moveTo>
                <a:pt x="0" y="14315"/>
              </a:moveTo>
              <a:lnTo>
                <a:pt x="372775" y="1431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n-US" sz="2000" kern="1200" dirty="0"/>
        </a:p>
      </dsp:txBody>
      <dsp:txXfrm>
        <a:off x="4099870" y="2258473"/>
        <a:ext cx="18638" cy="18638"/>
      </dsp:txXfrm>
    </dsp:sp>
    <dsp:sp modelId="{BFBFF2CA-FC31-4A8A-B2C6-A441E456FDA9}">
      <dsp:nvSpPr>
        <dsp:cNvPr id="0" name=""/>
        <dsp:cNvSpPr/>
      </dsp:nvSpPr>
      <dsp:spPr>
        <a:xfrm>
          <a:off x="4277837" y="1904061"/>
          <a:ext cx="1042361" cy="1042361"/>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t>Maci Dan Wawa</a:t>
          </a:r>
        </a:p>
      </dsp:txBody>
      <dsp:txXfrm>
        <a:off x="4430487" y="2056711"/>
        <a:ext cx="737061" cy="737061"/>
      </dsp:txXfrm>
    </dsp:sp>
    <dsp:sp modelId="{E26720D6-91DA-4BD3-977A-C931EED3606B}">
      <dsp:nvSpPr>
        <dsp:cNvPr id="0" name=""/>
        <dsp:cNvSpPr/>
      </dsp:nvSpPr>
      <dsp:spPr>
        <a:xfrm rot="3857143">
          <a:off x="3462397" y="2833908"/>
          <a:ext cx="370477" cy="28631"/>
        </a:xfrm>
        <a:custGeom>
          <a:avLst/>
          <a:gdLst/>
          <a:ahLst/>
          <a:cxnLst/>
          <a:rect l="0" t="0" r="0" b="0"/>
          <a:pathLst>
            <a:path>
              <a:moveTo>
                <a:pt x="0" y="14315"/>
              </a:moveTo>
              <a:lnTo>
                <a:pt x="370477" y="1431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n-US" sz="2000" kern="1200" dirty="0"/>
        </a:p>
      </dsp:txBody>
      <dsp:txXfrm>
        <a:off x="3638374" y="2838962"/>
        <a:ext cx="18523" cy="18523"/>
      </dsp:txXfrm>
    </dsp:sp>
    <dsp:sp modelId="{344C1208-BC1C-47C7-9EEA-3CA11ECCCE84}">
      <dsp:nvSpPr>
        <dsp:cNvPr id="0" name=""/>
        <dsp:cNvSpPr/>
      </dsp:nvSpPr>
      <dsp:spPr>
        <a:xfrm>
          <a:off x="3432959" y="2963504"/>
          <a:ext cx="1042361" cy="1042361"/>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Noma</a:t>
          </a:r>
          <a:endParaRPr lang="en-US" sz="2000" kern="1200" dirty="0"/>
        </a:p>
      </dsp:txBody>
      <dsp:txXfrm>
        <a:off x="3585609" y="3116154"/>
        <a:ext cx="737061" cy="737061"/>
      </dsp:txXfrm>
    </dsp:sp>
    <dsp:sp modelId="{33A18CFF-435E-4120-B852-89202E3B65F7}">
      <dsp:nvSpPr>
        <dsp:cNvPr id="0" name=""/>
        <dsp:cNvSpPr/>
      </dsp:nvSpPr>
      <dsp:spPr>
        <a:xfrm rot="6942857">
          <a:off x="2747090" y="2817091"/>
          <a:ext cx="333145" cy="28631"/>
        </a:xfrm>
        <a:custGeom>
          <a:avLst/>
          <a:gdLst/>
          <a:ahLst/>
          <a:cxnLst/>
          <a:rect l="0" t="0" r="0" b="0"/>
          <a:pathLst>
            <a:path>
              <a:moveTo>
                <a:pt x="0" y="14315"/>
              </a:moveTo>
              <a:lnTo>
                <a:pt x="333145" y="1431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dirty="0"/>
        </a:p>
      </dsp:txBody>
      <dsp:txXfrm rot="10800000">
        <a:off x="2905334" y="2823077"/>
        <a:ext cx="16657" cy="16657"/>
      </dsp:txXfrm>
    </dsp:sp>
    <dsp:sp modelId="{AF9037B6-9287-4368-9EE9-E4B83DEDD05F}">
      <dsp:nvSpPr>
        <dsp:cNvPr id="0" name=""/>
        <dsp:cNvSpPr/>
      </dsp:nvSpPr>
      <dsp:spPr>
        <a:xfrm>
          <a:off x="2057402" y="2922034"/>
          <a:ext cx="1083315" cy="1125302"/>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Tuareg</a:t>
          </a:r>
          <a:endParaRPr lang="en-US" sz="2000" kern="1200" dirty="0"/>
        </a:p>
      </dsp:txBody>
      <dsp:txXfrm>
        <a:off x="2216050" y="3086831"/>
        <a:ext cx="766019" cy="795708"/>
      </dsp:txXfrm>
    </dsp:sp>
    <dsp:sp modelId="{4B3DD6E0-E92D-4B9D-B76B-A77198DDD641}">
      <dsp:nvSpPr>
        <dsp:cNvPr id="0" name=""/>
        <dsp:cNvSpPr/>
      </dsp:nvSpPr>
      <dsp:spPr>
        <a:xfrm rot="10028571">
          <a:off x="2257622" y="2253477"/>
          <a:ext cx="372775" cy="28631"/>
        </a:xfrm>
        <a:custGeom>
          <a:avLst/>
          <a:gdLst/>
          <a:ahLst/>
          <a:cxnLst/>
          <a:rect l="0" t="0" r="0" b="0"/>
          <a:pathLst>
            <a:path>
              <a:moveTo>
                <a:pt x="0" y="14315"/>
              </a:moveTo>
              <a:lnTo>
                <a:pt x="372775" y="1431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n-US" sz="2000" kern="1200" dirty="0"/>
        </a:p>
      </dsp:txBody>
      <dsp:txXfrm rot="10800000">
        <a:off x="2434690" y="2258473"/>
        <a:ext cx="18638" cy="18638"/>
      </dsp:txXfrm>
    </dsp:sp>
    <dsp:sp modelId="{901BCBBC-75F8-4121-ADF8-9549A6556FE2}">
      <dsp:nvSpPr>
        <dsp:cNvPr id="0" name=""/>
        <dsp:cNvSpPr/>
      </dsp:nvSpPr>
      <dsp:spPr>
        <a:xfrm>
          <a:off x="1233001" y="1904061"/>
          <a:ext cx="1042361" cy="1042361"/>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t>Akin</a:t>
          </a:r>
        </a:p>
      </dsp:txBody>
      <dsp:txXfrm>
        <a:off x="1385651" y="2056711"/>
        <a:ext cx="737061" cy="737061"/>
      </dsp:txXfrm>
    </dsp:sp>
    <dsp:sp modelId="{5ADF5ECB-6B09-4B2F-AC55-A6DF4A326336}">
      <dsp:nvSpPr>
        <dsp:cNvPr id="0" name=""/>
        <dsp:cNvSpPr/>
      </dsp:nvSpPr>
      <dsp:spPr>
        <a:xfrm rot="13114286">
          <a:off x="2422638" y="1530665"/>
          <a:ext cx="371755" cy="28631"/>
        </a:xfrm>
        <a:custGeom>
          <a:avLst/>
          <a:gdLst/>
          <a:ahLst/>
          <a:cxnLst/>
          <a:rect l="0" t="0" r="0" b="0"/>
          <a:pathLst>
            <a:path>
              <a:moveTo>
                <a:pt x="0" y="14315"/>
              </a:moveTo>
              <a:lnTo>
                <a:pt x="371755" y="1431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n-US" sz="2000" kern="1200" dirty="0"/>
        </a:p>
      </dsp:txBody>
      <dsp:txXfrm rot="10800000">
        <a:off x="2599222" y="1535686"/>
        <a:ext cx="18587" cy="18587"/>
      </dsp:txXfrm>
    </dsp:sp>
    <dsp:sp modelId="{51ADDA12-ECC0-4907-9F77-0B5F1DB205D1}">
      <dsp:nvSpPr>
        <dsp:cNvPr id="0" name=""/>
        <dsp:cNvSpPr/>
      </dsp:nvSpPr>
      <dsp:spPr>
        <a:xfrm>
          <a:off x="1534534" y="582956"/>
          <a:ext cx="1042361" cy="1042361"/>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t>Ciwon Daji</a:t>
          </a:r>
        </a:p>
      </dsp:txBody>
      <dsp:txXfrm>
        <a:off x="1687184" y="735606"/>
        <a:ext cx="737061" cy="7370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DF4208-D571-4AFA-81EB-397A984BEEDE}">
      <dsp:nvSpPr>
        <dsp:cNvPr id="0" name=""/>
        <dsp:cNvSpPr/>
      </dsp:nvSpPr>
      <dsp:spPr>
        <a:xfrm>
          <a:off x="2037" y="0"/>
          <a:ext cx="1222461" cy="3276600"/>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t>Spirits</a:t>
          </a:r>
        </a:p>
      </dsp:txBody>
      <dsp:txXfrm>
        <a:off x="2037" y="0"/>
        <a:ext cx="1222461" cy="982980"/>
      </dsp:txXfrm>
    </dsp:sp>
    <dsp:sp modelId="{AE89ECB3-C0F6-45A4-9C39-A56CB5C38415}">
      <dsp:nvSpPr>
        <dsp:cNvPr id="0" name=""/>
        <dsp:cNvSpPr/>
      </dsp:nvSpPr>
      <dsp:spPr>
        <a:xfrm>
          <a:off x="184" y="983939"/>
          <a:ext cx="1226168" cy="987939"/>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n-US" sz="2000" kern="1200" dirty="0"/>
            <a:t>Jinn</a:t>
          </a:r>
        </a:p>
      </dsp:txBody>
      <dsp:txXfrm>
        <a:off x="29120" y="1012875"/>
        <a:ext cx="1168296" cy="930067"/>
      </dsp:txXfrm>
    </dsp:sp>
    <dsp:sp modelId="{6A3754D4-CC9C-46D9-AD51-DDE2C7A44E00}">
      <dsp:nvSpPr>
        <dsp:cNvPr id="0" name=""/>
        <dsp:cNvSpPr/>
      </dsp:nvSpPr>
      <dsp:spPr>
        <a:xfrm>
          <a:off x="184" y="2123870"/>
          <a:ext cx="1226168" cy="987939"/>
        </a:xfrm>
        <a:prstGeom prst="roundRect">
          <a:avLst>
            <a:gd name="adj" fmla="val 10000"/>
          </a:avLst>
        </a:prstGeom>
        <a:solidFill>
          <a:schemeClr val="accent4">
            <a:hueOff val="2079139"/>
            <a:satOff val="-9594"/>
            <a:lumOff val="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n-US" sz="2000" kern="1200" dirty="0"/>
            <a:t>God </a:t>
          </a:r>
        </a:p>
      </dsp:txBody>
      <dsp:txXfrm>
        <a:off x="29120" y="2152806"/>
        <a:ext cx="1168296" cy="930067"/>
      </dsp:txXfrm>
    </dsp:sp>
    <dsp:sp modelId="{15FFC39A-3F58-4021-AC7E-0A7BB2A10055}">
      <dsp:nvSpPr>
        <dsp:cNvPr id="0" name=""/>
        <dsp:cNvSpPr/>
      </dsp:nvSpPr>
      <dsp:spPr>
        <a:xfrm>
          <a:off x="1318037" y="0"/>
          <a:ext cx="1222461" cy="3276600"/>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Animals/insects</a:t>
          </a:r>
          <a:endParaRPr lang="en-US" sz="2400" kern="1200" dirty="0"/>
        </a:p>
      </dsp:txBody>
      <dsp:txXfrm>
        <a:off x="1318037" y="0"/>
        <a:ext cx="1222461" cy="982980"/>
      </dsp:txXfrm>
    </dsp:sp>
    <dsp:sp modelId="{C82BA02A-C1B9-4654-AA58-6391062687BF}">
      <dsp:nvSpPr>
        <dsp:cNvPr id="0" name=""/>
        <dsp:cNvSpPr/>
      </dsp:nvSpPr>
      <dsp:spPr>
        <a:xfrm>
          <a:off x="1325357" y="983939"/>
          <a:ext cx="1207821" cy="987939"/>
        </a:xfrm>
        <a:prstGeom prst="roundRect">
          <a:avLst>
            <a:gd name="adj" fmla="val 10000"/>
          </a:avLst>
        </a:prstGeom>
        <a:solidFill>
          <a:schemeClr val="accent4">
            <a:hueOff val="4158277"/>
            <a:satOff val="-19187"/>
            <a:lumOff val="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n-US" sz="2000" kern="1200" dirty="0"/>
            <a:t>Insect</a:t>
          </a:r>
        </a:p>
      </dsp:txBody>
      <dsp:txXfrm>
        <a:off x="1354293" y="1012875"/>
        <a:ext cx="1149949" cy="930067"/>
      </dsp:txXfrm>
    </dsp:sp>
    <dsp:sp modelId="{62E23AFD-4ECE-4D98-AD3A-6718C5676C14}">
      <dsp:nvSpPr>
        <dsp:cNvPr id="0" name=""/>
        <dsp:cNvSpPr/>
      </dsp:nvSpPr>
      <dsp:spPr>
        <a:xfrm>
          <a:off x="1325357" y="2123870"/>
          <a:ext cx="1207821" cy="987939"/>
        </a:xfrm>
        <a:prstGeom prst="roundRect">
          <a:avLst>
            <a:gd name="adj" fmla="val 10000"/>
          </a:avLst>
        </a:prstGeom>
        <a:solidFill>
          <a:schemeClr val="accent4">
            <a:hueOff val="6237415"/>
            <a:satOff val="-28781"/>
            <a:lumOff val="1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n-US" sz="2000" kern="1200" dirty="0"/>
            <a:t>Bird</a:t>
          </a:r>
        </a:p>
      </dsp:txBody>
      <dsp:txXfrm>
        <a:off x="1354293" y="2152806"/>
        <a:ext cx="1149949" cy="930067"/>
      </dsp:txXfrm>
    </dsp:sp>
    <dsp:sp modelId="{89B01A4D-6DA8-4DA8-8449-FFEFDB5A9516}">
      <dsp:nvSpPr>
        <dsp:cNvPr id="0" name=""/>
        <dsp:cNvSpPr/>
      </dsp:nvSpPr>
      <dsp:spPr>
        <a:xfrm>
          <a:off x="2673008" y="0"/>
          <a:ext cx="1222461" cy="3276600"/>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t>Disease</a:t>
          </a:r>
        </a:p>
      </dsp:txBody>
      <dsp:txXfrm>
        <a:off x="2673008" y="0"/>
        <a:ext cx="1222461" cy="982980"/>
      </dsp:txXfrm>
    </dsp:sp>
    <dsp:sp modelId="{09459CFA-B630-4FBE-81B2-A34BF7051D4C}">
      <dsp:nvSpPr>
        <dsp:cNvPr id="0" name=""/>
        <dsp:cNvSpPr/>
      </dsp:nvSpPr>
      <dsp:spPr>
        <a:xfrm>
          <a:off x="2632183" y="983134"/>
          <a:ext cx="1304112" cy="946150"/>
        </a:xfrm>
        <a:prstGeom prst="roundRect">
          <a:avLst>
            <a:gd name="adj" fmla="val 10000"/>
          </a:avLst>
        </a:prstGeom>
        <a:solidFill>
          <a:schemeClr val="accent4">
            <a:hueOff val="8316554"/>
            <a:satOff val="-38374"/>
            <a:lumOff val="1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n-US" sz="2000" kern="1200" dirty="0"/>
            <a:t>Previous Infection</a:t>
          </a:r>
        </a:p>
      </dsp:txBody>
      <dsp:txXfrm>
        <a:off x="2659895" y="1010846"/>
        <a:ext cx="1248688" cy="890726"/>
      </dsp:txXfrm>
    </dsp:sp>
    <dsp:sp modelId="{3294CC40-F183-49D5-ABC9-92259515EA1C}">
      <dsp:nvSpPr>
        <dsp:cNvPr id="0" name=""/>
        <dsp:cNvSpPr/>
      </dsp:nvSpPr>
      <dsp:spPr>
        <a:xfrm>
          <a:off x="2666999" y="2143928"/>
          <a:ext cx="1234480" cy="983023"/>
        </a:xfrm>
        <a:prstGeom prst="roundRect">
          <a:avLst>
            <a:gd name="adj" fmla="val 10000"/>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n-US" sz="2000" kern="1200" dirty="0"/>
            <a:t>Measles</a:t>
          </a:r>
        </a:p>
      </dsp:txBody>
      <dsp:txXfrm>
        <a:off x="2695791" y="2172720"/>
        <a:ext cx="1176896" cy="925439"/>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3688F59-8272-4A2D-9BEC-9E0ADEE4A796}" type="datetimeFigureOut">
              <a:rPr lang="en-US" smtClean="0"/>
              <a:t>02-05-2019</a:t>
            </a:fld>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CDB456F-88DC-4C21-A534-42EF5B980B4D}" type="slidenum">
              <a:rPr lang="en-US" smtClean="0"/>
              <a:t>‹#›</a:t>
            </a:fld>
            <a:endParaRPr lang="en-US" dirty="0"/>
          </a:p>
        </p:txBody>
      </p:sp>
    </p:spTree>
    <p:extLst>
      <p:ext uri="{BB962C8B-B14F-4D97-AF65-F5344CB8AC3E}">
        <p14:creationId xmlns:p14="http://schemas.microsoft.com/office/powerpoint/2010/main" val="102804434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481B65-FB81-43FC-8969-2195FF7F08CB}" type="datetimeFigureOut">
              <a:rPr lang="en-US" smtClean="0"/>
              <a:t>02-05-2019</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47E63D-D17C-4509-ACBE-969A8102CEBF}" type="slidenum">
              <a:rPr lang="en-US" smtClean="0"/>
              <a:t>‹#›</a:t>
            </a:fld>
            <a:endParaRPr lang="en-US" dirty="0"/>
          </a:p>
        </p:txBody>
      </p:sp>
    </p:spTree>
    <p:extLst>
      <p:ext uri="{BB962C8B-B14F-4D97-AF65-F5344CB8AC3E}">
        <p14:creationId xmlns:p14="http://schemas.microsoft.com/office/powerpoint/2010/main" val="163133547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Hello</a:t>
            </a:r>
            <a:r>
              <a:rPr lang="en-US" baseline="0" dirty="0" smtClean="0"/>
              <a:t> and thank you for this opportunity to present our research on noma, my name is Juliana </a:t>
            </a:r>
            <a:r>
              <a:rPr lang="en-GB" sz="1200" b="0" dirty="0" smtClean="0">
                <a:solidFill>
                  <a:schemeClr val="tx1"/>
                </a:solidFill>
              </a:rPr>
              <a:t>Oyemakinde</a:t>
            </a:r>
            <a:r>
              <a:rPr lang="en-US" b="0" baseline="0" dirty="0" smtClean="0"/>
              <a:t> </a:t>
            </a:r>
            <a:r>
              <a:rPr lang="en-US" baseline="0" dirty="0" smtClean="0"/>
              <a:t>and I am the research study coordinator in Sokoto, Nigeria.</a:t>
            </a:r>
          </a:p>
          <a:p>
            <a:endParaRPr lang="en-US" baseline="0" dirty="0" smtClean="0"/>
          </a:p>
          <a:p>
            <a:r>
              <a:rPr lang="en-US" baseline="0" dirty="0" smtClean="0"/>
              <a:t>Today I will be presenting </a:t>
            </a:r>
            <a:r>
              <a:rPr lang="en-US" b="0" baseline="0" dirty="0" smtClean="0"/>
              <a:t>the aims, methods, results and conclusions of our study which aimed to assess the </a:t>
            </a:r>
            <a:r>
              <a:rPr lang="en-GB" sz="1200" b="0" dirty="0" smtClean="0">
                <a:solidFill>
                  <a:srgbClr val="C00000"/>
                </a:solidFill>
              </a:rPr>
              <a:t>prevalence of and beliefs about noma in northwest Nigeria.</a:t>
            </a:r>
            <a:endParaRPr lang="en-US" b="0" baseline="0" dirty="0" smtClean="0"/>
          </a:p>
        </p:txBody>
      </p:sp>
      <p:sp>
        <p:nvSpPr>
          <p:cNvPr id="4" name="Slide Number Placeholder 3"/>
          <p:cNvSpPr>
            <a:spLocks noGrp="1"/>
          </p:cNvSpPr>
          <p:nvPr>
            <p:ph type="sldNum" sz="quarter" idx="10"/>
          </p:nvPr>
        </p:nvSpPr>
        <p:spPr/>
        <p:txBody>
          <a:bodyPr/>
          <a:lstStyle/>
          <a:p>
            <a:fld id="{5347E63D-D17C-4509-ACBE-969A8102CEBF}" type="slidenum">
              <a:rPr lang="en-US" smtClean="0"/>
              <a:t>1</a:t>
            </a:fld>
            <a:endParaRPr lang="en-US" dirty="0"/>
          </a:p>
        </p:txBody>
      </p:sp>
    </p:spTree>
    <p:extLst>
      <p:ext uri="{BB962C8B-B14F-4D97-AF65-F5344CB8AC3E}">
        <p14:creationId xmlns:p14="http://schemas.microsoft.com/office/powerpoint/2010/main" val="734943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smtClean="0"/>
              <a:t>Noma, also known as cancrum oris</a:t>
            </a:r>
            <a:r>
              <a:rPr lang="en-GB" baseline="0" dirty="0" smtClean="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Is an infection of the oral cavity which causes disintegration of the cheek and sometimes nose and eye in</a:t>
            </a:r>
            <a:r>
              <a:rPr lang="en-GB" baseline="0" dirty="0" smtClean="0"/>
              <a:t> under a week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If</a:t>
            </a:r>
            <a:r>
              <a:rPr lang="en-GB" baseline="0" dirty="0" smtClean="0"/>
              <a:t> u</a:t>
            </a:r>
            <a:r>
              <a:rPr lang="en-GB" dirty="0" smtClean="0"/>
              <a:t>ntreated, noma has a reported 90% mortality rate, and mainly affects children aged 2 – 5</a:t>
            </a:r>
            <a:r>
              <a:rPr lang="en-GB" baseline="0" dirty="0" smtClean="0"/>
              <a:t> years</a:t>
            </a:r>
            <a:endParaRPr lang="en-GB"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For those who survive, noma leads to severe facial disfigurements, functionality issues and stigmatization</a:t>
            </a:r>
            <a:endParaRPr lang="en-GB" baseline="80000" dirty="0" smtClean="0"/>
          </a:p>
          <a:p>
            <a:pPr marL="171450" indent="-171450">
              <a:buFont typeface="Arial" panose="020B0604020202020204" pitchFamily="34" charset="0"/>
              <a:buChar char="•"/>
            </a:pPr>
            <a:r>
              <a:rPr lang="en-US" baseline="0" dirty="0" smtClean="0"/>
              <a:t>Limited research has been conducted on noma</a:t>
            </a:r>
          </a:p>
          <a:p>
            <a:pPr marL="171450" indent="-171450">
              <a:buFont typeface="Arial" panose="020B0604020202020204" pitchFamily="34" charset="0"/>
              <a:buChar char="•"/>
            </a:pPr>
            <a:r>
              <a:rPr lang="en-GB" kern="1200" dirty="0" smtClean="0">
                <a:solidFill>
                  <a:schemeClr val="tx1"/>
                </a:solidFill>
                <a:effectLst/>
              </a:rPr>
              <a:t>And it has not yet been added to</a:t>
            </a:r>
            <a:r>
              <a:rPr lang="en-GB" kern="1200" baseline="0" dirty="0" smtClean="0">
                <a:solidFill>
                  <a:schemeClr val="tx1"/>
                </a:solidFill>
                <a:effectLst/>
              </a:rPr>
              <a:t> </a:t>
            </a:r>
            <a:r>
              <a:rPr lang="en-GB" kern="1200" dirty="0" smtClean="0">
                <a:solidFill>
                  <a:schemeClr val="tx1"/>
                </a:solidFill>
                <a:effectLst/>
              </a:rPr>
              <a:t>the WHO’s Neglected</a:t>
            </a:r>
            <a:r>
              <a:rPr lang="en-GB" kern="1200" baseline="0" dirty="0" smtClean="0">
                <a:solidFill>
                  <a:schemeClr val="tx1"/>
                </a:solidFill>
                <a:effectLst/>
              </a:rPr>
              <a:t> Tropical Diseases</a:t>
            </a:r>
            <a:r>
              <a:rPr lang="en-GB" kern="1200" dirty="0" smtClean="0">
                <a:solidFill>
                  <a:schemeClr val="tx1"/>
                </a:solidFill>
                <a:effectLst/>
              </a:rPr>
              <a:t> list</a:t>
            </a:r>
            <a:r>
              <a:rPr lang="en-GB" kern="1200" baseline="0" dirty="0" smtClean="0">
                <a:solidFill>
                  <a:schemeClr val="tx1"/>
                </a:solidFill>
                <a:effectLst/>
              </a:rPr>
              <a:t> </a:t>
            </a:r>
          </a:p>
          <a:p>
            <a:pPr marL="171450" indent="-171450">
              <a:buFont typeface="Arial" panose="020B0604020202020204" pitchFamily="34" charset="0"/>
              <a:buChar char="•"/>
            </a:pPr>
            <a:r>
              <a:rPr lang="en-GB" sz="1200" kern="1200" dirty="0" smtClean="0">
                <a:solidFill>
                  <a:schemeClr val="tx1"/>
                </a:solidFill>
                <a:effectLst/>
                <a:latin typeface="+mn-lt"/>
                <a:ea typeface="+mn-ea"/>
                <a:cs typeface="+mn-cs"/>
              </a:rPr>
              <a:t>Noma typifies the complex interactions between malnutrition, poor sanitation, poor oral hygiene practices</a:t>
            </a:r>
            <a:r>
              <a:rPr lang="en-GB" sz="1200" kern="1200" baseline="0" dirty="0" smtClean="0">
                <a:solidFill>
                  <a:schemeClr val="tx1"/>
                </a:solidFill>
                <a:effectLst/>
                <a:latin typeface="+mn-lt"/>
                <a:ea typeface="+mn-ea"/>
                <a:cs typeface="+mn-cs"/>
              </a:rPr>
              <a:t> and immunosuppression.</a:t>
            </a:r>
            <a:endParaRPr lang="en-GB"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GB" sz="1200" kern="1200" baseline="0" dirty="0" smtClean="0">
                <a:solidFill>
                  <a:schemeClr val="tx1"/>
                </a:solidFill>
                <a:effectLst/>
                <a:latin typeface="+mn-lt"/>
                <a:ea typeface="+mn-ea"/>
                <a:cs typeface="+mn-cs"/>
              </a:rPr>
              <a:t>Other risk factors include the caretaker being someone other than the mother, and colostrum not being given at birth</a:t>
            </a:r>
            <a:r>
              <a:rPr lang="en-GB" sz="1200" kern="1200" dirty="0" smtClean="0">
                <a:solidFill>
                  <a:schemeClr val="tx1"/>
                </a:solidFill>
                <a:effectLst/>
                <a:latin typeface="+mn-lt"/>
                <a:ea typeface="+mn-ea"/>
                <a:cs typeface="+mn-cs"/>
              </a:rPr>
              <a:t>. </a:t>
            </a:r>
            <a:endParaRPr lang="en-US" dirty="0" smtClean="0"/>
          </a:p>
          <a:p>
            <a:endParaRPr lang="en-US" dirty="0"/>
          </a:p>
        </p:txBody>
      </p:sp>
      <p:sp>
        <p:nvSpPr>
          <p:cNvPr id="4" name="Slide Number Placeholder 3"/>
          <p:cNvSpPr>
            <a:spLocks noGrp="1"/>
          </p:cNvSpPr>
          <p:nvPr>
            <p:ph type="sldNum" sz="quarter" idx="10"/>
          </p:nvPr>
        </p:nvSpPr>
        <p:spPr/>
        <p:txBody>
          <a:bodyPr/>
          <a:lstStyle/>
          <a:p>
            <a:fld id="{5347E63D-D17C-4509-ACBE-969A8102CEBF}" type="slidenum">
              <a:rPr lang="en-US" smtClean="0"/>
              <a:t>2</a:t>
            </a:fld>
            <a:endParaRPr lang="en-US" dirty="0"/>
          </a:p>
        </p:txBody>
      </p:sp>
    </p:spTree>
    <p:extLst>
      <p:ext uri="{BB962C8B-B14F-4D97-AF65-F5344CB8AC3E}">
        <p14:creationId xmlns:p14="http://schemas.microsoft.com/office/powerpoint/2010/main" val="933995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Noma Children’s Hospital in Sokoto has been providing treatment for noma patients for many years; and since 2014 MSF have supported programs at the hospital.</a:t>
            </a:r>
            <a:endParaRPr lang="en-US" dirty="0" smtClean="0"/>
          </a:p>
          <a:p>
            <a:r>
              <a:rPr lang="en-US" baseline="0" dirty="0" smtClean="0"/>
              <a:t> </a:t>
            </a:r>
          </a:p>
          <a:p>
            <a:r>
              <a:rPr lang="en-US" sz="2800" dirty="0" smtClean="0"/>
              <a:t>These</a:t>
            </a:r>
            <a:r>
              <a:rPr lang="en-US" sz="2800" baseline="0" dirty="0" smtClean="0"/>
              <a:t> p</a:t>
            </a:r>
            <a:r>
              <a:rPr lang="en-US" sz="2800" dirty="0" smtClean="0"/>
              <a:t>rograms include:</a:t>
            </a:r>
          </a:p>
          <a:p>
            <a:pPr lvl="1">
              <a:buFont typeface="Calibri" panose="020F0502020204030204" pitchFamily="34" charset="0"/>
              <a:buChar char="‐"/>
            </a:pPr>
            <a:r>
              <a:rPr lang="en-US" sz="2400" dirty="0" smtClean="0"/>
              <a:t>Surgical interventions</a:t>
            </a:r>
          </a:p>
          <a:p>
            <a:pPr lvl="1">
              <a:buFont typeface="Calibri" panose="020F0502020204030204" pitchFamily="34" charset="0"/>
              <a:buChar char="‐"/>
            </a:pPr>
            <a:r>
              <a:rPr lang="en-US" sz="2400" dirty="0" smtClean="0"/>
              <a:t>Nutritional support</a:t>
            </a:r>
          </a:p>
          <a:p>
            <a:pPr lvl="1">
              <a:buFont typeface="Calibri" panose="020F0502020204030204" pitchFamily="34" charset="0"/>
              <a:buChar char="‐"/>
            </a:pPr>
            <a:r>
              <a:rPr lang="en-US" sz="2400" dirty="0" smtClean="0"/>
              <a:t>Psychosocial support</a:t>
            </a:r>
          </a:p>
          <a:p>
            <a:pPr lvl="1">
              <a:buFont typeface="Calibri" panose="020F0502020204030204" pitchFamily="34" charset="0"/>
              <a:buChar char="‐"/>
            </a:pPr>
            <a:r>
              <a:rPr lang="en-US" sz="2400" dirty="0" smtClean="0"/>
              <a:t>Physiotherapy</a:t>
            </a:r>
          </a:p>
          <a:p>
            <a:pPr lvl="1">
              <a:buFont typeface="Calibri" panose="020F0502020204030204" pitchFamily="34" charset="0"/>
              <a:buChar char="‐"/>
            </a:pPr>
            <a:r>
              <a:rPr lang="en-US" sz="2400" dirty="0" smtClean="0"/>
              <a:t>Outreach</a:t>
            </a:r>
          </a:p>
          <a:p>
            <a:endParaRPr lang="en-US" baseline="0" dirty="0" smtClean="0"/>
          </a:p>
        </p:txBody>
      </p:sp>
      <p:sp>
        <p:nvSpPr>
          <p:cNvPr id="4" name="Slide Number Placeholder 3"/>
          <p:cNvSpPr>
            <a:spLocks noGrp="1"/>
          </p:cNvSpPr>
          <p:nvPr>
            <p:ph type="sldNum" sz="quarter" idx="10"/>
          </p:nvPr>
        </p:nvSpPr>
        <p:spPr/>
        <p:txBody>
          <a:bodyPr/>
          <a:lstStyle/>
          <a:p>
            <a:fld id="{5347E63D-D17C-4509-ACBE-969A8102CEBF}" type="slidenum">
              <a:rPr lang="en-US" smtClean="0"/>
              <a:t>3</a:t>
            </a:fld>
            <a:endParaRPr lang="en-US" dirty="0"/>
          </a:p>
        </p:txBody>
      </p:sp>
    </p:spTree>
    <p:extLst>
      <p:ext uri="{BB962C8B-B14F-4D97-AF65-F5344CB8AC3E}">
        <p14:creationId xmlns:p14="http://schemas.microsoft.com/office/powerpoint/2010/main" val="1284879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smtClean="0">
                <a:solidFill>
                  <a:schemeClr val="tx1"/>
                </a:solidFill>
                <a:effectLst/>
                <a:latin typeface="+mn-lt"/>
                <a:ea typeface="+mn-ea"/>
                <a:cs typeface="+mn-cs"/>
              </a:rPr>
              <a:t>This study forms part of a larger </a:t>
            </a:r>
            <a:r>
              <a:rPr lang="en-US" sz="1200" b="0" kern="1200" baseline="0" dirty="0" smtClean="0">
                <a:solidFill>
                  <a:schemeClr val="tx1"/>
                </a:solidFill>
                <a:effectLst/>
                <a:latin typeface="+mn-lt"/>
                <a:ea typeface="+mn-ea"/>
                <a:cs typeface="+mn-cs"/>
              </a:rPr>
              <a:t>o</a:t>
            </a:r>
            <a:r>
              <a:rPr lang="en-US" sz="1200" b="0" kern="1200" dirty="0" smtClean="0">
                <a:solidFill>
                  <a:schemeClr val="tx1"/>
                </a:solidFill>
                <a:effectLst/>
                <a:latin typeface="+mn-lt"/>
                <a:ea typeface="+mn-ea"/>
                <a:cs typeface="+mn-cs"/>
              </a:rPr>
              <a:t>perational</a:t>
            </a:r>
            <a:r>
              <a:rPr lang="en-US" sz="1200" b="0" kern="1200" baseline="0" dirty="0" smtClean="0">
                <a:solidFill>
                  <a:schemeClr val="tx1"/>
                </a:solidFill>
                <a:effectLst/>
                <a:latin typeface="+mn-lt"/>
                <a:ea typeface="+mn-ea"/>
                <a:cs typeface="+mn-cs"/>
              </a:rPr>
              <a:t> research agenda for noma, this agenda aims to add to the scant body of knowledge on noma, and to provide useful information on the disease for program planning and advocacy.</a:t>
            </a:r>
            <a:endParaRPr lang="en-US" sz="1200" b="0" kern="1200" dirty="0" smtClean="0">
              <a:solidFill>
                <a:schemeClr val="tx1"/>
              </a:solidFill>
              <a:effectLst/>
              <a:latin typeface="+mn-lt"/>
              <a:ea typeface="+mn-ea"/>
              <a:cs typeface="+mn-cs"/>
            </a:endParaRPr>
          </a:p>
          <a:p>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aimed to estimate the prevalence of noma in northwest Nigeria</a:t>
            </a:r>
            <a:r>
              <a:rPr lang="en-US" sz="1200" kern="1200" baseline="0" dirty="0" smtClean="0">
                <a:solidFill>
                  <a:schemeClr val="tx1"/>
                </a:solidFill>
                <a:effectLst/>
                <a:latin typeface="+mn-lt"/>
                <a:ea typeface="+mn-ea"/>
                <a:cs typeface="+mn-cs"/>
              </a:rPr>
              <a:t> to guide </a:t>
            </a:r>
            <a:r>
              <a:rPr lang="en-US" sz="1200" kern="1200" dirty="0" smtClean="0">
                <a:solidFill>
                  <a:schemeClr val="tx1"/>
                </a:solidFill>
                <a:effectLst/>
                <a:latin typeface="+mn-lt"/>
                <a:ea typeface="+mn-ea"/>
                <a:cs typeface="+mn-cs"/>
              </a:rPr>
              <a:t>MSF programming</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And</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to better understand the concepts,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perceptions and</a:t>
            </a:r>
            <a:r>
              <a:rPr lang="en-US" sz="1200" kern="1200" baseline="0" dirty="0" smtClean="0">
                <a:solidFill>
                  <a:schemeClr val="tx1"/>
                </a:solidFill>
                <a:effectLst/>
                <a:latin typeface="+mn-lt"/>
                <a:ea typeface="+mn-ea"/>
                <a:cs typeface="+mn-cs"/>
              </a:rPr>
              <a:t> Hausa terms for</a:t>
            </a:r>
            <a:r>
              <a:rPr lang="en-US" sz="1200" kern="1200" dirty="0" smtClean="0">
                <a:solidFill>
                  <a:schemeClr val="tx1"/>
                </a:solidFill>
                <a:effectLst/>
                <a:latin typeface="+mn-lt"/>
                <a:ea typeface="+mn-ea"/>
                <a:cs typeface="+mn-cs"/>
              </a:rPr>
              <a:t> noma in the Sokoto community.</a:t>
            </a:r>
          </a:p>
        </p:txBody>
      </p:sp>
      <p:sp>
        <p:nvSpPr>
          <p:cNvPr id="5" name="Slide Number Placeholder 4"/>
          <p:cNvSpPr>
            <a:spLocks noGrp="1"/>
          </p:cNvSpPr>
          <p:nvPr>
            <p:ph type="sldNum" sz="quarter" idx="11"/>
          </p:nvPr>
        </p:nvSpPr>
        <p:spPr/>
        <p:txBody>
          <a:bodyPr/>
          <a:lstStyle/>
          <a:p>
            <a:fld id="{5347E63D-D17C-4509-ACBE-969A8102CEBF}" type="slidenum">
              <a:rPr lang="en-US" smtClean="0"/>
              <a:t>4</a:t>
            </a:fld>
            <a:endParaRPr lang="en-US" dirty="0"/>
          </a:p>
        </p:txBody>
      </p:sp>
    </p:spTree>
    <p:extLst>
      <p:ext uri="{BB962C8B-B14F-4D97-AF65-F5344CB8AC3E}">
        <p14:creationId xmlns:p14="http://schemas.microsoft.com/office/powerpoint/2010/main" val="2232403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Methods</a:t>
            </a:r>
          </a:p>
          <a:p>
            <a:r>
              <a:rPr lang="en-US" sz="1200" kern="1200" dirty="0" smtClean="0">
                <a:solidFill>
                  <a:schemeClr val="tx1"/>
                </a:solidFill>
                <a:effectLst/>
                <a:latin typeface="+mn-lt"/>
                <a:ea typeface="+mn-ea"/>
                <a:cs typeface="+mn-cs"/>
              </a:rPr>
              <a:t>We carried out a two-stage study from June 2017 to November 2018 in northwest Nigeria. The prevalence study used two-stage cluster random sampling, proportional to population size, </a:t>
            </a:r>
            <a:r>
              <a:rPr lang="en-GB" sz="1200" kern="1200" dirty="0" smtClean="0">
                <a:solidFill>
                  <a:schemeClr val="tx1"/>
                </a:solidFill>
                <a:effectLst/>
                <a:latin typeface="+mn-lt"/>
                <a:ea typeface="+mn-ea"/>
                <a:cs typeface="+mn-cs"/>
              </a:rPr>
              <a:t>we conducted village geo-sampling using satellite imagery</a:t>
            </a:r>
            <a:r>
              <a:rPr lang="en-US" sz="1200" kern="1200" dirty="0" smtClean="0">
                <a:solidFill>
                  <a:schemeClr val="tx1"/>
                </a:solidFill>
                <a:effectLst/>
                <a:latin typeface="+mn-lt"/>
                <a:ea typeface="+mn-ea"/>
                <a:cs typeface="+mn-cs"/>
              </a:rPr>
              <a:t>. We included 177 clusters and 3499 households, sampling all individuals aged</a:t>
            </a:r>
            <a:r>
              <a:rPr lang="en-US" sz="1200" kern="1200" baseline="0" dirty="0" smtClean="0">
                <a:solidFill>
                  <a:schemeClr val="tx1"/>
                </a:solidFill>
                <a:effectLst/>
                <a:latin typeface="+mn-lt"/>
                <a:ea typeface="+mn-ea"/>
                <a:cs typeface="+mn-cs"/>
              </a:rPr>
              <a:t> under </a:t>
            </a:r>
            <a:r>
              <a:rPr lang="en-US" sz="1200" kern="1200" dirty="0" smtClean="0">
                <a:solidFill>
                  <a:schemeClr val="tx1"/>
                </a:solidFill>
                <a:effectLst/>
                <a:latin typeface="+mn-lt"/>
                <a:ea typeface="+mn-ea"/>
                <a:cs typeface="+mn-cs"/>
              </a:rPr>
              <a:t>15</a:t>
            </a:r>
            <a:r>
              <a:rPr lang="en-US" sz="1200" kern="1200" baseline="0" dirty="0" smtClean="0">
                <a:solidFill>
                  <a:schemeClr val="tx1"/>
                </a:solidFill>
                <a:effectLst/>
                <a:latin typeface="+mn-lt"/>
                <a:ea typeface="+mn-ea"/>
                <a:cs typeface="+mn-cs"/>
              </a:rPr>
              <a:t> years</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Caretakers answered a structured questionnaire. </a:t>
            </a:r>
            <a:r>
              <a:rPr lang="en-US" sz="1200" kern="1200" dirty="0" smtClean="0">
                <a:solidFill>
                  <a:schemeClr val="tx1"/>
                </a:solidFill>
                <a:effectLst/>
                <a:latin typeface="+mn-lt"/>
                <a:ea typeface="+mn-ea"/>
                <a:cs typeface="+mn-cs"/>
              </a:rPr>
              <a:t>Oral screening was carried out using the World Health </a:t>
            </a:r>
            <a:r>
              <a:rPr lang="en-US" sz="1200" kern="1200" dirty="0" err="1" smtClean="0">
                <a:solidFill>
                  <a:schemeClr val="tx1"/>
                </a:solidFill>
                <a:effectLst/>
                <a:latin typeface="+mn-lt"/>
                <a:ea typeface="+mn-ea"/>
                <a:cs typeface="+mn-cs"/>
              </a:rPr>
              <a:t>Organisation</a:t>
            </a:r>
            <a:r>
              <a:rPr lang="en-US" sz="1200" kern="1200" dirty="0" smtClean="0">
                <a:solidFill>
                  <a:schemeClr val="tx1"/>
                </a:solidFill>
                <a:effectLst/>
                <a:latin typeface="+mn-lt"/>
                <a:ea typeface="+mn-ea"/>
                <a:cs typeface="+mn-cs"/>
              </a:rPr>
              <a:t> noma classification.</a:t>
            </a:r>
            <a:r>
              <a:rPr lang="en-US" sz="1200" kern="1200" baseline="0" dirty="0" smtClean="0">
                <a:solidFill>
                  <a:schemeClr val="tx1"/>
                </a:solidFill>
                <a:effectLst/>
                <a:latin typeface="+mn-lt"/>
                <a:ea typeface="+mn-ea"/>
                <a:cs typeface="+mn-cs"/>
              </a:rPr>
              <a:t> M</a:t>
            </a:r>
            <a:r>
              <a:rPr lang="en-US" sz="1200" kern="1200" dirty="0" smtClean="0">
                <a:solidFill>
                  <a:schemeClr val="tx1"/>
                </a:solidFill>
                <a:effectLst/>
                <a:latin typeface="+mn-lt"/>
                <a:ea typeface="+mn-ea"/>
                <a:cs typeface="+mn-cs"/>
              </a:rPr>
              <a:t>id-upper arm circumference for those aged under 5</a:t>
            </a:r>
            <a:r>
              <a:rPr lang="en-US" sz="1200" kern="1200" baseline="0" dirty="0" smtClean="0">
                <a:solidFill>
                  <a:schemeClr val="tx1"/>
                </a:solidFill>
                <a:effectLst/>
                <a:latin typeface="+mn-lt"/>
                <a:ea typeface="+mn-ea"/>
                <a:cs typeface="+mn-cs"/>
              </a:rPr>
              <a:t> years were measured.</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We conducted a weighted analysis of noma prevalence and severe and moderate acute malnutrition in children under</a:t>
            </a:r>
            <a:r>
              <a:rPr lang="en-ZA" sz="1200" kern="1200" baseline="0" dirty="0" smtClean="0">
                <a:solidFill>
                  <a:schemeClr val="tx1"/>
                </a:solidFill>
                <a:effectLst/>
                <a:latin typeface="+mn-lt"/>
                <a:ea typeface="+mn-ea"/>
                <a:cs typeface="+mn-cs"/>
              </a:rPr>
              <a:t> </a:t>
            </a:r>
            <a:r>
              <a:rPr lang="en-ZA" sz="1200" kern="1200" dirty="0" smtClean="0">
                <a:solidFill>
                  <a:schemeClr val="tx1"/>
                </a:solidFill>
                <a:effectLst/>
                <a:latin typeface="+mn-lt"/>
                <a:ea typeface="+mn-ea"/>
                <a:cs typeface="+mn-cs"/>
              </a:rPr>
              <a:t>5 years.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Single and multivariate analysis, stratified by age group, was conducted using logistic regression to estimate factors associated with </a:t>
            </a:r>
            <a:r>
              <a:rPr lang="en-ZA" sz="1200" kern="1200" baseline="0" dirty="0" smtClean="0">
                <a:solidFill>
                  <a:schemeClr val="tx1"/>
                </a:solidFill>
                <a:effectLst/>
                <a:latin typeface="+mn-lt"/>
                <a:ea typeface="+mn-ea"/>
                <a:cs typeface="+mn-cs"/>
              </a:rPr>
              <a:t>prevalence.</a:t>
            </a:r>
            <a:r>
              <a:rPr lang="en-ZA"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kern="1200" dirty="0" smtClean="0">
              <a:solidFill>
                <a:schemeClr val="tx1"/>
              </a:solidFill>
              <a:effectLst/>
              <a:latin typeface="+mn-lt"/>
              <a:ea typeface="+mn-ea"/>
              <a:cs typeface="+mn-cs"/>
            </a:endParaRPr>
          </a:p>
        </p:txBody>
      </p:sp>
      <p:sp>
        <p:nvSpPr>
          <p:cNvPr id="5" name="Slide Number Placeholder 4"/>
          <p:cNvSpPr>
            <a:spLocks noGrp="1"/>
          </p:cNvSpPr>
          <p:nvPr>
            <p:ph type="sldNum" sz="quarter" idx="11"/>
          </p:nvPr>
        </p:nvSpPr>
        <p:spPr/>
        <p:txBody>
          <a:bodyPr/>
          <a:lstStyle/>
          <a:p>
            <a:fld id="{5347E63D-D17C-4509-ACBE-969A8102CEBF}" type="slidenum">
              <a:rPr lang="en-US" smtClean="0"/>
              <a:t>5</a:t>
            </a:fld>
            <a:endParaRPr lang="en-US" dirty="0"/>
          </a:p>
        </p:txBody>
      </p:sp>
    </p:spTree>
    <p:extLst>
      <p:ext uri="{BB962C8B-B14F-4D97-AF65-F5344CB8AC3E}">
        <p14:creationId xmlns:p14="http://schemas.microsoft.com/office/powerpoint/2010/main" val="213260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Five focus group discussions were held with caretakers of noma patients and 12 </a:t>
            </a:r>
            <a:r>
              <a:rPr lang="en-ZA" sz="1200" kern="1200" dirty="0" smtClean="0">
                <a:solidFill>
                  <a:schemeClr val="tx1"/>
                </a:solidFill>
                <a:effectLst/>
                <a:latin typeface="+mn-lt"/>
                <a:ea typeface="+mn-ea"/>
                <a:cs typeface="+mn-cs"/>
              </a:rPr>
              <a:t>in-depth </a:t>
            </a:r>
            <a:r>
              <a:rPr lang="en-US" sz="1200" kern="1200" dirty="0" smtClean="0">
                <a:solidFill>
                  <a:schemeClr val="tx1"/>
                </a:solidFill>
                <a:effectLst/>
                <a:latin typeface="+mn-lt"/>
                <a:ea typeface="+mn-ea"/>
                <a:cs typeface="+mn-cs"/>
              </a:rPr>
              <a:t>interviews were held with hospital staff. </a:t>
            </a:r>
          </a:p>
          <a:p>
            <a:endParaRPr lang="en-US"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Topic guides used for interviews were adapted to encourage the natural flow of conversation. </a:t>
            </a:r>
          </a:p>
          <a:p>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Themes were </a:t>
            </a:r>
            <a:r>
              <a:rPr lang="en-US" sz="1200" kern="1200" dirty="0" smtClean="0">
                <a:solidFill>
                  <a:schemeClr val="tx1"/>
                </a:solidFill>
                <a:effectLst/>
                <a:latin typeface="+mn-lt"/>
                <a:ea typeface="+mn-ea"/>
                <a:cs typeface="+mn-cs"/>
              </a:rPr>
              <a:t>identified</a:t>
            </a:r>
            <a:r>
              <a:rPr lang="en-ZA" sz="1200" kern="1200" dirty="0" smtClean="0">
                <a:solidFill>
                  <a:schemeClr val="tx1"/>
                </a:solidFill>
                <a:effectLst/>
                <a:latin typeface="+mn-lt"/>
                <a:ea typeface="+mn-ea"/>
                <a:cs typeface="+mn-cs"/>
              </a:rPr>
              <a:t>. </a:t>
            </a:r>
          </a:p>
          <a:p>
            <a:endParaRPr lang="en-ZA"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Ethical</a:t>
            </a:r>
            <a:r>
              <a:rPr lang="en-US" sz="1200" baseline="0" dirty="0" smtClean="0"/>
              <a:t> approval was </a:t>
            </a:r>
            <a:r>
              <a:rPr lang="en-US" sz="1200" dirty="0" smtClean="0"/>
              <a:t>obtained from MSF, UDUTH, Sokoto and </a:t>
            </a:r>
            <a:r>
              <a:rPr lang="en-US" sz="1200" dirty="0" err="1" smtClean="0"/>
              <a:t>Kebbi</a:t>
            </a:r>
            <a:r>
              <a:rPr lang="en-US" sz="1200" dirty="0" smtClean="0"/>
              <a:t> Ethical Review Boards </a:t>
            </a:r>
          </a:p>
          <a:p>
            <a:endParaRPr lang="en-US" baseline="0" dirty="0" smtClean="0"/>
          </a:p>
        </p:txBody>
      </p:sp>
      <p:sp>
        <p:nvSpPr>
          <p:cNvPr id="5" name="Slide Number Placeholder 4"/>
          <p:cNvSpPr>
            <a:spLocks noGrp="1"/>
          </p:cNvSpPr>
          <p:nvPr>
            <p:ph type="sldNum" sz="quarter" idx="11"/>
          </p:nvPr>
        </p:nvSpPr>
        <p:spPr/>
        <p:txBody>
          <a:bodyPr/>
          <a:lstStyle/>
          <a:p>
            <a:fld id="{5347E63D-D17C-4509-ACBE-969A8102CEBF}" type="slidenum">
              <a:rPr lang="en-US" smtClean="0"/>
              <a:t>6</a:t>
            </a:fld>
            <a:endParaRPr lang="en-US" dirty="0"/>
          </a:p>
        </p:txBody>
      </p:sp>
    </p:spTree>
    <p:extLst>
      <p:ext uri="{BB962C8B-B14F-4D97-AF65-F5344CB8AC3E}">
        <p14:creationId xmlns:p14="http://schemas.microsoft.com/office/powerpoint/2010/main" val="29716064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In the prevalence survey 98% of caretakers were female</a:t>
            </a:r>
            <a:r>
              <a:rPr lang="en-GB" sz="1200" kern="1200" baseline="0" dirty="0" smtClean="0">
                <a:solidFill>
                  <a:schemeClr val="tx1"/>
                </a:solidFill>
                <a:effectLst/>
                <a:latin typeface="+mn-lt"/>
                <a:ea typeface="+mn-ea"/>
                <a:cs typeface="+mn-cs"/>
              </a:rPr>
              <a:t> and </a:t>
            </a:r>
            <a:r>
              <a:rPr lang="en-GB" sz="1200" kern="1200" dirty="0" smtClean="0">
                <a:solidFill>
                  <a:schemeClr val="tx1"/>
                </a:solidFill>
                <a:effectLst/>
                <a:latin typeface="+mn-lt"/>
                <a:ea typeface="+mn-ea"/>
                <a:cs typeface="+mn-cs"/>
              </a:rPr>
              <a:t>the median household size was 5.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From these households, we included 7120 children,</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60% aged 0-5, and 52% were female.</a:t>
            </a:r>
            <a:endParaRPr lang="en-US" sz="1200" kern="1200" dirty="0" smtClean="0">
              <a:solidFill>
                <a:schemeClr val="tx1"/>
              </a:solidFill>
              <a:effectLst/>
              <a:latin typeface="+mn-lt"/>
              <a:ea typeface="+mn-ea"/>
              <a:cs typeface="+mn-cs"/>
            </a:endParaRPr>
          </a:p>
          <a:p>
            <a:endParaRPr lang="en-US" baseline="0" dirty="0" smtClean="0"/>
          </a:p>
        </p:txBody>
      </p:sp>
      <p:sp>
        <p:nvSpPr>
          <p:cNvPr id="5" name="Slide Number Placeholder 4"/>
          <p:cNvSpPr>
            <a:spLocks noGrp="1"/>
          </p:cNvSpPr>
          <p:nvPr>
            <p:ph type="sldNum" sz="quarter" idx="11"/>
          </p:nvPr>
        </p:nvSpPr>
        <p:spPr/>
        <p:txBody>
          <a:bodyPr/>
          <a:lstStyle/>
          <a:p>
            <a:fld id="{5347E63D-D17C-4509-ACBE-969A8102CEBF}" type="slidenum">
              <a:rPr lang="en-US" smtClean="0"/>
              <a:t>7</a:t>
            </a:fld>
            <a:endParaRPr lang="en-US" dirty="0"/>
          </a:p>
        </p:txBody>
      </p:sp>
    </p:spTree>
    <p:extLst>
      <p:ext uri="{BB962C8B-B14F-4D97-AF65-F5344CB8AC3E}">
        <p14:creationId xmlns:p14="http://schemas.microsoft.com/office/powerpoint/2010/main" val="2866206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dirty="0" smtClean="0">
                <a:effectLst/>
                <a:latin typeface="+mn-lt"/>
                <a:ea typeface="Times New Roman" panose="02020603050405020304" pitchFamily="18" charset="0"/>
                <a:cs typeface="Times New Roman" panose="02020603050405020304" pitchFamily="18" charset="0"/>
              </a:rPr>
              <a:t>Simple Gingivitis</a:t>
            </a:r>
            <a:r>
              <a:rPr lang="en-US" sz="1200" baseline="0" dirty="0" smtClean="0">
                <a:effectLst/>
                <a:latin typeface="+mn-lt"/>
                <a:ea typeface="Times New Roman" panose="02020603050405020304" pitchFamily="18" charset="0"/>
                <a:cs typeface="Times New Roman" panose="02020603050405020304" pitchFamily="18" charset="0"/>
              </a:rPr>
              <a:t> </a:t>
            </a:r>
            <a:r>
              <a:rPr lang="en-US" sz="1200" kern="1200" dirty="0" smtClean="0">
                <a:solidFill>
                  <a:schemeClr val="tx1"/>
                </a:solidFill>
                <a:effectLst/>
                <a:latin typeface="+mn-lt"/>
                <a:ea typeface="+mn-ea"/>
                <a:cs typeface="+mn-cs"/>
              </a:rPr>
              <a:t>was identified in 3%, children,</a:t>
            </a:r>
            <a:r>
              <a:rPr lang="en-US" sz="1200" kern="1200" baseline="0" dirty="0" smtClean="0">
                <a:solidFill>
                  <a:schemeClr val="tx1"/>
                </a:solidFill>
                <a:effectLst/>
                <a:latin typeface="+mn-lt"/>
                <a:ea typeface="+mn-ea"/>
                <a:cs typeface="+mn-cs"/>
              </a:rPr>
              <a:t> </a:t>
            </a:r>
            <a:r>
              <a:rPr lang="en-ZA" sz="1200" dirty="0" smtClean="0">
                <a:effectLst/>
                <a:latin typeface="+mn-lt"/>
                <a:ea typeface="Times New Roman" panose="02020603050405020304" pitchFamily="18" charset="0"/>
                <a:cs typeface="Times New Roman" panose="02020603050405020304" pitchFamily="18" charset="0"/>
              </a:rPr>
              <a:t>Acute necrotizing gingivitis</a:t>
            </a:r>
            <a:r>
              <a:rPr lang="en-US" sz="1200" baseline="0" dirty="0" smtClean="0">
                <a:effectLst/>
                <a:latin typeface="+mn-lt"/>
                <a:ea typeface="Times New Roman" panose="02020603050405020304" pitchFamily="18" charset="0"/>
                <a:cs typeface="Times New Roman" panose="02020603050405020304" pitchFamily="18" charset="0"/>
              </a:rPr>
              <a:t> </a:t>
            </a:r>
            <a:r>
              <a:rPr lang="en-US" sz="1200" kern="1200" dirty="0" smtClean="0">
                <a:solidFill>
                  <a:schemeClr val="tx1"/>
                </a:solidFill>
                <a:effectLst/>
                <a:latin typeface="+mn-lt"/>
                <a:ea typeface="+mn-ea"/>
                <a:cs typeface="+mn-cs"/>
              </a:rPr>
              <a:t>in 0.1%</a:t>
            </a:r>
            <a:r>
              <a:rPr lang="en-US" sz="1200" kern="1200" baseline="0" dirty="0" smtClean="0">
                <a:solidFill>
                  <a:schemeClr val="tx1"/>
                </a:solidFill>
                <a:effectLst/>
                <a:latin typeface="+mn-lt"/>
                <a:ea typeface="+mn-ea"/>
                <a:cs typeface="+mn-cs"/>
              </a:rPr>
              <a:t> of</a:t>
            </a:r>
            <a:r>
              <a:rPr lang="en-US" sz="1200" kern="1200" dirty="0" smtClean="0">
                <a:solidFill>
                  <a:schemeClr val="tx1"/>
                </a:solidFill>
                <a:effectLst/>
                <a:latin typeface="+mn-lt"/>
                <a:ea typeface="+mn-ea"/>
                <a:cs typeface="+mn-cs"/>
              </a:rPr>
              <a:t> children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a:t>
            </a:r>
            <a:r>
              <a:rPr lang="en-ZA" sz="1200" dirty="0" smtClean="0">
                <a:effectLst/>
                <a:latin typeface="+mn-lt"/>
                <a:ea typeface="Times New Roman" panose="02020603050405020304" pitchFamily="18" charset="0"/>
                <a:cs typeface="Times New Roman" panose="02020603050405020304" pitchFamily="18" charset="0"/>
              </a:rPr>
              <a:t>Oedema</a:t>
            </a:r>
            <a:endParaRPr lang="en-US" sz="1200" dirty="0" smtClean="0">
              <a:effectLst/>
              <a:latin typeface="+mn-lt"/>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0.04%</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children.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No stage 3 to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5 noma was detected in our study population.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prevalence of SAM was 4% and MAM 8%. </a:t>
            </a:r>
          </a:p>
          <a:p>
            <a:endParaRPr lang="en-US" baseline="0" dirty="0" smtClean="0"/>
          </a:p>
        </p:txBody>
      </p:sp>
      <p:sp>
        <p:nvSpPr>
          <p:cNvPr id="5" name="Slide Number Placeholder 4"/>
          <p:cNvSpPr>
            <a:spLocks noGrp="1"/>
          </p:cNvSpPr>
          <p:nvPr>
            <p:ph type="sldNum" sz="quarter" idx="11"/>
          </p:nvPr>
        </p:nvSpPr>
        <p:spPr/>
        <p:txBody>
          <a:bodyPr/>
          <a:lstStyle/>
          <a:p>
            <a:fld id="{5347E63D-D17C-4509-ACBE-969A8102CEBF}" type="slidenum">
              <a:rPr lang="en-US" smtClean="0"/>
              <a:t>8</a:t>
            </a:fld>
            <a:endParaRPr lang="en-US" dirty="0"/>
          </a:p>
        </p:txBody>
      </p:sp>
    </p:spTree>
    <p:extLst>
      <p:ext uri="{BB962C8B-B14F-4D97-AF65-F5344CB8AC3E}">
        <p14:creationId xmlns:p14="http://schemas.microsoft.com/office/powerpoint/2010/main" val="3077810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multivariate analysis  showed that in the 0-5 age group noma cases were 2 times more likely than</a:t>
            </a:r>
            <a:r>
              <a:rPr lang="en-US" sz="1200" kern="1200" baseline="0" dirty="0" smtClean="0">
                <a:solidFill>
                  <a:schemeClr val="tx1"/>
                </a:solidFill>
                <a:effectLst/>
                <a:latin typeface="+mn-lt"/>
                <a:ea typeface="+mn-ea"/>
                <a:cs typeface="+mn-cs"/>
              </a:rPr>
              <a:t> non noma cases to have anemia, a caretaker over the age of 30 and a</a:t>
            </a:r>
            <a:r>
              <a:rPr lang="en-US" sz="1200" kern="1200" dirty="0" smtClean="0">
                <a:solidFill>
                  <a:schemeClr val="tx1"/>
                </a:solidFill>
                <a:effectLst/>
                <a:latin typeface="+mn-lt"/>
                <a:ea typeface="+mn-ea"/>
                <a:cs typeface="+mn-cs"/>
              </a:rPr>
              <a:t> well as the drinking water source. </a:t>
            </a:r>
          </a:p>
          <a:p>
            <a:endParaRPr lang="en-US" sz="1200" kern="1200" dirty="0" smtClean="0">
              <a:solidFill>
                <a:schemeClr val="tx1"/>
              </a:solidFill>
              <a:effectLst/>
              <a:latin typeface="+mn-lt"/>
              <a:ea typeface="+mn-ea"/>
              <a:cs typeface="+mn-cs"/>
            </a:endParaRPr>
          </a:p>
          <a:p>
            <a:endParaRPr lang="en-US" baseline="0" dirty="0" smtClean="0"/>
          </a:p>
        </p:txBody>
      </p:sp>
      <p:sp>
        <p:nvSpPr>
          <p:cNvPr id="5" name="Slide Number Placeholder 4"/>
          <p:cNvSpPr>
            <a:spLocks noGrp="1"/>
          </p:cNvSpPr>
          <p:nvPr>
            <p:ph type="sldNum" sz="quarter" idx="11"/>
          </p:nvPr>
        </p:nvSpPr>
        <p:spPr/>
        <p:txBody>
          <a:bodyPr/>
          <a:lstStyle/>
          <a:p>
            <a:fld id="{5347E63D-D17C-4509-ACBE-969A8102CEBF}" type="slidenum">
              <a:rPr lang="en-US" smtClean="0"/>
              <a:t>9</a:t>
            </a:fld>
            <a:endParaRPr lang="en-US" dirty="0"/>
          </a:p>
        </p:txBody>
      </p:sp>
    </p:spTree>
    <p:extLst>
      <p:ext uri="{BB962C8B-B14F-4D97-AF65-F5344CB8AC3E}">
        <p14:creationId xmlns:p14="http://schemas.microsoft.com/office/powerpoint/2010/main" val="3335884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multivariate analysis showed that in the 6-15 age group noma cases were 1.5 times more likely than</a:t>
            </a:r>
            <a:r>
              <a:rPr lang="en-US" sz="1200" kern="1200" baseline="0" dirty="0" smtClean="0">
                <a:solidFill>
                  <a:schemeClr val="tx1"/>
                </a:solidFill>
                <a:effectLst/>
                <a:latin typeface="+mn-lt"/>
                <a:ea typeface="+mn-ea"/>
                <a:cs typeface="+mn-cs"/>
              </a:rPr>
              <a:t> non noma cases to </a:t>
            </a:r>
            <a:r>
              <a:rPr lang="en-US" sz="1200" kern="1200" dirty="0" smtClean="0">
                <a:solidFill>
                  <a:schemeClr val="tx1"/>
                </a:solidFill>
                <a:effectLst/>
                <a:latin typeface="+mn-lt"/>
                <a:ea typeface="+mn-ea"/>
                <a:cs typeface="+mn-cs"/>
              </a:rPr>
              <a:t>reside in </a:t>
            </a:r>
            <a:r>
              <a:rPr lang="en-US" sz="1200" kern="1200" dirty="0" err="1" smtClean="0">
                <a:solidFill>
                  <a:schemeClr val="tx1"/>
                </a:solidFill>
                <a:effectLst/>
                <a:latin typeface="+mn-lt"/>
                <a:ea typeface="+mn-ea"/>
                <a:cs typeface="+mn-cs"/>
              </a:rPr>
              <a:t>Kebbi</a:t>
            </a:r>
            <a:r>
              <a:rPr lang="en-US" sz="1200" kern="1200" dirty="0" smtClean="0">
                <a:solidFill>
                  <a:schemeClr val="tx1"/>
                </a:solidFill>
                <a:effectLst/>
                <a:latin typeface="+mn-lt"/>
                <a:ea typeface="+mn-ea"/>
                <a:cs typeface="+mn-cs"/>
              </a:rPr>
              <a:t> State and</a:t>
            </a:r>
            <a:r>
              <a:rPr lang="en-US" sz="1200" kern="1200" baseline="0" dirty="0" smtClean="0">
                <a:solidFill>
                  <a:schemeClr val="tx1"/>
                </a:solidFill>
                <a:effectLst/>
                <a:latin typeface="+mn-lt"/>
                <a:ea typeface="+mn-ea"/>
                <a:cs typeface="+mn-cs"/>
              </a:rPr>
              <a:t> to have had d</a:t>
            </a:r>
            <a:r>
              <a:rPr lang="en-US" sz="1200" kern="1200" dirty="0" smtClean="0">
                <a:solidFill>
                  <a:schemeClr val="tx1"/>
                </a:solidFill>
                <a:effectLst/>
                <a:latin typeface="+mn-lt"/>
                <a:ea typeface="+mn-ea"/>
                <a:cs typeface="+mn-cs"/>
              </a:rPr>
              <a:t>ifficulties accessing health care.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Respondents with</a:t>
            </a:r>
            <a:r>
              <a:rPr lang="en-US" sz="1200" kern="1200" baseline="0" dirty="0" smtClean="0">
                <a:solidFill>
                  <a:schemeClr val="tx1"/>
                </a:solidFill>
                <a:effectLst/>
                <a:latin typeface="+mn-lt"/>
                <a:ea typeface="+mn-ea"/>
                <a:cs typeface="+mn-cs"/>
              </a:rPr>
              <a:t> no noma were more likely </a:t>
            </a:r>
            <a:r>
              <a:rPr lang="en-US" sz="1200" kern="1200" dirty="0" smtClean="0">
                <a:solidFill>
                  <a:schemeClr val="tx1"/>
                </a:solidFill>
                <a:effectLst/>
                <a:latin typeface="+mn-lt"/>
                <a:ea typeface="+mn-ea"/>
                <a:cs typeface="+mn-cs"/>
              </a:rPr>
              <a:t>to have:</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prepared pap once or more per week</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have a higher wealth score</a:t>
            </a:r>
            <a:endParaRPr lang="en-US" baseline="0" dirty="0" smtClean="0"/>
          </a:p>
        </p:txBody>
      </p:sp>
      <p:sp>
        <p:nvSpPr>
          <p:cNvPr id="5" name="Slide Number Placeholder 4"/>
          <p:cNvSpPr>
            <a:spLocks noGrp="1"/>
          </p:cNvSpPr>
          <p:nvPr>
            <p:ph type="sldNum" sz="quarter" idx="11"/>
          </p:nvPr>
        </p:nvSpPr>
        <p:spPr/>
        <p:txBody>
          <a:bodyPr/>
          <a:lstStyle/>
          <a:p>
            <a:fld id="{5347E63D-D17C-4509-ACBE-969A8102CEBF}" type="slidenum">
              <a:rPr lang="en-US" smtClean="0"/>
              <a:t>10</a:t>
            </a:fld>
            <a:endParaRPr lang="en-US" dirty="0"/>
          </a:p>
        </p:txBody>
      </p:sp>
    </p:spTree>
    <p:extLst>
      <p:ext uri="{BB962C8B-B14F-4D97-AF65-F5344CB8AC3E}">
        <p14:creationId xmlns:p14="http://schemas.microsoft.com/office/powerpoint/2010/main" val="1503720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smtClean="0">
                <a:solidFill>
                  <a:schemeClr val="tx1"/>
                </a:solidFill>
                <a:effectLst/>
                <a:latin typeface="+mn-lt"/>
                <a:ea typeface="+mn-ea"/>
                <a:cs typeface="+mn-cs"/>
              </a:rPr>
              <a:t>Our study uncovered two main themes: names</a:t>
            </a:r>
            <a:r>
              <a:rPr lang="en-ZA" sz="1200" kern="1200" baseline="0" dirty="0" smtClean="0">
                <a:solidFill>
                  <a:schemeClr val="tx1"/>
                </a:solidFill>
                <a:effectLst/>
                <a:latin typeface="+mn-lt"/>
                <a:ea typeface="+mn-ea"/>
                <a:cs typeface="+mn-cs"/>
              </a:rPr>
              <a:t> including</a:t>
            </a:r>
            <a:r>
              <a:rPr lang="en-ZA" sz="1200" kern="1200" dirty="0" smtClean="0">
                <a:solidFill>
                  <a:schemeClr val="tx1"/>
                </a:solidFill>
                <a:effectLst/>
                <a:latin typeface="+mn-lt"/>
                <a:ea typeface="+mn-ea"/>
                <a:cs typeface="+mn-cs"/>
              </a:rPr>
              <a:t> descriptions and explanations for</a:t>
            </a:r>
            <a:r>
              <a:rPr lang="en-ZA" sz="1200" kern="1200" baseline="0" dirty="0" smtClean="0">
                <a:solidFill>
                  <a:schemeClr val="tx1"/>
                </a:solidFill>
                <a:effectLst/>
                <a:latin typeface="+mn-lt"/>
                <a:ea typeface="+mn-ea"/>
                <a:cs typeface="+mn-cs"/>
              </a:rPr>
              <a:t> noma</a:t>
            </a:r>
            <a:r>
              <a:rPr lang="en-ZA" sz="1200" kern="1200" dirty="0" smtClean="0">
                <a:solidFill>
                  <a:schemeClr val="tx1"/>
                </a:solidFill>
                <a:effectLst/>
                <a:latin typeface="+mn-lt"/>
                <a:ea typeface="+mn-ea"/>
                <a:cs typeface="+mn-cs"/>
              </a:rPr>
              <a:t>, and risks and consequences of the</a:t>
            </a:r>
            <a:r>
              <a:rPr lang="en-ZA" sz="1200" kern="1200" baseline="0" dirty="0" smtClean="0">
                <a:solidFill>
                  <a:schemeClr val="tx1"/>
                </a:solidFill>
                <a:effectLst/>
                <a:latin typeface="+mn-lt"/>
                <a:ea typeface="+mn-ea"/>
                <a:cs typeface="+mn-cs"/>
              </a:rPr>
              <a:t> disease</a:t>
            </a:r>
            <a:r>
              <a:rPr lang="en-ZA" sz="1200" kern="1200" dirty="0" smtClean="0">
                <a:solidFill>
                  <a:schemeClr val="tx1"/>
                </a:solidFill>
                <a:effectLst/>
                <a:latin typeface="+mn-lt"/>
                <a:ea typeface="+mn-ea"/>
                <a:cs typeface="+mn-cs"/>
              </a:rPr>
              <a:t>. </a:t>
            </a:r>
          </a:p>
          <a:p>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Naming of the disease differed between caretakers and heath care workers. </a:t>
            </a:r>
          </a:p>
          <a:p>
            <a:endParaRPr lang="en-ZA"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a:t>
            </a:r>
            <a:r>
              <a:rPr lang="en-ZA" sz="1200" kern="1200" dirty="0" smtClean="0">
                <a:solidFill>
                  <a:schemeClr val="tx1"/>
                </a:solidFill>
                <a:effectLst/>
                <a:latin typeface="+mn-lt"/>
                <a:ea typeface="+mn-ea"/>
                <a:cs typeface="+mn-cs"/>
              </a:rPr>
              <a:t>eliefs were varied; with a wide range of causes being reported including</a:t>
            </a:r>
            <a:r>
              <a:rPr lang="en-ZA" sz="1200" kern="1200" baseline="0" dirty="0" smtClean="0">
                <a:solidFill>
                  <a:schemeClr val="tx1"/>
                </a:solidFill>
                <a:effectLst/>
                <a:latin typeface="+mn-lt"/>
                <a:ea typeface="+mn-ea"/>
                <a:cs typeface="+mn-cs"/>
              </a:rPr>
              <a:t> spirits, animals and insects and previous illnesses</a:t>
            </a:r>
            <a:r>
              <a:rPr lang="en-ZA" sz="1200" kern="1200" dirty="0" smtClean="0">
                <a:solidFill>
                  <a:schemeClr val="tx1"/>
                </a:solidFill>
                <a:effectLst/>
                <a:latin typeface="+mn-lt"/>
                <a:ea typeface="+mn-ea"/>
                <a:cs typeface="+mn-cs"/>
              </a:rPr>
              <a:t>. </a:t>
            </a:r>
          </a:p>
          <a:p>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Difficulty in accessing care for noma patients was evident and the findings suggest a variety of actions taking place before reaching a health centre or health worker. </a:t>
            </a:r>
          </a:p>
          <a:p>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Barriers to care and lack of knowledge and trust were mentioned by some participants. The impact of noma was not limited to physical presentation; participants in our study spoke of the mental health strain the disease placed on them as carers, and stigmatisation was mentioned as a key difficulty. </a:t>
            </a:r>
            <a:endParaRPr lang="en-US" baseline="0" dirty="0" smtClean="0"/>
          </a:p>
        </p:txBody>
      </p:sp>
      <p:sp>
        <p:nvSpPr>
          <p:cNvPr id="5" name="Slide Number Placeholder 4"/>
          <p:cNvSpPr>
            <a:spLocks noGrp="1"/>
          </p:cNvSpPr>
          <p:nvPr>
            <p:ph type="sldNum" sz="quarter" idx="11"/>
          </p:nvPr>
        </p:nvSpPr>
        <p:spPr/>
        <p:txBody>
          <a:bodyPr/>
          <a:lstStyle/>
          <a:p>
            <a:fld id="{5347E63D-D17C-4509-ACBE-969A8102CEBF}" type="slidenum">
              <a:rPr lang="en-US" smtClean="0"/>
              <a:t>11</a:t>
            </a:fld>
            <a:endParaRPr lang="en-US" dirty="0"/>
          </a:p>
        </p:txBody>
      </p:sp>
    </p:spTree>
    <p:extLst>
      <p:ext uri="{BB962C8B-B14F-4D97-AF65-F5344CB8AC3E}">
        <p14:creationId xmlns:p14="http://schemas.microsoft.com/office/powerpoint/2010/main" val="31048462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2000" dirty="0" smtClean="0"/>
              <a:t>There are several limitations which</a:t>
            </a:r>
            <a:r>
              <a:rPr lang="en-US" sz="2000" baseline="0" dirty="0" smtClean="0"/>
              <a:t> have impacted the projects. These include:</a:t>
            </a:r>
            <a:endParaRPr lang="en-US" sz="2000" dirty="0" smtClean="0"/>
          </a:p>
          <a:p>
            <a:pPr marL="3429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smtClean="0"/>
              <a:t>Security issues and </a:t>
            </a:r>
            <a:r>
              <a:rPr lang="en-GB" sz="2000" dirty="0" smtClean="0"/>
              <a:t>Road Infrastructural difficulties </a:t>
            </a:r>
            <a:r>
              <a:rPr lang="en-US" sz="2000" dirty="0" smtClean="0"/>
              <a:t>limited</a:t>
            </a:r>
            <a:r>
              <a:rPr lang="en-US" sz="2000" baseline="0" dirty="0" smtClean="0"/>
              <a:t> the</a:t>
            </a:r>
            <a:r>
              <a:rPr lang="en-US" sz="2000" dirty="0" smtClean="0"/>
              <a:t> study area</a:t>
            </a:r>
          </a:p>
          <a:p>
            <a:pPr marL="342900" lvl="1" indent="-342900">
              <a:buFont typeface="Arial" panose="020B0604020202020204" pitchFamily="34" charset="0"/>
              <a:buChar char="•"/>
            </a:pPr>
            <a:r>
              <a:rPr lang="en-ZA" sz="2000" dirty="0" smtClean="0"/>
              <a:t>Social desirability bias, especially in qualitative interviews</a:t>
            </a:r>
          </a:p>
          <a:p>
            <a:pPr marL="342900" lvl="1" indent="-342900">
              <a:buFont typeface="Arial" panose="020B0604020202020204" pitchFamily="34" charset="0"/>
              <a:buChar char="•"/>
            </a:pPr>
            <a:r>
              <a:rPr lang="en-GB" sz="2000" dirty="0" smtClean="0"/>
              <a:t>Ages included could limit cases found </a:t>
            </a:r>
          </a:p>
          <a:p>
            <a:pPr marL="342900" lvl="1" indent="-342900">
              <a:buFont typeface="Arial" panose="020B0604020202020204" pitchFamily="34" charset="0"/>
              <a:buChar char="•"/>
            </a:pPr>
            <a:r>
              <a:rPr lang="en-GB" sz="2000" dirty="0" smtClean="0"/>
              <a:t>Due to the rapid progression of noma, there is a chance we would</a:t>
            </a:r>
            <a:r>
              <a:rPr lang="en-GB" sz="2000" baseline="0" dirty="0" smtClean="0"/>
              <a:t> only come across a fraction of actual cases due to the cross sectional design of the study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5" name="Slide Number Placeholder 4"/>
          <p:cNvSpPr>
            <a:spLocks noGrp="1"/>
          </p:cNvSpPr>
          <p:nvPr>
            <p:ph type="sldNum" sz="quarter" idx="11"/>
          </p:nvPr>
        </p:nvSpPr>
        <p:spPr/>
        <p:txBody>
          <a:bodyPr/>
          <a:lstStyle/>
          <a:p>
            <a:fld id="{5347E63D-D17C-4509-ACBE-969A8102CEBF}" type="slidenum">
              <a:rPr lang="en-US" smtClean="0"/>
              <a:t>12</a:t>
            </a:fld>
            <a:endParaRPr lang="en-US" dirty="0"/>
          </a:p>
        </p:txBody>
      </p:sp>
    </p:spTree>
    <p:extLst>
      <p:ext uri="{BB962C8B-B14F-4D97-AF65-F5344CB8AC3E}">
        <p14:creationId xmlns:p14="http://schemas.microsoft.com/office/powerpoint/2010/main" val="24127770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Many cases of the precursor stages of noma were identified, particularly in children aged</a:t>
            </a:r>
            <a:r>
              <a:rPr lang="en-GB" baseline="0" dirty="0" smtClean="0"/>
              <a:t> older than </a:t>
            </a:r>
            <a:r>
              <a:rPr lang="en-GB" dirty="0" smtClean="0"/>
              <a:t>5 years. The absence of stages 3-5 in our survey requires further investigation.</a:t>
            </a:r>
          </a:p>
          <a:p>
            <a:endParaRPr lang="en-GB" dirty="0" smtClean="0"/>
          </a:p>
          <a:p>
            <a:pPr marL="0" indent="0">
              <a:buNone/>
            </a:pPr>
            <a:r>
              <a:rPr lang="en-US" sz="1200" kern="1200" dirty="0" smtClean="0">
                <a:solidFill>
                  <a:schemeClr val="tx1"/>
                </a:solidFill>
                <a:latin typeface="+mn-lt"/>
                <a:ea typeface="+mn-ea"/>
                <a:cs typeface="+mn-cs"/>
              </a:rPr>
              <a:t>Factors associated with high prevalence of noma include</a:t>
            </a:r>
            <a:r>
              <a:rPr lang="en-US" sz="1200" kern="1200" baseline="0" dirty="0" smtClean="0">
                <a:solidFill>
                  <a:schemeClr val="tx1"/>
                </a:solidFill>
                <a:latin typeface="+mn-lt"/>
                <a:ea typeface="+mn-ea"/>
                <a:cs typeface="+mn-cs"/>
              </a:rPr>
              <a:t> </a:t>
            </a:r>
            <a:r>
              <a:rPr lang="en-US" sz="1200" dirty="0" smtClean="0"/>
              <a:t>health issues such as anemia,</a:t>
            </a:r>
            <a:r>
              <a:rPr lang="en-US" sz="1200" baseline="0" dirty="0" smtClean="0"/>
              <a:t> difficulties accessing </a:t>
            </a:r>
            <a:r>
              <a:rPr lang="en-US" sz="1200" dirty="0" smtClean="0"/>
              <a:t>health care, water</a:t>
            </a:r>
            <a:r>
              <a:rPr lang="en-US" sz="1200" baseline="0" dirty="0" smtClean="0"/>
              <a:t> source, and state of residence.</a:t>
            </a:r>
            <a:endParaRPr lang="en-US" sz="1200" dirty="0" smtClean="0"/>
          </a:p>
          <a:p>
            <a:pPr marL="0" lvl="0" indent="0">
              <a:buNone/>
            </a:pPr>
            <a:endParaRPr lang="en-US" sz="1200" b="1" i="1" cap="small" dirty="0" smtClean="0"/>
          </a:p>
          <a:p>
            <a:pPr marL="0" lvl="0" indent="0">
              <a:buNone/>
            </a:pPr>
            <a:r>
              <a:rPr lang="en-US" sz="1200" kern="1200" dirty="0" smtClean="0">
                <a:solidFill>
                  <a:schemeClr val="tx1"/>
                </a:solidFill>
                <a:latin typeface="+mn-lt"/>
                <a:ea typeface="+mn-ea"/>
                <a:cs typeface="+mn-cs"/>
              </a:rPr>
              <a:t>Factors associated with low prevalence of noma include</a:t>
            </a:r>
            <a:r>
              <a:rPr lang="en-US" sz="1200" kern="1200" baseline="0" dirty="0" smtClean="0">
                <a:solidFill>
                  <a:schemeClr val="tx1"/>
                </a:solidFill>
                <a:latin typeface="+mn-lt"/>
                <a:ea typeface="+mn-ea"/>
                <a:cs typeface="+mn-cs"/>
              </a:rPr>
              <a:t> f</a:t>
            </a:r>
            <a:r>
              <a:rPr lang="en-US" sz="1200" dirty="0" smtClean="0"/>
              <a:t>ood intake and preparation</a:t>
            </a:r>
            <a:r>
              <a:rPr lang="en-US" sz="1200" baseline="0" dirty="0" smtClean="0"/>
              <a:t> (including in infancy), </a:t>
            </a:r>
            <a:r>
              <a:rPr lang="en-US" sz="1200" dirty="0" smtClean="0"/>
              <a:t> household size and economic status of the family.</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ZA" sz="1200" kern="1200" dirty="0" smtClean="0">
                <a:solidFill>
                  <a:schemeClr val="tx1"/>
                </a:solidFill>
                <a:effectLst/>
                <a:latin typeface="+mn-lt"/>
                <a:ea typeface="+mn-ea"/>
                <a:cs typeface="+mn-cs"/>
              </a:rPr>
              <a:t>Our findings suggest there is no primary explanation within this community for the disease.</a:t>
            </a:r>
            <a:r>
              <a:rPr lang="en-ZA" sz="1200" kern="1200" baseline="0" dirty="0" smtClean="0">
                <a:solidFill>
                  <a:schemeClr val="tx1"/>
                </a:solidFill>
                <a:effectLst/>
                <a:latin typeface="+mn-lt"/>
                <a:ea typeface="+mn-ea"/>
                <a:cs typeface="+mn-cs"/>
              </a:rPr>
              <a:t> </a:t>
            </a:r>
            <a:r>
              <a:rPr lang="en-ZA" sz="1200" kern="1200" dirty="0" smtClean="0">
                <a:solidFill>
                  <a:schemeClr val="tx1"/>
                </a:solidFill>
                <a:effectLst/>
                <a:latin typeface="+mn-lt"/>
                <a:ea typeface="+mn-ea"/>
                <a:cs typeface="+mn-cs"/>
              </a:rPr>
              <a:t>Differences in disease naming illustrates the difference in beliefs and has an impact on health seeking behaviour.</a:t>
            </a:r>
          </a:p>
          <a:p>
            <a:endParaRPr lang="en-ZA" sz="1200" kern="1200" dirty="0" smtClean="0">
              <a:solidFill>
                <a:schemeClr val="tx1"/>
              </a:solidFill>
              <a:effectLst/>
              <a:latin typeface="+mn-lt"/>
              <a:ea typeface="+mn-ea"/>
              <a:cs typeface="+mn-cs"/>
            </a:endParaRPr>
          </a:p>
          <a:p>
            <a:r>
              <a:rPr lang="en-US" dirty="0" smtClean="0"/>
              <a:t>Our findings from this study will be utilized in program planning including changes in outreach messaging, program information booklets and the language used to describe the disease when talking with patients.</a:t>
            </a:r>
          </a:p>
          <a:p>
            <a:r>
              <a:rPr lang="en-US" dirty="0" smtClean="0"/>
              <a:t> </a:t>
            </a:r>
          </a:p>
          <a:p>
            <a:r>
              <a:rPr lang="en-US" dirty="0" smtClean="0"/>
              <a:t>The findings will also be used as part of an advocacy strategy led by the Nigerian Ministry of Health which aims to place noma on the WHO’s Neglected Tropical Diseases list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5" name="Slide Number Placeholder 4"/>
          <p:cNvSpPr>
            <a:spLocks noGrp="1"/>
          </p:cNvSpPr>
          <p:nvPr>
            <p:ph type="sldNum" sz="quarter" idx="11"/>
          </p:nvPr>
        </p:nvSpPr>
        <p:spPr/>
        <p:txBody>
          <a:bodyPr/>
          <a:lstStyle/>
          <a:p>
            <a:fld id="{5347E63D-D17C-4509-ACBE-969A8102CEBF}" type="slidenum">
              <a:rPr lang="en-US" smtClean="0"/>
              <a:t>13</a:t>
            </a:fld>
            <a:endParaRPr lang="en-US" dirty="0"/>
          </a:p>
        </p:txBody>
      </p:sp>
    </p:spTree>
    <p:extLst>
      <p:ext uri="{BB962C8B-B14F-4D97-AF65-F5344CB8AC3E}">
        <p14:creationId xmlns:p14="http://schemas.microsoft.com/office/powerpoint/2010/main" val="17822222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And a big thank you to:</a:t>
            </a:r>
          </a:p>
          <a:p>
            <a:pPr marL="171450" indent="-171450">
              <a:buFont typeface="Arial" panose="020B0604020202020204" pitchFamily="34" charset="0"/>
              <a:buChar char="•"/>
            </a:pPr>
            <a:r>
              <a:rPr lang="en-US" dirty="0" smtClean="0"/>
              <a:t>The patients and caretakers who participated in this research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The MSF</a:t>
            </a:r>
            <a:r>
              <a:rPr lang="en-US" baseline="0" dirty="0" smtClean="0"/>
              <a:t> n</a:t>
            </a:r>
            <a:r>
              <a:rPr lang="en-US" dirty="0" smtClean="0"/>
              <a:t>oma working group for their contributions to knowledge generation on this neglected disease</a:t>
            </a:r>
            <a:endParaRPr lang="en-US" baseline="0" dirty="0" smtClean="0"/>
          </a:p>
          <a:p>
            <a:pPr marL="171450" indent="-171450">
              <a:buFont typeface="Arial" panose="020B0604020202020204" pitchFamily="34" charset="0"/>
              <a:buChar char="•"/>
            </a:pPr>
            <a:r>
              <a:rPr lang="en-US" dirty="0" smtClean="0"/>
              <a:t>The</a:t>
            </a:r>
            <a:r>
              <a:rPr lang="en-US" baseline="0" dirty="0" smtClean="0"/>
              <a:t> hard working s</a:t>
            </a:r>
            <a:r>
              <a:rPr lang="en-US" dirty="0" smtClean="0"/>
              <a:t>tudy team</a:t>
            </a:r>
          </a:p>
          <a:p>
            <a:pPr marL="171450" indent="-171450">
              <a:buFont typeface="Arial" panose="020B0604020202020204" pitchFamily="34" charset="0"/>
              <a:buChar char="•"/>
            </a:pPr>
            <a:r>
              <a:rPr lang="en-US" dirty="0" smtClean="0"/>
              <a:t>The</a:t>
            </a:r>
            <a:r>
              <a:rPr lang="en-US" baseline="0" dirty="0" smtClean="0"/>
              <a:t> m</a:t>
            </a:r>
            <a:r>
              <a:rPr lang="en-US" dirty="0" smtClean="0"/>
              <a:t>issing maps project volunteers </a:t>
            </a:r>
          </a:p>
          <a:p>
            <a:pPr marL="171450" indent="-171450">
              <a:buFont typeface="Arial" panose="020B0604020202020204" pitchFamily="34" charset="0"/>
              <a:buChar char="•"/>
            </a:pPr>
            <a:r>
              <a:rPr lang="en-US" dirty="0" smtClean="0"/>
              <a:t>The Noma Children’s Hospital</a:t>
            </a:r>
            <a:r>
              <a:rPr lang="en-US" baseline="0" dirty="0" smtClean="0"/>
              <a:t> staff and the </a:t>
            </a:r>
          </a:p>
          <a:p>
            <a:pPr marL="171450" indent="-171450">
              <a:buFont typeface="Arial" panose="020B0604020202020204" pitchFamily="34" charset="0"/>
              <a:buChar char="•"/>
            </a:pPr>
            <a:r>
              <a:rPr lang="en-US" baseline="0" dirty="0" smtClean="0"/>
              <a:t>Nigerian Ministry of Health for all their help on this project.  </a:t>
            </a:r>
            <a:endParaRPr lang="en-US" dirty="0"/>
          </a:p>
        </p:txBody>
      </p:sp>
      <p:sp>
        <p:nvSpPr>
          <p:cNvPr id="4" name="Slide Number Placeholder 3"/>
          <p:cNvSpPr>
            <a:spLocks noGrp="1"/>
          </p:cNvSpPr>
          <p:nvPr>
            <p:ph type="sldNum" sz="quarter" idx="10"/>
          </p:nvPr>
        </p:nvSpPr>
        <p:spPr/>
        <p:txBody>
          <a:bodyPr/>
          <a:lstStyle/>
          <a:p>
            <a:fld id="{5347E63D-D17C-4509-ACBE-969A8102CEBF}" type="slidenum">
              <a:rPr lang="en-US" smtClean="0"/>
              <a:t>14</a:t>
            </a:fld>
            <a:endParaRPr lang="en-US" dirty="0"/>
          </a:p>
        </p:txBody>
      </p:sp>
    </p:spTree>
    <p:extLst>
      <p:ext uri="{BB962C8B-B14F-4D97-AF65-F5344CB8AC3E}">
        <p14:creationId xmlns:p14="http://schemas.microsoft.com/office/powerpoint/2010/main" val="25570225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These are</a:t>
            </a:r>
            <a:r>
              <a:rPr lang="en-US" baseline="0" dirty="0" smtClean="0"/>
              <a:t> the references that have been used in the presentation, if anyone would like further reading on the topic please contact me. </a:t>
            </a:r>
          </a:p>
          <a:p>
            <a:endParaRPr lang="en-US" baseline="0" dirty="0" smtClean="0"/>
          </a:p>
          <a:p>
            <a:r>
              <a:rPr lang="en-US" baseline="0" dirty="0" smtClean="0"/>
              <a:t>Thank you!</a:t>
            </a:r>
          </a:p>
          <a:p>
            <a:endParaRPr lang="en-US" baseline="0" dirty="0" smtClean="0"/>
          </a:p>
          <a:p>
            <a:r>
              <a:rPr lang="en-US" baseline="0" dirty="0" smtClean="0"/>
              <a:t>Any questions?</a:t>
            </a:r>
          </a:p>
          <a:p>
            <a:endParaRPr lang="en-US" baseline="0" dirty="0" smtClean="0"/>
          </a:p>
          <a:p>
            <a:endParaRPr lang="en-US" baseline="0" dirty="0" smtClean="0"/>
          </a:p>
          <a:p>
            <a:endParaRPr lang="en-US" baseline="0" dirty="0" smtClean="0"/>
          </a:p>
          <a:p>
            <a:r>
              <a:rPr lang="en-US" b="1" baseline="0" dirty="0" smtClean="0"/>
              <a:t>Possible questions:</a:t>
            </a:r>
          </a:p>
          <a:p>
            <a:r>
              <a:rPr lang="en-US" baseline="0" dirty="0" smtClean="0"/>
              <a:t>Why these studies were chosen and not other big gaps in knowledge?</a:t>
            </a:r>
          </a:p>
          <a:p>
            <a:r>
              <a:rPr lang="en-US" baseline="0" dirty="0" smtClean="0"/>
              <a:t>Practical implementation of results</a:t>
            </a:r>
          </a:p>
          <a:p>
            <a:pPr lvl="0"/>
            <a:r>
              <a:rPr lang="en-GB" sz="1200" kern="1200" dirty="0" smtClean="0">
                <a:solidFill>
                  <a:schemeClr val="tx1"/>
                </a:solidFill>
                <a:effectLst/>
                <a:latin typeface="+mn-lt"/>
                <a:ea typeface="+mn-ea"/>
                <a:cs typeface="+mn-cs"/>
              </a:rPr>
              <a:t>Link malnutrition and noma?</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Link vaccination and noma?</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From the presentation we say one pillar of outreach is prevention; how do we do this? </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Did we expect a much higher prevalence?</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Can this be extrapolated and if not, why not</a:t>
            </a:r>
            <a:r>
              <a:rPr lang="en-GB" sz="1200" kern="1200" dirty="0" smtClean="0">
                <a:solidFill>
                  <a:schemeClr val="tx1"/>
                </a:solidFill>
                <a:effectLst/>
                <a:latin typeface="+mn-lt"/>
                <a:ea typeface="+mn-ea"/>
                <a:cs typeface="+mn-cs"/>
              </a:rPr>
              <a:t>?</a:t>
            </a:r>
          </a:p>
          <a:p>
            <a:pPr lvl="0"/>
            <a:endParaRPr lang="en-GB"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a:t>
            </a:r>
            <a:r>
              <a:rPr lang="en-ZA" sz="1200" kern="1200" dirty="0" smtClean="0">
                <a:solidFill>
                  <a:schemeClr val="tx1"/>
                </a:solidFill>
                <a:effectLst/>
                <a:latin typeface="+mn-lt"/>
                <a:ea typeface="+mn-ea"/>
                <a:cs typeface="+mn-cs"/>
              </a:rPr>
              <a:t>Notes</a:t>
            </a:r>
            <a:r>
              <a:rPr lang="en-ZA" sz="1200" kern="1200" baseline="0" dirty="0" smtClean="0">
                <a:solidFill>
                  <a:schemeClr val="tx1"/>
                </a:solidFill>
                <a:effectLst/>
                <a:latin typeface="+mn-lt"/>
                <a:ea typeface="+mn-ea"/>
                <a:cs typeface="+mn-cs"/>
              </a:rPr>
              <a:t> in case of questions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ZA" sz="1200" b="0" kern="1200" baseline="0" dirty="0" smtClean="0">
                <a:solidFill>
                  <a:schemeClr val="tx1"/>
                </a:solidFill>
                <a:effectLst/>
                <a:latin typeface="+mn-lt"/>
                <a:ea typeface="+mn-ea"/>
                <a:cs typeface="+mn-cs"/>
              </a:rPr>
              <a:t>We weighted for survey design, actual population age and state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ZA" sz="1200" u="none" kern="1200" dirty="0" smtClean="0">
                <a:solidFill>
                  <a:schemeClr val="tx1"/>
                </a:solidFill>
                <a:effectLst/>
                <a:latin typeface="+mn-lt"/>
                <a:ea typeface="+mn-ea"/>
                <a:cs typeface="+mn-cs"/>
              </a:rPr>
              <a:t>SAM-MUAC below</a:t>
            </a:r>
            <a:r>
              <a:rPr lang="en-ZA" sz="1200" u="none" kern="1200" baseline="0" dirty="0" smtClean="0">
                <a:solidFill>
                  <a:schemeClr val="tx1"/>
                </a:solidFill>
                <a:effectLst/>
                <a:latin typeface="+mn-lt"/>
                <a:ea typeface="+mn-ea"/>
                <a:cs typeface="+mn-cs"/>
              </a:rPr>
              <a:t> </a:t>
            </a:r>
            <a:r>
              <a:rPr lang="en-ZA" sz="1200" u="none" kern="1200" dirty="0" smtClean="0">
                <a:solidFill>
                  <a:schemeClr val="tx1"/>
                </a:solidFill>
                <a:effectLst/>
                <a:latin typeface="+mn-lt"/>
                <a:ea typeface="+mn-ea"/>
                <a:cs typeface="+mn-cs"/>
              </a:rPr>
              <a:t>115mm; MAM-MUAC between115-125mm)</a:t>
            </a:r>
          </a:p>
          <a:p>
            <a:r>
              <a:rPr lang="en-ZA" sz="1200" u="none" kern="1200" dirty="0" smtClean="0">
                <a:solidFill>
                  <a:schemeClr val="tx1"/>
                </a:solidFill>
                <a:effectLst/>
                <a:latin typeface="+mn-lt"/>
                <a:ea typeface="+mn-ea"/>
                <a:cs typeface="+mn-cs"/>
              </a:rPr>
              <a:t>We calculated the prevalence and 95% confidence intervals (CI) of noma for all stages from the survey data. </a:t>
            </a:r>
          </a:p>
          <a:p>
            <a:endParaRPr lang="en-ZA" sz="1200" u="none" kern="1200" dirty="0" smtClean="0">
              <a:solidFill>
                <a:schemeClr val="tx1"/>
              </a:solidFill>
              <a:effectLst/>
              <a:latin typeface="+mn-lt"/>
              <a:ea typeface="+mn-ea"/>
              <a:cs typeface="+mn-cs"/>
            </a:endParaRPr>
          </a:p>
          <a:p>
            <a:r>
              <a:rPr lang="en-ZA" sz="1200" u="none" kern="1200" dirty="0" smtClean="0">
                <a:solidFill>
                  <a:schemeClr val="tx1"/>
                </a:solidFill>
                <a:effectLst/>
                <a:latin typeface="+mn-lt"/>
                <a:ea typeface="+mn-ea"/>
                <a:cs typeface="+mn-cs"/>
              </a:rPr>
              <a:t>The analysis accounted for the two stage clustered survey by adjusting the standard errors of the estimates using linearization. </a:t>
            </a:r>
          </a:p>
          <a:p>
            <a:endParaRPr lang="en-ZA" sz="1200" u="none" kern="1200" dirty="0" smtClean="0">
              <a:solidFill>
                <a:schemeClr val="tx1"/>
              </a:solidFill>
              <a:effectLst/>
              <a:latin typeface="+mn-lt"/>
              <a:ea typeface="+mn-ea"/>
              <a:cs typeface="+mn-cs"/>
            </a:endParaRPr>
          </a:p>
          <a:p>
            <a:r>
              <a:rPr lang="en-ZA" sz="1200" b="0" u="none" kern="1200" dirty="0" smtClean="0">
                <a:solidFill>
                  <a:schemeClr val="tx1"/>
                </a:solidFill>
                <a:effectLst/>
                <a:latin typeface="+mn-lt"/>
                <a:ea typeface="+mn-ea"/>
                <a:cs typeface="+mn-cs"/>
              </a:rPr>
              <a:t>The estimates and standard errors were further weighted to account for the actual population distribution of the two states as the survey sample underrepresented</a:t>
            </a:r>
            <a:r>
              <a:rPr lang="en-ZA" sz="1200" b="0" u="none" kern="1200" baseline="0" dirty="0" smtClean="0">
                <a:solidFill>
                  <a:schemeClr val="tx1"/>
                </a:solidFill>
                <a:effectLst/>
                <a:latin typeface="+mn-lt"/>
                <a:ea typeface="+mn-ea"/>
                <a:cs typeface="+mn-cs"/>
              </a:rPr>
              <a:t> </a:t>
            </a:r>
            <a:r>
              <a:rPr lang="en-ZA" sz="1200" b="0" u="none" kern="1200" dirty="0" smtClean="0">
                <a:solidFill>
                  <a:schemeClr val="tx1"/>
                </a:solidFill>
                <a:effectLst/>
                <a:latin typeface="+mn-lt"/>
                <a:ea typeface="+mn-ea"/>
                <a:cs typeface="+mn-cs"/>
              </a:rPr>
              <a:t>participants aged 6-15 years.</a:t>
            </a:r>
            <a:r>
              <a:rPr lang="en-ZA" sz="1200" b="0" u="none" strike="sngStrike" kern="1200" baseline="0" dirty="0" smtClean="0">
                <a:solidFill>
                  <a:schemeClr val="tx1"/>
                </a:solidFill>
                <a:effectLst/>
                <a:latin typeface="+mn-lt"/>
                <a:ea typeface="+mn-ea"/>
                <a:cs typeface="+mn-cs"/>
              </a:rPr>
              <a:t> </a:t>
            </a:r>
          </a:p>
          <a:p>
            <a:endParaRPr lang="en-ZA" sz="1200" u="none" kern="1200" dirty="0" smtClean="0">
              <a:solidFill>
                <a:schemeClr val="tx1"/>
              </a:solidFill>
              <a:effectLst/>
              <a:latin typeface="+mn-lt"/>
              <a:ea typeface="+mn-ea"/>
              <a:cs typeface="+mn-cs"/>
            </a:endParaRPr>
          </a:p>
          <a:p>
            <a:r>
              <a:rPr lang="en-ZA" sz="1200" u="none" kern="1200" dirty="0" smtClean="0">
                <a:solidFill>
                  <a:schemeClr val="tx1"/>
                </a:solidFill>
                <a:effectLst/>
                <a:latin typeface="+mn-lt"/>
                <a:ea typeface="+mn-ea"/>
                <a:cs typeface="+mn-cs"/>
              </a:rPr>
              <a:t>Variables with a univariate strength of association measured by a p value &lt; 0.2 were chosen for inclusion in the multivariate analysis. </a:t>
            </a:r>
          </a:p>
          <a:p>
            <a:endParaRPr lang="en-ZA" sz="1200" u="none" kern="1200" dirty="0" smtClean="0">
              <a:solidFill>
                <a:schemeClr val="tx1"/>
              </a:solidFill>
              <a:effectLst/>
              <a:latin typeface="+mn-lt"/>
              <a:ea typeface="+mn-ea"/>
              <a:cs typeface="+mn-cs"/>
            </a:endParaRPr>
          </a:p>
          <a:p>
            <a:r>
              <a:rPr lang="en-ZA" sz="1200" u="none" kern="1200" dirty="0" smtClean="0">
                <a:solidFill>
                  <a:schemeClr val="tx1"/>
                </a:solidFill>
                <a:effectLst/>
                <a:latin typeface="+mn-lt"/>
                <a:ea typeface="+mn-ea"/>
                <a:cs typeface="+mn-cs"/>
              </a:rPr>
              <a:t>Frequencies of exposure to each factor included in the questionnaires were calculated. All data analysis was conducted with Stata 15 utilising the </a:t>
            </a:r>
            <a:r>
              <a:rPr lang="en-ZA" sz="1200" u="none" kern="1200" dirty="0" err="1" smtClean="0">
                <a:solidFill>
                  <a:schemeClr val="tx1"/>
                </a:solidFill>
                <a:effectLst/>
                <a:latin typeface="+mn-lt"/>
                <a:ea typeface="+mn-ea"/>
                <a:cs typeface="+mn-cs"/>
              </a:rPr>
              <a:t>svy</a:t>
            </a:r>
            <a:r>
              <a:rPr lang="en-ZA" sz="1200" u="none" kern="1200" dirty="0" smtClean="0">
                <a:solidFill>
                  <a:schemeClr val="tx1"/>
                </a:solidFill>
                <a:effectLst/>
                <a:latin typeface="+mn-lt"/>
                <a:ea typeface="+mn-ea"/>
                <a:cs typeface="+mn-cs"/>
              </a:rPr>
              <a:t> suite of commands for complex surveys.</a:t>
            </a:r>
            <a:endParaRPr lang="en-US" sz="1200" u="none"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baseline="0" dirty="0" smtClean="0"/>
          </a:p>
          <a:p>
            <a:pPr lvl="0"/>
            <a:endParaRPr lang="en-GB"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347E63D-D17C-4509-ACBE-969A8102CEBF}" type="slidenum">
              <a:rPr lang="en-US" smtClean="0"/>
              <a:t>15</a:t>
            </a:fld>
            <a:endParaRPr lang="en-US" dirty="0"/>
          </a:p>
        </p:txBody>
      </p:sp>
    </p:spTree>
    <p:extLst>
      <p:ext uri="{BB962C8B-B14F-4D97-AF65-F5344CB8AC3E}">
        <p14:creationId xmlns:p14="http://schemas.microsoft.com/office/powerpoint/2010/main" val="2557022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9C3A06D-2BA6-4590-A795-0E745817CE89}" type="datetime1">
              <a:rPr lang="en-US" smtClean="0"/>
              <a:t>02-05-2019</a:t>
            </a:fld>
            <a:endParaRPr lang="en-US" dirty="0"/>
          </a:p>
        </p:txBody>
      </p:sp>
      <p:sp>
        <p:nvSpPr>
          <p:cNvPr id="6" name="Slide Number Placeholder 5"/>
          <p:cNvSpPr>
            <a:spLocks noGrp="1"/>
          </p:cNvSpPr>
          <p:nvPr>
            <p:ph type="sldNum" sz="quarter" idx="12"/>
          </p:nvPr>
        </p:nvSpPr>
        <p:spPr/>
        <p:txBody>
          <a:bodyPr/>
          <a:lstStyle/>
          <a:p>
            <a:fld id="{3D886E5F-0A7F-408A-A3EE-9070A141C5B6}" type="slidenum">
              <a:rPr lang="en-US" smtClean="0"/>
              <a:t>‹#›</a:t>
            </a:fld>
            <a:endParaRPr lang="en-US" dirty="0"/>
          </a:p>
        </p:txBody>
      </p:sp>
    </p:spTree>
    <p:extLst>
      <p:ext uri="{BB962C8B-B14F-4D97-AF65-F5344CB8AC3E}">
        <p14:creationId xmlns:p14="http://schemas.microsoft.com/office/powerpoint/2010/main" val="3262651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C63767-50D1-4B3E-A5AE-6A381687D80F}" type="datetime1">
              <a:rPr lang="en-US" smtClean="0"/>
              <a:t>02-05-2019</a:t>
            </a:fld>
            <a:endParaRPr lang="en-US" dirty="0"/>
          </a:p>
        </p:txBody>
      </p:sp>
      <p:sp>
        <p:nvSpPr>
          <p:cNvPr id="6" name="Slide Number Placeholder 5"/>
          <p:cNvSpPr>
            <a:spLocks noGrp="1"/>
          </p:cNvSpPr>
          <p:nvPr>
            <p:ph type="sldNum" sz="quarter" idx="12"/>
          </p:nvPr>
        </p:nvSpPr>
        <p:spPr/>
        <p:txBody>
          <a:bodyPr/>
          <a:lstStyle/>
          <a:p>
            <a:fld id="{3D886E5F-0A7F-408A-A3EE-9070A141C5B6}" type="slidenum">
              <a:rPr lang="en-US" smtClean="0"/>
              <a:t>‹#›</a:t>
            </a:fld>
            <a:endParaRPr lang="en-US" dirty="0"/>
          </a:p>
        </p:txBody>
      </p:sp>
    </p:spTree>
    <p:extLst>
      <p:ext uri="{BB962C8B-B14F-4D97-AF65-F5344CB8AC3E}">
        <p14:creationId xmlns:p14="http://schemas.microsoft.com/office/powerpoint/2010/main" val="725618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FC3BE45-8A58-470C-9DCF-A5ACBBD6620A}" type="datetime1">
              <a:rPr lang="en-US" smtClean="0"/>
              <a:t>02-05-2019</a:t>
            </a:fld>
            <a:endParaRPr lang="en-US" dirty="0"/>
          </a:p>
        </p:txBody>
      </p:sp>
      <p:sp>
        <p:nvSpPr>
          <p:cNvPr id="6" name="Slide Number Placeholder 5"/>
          <p:cNvSpPr>
            <a:spLocks noGrp="1"/>
          </p:cNvSpPr>
          <p:nvPr>
            <p:ph type="sldNum" sz="quarter" idx="12"/>
          </p:nvPr>
        </p:nvSpPr>
        <p:spPr/>
        <p:txBody>
          <a:bodyPr/>
          <a:lstStyle/>
          <a:p>
            <a:fld id="{3D886E5F-0A7F-408A-A3EE-9070A141C5B6}" type="slidenum">
              <a:rPr lang="en-US" smtClean="0"/>
              <a:t>‹#›</a:t>
            </a:fld>
            <a:endParaRPr lang="en-US" dirty="0"/>
          </a:p>
        </p:txBody>
      </p:sp>
    </p:spTree>
    <p:extLst>
      <p:ext uri="{BB962C8B-B14F-4D97-AF65-F5344CB8AC3E}">
        <p14:creationId xmlns:p14="http://schemas.microsoft.com/office/powerpoint/2010/main" val="3544466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369219"/>
            <a:ext cx="3886200" cy="326350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369219"/>
            <a:ext cx="3886200" cy="326350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5E02F17-EC57-4E2F-BABA-2264152056ED}" type="datetime1">
              <a:rPr lang="en-US" smtClean="0"/>
              <a:t>02-05-2019</a:t>
            </a:fld>
            <a:endParaRPr lang="en-US" dirty="0"/>
          </a:p>
        </p:txBody>
      </p:sp>
      <p:sp>
        <p:nvSpPr>
          <p:cNvPr id="7" name="Slide Number Placeholder 6"/>
          <p:cNvSpPr>
            <a:spLocks noGrp="1"/>
          </p:cNvSpPr>
          <p:nvPr>
            <p:ph type="sldNum" sz="quarter" idx="12"/>
          </p:nvPr>
        </p:nvSpPr>
        <p:spPr/>
        <p:txBody>
          <a:bodyPr/>
          <a:lstStyle/>
          <a:p>
            <a:fld id="{3D886E5F-0A7F-408A-A3EE-9070A141C5B6}" type="slidenum">
              <a:rPr lang="en-US" smtClean="0"/>
              <a:t>‹#›</a:t>
            </a:fld>
            <a:endParaRPr lang="en-US" dirty="0"/>
          </a:p>
        </p:txBody>
      </p:sp>
    </p:spTree>
    <p:extLst>
      <p:ext uri="{BB962C8B-B14F-4D97-AF65-F5344CB8AC3E}">
        <p14:creationId xmlns:p14="http://schemas.microsoft.com/office/powerpoint/2010/main" val="3448047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384AB9B-3128-485C-B868-5B904F9BB66A}" type="datetime1">
              <a:rPr lang="en-US" smtClean="0"/>
              <a:t>02-05-2019</a:t>
            </a:fld>
            <a:endParaRPr lang="en-US" dirty="0"/>
          </a:p>
        </p:txBody>
      </p:sp>
      <p:sp>
        <p:nvSpPr>
          <p:cNvPr id="9" name="Slide Number Placeholder 8"/>
          <p:cNvSpPr>
            <a:spLocks noGrp="1"/>
          </p:cNvSpPr>
          <p:nvPr>
            <p:ph type="sldNum" sz="quarter" idx="12"/>
          </p:nvPr>
        </p:nvSpPr>
        <p:spPr/>
        <p:txBody>
          <a:bodyPr/>
          <a:lstStyle/>
          <a:p>
            <a:fld id="{3D886E5F-0A7F-408A-A3EE-9070A141C5B6}" type="slidenum">
              <a:rPr lang="en-US" smtClean="0"/>
              <a:t>‹#›</a:t>
            </a:fld>
            <a:endParaRPr lang="en-US" dirty="0"/>
          </a:p>
        </p:txBody>
      </p:sp>
    </p:spTree>
    <p:extLst>
      <p:ext uri="{BB962C8B-B14F-4D97-AF65-F5344CB8AC3E}">
        <p14:creationId xmlns:p14="http://schemas.microsoft.com/office/powerpoint/2010/main" val="2386238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7997284-3CEA-4FE0-A3D4-3F4ECE82126D}" type="datetime1">
              <a:rPr lang="en-US" smtClean="0"/>
              <a:t>02-05-2019</a:t>
            </a:fld>
            <a:endParaRPr lang="en-US" dirty="0"/>
          </a:p>
        </p:txBody>
      </p:sp>
      <p:sp>
        <p:nvSpPr>
          <p:cNvPr id="5" name="Slide Number Placeholder 4"/>
          <p:cNvSpPr>
            <a:spLocks noGrp="1"/>
          </p:cNvSpPr>
          <p:nvPr>
            <p:ph type="sldNum" sz="quarter" idx="12"/>
          </p:nvPr>
        </p:nvSpPr>
        <p:spPr/>
        <p:txBody>
          <a:bodyPr/>
          <a:lstStyle/>
          <a:p>
            <a:fld id="{3D886E5F-0A7F-408A-A3EE-9070A141C5B6}" type="slidenum">
              <a:rPr lang="en-US" smtClean="0"/>
              <a:t>‹#›</a:t>
            </a:fld>
            <a:endParaRPr lang="en-US" dirty="0"/>
          </a:p>
        </p:txBody>
      </p:sp>
    </p:spTree>
    <p:extLst>
      <p:ext uri="{BB962C8B-B14F-4D97-AF65-F5344CB8AC3E}">
        <p14:creationId xmlns:p14="http://schemas.microsoft.com/office/powerpoint/2010/main" val="1545311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234A22-A24B-4809-B55C-166CFC0594FD}" type="datetime1">
              <a:rPr lang="en-US" smtClean="0"/>
              <a:t>02-05-2019</a:t>
            </a:fld>
            <a:endParaRPr lang="en-US" dirty="0"/>
          </a:p>
        </p:txBody>
      </p:sp>
      <p:sp>
        <p:nvSpPr>
          <p:cNvPr id="4" name="Slide Number Placeholder 3"/>
          <p:cNvSpPr>
            <a:spLocks noGrp="1"/>
          </p:cNvSpPr>
          <p:nvPr>
            <p:ph type="sldNum" sz="quarter" idx="12"/>
          </p:nvPr>
        </p:nvSpPr>
        <p:spPr/>
        <p:txBody>
          <a:bodyPr/>
          <a:lstStyle/>
          <a:p>
            <a:fld id="{3D886E5F-0A7F-408A-A3EE-9070A141C5B6}" type="slidenum">
              <a:rPr lang="en-US" smtClean="0"/>
              <a:t>‹#›</a:t>
            </a:fld>
            <a:endParaRPr lang="en-US" dirty="0"/>
          </a:p>
        </p:txBody>
      </p:sp>
    </p:spTree>
    <p:extLst>
      <p:ext uri="{BB962C8B-B14F-4D97-AF65-F5344CB8AC3E}">
        <p14:creationId xmlns:p14="http://schemas.microsoft.com/office/powerpoint/2010/main" val="382590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4AC978CC-3DC8-4627-9FDF-AEA29561AE41}" type="datetime1">
              <a:rPr lang="en-US" smtClean="0"/>
              <a:t>02-05-2019</a:t>
            </a:fld>
            <a:endParaRPr lang="en-US" dirty="0"/>
          </a:p>
        </p:txBody>
      </p:sp>
      <p:sp>
        <p:nvSpPr>
          <p:cNvPr id="7" name="Slide Number Placeholder 6"/>
          <p:cNvSpPr>
            <a:spLocks noGrp="1"/>
          </p:cNvSpPr>
          <p:nvPr>
            <p:ph type="sldNum" sz="quarter" idx="12"/>
          </p:nvPr>
        </p:nvSpPr>
        <p:spPr/>
        <p:txBody>
          <a:bodyPr/>
          <a:lstStyle/>
          <a:p>
            <a:fld id="{3D886E5F-0A7F-408A-A3EE-9070A141C5B6}" type="slidenum">
              <a:rPr lang="en-US" smtClean="0"/>
              <a:t>‹#›</a:t>
            </a:fld>
            <a:endParaRPr lang="en-US" dirty="0"/>
          </a:p>
        </p:txBody>
      </p:sp>
    </p:spTree>
    <p:extLst>
      <p:ext uri="{BB962C8B-B14F-4D97-AF65-F5344CB8AC3E}">
        <p14:creationId xmlns:p14="http://schemas.microsoft.com/office/powerpoint/2010/main" val="1374572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625F6C4B-E06C-4581-9797-C6933CCCC220}" type="datetime1">
              <a:rPr lang="en-US" smtClean="0"/>
              <a:t>02-05-2019</a:t>
            </a:fld>
            <a:endParaRPr lang="en-US" dirty="0"/>
          </a:p>
        </p:txBody>
      </p:sp>
      <p:sp>
        <p:nvSpPr>
          <p:cNvPr id="7" name="Slide Number Placeholder 6"/>
          <p:cNvSpPr>
            <a:spLocks noGrp="1"/>
          </p:cNvSpPr>
          <p:nvPr>
            <p:ph type="sldNum" sz="quarter" idx="12"/>
          </p:nvPr>
        </p:nvSpPr>
        <p:spPr/>
        <p:txBody>
          <a:bodyPr/>
          <a:lstStyle/>
          <a:p>
            <a:fld id="{3D886E5F-0A7F-408A-A3EE-9070A141C5B6}" type="slidenum">
              <a:rPr lang="en-US" smtClean="0"/>
              <a:t>‹#›</a:t>
            </a:fld>
            <a:endParaRPr lang="en-US" dirty="0"/>
          </a:p>
        </p:txBody>
      </p:sp>
    </p:spTree>
    <p:extLst>
      <p:ext uri="{BB962C8B-B14F-4D97-AF65-F5344CB8AC3E}">
        <p14:creationId xmlns:p14="http://schemas.microsoft.com/office/powerpoint/2010/main" val="1752671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521F29-55CB-4128-8D4D-4F634FF59F45}" type="datetime1">
              <a:rPr lang="en-US" smtClean="0"/>
              <a:t>02-05-2019</a:t>
            </a:fld>
            <a:endParaRPr lang="en-US" dirty="0"/>
          </a:p>
        </p:txBody>
      </p:sp>
      <p:sp>
        <p:nvSpPr>
          <p:cNvPr id="6" name="Slide Number Placeholder 5"/>
          <p:cNvSpPr>
            <a:spLocks noGrp="1"/>
          </p:cNvSpPr>
          <p:nvPr>
            <p:ph type="sldNum" sz="quarter" idx="12"/>
          </p:nvPr>
        </p:nvSpPr>
        <p:spPr/>
        <p:txBody>
          <a:bodyPr/>
          <a:lstStyle/>
          <a:p>
            <a:fld id="{3D886E5F-0A7F-408A-A3EE-9070A141C5B6}" type="slidenum">
              <a:rPr lang="en-US" smtClean="0"/>
              <a:t>‹#›</a:t>
            </a:fld>
            <a:endParaRPr lang="en-US" dirty="0"/>
          </a:p>
        </p:txBody>
      </p:sp>
    </p:spTree>
    <p:extLst>
      <p:ext uri="{BB962C8B-B14F-4D97-AF65-F5344CB8AC3E}">
        <p14:creationId xmlns:p14="http://schemas.microsoft.com/office/powerpoint/2010/main" val="238016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477D80-7408-4CCD-A944-3A2CA562A910}" type="datetime1">
              <a:rPr lang="en-US" smtClean="0"/>
              <a:t>02-05-2019</a:t>
            </a:fld>
            <a:endParaRPr lang="en-US" dirty="0"/>
          </a:p>
        </p:txBody>
      </p:sp>
      <p:sp>
        <p:nvSpPr>
          <p:cNvPr id="6" name="Slide Number Placeholder 5"/>
          <p:cNvSpPr>
            <a:spLocks noGrp="1"/>
          </p:cNvSpPr>
          <p:nvPr>
            <p:ph type="sldNum" sz="quarter" idx="12"/>
          </p:nvPr>
        </p:nvSpPr>
        <p:spPr/>
        <p:txBody>
          <a:bodyPr/>
          <a:lstStyle/>
          <a:p>
            <a:fld id="{3D886E5F-0A7F-408A-A3EE-9070A141C5B6}" type="slidenum">
              <a:rPr lang="en-US" smtClean="0"/>
              <a:t>‹#›</a:t>
            </a:fld>
            <a:endParaRPr lang="en-US" dirty="0"/>
          </a:p>
        </p:txBody>
      </p:sp>
    </p:spTree>
    <p:extLst>
      <p:ext uri="{BB962C8B-B14F-4D97-AF65-F5344CB8AC3E}">
        <p14:creationId xmlns:p14="http://schemas.microsoft.com/office/powerpoint/2010/main" val="1637838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EEAC7633-F4BC-43C9-9751-069A5D206FC2}" type="datetime1">
              <a:rPr lang="en-US" smtClean="0"/>
              <a:t>02-05-2019</a:t>
            </a:fld>
            <a:endParaRPr lang="en-US"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3D886E5F-0A7F-408A-A3EE-9070A141C5B6}" type="slidenum">
              <a:rPr lang="en-US" smtClean="0"/>
              <a:t>‹#›</a:t>
            </a:fld>
            <a:endParaRPr lang="en-US" dirty="0"/>
          </a:p>
        </p:txBody>
      </p:sp>
    </p:spTree>
    <p:extLst>
      <p:ext uri="{BB962C8B-B14F-4D97-AF65-F5344CB8AC3E}">
        <p14:creationId xmlns:p14="http://schemas.microsoft.com/office/powerpoint/2010/main" val="519943146"/>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1.gif"/><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1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26231"/>
            <a:ext cx="8763000" cy="1102519"/>
          </a:xfrm>
        </p:spPr>
        <p:txBody>
          <a:bodyPr>
            <a:noAutofit/>
          </a:bodyPr>
          <a:lstStyle/>
          <a:p>
            <a:r>
              <a:rPr lang="en-GB" sz="4400" b="1" dirty="0" smtClean="0">
                <a:solidFill>
                  <a:srgbClr val="C00000"/>
                </a:solidFill>
              </a:rPr>
              <a:t>Prevalence </a:t>
            </a:r>
            <a:r>
              <a:rPr lang="en-GB" sz="4400" b="1" dirty="0">
                <a:solidFill>
                  <a:srgbClr val="C00000"/>
                </a:solidFill>
              </a:rPr>
              <a:t>of and beliefs about noma in </a:t>
            </a:r>
            <a:r>
              <a:rPr lang="en-GB" sz="4400" b="1" dirty="0" smtClean="0">
                <a:solidFill>
                  <a:srgbClr val="C00000"/>
                </a:solidFill>
              </a:rPr>
              <a:t>northwest Nigeria</a:t>
            </a:r>
            <a:endParaRPr lang="en-US" sz="4400" b="1" dirty="0">
              <a:solidFill>
                <a:srgbClr val="C00000"/>
              </a:solidFill>
            </a:endParaRPr>
          </a:p>
        </p:txBody>
      </p:sp>
      <p:sp>
        <p:nvSpPr>
          <p:cNvPr id="3" name="Subtitle 2"/>
          <p:cNvSpPr>
            <a:spLocks noGrp="1"/>
          </p:cNvSpPr>
          <p:nvPr>
            <p:ph type="subTitle" idx="1"/>
          </p:nvPr>
        </p:nvSpPr>
        <p:spPr>
          <a:xfrm>
            <a:off x="5181600" y="1657350"/>
            <a:ext cx="3581400" cy="1238250"/>
          </a:xfrm>
        </p:spPr>
        <p:txBody>
          <a:bodyPr>
            <a:noAutofit/>
          </a:bodyPr>
          <a:lstStyle/>
          <a:p>
            <a:r>
              <a:rPr lang="en-GB" sz="3200" b="1" dirty="0" smtClean="0">
                <a:solidFill>
                  <a:schemeClr val="tx1"/>
                </a:solidFill>
              </a:rPr>
              <a:t>Juliana</a:t>
            </a:r>
            <a:r>
              <a:rPr lang="en-GB" sz="3200" b="1" baseline="30000" dirty="0" smtClean="0">
                <a:solidFill>
                  <a:schemeClr val="tx1"/>
                </a:solidFill>
              </a:rPr>
              <a:t> </a:t>
            </a:r>
            <a:r>
              <a:rPr lang="en-GB" sz="3200" b="1" dirty="0" smtClean="0">
                <a:solidFill>
                  <a:schemeClr val="tx1"/>
                </a:solidFill>
              </a:rPr>
              <a:t>Oyemakinde</a:t>
            </a:r>
            <a:r>
              <a:rPr lang="en-GB" sz="3200" b="1" baseline="30000" dirty="0">
                <a:solidFill>
                  <a:schemeClr val="tx1"/>
                </a:solidFill>
              </a:rPr>
              <a:t> </a:t>
            </a:r>
            <a:endParaRPr lang="en-GB" sz="3200" b="1" baseline="30000" dirty="0" smtClean="0">
              <a:solidFill>
                <a:schemeClr val="tx1"/>
              </a:solidFill>
            </a:endParaRPr>
          </a:p>
          <a:p>
            <a:endParaRPr lang="en-GB" sz="2400" b="1" baseline="30000" dirty="0" smtClean="0">
              <a:solidFill>
                <a:schemeClr val="tx1"/>
              </a:solidFill>
            </a:endParaRPr>
          </a:p>
          <a:p>
            <a:r>
              <a:rPr lang="en-US" sz="2400" dirty="0" smtClean="0"/>
              <a:t>On behalf of the </a:t>
            </a:r>
          </a:p>
          <a:p>
            <a:r>
              <a:rPr lang="en-US" sz="2400" dirty="0" smtClean="0"/>
              <a:t>MSF Noma Working Group</a:t>
            </a:r>
          </a:p>
        </p:txBody>
      </p:sp>
      <p:pic>
        <p:nvPicPr>
          <p:cNvPr id="6" name="Picture 5" descr="Logo French.gi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3600" y="3736181"/>
            <a:ext cx="2163452" cy="914400"/>
          </a:xfrm>
          <a:prstGeom prst="rect">
            <a:avLst/>
          </a:prstGeom>
        </p:spPr>
      </p:pic>
      <p:pic>
        <p:nvPicPr>
          <p:cNvPr id="7" name="Picture 2" descr="https://lh3.googleusercontent.com/lM1s4d0eCPUnymiKtdDkyiMEx6an9SYz1ALHvQeaNlKhatACUhjbpsIaftq_wBlemGHyYJZN-enB-VU6qsTs-1szzQ0FxgGXGY2UU6Rc_C5jUTIpKuIh664jlQhy1DHDL7c25pcMo0Tpu1ArRAw120z-4N2VxDV4GkK6kTy3YeAiMGYTNHYVXi97YZr5aJV35ZJh_t3BI8kTTUfZ2jfrzAbD78R3Wnh9t2T2XvL3HicPggorSelIdL4Jiqho0bBi4XGdxb4Sts-9bLZ9DTRMRNw6u1Np6FkS10dI3QDHcJnhW1ik9kCR0ftxRxFzjZrkARSa1AnI5zkMcGI05hFray-t2u4leJa0aUr629gHu62Ft6HY9P7OC8-QMxs4_NgjMgH_YuIvZfkGVG7AlsOoC1FKGryrsr8BvK7oP4Uy-KMry2xBC7rYnVEVo5mjBZocbUXNE7f21VkGQvqWL4tBcwFREtTULiFdp9IcRQW69eTY3s77KasECcrNjDxbQOkhWMLmC-j77sQyoqimphM3WVq1RuYbnDdHdGUmr7eeUVAc_9jOC0pNK6vO32iIHuExmC1oDEZEqshpnCMwjjYu8LCLnPgLpIdOEQhaRPA=w1347-h898-no"/>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444" t="3333" r="7334" b="6223"/>
          <a:stretch/>
        </p:blipFill>
        <p:spPr bwMode="auto">
          <a:xfrm>
            <a:off x="304800" y="1692402"/>
            <a:ext cx="4508314" cy="3012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71038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5250"/>
            <a:ext cx="6365174" cy="857250"/>
          </a:xfrm>
        </p:spPr>
        <p:txBody>
          <a:bodyPr>
            <a:normAutofit/>
          </a:bodyPr>
          <a:lstStyle/>
          <a:p>
            <a:r>
              <a:rPr lang="fr-FR" sz="4400" b="1" dirty="0" smtClean="0">
                <a:solidFill>
                  <a:srgbClr val="C00000"/>
                </a:solidFill>
              </a:rPr>
              <a:t>Noma</a:t>
            </a:r>
            <a:endParaRPr lang="en-US" sz="4400" b="1" dirty="0">
              <a:solidFill>
                <a:srgbClr val="C00000"/>
              </a:solidFill>
            </a:endParaRPr>
          </a:p>
        </p:txBody>
      </p:sp>
      <p:sp>
        <p:nvSpPr>
          <p:cNvPr id="3" name="Content Placeholder 2"/>
          <p:cNvSpPr>
            <a:spLocks noGrp="1"/>
          </p:cNvSpPr>
          <p:nvPr>
            <p:ph idx="1"/>
          </p:nvPr>
        </p:nvSpPr>
        <p:spPr>
          <a:xfrm>
            <a:off x="228600" y="666750"/>
            <a:ext cx="8686800" cy="2590800"/>
          </a:xfrm>
        </p:spPr>
        <p:txBody>
          <a:bodyPr>
            <a:noAutofit/>
          </a:bodyPr>
          <a:lstStyle/>
          <a:p>
            <a:r>
              <a:rPr lang="en-US" sz="2400" dirty="0"/>
              <a:t>Rapidly acting orofacial </a:t>
            </a:r>
            <a:r>
              <a:rPr lang="en-US" sz="2400" dirty="0" smtClean="0"/>
              <a:t>gangrene </a:t>
            </a:r>
            <a:endParaRPr lang="en-US" sz="2400" dirty="0"/>
          </a:p>
          <a:p>
            <a:r>
              <a:rPr lang="en-US" sz="2400" dirty="0" smtClean="0"/>
              <a:t>If untreated, reported 90</a:t>
            </a:r>
            <a:r>
              <a:rPr lang="en-US" sz="2400" dirty="0"/>
              <a:t>% </a:t>
            </a:r>
            <a:r>
              <a:rPr lang="en-US" sz="2400" dirty="0" smtClean="0"/>
              <a:t>mortality </a:t>
            </a:r>
            <a:r>
              <a:rPr lang="en-US" sz="1800" dirty="0" smtClean="0"/>
              <a:t>(2)</a:t>
            </a:r>
            <a:endParaRPr lang="en-US" sz="1800" dirty="0"/>
          </a:p>
          <a:p>
            <a:r>
              <a:rPr lang="en-US" sz="2400" dirty="0"/>
              <a:t>Mostly affects children aged 2 </a:t>
            </a:r>
            <a:r>
              <a:rPr lang="en-US" sz="2400" dirty="0" smtClean="0"/>
              <a:t>– 5 </a:t>
            </a:r>
            <a:r>
              <a:rPr lang="en-US" sz="1600" dirty="0" smtClean="0"/>
              <a:t>(3)</a:t>
            </a:r>
            <a:endParaRPr lang="en-US" sz="2400" dirty="0"/>
          </a:p>
          <a:p>
            <a:r>
              <a:rPr lang="en-US" sz="2400" dirty="0"/>
              <a:t>Minimal research </a:t>
            </a:r>
            <a:r>
              <a:rPr lang="en-US" sz="2400" dirty="0" smtClean="0"/>
              <a:t>available</a:t>
            </a:r>
            <a:endParaRPr lang="en-US" sz="2400" dirty="0"/>
          </a:p>
          <a:p>
            <a:r>
              <a:rPr lang="en-US" sz="2400" dirty="0" smtClean="0"/>
              <a:t>Risk factors:</a:t>
            </a:r>
          </a:p>
          <a:p>
            <a:endParaRPr lang="en-US" sz="2400" dirty="0"/>
          </a:p>
        </p:txBody>
      </p:sp>
      <p:sp>
        <p:nvSpPr>
          <p:cNvPr id="5" name="Slide Number Placeholder 4"/>
          <p:cNvSpPr>
            <a:spLocks noGrp="1"/>
          </p:cNvSpPr>
          <p:nvPr>
            <p:ph type="sldNum" sz="quarter" idx="12"/>
          </p:nvPr>
        </p:nvSpPr>
        <p:spPr/>
        <p:txBody>
          <a:bodyPr/>
          <a:lstStyle/>
          <a:p>
            <a:fld id="{3D886E5F-0A7F-408A-A3EE-9070A141C5B6}" type="slidenum">
              <a:rPr lang="en-US" smtClean="0"/>
              <a:t>2</a:t>
            </a:fld>
            <a:endParaRPr lang="en-US" dirty="0"/>
          </a:p>
        </p:txBody>
      </p:sp>
      <p:pic>
        <p:nvPicPr>
          <p:cNvPr id="7" name="Picture 6" descr="Logo French.gi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7789" y="4525739"/>
            <a:ext cx="1400291" cy="591844"/>
          </a:xfrm>
          <a:prstGeom prst="rect">
            <a:avLst/>
          </a:prstGeom>
        </p:spPr>
      </p:pic>
      <p:sp>
        <p:nvSpPr>
          <p:cNvPr id="9" name="Content Placeholder 2"/>
          <p:cNvSpPr txBox="1">
            <a:spLocks/>
          </p:cNvSpPr>
          <p:nvPr/>
        </p:nvSpPr>
        <p:spPr>
          <a:xfrm>
            <a:off x="-390792" y="2724150"/>
            <a:ext cx="9382392" cy="1424953"/>
          </a:xfrm>
          <a:prstGeom prst="rect">
            <a:avLst/>
          </a:prstGeom>
        </p:spPr>
        <p:txBody>
          <a:bodyPr vert="horz" lIns="91440" tIns="45720" rIns="91440" bIns="45720" numCol="1"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200150" lvl="2" indent="-342900">
              <a:buFontTx/>
              <a:buChar char="-"/>
            </a:pPr>
            <a:r>
              <a:rPr lang="en-US" dirty="0" smtClean="0"/>
              <a:t>Nutritional factors and feeding practices</a:t>
            </a:r>
          </a:p>
          <a:p>
            <a:pPr marL="1200150" lvl="2" indent="-342900">
              <a:buFontTx/>
              <a:buChar char="-"/>
            </a:pPr>
            <a:r>
              <a:rPr lang="en-US" dirty="0" smtClean="0"/>
              <a:t>Immunosuppression and co-infections</a:t>
            </a:r>
          </a:p>
          <a:p>
            <a:pPr marL="1200150" lvl="2" indent="-342900">
              <a:buFontTx/>
              <a:buChar char="-"/>
            </a:pPr>
            <a:r>
              <a:rPr lang="en-US" dirty="0" smtClean="0"/>
              <a:t>Caretaker demographics </a:t>
            </a:r>
          </a:p>
          <a:p>
            <a:pPr marL="1200150" lvl="2" indent="-342900">
              <a:buFontTx/>
              <a:buChar char="-"/>
            </a:pPr>
            <a:r>
              <a:rPr lang="en-US" dirty="0" smtClean="0"/>
              <a:t>Poor oral hygiene </a:t>
            </a:r>
            <a:r>
              <a:rPr lang="en-US" sz="1600" dirty="0" smtClean="0"/>
              <a:t>(2-4)</a:t>
            </a:r>
          </a:p>
          <a:p>
            <a:pPr marL="1200150" lvl="2" indent="-342900">
              <a:buFontTx/>
              <a:buChar char="-"/>
            </a:pPr>
            <a:endParaRPr lang="en-US" sz="1600" dirty="0"/>
          </a:p>
          <a:p>
            <a:endParaRPr lang="en-US" sz="2400" dirty="0"/>
          </a:p>
        </p:txBody>
      </p:sp>
      <p:grpSp>
        <p:nvGrpSpPr>
          <p:cNvPr id="6" name="Group 5"/>
          <p:cNvGrpSpPr/>
          <p:nvPr/>
        </p:nvGrpSpPr>
        <p:grpSpPr>
          <a:xfrm>
            <a:off x="5972348" y="514350"/>
            <a:ext cx="2931347" cy="3598134"/>
            <a:chOff x="5715000" y="-73884"/>
            <a:chExt cx="2931347" cy="3598134"/>
          </a:xfrm>
        </p:grpSpPr>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5000" y="-73884"/>
              <a:ext cx="2931347" cy="3598134"/>
            </a:xfrm>
            <a:prstGeom prst="rect">
              <a:avLst/>
            </a:prstGeom>
          </p:spPr>
        </p:pic>
        <p:sp>
          <p:nvSpPr>
            <p:cNvPr id="10" name="Rectangle 9"/>
            <p:cNvSpPr/>
            <p:nvPr/>
          </p:nvSpPr>
          <p:spPr>
            <a:xfrm>
              <a:off x="6179511" y="3242102"/>
              <a:ext cx="2002323" cy="276999"/>
            </a:xfrm>
            <a:prstGeom prst="rect">
              <a:avLst/>
            </a:prstGeom>
          </p:spPr>
          <p:txBody>
            <a:bodyPr wrap="square">
              <a:spAutoFit/>
            </a:bodyPr>
            <a:lstStyle/>
            <a:p>
              <a:r>
                <a:rPr lang="en-US" sz="1200" dirty="0">
                  <a:solidFill>
                    <a:schemeClr val="bg1">
                      <a:lumMod val="65000"/>
                    </a:schemeClr>
                  </a:solidFill>
                </a:rPr>
                <a:t>Noma </a:t>
              </a:r>
              <a:r>
                <a:rPr lang="en-US" sz="1200" dirty="0" smtClean="0">
                  <a:solidFill>
                    <a:schemeClr val="bg1">
                      <a:lumMod val="65000"/>
                    </a:schemeClr>
                  </a:solidFill>
                </a:rPr>
                <a:t>- sketch </a:t>
              </a:r>
              <a:r>
                <a:rPr lang="en-US" sz="1200" dirty="0">
                  <a:solidFill>
                    <a:schemeClr val="bg1">
                      <a:lumMod val="65000"/>
                    </a:schemeClr>
                  </a:solidFill>
                </a:rPr>
                <a:t>from </a:t>
              </a:r>
              <a:r>
                <a:rPr lang="en-US" sz="1200" dirty="0" smtClean="0">
                  <a:solidFill>
                    <a:schemeClr val="bg1">
                      <a:lumMod val="65000"/>
                    </a:schemeClr>
                  </a:solidFill>
                </a:rPr>
                <a:t>1836 (1) </a:t>
              </a:r>
              <a:endParaRPr lang="en-US" sz="1200" dirty="0">
                <a:solidFill>
                  <a:schemeClr val="bg1">
                    <a:lumMod val="65000"/>
                  </a:schemeClr>
                </a:solidFill>
              </a:endParaRPr>
            </a:p>
          </p:txBody>
        </p:sp>
      </p:grpSp>
      <p:sp>
        <p:nvSpPr>
          <p:cNvPr id="4" name="TextBox 3"/>
          <p:cNvSpPr txBox="1"/>
          <p:nvPr/>
        </p:nvSpPr>
        <p:spPr>
          <a:xfrm>
            <a:off x="4093211" y="4857750"/>
            <a:ext cx="5507989" cy="430887"/>
          </a:xfrm>
          <a:prstGeom prst="rect">
            <a:avLst/>
          </a:prstGeom>
          <a:noFill/>
        </p:spPr>
        <p:txBody>
          <a:bodyPr wrap="square" rtlCol="0">
            <a:spAutoFit/>
          </a:bodyPr>
          <a:lstStyle/>
          <a:p>
            <a:r>
              <a:rPr lang="en-GB" sz="1100" dirty="0"/>
              <a:t>Prevalence of and beliefs about </a:t>
            </a:r>
            <a:r>
              <a:rPr lang="en-GB" sz="1100" dirty="0" smtClean="0"/>
              <a:t>noma by </a:t>
            </a:r>
            <a:r>
              <a:rPr lang="en-GB" sz="1100" dirty="0"/>
              <a:t>Juliana</a:t>
            </a:r>
            <a:r>
              <a:rPr lang="en-GB" sz="1100" baseline="30000" dirty="0"/>
              <a:t> </a:t>
            </a:r>
            <a:r>
              <a:rPr lang="en-GB" sz="1100" dirty="0"/>
              <a:t>Oyemakinde</a:t>
            </a:r>
            <a:r>
              <a:rPr lang="en-GB" sz="1100" baseline="30000" dirty="0"/>
              <a:t> </a:t>
            </a:r>
          </a:p>
          <a:p>
            <a:endParaRPr lang="en-US" sz="1100" dirty="0"/>
          </a:p>
        </p:txBody>
      </p:sp>
    </p:spTree>
    <p:extLst>
      <p:ext uri="{BB962C8B-B14F-4D97-AF65-F5344CB8AC3E}">
        <p14:creationId xmlns:p14="http://schemas.microsoft.com/office/powerpoint/2010/main" val="42948523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050"/>
            <a:ext cx="8839200" cy="857250"/>
          </a:xfrm>
        </p:spPr>
        <p:txBody>
          <a:bodyPr>
            <a:noAutofit/>
          </a:bodyPr>
          <a:lstStyle/>
          <a:p>
            <a:r>
              <a:rPr lang="en-US" sz="4400" b="1" dirty="0" smtClean="0">
                <a:solidFill>
                  <a:srgbClr val="C00000"/>
                </a:solidFill>
              </a:rPr>
              <a:t>Noma Children’s Hospital</a:t>
            </a:r>
            <a:endParaRPr lang="en-US" sz="4400" b="1" dirty="0">
              <a:solidFill>
                <a:srgbClr val="C00000"/>
              </a:solidFill>
            </a:endParaRPr>
          </a:p>
        </p:txBody>
      </p:sp>
      <p:sp>
        <p:nvSpPr>
          <p:cNvPr id="3" name="Content Placeholder 2"/>
          <p:cNvSpPr>
            <a:spLocks noGrp="1"/>
          </p:cNvSpPr>
          <p:nvPr>
            <p:ph idx="1"/>
          </p:nvPr>
        </p:nvSpPr>
        <p:spPr>
          <a:xfrm>
            <a:off x="152400" y="895350"/>
            <a:ext cx="3789148" cy="2514600"/>
          </a:xfrm>
        </p:spPr>
        <p:txBody>
          <a:bodyPr>
            <a:noAutofit/>
          </a:bodyPr>
          <a:lstStyle/>
          <a:p>
            <a:r>
              <a:rPr lang="en-US" sz="2400" dirty="0"/>
              <a:t>Run by the Nigerian Ministry of Health</a:t>
            </a:r>
          </a:p>
          <a:p>
            <a:r>
              <a:rPr lang="en-US" sz="2400" dirty="0" smtClean="0"/>
              <a:t>MSF support since 2014</a:t>
            </a:r>
          </a:p>
          <a:p>
            <a:r>
              <a:rPr lang="en-US" sz="2400" dirty="0" smtClean="0"/>
              <a:t>Programs include:</a:t>
            </a:r>
          </a:p>
          <a:p>
            <a:pPr lvl="2">
              <a:buFont typeface="Calibri" panose="020F0502020204030204" pitchFamily="34" charset="0"/>
              <a:buChar char="‐"/>
            </a:pPr>
            <a:r>
              <a:rPr lang="en-US" sz="2400" dirty="0"/>
              <a:t>Surgical </a:t>
            </a:r>
            <a:r>
              <a:rPr lang="en-US" sz="2400" dirty="0" smtClean="0"/>
              <a:t>interventions</a:t>
            </a:r>
            <a:endParaRPr lang="en-US" sz="2400" dirty="0"/>
          </a:p>
          <a:p>
            <a:pPr lvl="2">
              <a:buFont typeface="Calibri" panose="020F0502020204030204" pitchFamily="34" charset="0"/>
              <a:buChar char="‐"/>
            </a:pPr>
            <a:r>
              <a:rPr lang="en-US" sz="2400" dirty="0" smtClean="0"/>
              <a:t>Nutritional support</a:t>
            </a:r>
            <a:endParaRPr lang="en-US" sz="2400" dirty="0"/>
          </a:p>
          <a:p>
            <a:pPr lvl="2">
              <a:buFont typeface="Calibri" panose="020F0502020204030204" pitchFamily="34" charset="0"/>
              <a:buChar char="‐"/>
            </a:pPr>
            <a:r>
              <a:rPr lang="en-US" sz="2400" dirty="0"/>
              <a:t>Psychosocial support</a:t>
            </a:r>
          </a:p>
          <a:p>
            <a:pPr lvl="2">
              <a:buFont typeface="Calibri" panose="020F0502020204030204" pitchFamily="34" charset="0"/>
              <a:buChar char="‐"/>
            </a:pPr>
            <a:r>
              <a:rPr lang="en-US" sz="2400" dirty="0"/>
              <a:t>Physiotherapy</a:t>
            </a:r>
          </a:p>
          <a:p>
            <a:pPr lvl="2">
              <a:buFont typeface="Calibri" panose="020F0502020204030204" pitchFamily="34" charset="0"/>
              <a:buChar char="‐"/>
            </a:pPr>
            <a:r>
              <a:rPr lang="en-US" sz="2400" dirty="0" smtClean="0"/>
              <a:t>Outreach</a:t>
            </a:r>
          </a:p>
        </p:txBody>
      </p:sp>
      <p:sp>
        <p:nvSpPr>
          <p:cNvPr id="6" name="Slide Number Placeholder 5"/>
          <p:cNvSpPr>
            <a:spLocks noGrp="1"/>
          </p:cNvSpPr>
          <p:nvPr>
            <p:ph type="sldNum" sz="quarter" idx="12"/>
          </p:nvPr>
        </p:nvSpPr>
        <p:spPr/>
        <p:txBody>
          <a:bodyPr/>
          <a:lstStyle/>
          <a:p>
            <a:fld id="{3D886E5F-0A7F-408A-A3EE-9070A141C5B6}" type="slidenum">
              <a:rPr lang="en-US" smtClean="0"/>
              <a:t>3</a:t>
            </a:fld>
            <a:endParaRPr lang="en-US" dirty="0"/>
          </a:p>
        </p:txBody>
      </p:sp>
      <p:pic>
        <p:nvPicPr>
          <p:cNvPr id="7" name="Picture 6" descr="Logo French.gi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7789" y="4525739"/>
            <a:ext cx="1400291" cy="591844"/>
          </a:xfrm>
          <a:prstGeom prst="rect">
            <a:avLst/>
          </a:prstGeom>
        </p:spPr>
      </p:pic>
      <p:sp>
        <p:nvSpPr>
          <p:cNvPr id="9" name="TextBox 8"/>
          <p:cNvSpPr txBox="1"/>
          <p:nvPr/>
        </p:nvSpPr>
        <p:spPr>
          <a:xfrm>
            <a:off x="4093211" y="4857750"/>
            <a:ext cx="5507989" cy="430887"/>
          </a:xfrm>
          <a:prstGeom prst="rect">
            <a:avLst/>
          </a:prstGeom>
          <a:noFill/>
        </p:spPr>
        <p:txBody>
          <a:bodyPr wrap="square" rtlCol="0">
            <a:spAutoFit/>
          </a:bodyPr>
          <a:lstStyle/>
          <a:p>
            <a:r>
              <a:rPr lang="en-GB" sz="1100" dirty="0"/>
              <a:t>Prevalence of and beliefs about </a:t>
            </a:r>
            <a:r>
              <a:rPr lang="en-GB" sz="1100" dirty="0" smtClean="0"/>
              <a:t>noma by </a:t>
            </a:r>
            <a:r>
              <a:rPr lang="en-GB" sz="1100" dirty="0"/>
              <a:t>Juliana</a:t>
            </a:r>
            <a:r>
              <a:rPr lang="en-GB" sz="1100" baseline="30000" dirty="0"/>
              <a:t> </a:t>
            </a:r>
            <a:r>
              <a:rPr lang="en-GB" sz="1100" dirty="0"/>
              <a:t>Oyemakinde</a:t>
            </a:r>
            <a:r>
              <a:rPr lang="en-GB" sz="1100" baseline="30000" dirty="0"/>
              <a:t> </a:t>
            </a:r>
          </a:p>
          <a:p>
            <a:endParaRPr lang="en-US" sz="1100" dirty="0"/>
          </a:p>
        </p:txBody>
      </p:sp>
      <p:sp>
        <p:nvSpPr>
          <p:cNvPr id="14" name="TextBox 13"/>
          <p:cNvSpPr txBox="1"/>
          <p:nvPr/>
        </p:nvSpPr>
        <p:spPr>
          <a:xfrm>
            <a:off x="7025510" y="3422629"/>
            <a:ext cx="307470" cy="369332"/>
          </a:xfrm>
          <a:prstGeom prst="rect">
            <a:avLst/>
          </a:prstGeom>
          <a:solidFill>
            <a:schemeClr val="bg1"/>
          </a:solidFill>
        </p:spPr>
        <p:txBody>
          <a:bodyPr wrap="square" rtlCol="0">
            <a:spAutoFit/>
          </a:bodyPr>
          <a:lstStyle/>
          <a:p>
            <a:endParaRPr lang="en-US" dirty="0"/>
          </a:p>
        </p:txBody>
      </p:sp>
      <p:sp>
        <p:nvSpPr>
          <p:cNvPr id="15" name="TextBox 14"/>
          <p:cNvSpPr txBox="1"/>
          <p:nvPr/>
        </p:nvSpPr>
        <p:spPr>
          <a:xfrm>
            <a:off x="4259642" y="2337316"/>
            <a:ext cx="307470" cy="369332"/>
          </a:xfrm>
          <a:prstGeom prst="rect">
            <a:avLst/>
          </a:prstGeom>
          <a:solidFill>
            <a:schemeClr val="bg1"/>
          </a:solidFill>
        </p:spPr>
        <p:txBody>
          <a:bodyPr wrap="square" rtlCol="0">
            <a:spAutoFit/>
          </a:bodyPr>
          <a:lstStyle/>
          <a:p>
            <a:endParaRPr lang="en-US" dirty="0"/>
          </a:p>
        </p:txBody>
      </p:sp>
      <p:sp>
        <p:nvSpPr>
          <p:cNvPr id="19" name="TextBox 18"/>
          <p:cNvSpPr txBox="1"/>
          <p:nvPr/>
        </p:nvSpPr>
        <p:spPr>
          <a:xfrm>
            <a:off x="5673582" y="1094065"/>
            <a:ext cx="307470" cy="369332"/>
          </a:xfrm>
          <a:prstGeom prst="rect">
            <a:avLst/>
          </a:prstGeom>
          <a:solidFill>
            <a:schemeClr val="bg1"/>
          </a:solidFill>
        </p:spPr>
        <p:txBody>
          <a:bodyPr wrap="square" rtlCol="0">
            <a:spAutoFit/>
          </a:bodyPr>
          <a:lstStyle/>
          <a:p>
            <a:endParaRPr lang="en-US" dirty="0"/>
          </a:p>
        </p:txBody>
      </p:sp>
      <p:sp>
        <p:nvSpPr>
          <p:cNvPr id="21" name="TextBox 20"/>
          <p:cNvSpPr txBox="1"/>
          <p:nvPr/>
        </p:nvSpPr>
        <p:spPr>
          <a:xfrm>
            <a:off x="7177910" y="3575029"/>
            <a:ext cx="307470" cy="369332"/>
          </a:xfrm>
          <a:prstGeom prst="rect">
            <a:avLst/>
          </a:prstGeom>
          <a:solidFill>
            <a:schemeClr val="bg1"/>
          </a:solidFill>
        </p:spPr>
        <p:txBody>
          <a:bodyPr wrap="square" rtlCol="0">
            <a:spAutoFit/>
          </a:bodyPr>
          <a:lstStyle/>
          <a:p>
            <a:endParaRPr lang="en-US" dirty="0"/>
          </a:p>
        </p:txBody>
      </p:sp>
      <p:grpSp>
        <p:nvGrpSpPr>
          <p:cNvPr id="32" name="Group 31"/>
          <p:cNvGrpSpPr/>
          <p:nvPr/>
        </p:nvGrpSpPr>
        <p:grpSpPr>
          <a:xfrm>
            <a:off x="3962400" y="895350"/>
            <a:ext cx="5043559" cy="3337495"/>
            <a:chOff x="3962400" y="1182238"/>
            <a:chExt cx="5043559" cy="3337495"/>
          </a:xfrm>
        </p:grpSpPr>
        <p:grpSp>
          <p:nvGrpSpPr>
            <p:cNvPr id="30" name="Group 29"/>
            <p:cNvGrpSpPr/>
            <p:nvPr/>
          </p:nvGrpSpPr>
          <p:grpSpPr>
            <a:xfrm>
              <a:off x="4056738" y="1182238"/>
              <a:ext cx="4949221" cy="3337495"/>
              <a:chOff x="3954488" y="1079724"/>
              <a:chExt cx="4949221" cy="3337495"/>
            </a:xfrm>
          </p:grpSpPr>
          <p:grpSp>
            <p:nvGrpSpPr>
              <p:cNvPr id="27" name="Group 26"/>
              <p:cNvGrpSpPr/>
              <p:nvPr/>
            </p:nvGrpSpPr>
            <p:grpSpPr>
              <a:xfrm>
                <a:off x="3954488" y="1079724"/>
                <a:ext cx="4949221" cy="3337495"/>
                <a:chOff x="3954488" y="1079724"/>
                <a:chExt cx="4949221" cy="3337495"/>
              </a:xfrm>
            </p:grpSpPr>
            <p:pic>
              <p:nvPicPr>
                <p:cNvPr id="8" name="Picture 7" descr="D:\Noma Epi\2017 Case Control\Reports\Qual\6 Aug 2018 manuscript\BasemapNGA_S_K2.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86250" y="1143995"/>
                  <a:ext cx="4343400" cy="3273224"/>
                </a:xfrm>
                <a:prstGeom prst="rect">
                  <a:avLst/>
                </a:prstGeom>
                <a:noFill/>
                <a:ln>
                  <a:noFill/>
                </a:ln>
              </p:spPr>
            </p:pic>
            <p:sp>
              <p:nvSpPr>
                <p:cNvPr id="4" name="TextBox 3"/>
                <p:cNvSpPr txBox="1"/>
                <p:nvPr/>
              </p:nvSpPr>
              <p:spPr>
                <a:xfrm>
                  <a:off x="5486400" y="2507218"/>
                  <a:ext cx="971550" cy="369332"/>
                </a:xfrm>
                <a:prstGeom prst="rect">
                  <a:avLst/>
                </a:prstGeom>
                <a:solidFill>
                  <a:schemeClr val="bg1"/>
                </a:solidFill>
              </p:spPr>
              <p:txBody>
                <a:bodyPr wrap="square" rtlCol="0">
                  <a:spAutoFit/>
                </a:bodyPr>
                <a:lstStyle/>
                <a:p>
                  <a:r>
                    <a:rPr lang="en-US" dirty="0" smtClean="0"/>
                    <a:t>Nigeria</a:t>
                  </a:r>
                  <a:endParaRPr lang="en-US" dirty="0"/>
                </a:p>
              </p:txBody>
            </p:sp>
            <p:sp>
              <p:nvSpPr>
                <p:cNvPr id="11" name="TextBox 10"/>
                <p:cNvSpPr txBox="1"/>
                <p:nvPr/>
              </p:nvSpPr>
              <p:spPr>
                <a:xfrm>
                  <a:off x="7932159" y="1967984"/>
                  <a:ext cx="971550" cy="369332"/>
                </a:xfrm>
                <a:prstGeom prst="rect">
                  <a:avLst/>
                </a:prstGeom>
                <a:solidFill>
                  <a:schemeClr val="bg1"/>
                </a:solidFill>
              </p:spPr>
              <p:txBody>
                <a:bodyPr wrap="square" rtlCol="0">
                  <a:spAutoFit/>
                </a:bodyPr>
                <a:lstStyle/>
                <a:p>
                  <a:r>
                    <a:rPr lang="en-US" dirty="0" smtClean="0"/>
                    <a:t>Chad</a:t>
                  </a:r>
                  <a:endParaRPr lang="en-US" dirty="0"/>
                </a:p>
              </p:txBody>
            </p:sp>
            <p:sp>
              <p:nvSpPr>
                <p:cNvPr id="12" name="TextBox 11"/>
                <p:cNvSpPr txBox="1"/>
                <p:nvPr/>
              </p:nvSpPr>
              <p:spPr>
                <a:xfrm>
                  <a:off x="6452690" y="1079724"/>
                  <a:ext cx="710110" cy="369332"/>
                </a:xfrm>
                <a:prstGeom prst="rect">
                  <a:avLst/>
                </a:prstGeom>
                <a:solidFill>
                  <a:schemeClr val="bg1"/>
                </a:solidFill>
              </p:spPr>
              <p:txBody>
                <a:bodyPr wrap="square" rtlCol="0">
                  <a:spAutoFit/>
                </a:bodyPr>
                <a:lstStyle/>
                <a:p>
                  <a:r>
                    <a:rPr lang="en-US" dirty="0" smtClean="0"/>
                    <a:t>Niger</a:t>
                  </a:r>
                  <a:endParaRPr lang="en-US" dirty="0"/>
                </a:p>
              </p:txBody>
            </p:sp>
            <p:sp>
              <p:nvSpPr>
                <p:cNvPr id="13" name="TextBox 12"/>
                <p:cNvSpPr txBox="1"/>
                <p:nvPr/>
              </p:nvSpPr>
              <p:spPr>
                <a:xfrm>
                  <a:off x="6172200" y="3900481"/>
                  <a:ext cx="1160780" cy="369332"/>
                </a:xfrm>
                <a:prstGeom prst="rect">
                  <a:avLst/>
                </a:prstGeom>
                <a:solidFill>
                  <a:schemeClr val="bg1"/>
                </a:solidFill>
              </p:spPr>
              <p:txBody>
                <a:bodyPr wrap="square" rtlCol="0">
                  <a:spAutoFit/>
                </a:bodyPr>
                <a:lstStyle/>
                <a:p>
                  <a:r>
                    <a:rPr lang="en-US" dirty="0" smtClean="0"/>
                    <a:t>Cameroon</a:t>
                  </a:r>
                  <a:endParaRPr lang="en-US" dirty="0"/>
                </a:p>
              </p:txBody>
            </p:sp>
            <p:sp>
              <p:nvSpPr>
                <p:cNvPr id="17" name="TextBox 16"/>
                <p:cNvSpPr txBox="1"/>
                <p:nvPr/>
              </p:nvSpPr>
              <p:spPr>
                <a:xfrm>
                  <a:off x="3954488" y="1809273"/>
                  <a:ext cx="617512" cy="307777"/>
                </a:xfrm>
                <a:prstGeom prst="rect">
                  <a:avLst/>
                </a:prstGeom>
                <a:solidFill>
                  <a:schemeClr val="bg1"/>
                </a:solidFill>
              </p:spPr>
              <p:txBody>
                <a:bodyPr wrap="square" rtlCol="0">
                  <a:spAutoFit/>
                </a:bodyPr>
                <a:lstStyle/>
                <a:p>
                  <a:r>
                    <a:rPr lang="en-US" sz="1400" dirty="0" err="1" smtClean="0"/>
                    <a:t>Kebbi</a:t>
                  </a:r>
                  <a:endParaRPr lang="en-US" sz="1400" dirty="0"/>
                </a:p>
              </p:txBody>
            </p:sp>
            <p:sp>
              <p:nvSpPr>
                <p:cNvPr id="18" name="TextBox 17"/>
                <p:cNvSpPr txBox="1"/>
                <p:nvPr/>
              </p:nvSpPr>
              <p:spPr>
                <a:xfrm>
                  <a:off x="5250342" y="1120973"/>
                  <a:ext cx="800100" cy="307777"/>
                </a:xfrm>
                <a:prstGeom prst="rect">
                  <a:avLst/>
                </a:prstGeom>
                <a:solidFill>
                  <a:schemeClr val="bg1"/>
                </a:solidFill>
              </p:spPr>
              <p:txBody>
                <a:bodyPr wrap="square" rtlCol="0">
                  <a:spAutoFit/>
                </a:bodyPr>
                <a:lstStyle/>
                <a:p>
                  <a:r>
                    <a:rPr lang="en-US" sz="1400" dirty="0" smtClean="0"/>
                    <a:t>Sokoto</a:t>
                  </a:r>
                  <a:endParaRPr lang="en-US" sz="1400" dirty="0"/>
                </a:p>
              </p:txBody>
            </p:sp>
            <p:cxnSp>
              <p:nvCxnSpPr>
                <p:cNvPr id="20" name="Straight Connector 19"/>
                <p:cNvCxnSpPr>
                  <a:endCxn id="22" idx="1"/>
                </p:cNvCxnSpPr>
                <p:nvPr/>
              </p:nvCxnSpPr>
              <p:spPr>
                <a:xfrm flipV="1">
                  <a:off x="4495801" y="1946895"/>
                  <a:ext cx="228600" cy="35973"/>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TextBox 21"/>
                <p:cNvSpPr txBox="1"/>
                <p:nvPr/>
              </p:nvSpPr>
              <p:spPr>
                <a:xfrm>
                  <a:off x="4724401" y="1855439"/>
                  <a:ext cx="179362" cy="182911"/>
                </a:xfrm>
                <a:prstGeom prst="rect">
                  <a:avLst/>
                </a:prstGeom>
                <a:solidFill>
                  <a:schemeClr val="bg2"/>
                </a:solidFill>
              </p:spPr>
              <p:txBody>
                <a:bodyPr wrap="square" rtlCol="0">
                  <a:spAutoFit/>
                </a:bodyPr>
                <a:lstStyle/>
                <a:p>
                  <a:endParaRPr lang="en-US" dirty="0"/>
                </a:p>
              </p:txBody>
            </p:sp>
            <p:sp>
              <p:nvSpPr>
                <p:cNvPr id="23" name="TextBox 22"/>
                <p:cNvSpPr txBox="1"/>
                <p:nvPr/>
              </p:nvSpPr>
              <p:spPr>
                <a:xfrm>
                  <a:off x="5070980" y="1538710"/>
                  <a:ext cx="263020" cy="194840"/>
                </a:xfrm>
                <a:prstGeom prst="rect">
                  <a:avLst/>
                </a:prstGeom>
                <a:solidFill>
                  <a:schemeClr val="bg2"/>
                </a:solidFill>
              </p:spPr>
              <p:txBody>
                <a:bodyPr wrap="square" rtlCol="0">
                  <a:spAutoFit/>
                </a:bodyPr>
                <a:lstStyle/>
                <a:p>
                  <a:endParaRPr lang="en-US" dirty="0"/>
                </a:p>
              </p:txBody>
            </p:sp>
            <p:cxnSp>
              <p:nvCxnSpPr>
                <p:cNvPr id="25" name="Straight Connector 24"/>
                <p:cNvCxnSpPr/>
                <p:nvPr/>
              </p:nvCxnSpPr>
              <p:spPr>
                <a:xfrm flipV="1">
                  <a:off x="5219700" y="1396401"/>
                  <a:ext cx="266700" cy="178283"/>
                </a:xfrm>
                <a:prstGeom prst="line">
                  <a:avLst/>
                </a:prstGeom>
                <a:ln w="38100"/>
              </p:spPr>
              <p:style>
                <a:lnRef idx="1">
                  <a:schemeClr val="accent2"/>
                </a:lnRef>
                <a:fillRef idx="0">
                  <a:schemeClr val="accent2"/>
                </a:fillRef>
                <a:effectRef idx="0">
                  <a:schemeClr val="accent2"/>
                </a:effectRef>
                <a:fontRef idx="minor">
                  <a:schemeClr val="tx1"/>
                </a:fontRef>
              </p:style>
            </p:cxnSp>
          </p:grpSp>
          <p:sp>
            <p:nvSpPr>
              <p:cNvPr id="28" name="TextBox 27"/>
              <p:cNvSpPr txBox="1"/>
              <p:nvPr/>
            </p:nvSpPr>
            <p:spPr>
              <a:xfrm>
                <a:off x="4286251" y="2419350"/>
                <a:ext cx="280862" cy="138231"/>
              </a:xfrm>
              <a:prstGeom prst="rect">
                <a:avLst/>
              </a:prstGeom>
              <a:solidFill>
                <a:schemeClr val="bg1"/>
              </a:solidFill>
            </p:spPr>
            <p:txBody>
              <a:bodyPr wrap="square" rtlCol="0">
                <a:spAutoFit/>
              </a:bodyPr>
              <a:lstStyle/>
              <a:p>
                <a:endParaRPr lang="en-US" dirty="0"/>
              </a:p>
            </p:txBody>
          </p:sp>
          <p:sp>
            <p:nvSpPr>
              <p:cNvPr id="29" name="TextBox 28"/>
              <p:cNvSpPr txBox="1"/>
              <p:nvPr/>
            </p:nvSpPr>
            <p:spPr>
              <a:xfrm>
                <a:off x="7059175" y="3550437"/>
                <a:ext cx="280862" cy="138231"/>
              </a:xfrm>
              <a:prstGeom prst="rect">
                <a:avLst/>
              </a:prstGeom>
              <a:solidFill>
                <a:schemeClr val="bg1"/>
              </a:solidFill>
            </p:spPr>
            <p:txBody>
              <a:bodyPr wrap="square" rtlCol="0">
                <a:spAutoFit/>
              </a:bodyPr>
              <a:lstStyle/>
              <a:p>
                <a:endParaRPr lang="en-US" dirty="0"/>
              </a:p>
            </p:txBody>
          </p:sp>
        </p:grpSp>
        <p:sp>
          <p:nvSpPr>
            <p:cNvPr id="31" name="TextBox 30"/>
            <p:cNvSpPr txBox="1"/>
            <p:nvPr/>
          </p:nvSpPr>
          <p:spPr>
            <a:xfrm>
              <a:off x="3962400" y="2583418"/>
              <a:ext cx="719902" cy="369332"/>
            </a:xfrm>
            <a:prstGeom prst="rect">
              <a:avLst/>
            </a:prstGeom>
            <a:noFill/>
          </p:spPr>
          <p:txBody>
            <a:bodyPr wrap="square" rtlCol="0">
              <a:spAutoFit/>
            </a:bodyPr>
            <a:lstStyle/>
            <a:p>
              <a:r>
                <a:rPr lang="en-US" dirty="0" smtClean="0"/>
                <a:t>Benin</a:t>
              </a:r>
              <a:endParaRPr lang="en-US" dirty="0"/>
            </a:p>
          </p:txBody>
        </p:sp>
      </p:grpSp>
    </p:spTree>
    <p:extLst>
      <p:ext uri="{BB962C8B-B14F-4D97-AF65-F5344CB8AC3E}">
        <p14:creationId xmlns:p14="http://schemas.microsoft.com/office/powerpoint/2010/main" val="27036910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 y="762000"/>
            <a:ext cx="3771900" cy="3333750"/>
          </a:xfrm>
        </p:spPr>
        <p:txBody>
          <a:bodyPr>
            <a:noAutofit/>
          </a:bodyPr>
          <a:lstStyle/>
          <a:p>
            <a:r>
              <a:rPr lang="en-US" sz="2400" dirty="0" smtClean="0"/>
              <a:t>Operational research agenda</a:t>
            </a:r>
          </a:p>
          <a:p>
            <a:pPr marL="0" indent="0">
              <a:buNone/>
            </a:pPr>
            <a:endParaRPr lang="en-US" sz="2400" dirty="0" smtClean="0"/>
          </a:p>
          <a:p>
            <a:r>
              <a:rPr lang="en-US" sz="2400" dirty="0" smtClean="0"/>
              <a:t>Study aim: Estimate </a:t>
            </a:r>
            <a:r>
              <a:rPr lang="en-US" sz="2400" dirty="0"/>
              <a:t>the prevalence of noma and </a:t>
            </a:r>
            <a:r>
              <a:rPr lang="en-US" sz="2400" dirty="0" smtClean="0"/>
              <a:t>better </a:t>
            </a:r>
            <a:r>
              <a:rPr lang="en-US" sz="2400" dirty="0"/>
              <a:t>understand </a:t>
            </a:r>
            <a:r>
              <a:rPr lang="en-US" sz="2400" dirty="0" smtClean="0"/>
              <a:t>naming and beliefs about the disease</a:t>
            </a:r>
          </a:p>
        </p:txBody>
      </p:sp>
      <p:sp>
        <p:nvSpPr>
          <p:cNvPr id="5" name="Slide Number Placeholder 4"/>
          <p:cNvSpPr>
            <a:spLocks noGrp="1"/>
          </p:cNvSpPr>
          <p:nvPr>
            <p:ph type="sldNum" sz="quarter" idx="12"/>
          </p:nvPr>
        </p:nvSpPr>
        <p:spPr/>
        <p:txBody>
          <a:bodyPr/>
          <a:lstStyle/>
          <a:p>
            <a:fld id="{3D886E5F-0A7F-408A-A3EE-9070A141C5B6}" type="slidenum">
              <a:rPr lang="en-US" smtClean="0"/>
              <a:t>4</a:t>
            </a:fld>
            <a:endParaRPr lang="en-US" dirty="0"/>
          </a:p>
        </p:txBody>
      </p:sp>
      <p:pic>
        <p:nvPicPr>
          <p:cNvPr id="6" name="Picture 5" descr="Logo French.gi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7789" y="4525739"/>
            <a:ext cx="1400291" cy="591844"/>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t="18409" b="12972"/>
          <a:stretch/>
        </p:blipFill>
        <p:spPr>
          <a:xfrm>
            <a:off x="4191000" y="285750"/>
            <a:ext cx="4495800" cy="4113311"/>
          </a:xfrm>
          <a:prstGeom prst="rect">
            <a:avLst/>
          </a:prstGeom>
        </p:spPr>
      </p:pic>
      <p:sp>
        <p:nvSpPr>
          <p:cNvPr id="8" name="TextBox 7"/>
          <p:cNvSpPr txBox="1"/>
          <p:nvPr/>
        </p:nvSpPr>
        <p:spPr>
          <a:xfrm>
            <a:off x="4093211" y="4857750"/>
            <a:ext cx="5507989" cy="430887"/>
          </a:xfrm>
          <a:prstGeom prst="rect">
            <a:avLst/>
          </a:prstGeom>
          <a:noFill/>
        </p:spPr>
        <p:txBody>
          <a:bodyPr wrap="square" rtlCol="0">
            <a:spAutoFit/>
          </a:bodyPr>
          <a:lstStyle/>
          <a:p>
            <a:r>
              <a:rPr lang="en-GB" sz="1100" dirty="0"/>
              <a:t>Prevalence of and beliefs about </a:t>
            </a:r>
            <a:r>
              <a:rPr lang="en-GB" sz="1100" dirty="0" smtClean="0"/>
              <a:t>noma by </a:t>
            </a:r>
            <a:r>
              <a:rPr lang="en-GB" sz="1100" dirty="0"/>
              <a:t>Juliana</a:t>
            </a:r>
            <a:r>
              <a:rPr lang="en-GB" sz="1100" baseline="30000" dirty="0"/>
              <a:t> </a:t>
            </a:r>
            <a:r>
              <a:rPr lang="en-GB" sz="1100" dirty="0"/>
              <a:t>Oyemakinde</a:t>
            </a:r>
            <a:r>
              <a:rPr lang="en-GB" sz="1100" baseline="30000" dirty="0"/>
              <a:t> </a:t>
            </a:r>
          </a:p>
          <a:p>
            <a:endParaRPr lang="en-US" sz="1100" dirty="0"/>
          </a:p>
        </p:txBody>
      </p:sp>
      <p:sp>
        <p:nvSpPr>
          <p:cNvPr id="7" name="Title 1"/>
          <p:cNvSpPr>
            <a:spLocks noGrp="1"/>
          </p:cNvSpPr>
          <p:nvPr>
            <p:ph type="title"/>
          </p:nvPr>
        </p:nvSpPr>
        <p:spPr>
          <a:xfrm>
            <a:off x="0" y="-95250"/>
            <a:ext cx="6365174" cy="857250"/>
          </a:xfrm>
        </p:spPr>
        <p:txBody>
          <a:bodyPr>
            <a:normAutofit/>
          </a:bodyPr>
          <a:lstStyle/>
          <a:p>
            <a:r>
              <a:rPr lang="fr-FR" sz="4400" b="1" dirty="0" smtClean="0">
                <a:solidFill>
                  <a:srgbClr val="C00000"/>
                </a:solidFill>
              </a:rPr>
              <a:t>Aim</a:t>
            </a:r>
            <a:endParaRPr lang="en-US" sz="4400" b="1" dirty="0">
              <a:solidFill>
                <a:srgbClr val="C00000"/>
              </a:solidFill>
            </a:endParaRPr>
          </a:p>
        </p:txBody>
      </p:sp>
    </p:spTree>
    <p:extLst>
      <p:ext uri="{BB962C8B-B14F-4D97-AF65-F5344CB8AC3E}">
        <p14:creationId xmlns:p14="http://schemas.microsoft.com/office/powerpoint/2010/main" val="42131487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 y="666750"/>
            <a:ext cx="4130027" cy="4267200"/>
          </a:xfrm>
        </p:spPr>
        <p:txBody>
          <a:bodyPr>
            <a:noAutofit/>
          </a:bodyPr>
          <a:lstStyle/>
          <a:p>
            <a:r>
              <a:rPr lang="en-US" sz="2400" dirty="0" smtClean="0"/>
              <a:t>Cross-sectional survey</a:t>
            </a:r>
          </a:p>
          <a:p>
            <a:r>
              <a:rPr lang="en-US" sz="2400" dirty="0"/>
              <a:t>T</a:t>
            </a:r>
            <a:r>
              <a:rPr lang="en-US" sz="2400" dirty="0" smtClean="0"/>
              <a:t>wo </a:t>
            </a:r>
            <a:r>
              <a:rPr lang="en-US" sz="2400" dirty="0"/>
              <a:t>stage cluster random </a:t>
            </a:r>
            <a:r>
              <a:rPr lang="en-US" sz="2400" dirty="0" smtClean="0"/>
              <a:t>sampling proportional </a:t>
            </a:r>
            <a:r>
              <a:rPr lang="en-US" sz="2400" dirty="0"/>
              <a:t>to population size </a:t>
            </a:r>
            <a:endParaRPr lang="en-US" sz="2400" dirty="0" smtClean="0"/>
          </a:p>
          <a:p>
            <a:r>
              <a:rPr lang="en-GB" sz="2400" dirty="0" smtClean="0"/>
              <a:t>Village </a:t>
            </a:r>
            <a:r>
              <a:rPr lang="en-GB" sz="2400" dirty="0"/>
              <a:t>geo-sampling using satellite </a:t>
            </a:r>
            <a:r>
              <a:rPr lang="en-GB" sz="2400" dirty="0" smtClean="0"/>
              <a:t>imagery</a:t>
            </a:r>
            <a:r>
              <a:rPr lang="en-US" sz="2400" dirty="0" smtClean="0"/>
              <a:t> </a:t>
            </a:r>
          </a:p>
          <a:p>
            <a:r>
              <a:rPr lang="en-US" sz="2400" dirty="0"/>
              <a:t>H</a:t>
            </a:r>
            <a:r>
              <a:rPr lang="en-US" sz="2400" dirty="0" smtClean="0"/>
              <a:t>ousehold questionnaire with caretaker </a:t>
            </a:r>
          </a:p>
          <a:p>
            <a:r>
              <a:rPr lang="en-US" sz="2400" dirty="0" smtClean="0"/>
              <a:t>Oral </a:t>
            </a:r>
            <a:r>
              <a:rPr lang="en-US" sz="2400" dirty="0"/>
              <a:t>screening </a:t>
            </a:r>
            <a:r>
              <a:rPr lang="en-US" sz="2400" dirty="0" smtClean="0"/>
              <a:t>and MUAC  </a:t>
            </a:r>
            <a:r>
              <a:rPr lang="en-US" sz="1800" dirty="0" smtClean="0"/>
              <a:t>(2)</a:t>
            </a:r>
          </a:p>
          <a:p>
            <a:r>
              <a:rPr lang="en-US" sz="2400" dirty="0" smtClean="0"/>
              <a:t>Weighted </a:t>
            </a:r>
            <a:r>
              <a:rPr lang="en-US" sz="2400" dirty="0"/>
              <a:t>estimates of noma </a:t>
            </a:r>
            <a:r>
              <a:rPr lang="en-US" sz="2400" dirty="0" smtClean="0"/>
              <a:t>prevalence calculated</a:t>
            </a:r>
          </a:p>
        </p:txBody>
      </p:sp>
      <p:sp>
        <p:nvSpPr>
          <p:cNvPr id="5" name="Slide Number Placeholder 4"/>
          <p:cNvSpPr>
            <a:spLocks noGrp="1"/>
          </p:cNvSpPr>
          <p:nvPr>
            <p:ph type="sldNum" sz="quarter" idx="12"/>
          </p:nvPr>
        </p:nvSpPr>
        <p:spPr/>
        <p:txBody>
          <a:bodyPr/>
          <a:lstStyle/>
          <a:p>
            <a:fld id="{3D886E5F-0A7F-408A-A3EE-9070A141C5B6}" type="slidenum">
              <a:rPr lang="en-US" smtClean="0"/>
              <a:t>5</a:t>
            </a:fld>
            <a:endParaRPr lang="en-US" dirty="0"/>
          </a:p>
        </p:txBody>
      </p:sp>
      <p:pic>
        <p:nvPicPr>
          <p:cNvPr id="6" name="Picture 5" descr="Logo French.gi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7789" y="4525739"/>
            <a:ext cx="1400291" cy="591844"/>
          </a:xfrm>
          <a:prstGeom prst="rect">
            <a:avLst/>
          </a:prstGeom>
        </p:spPr>
      </p:pic>
      <p:sp>
        <p:nvSpPr>
          <p:cNvPr id="8" name="TextBox 7"/>
          <p:cNvSpPr txBox="1"/>
          <p:nvPr/>
        </p:nvSpPr>
        <p:spPr>
          <a:xfrm>
            <a:off x="4093211" y="4857750"/>
            <a:ext cx="5507989" cy="430887"/>
          </a:xfrm>
          <a:prstGeom prst="rect">
            <a:avLst/>
          </a:prstGeom>
          <a:noFill/>
        </p:spPr>
        <p:txBody>
          <a:bodyPr wrap="square" rtlCol="0">
            <a:spAutoFit/>
          </a:bodyPr>
          <a:lstStyle/>
          <a:p>
            <a:r>
              <a:rPr lang="en-GB" sz="1100" dirty="0"/>
              <a:t>Prevalence of and beliefs about </a:t>
            </a:r>
            <a:r>
              <a:rPr lang="en-GB" sz="1100" dirty="0" smtClean="0"/>
              <a:t>noma by </a:t>
            </a:r>
            <a:r>
              <a:rPr lang="en-GB" sz="1100" dirty="0"/>
              <a:t>Juliana</a:t>
            </a:r>
            <a:r>
              <a:rPr lang="en-GB" sz="1100" baseline="30000" dirty="0"/>
              <a:t> </a:t>
            </a:r>
            <a:r>
              <a:rPr lang="en-GB" sz="1100" dirty="0"/>
              <a:t>Oyemakinde</a:t>
            </a:r>
            <a:r>
              <a:rPr lang="en-GB" sz="1100" baseline="30000" dirty="0"/>
              <a:t> </a:t>
            </a:r>
          </a:p>
          <a:p>
            <a:endParaRPr lang="en-US" sz="1100" dirty="0"/>
          </a:p>
        </p:txBody>
      </p:sp>
      <p:sp>
        <p:nvSpPr>
          <p:cNvPr id="7" name="Title 1"/>
          <p:cNvSpPr>
            <a:spLocks noGrp="1"/>
          </p:cNvSpPr>
          <p:nvPr>
            <p:ph type="title"/>
          </p:nvPr>
        </p:nvSpPr>
        <p:spPr>
          <a:xfrm>
            <a:off x="0" y="-95250"/>
            <a:ext cx="6365174" cy="857250"/>
          </a:xfrm>
        </p:spPr>
        <p:txBody>
          <a:bodyPr>
            <a:normAutofit/>
          </a:bodyPr>
          <a:lstStyle/>
          <a:p>
            <a:r>
              <a:rPr lang="fr-FR" sz="4400" b="1" dirty="0" smtClean="0">
                <a:solidFill>
                  <a:srgbClr val="C00000"/>
                </a:solidFill>
              </a:rPr>
              <a:t>Methods- </a:t>
            </a:r>
            <a:r>
              <a:rPr lang="en-GB" sz="4400" b="1" dirty="0" smtClean="0">
                <a:solidFill>
                  <a:srgbClr val="C00000"/>
                </a:solidFill>
              </a:rPr>
              <a:t>prevalence</a:t>
            </a:r>
            <a:endParaRPr lang="en-GB" sz="4400" b="1" dirty="0">
              <a:solidFill>
                <a:srgbClr val="C00000"/>
              </a:solidFill>
            </a:endParaRPr>
          </a:p>
        </p:txBody>
      </p:sp>
      <p:pic>
        <p:nvPicPr>
          <p:cNvPr id="10" name="Picture 9" descr="IMG-20181102-WA0020"/>
          <p:cNvPicPr>
            <a:picLocks noGrp="1" noChangeAspect="1"/>
          </p:cNvPicPr>
          <p:nvPr isPhoto="1"/>
        </p:nvPicPr>
        <p:blipFill rotWithShape="1">
          <a:blip r:embed="rId4">
            <a:lum/>
            <a:extLst>
              <a:ext uri="{28A0092B-C50C-407E-A947-70E740481C1C}">
                <a14:useLocalDpi xmlns:a14="http://schemas.microsoft.com/office/drawing/2010/main" val="0"/>
              </a:ext>
            </a:extLst>
          </a:blip>
          <a:srcRect l="5566" t="9886" b="4413"/>
          <a:stretch/>
        </p:blipFill>
        <p:spPr>
          <a:xfrm>
            <a:off x="4256778" y="872991"/>
            <a:ext cx="4734822" cy="3222759"/>
          </a:xfrm>
          <a:prstGeom prst="rect">
            <a:avLst/>
          </a:prstGeom>
        </p:spPr>
      </p:pic>
    </p:spTree>
    <p:extLst>
      <p:ext uri="{BB962C8B-B14F-4D97-AF65-F5344CB8AC3E}">
        <p14:creationId xmlns:p14="http://schemas.microsoft.com/office/powerpoint/2010/main" val="488457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 y="742950"/>
            <a:ext cx="5448300" cy="4267200"/>
          </a:xfrm>
        </p:spPr>
        <p:txBody>
          <a:bodyPr>
            <a:noAutofit/>
          </a:bodyPr>
          <a:lstStyle/>
          <a:p>
            <a:r>
              <a:rPr lang="en-US" sz="2400" dirty="0" smtClean="0"/>
              <a:t>5 focus group discussions</a:t>
            </a:r>
          </a:p>
          <a:p>
            <a:r>
              <a:rPr lang="en-US" sz="2400" dirty="0" smtClean="0"/>
              <a:t>12 in-depth interviews</a:t>
            </a:r>
          </a:p>
          <a:p>
            <a:r>
              <a:rPr lang="en-US" sz="2400" dirty="0"/>
              <a:t>Emergent codes, patterns and themes </a:t>
            </a:r>
            <a:r>
              <a:rPr lang="en-US" sz="2400" dirty="0" smtClean="0"/>
              <a:t>compared</a:t>
            </a:r>
            <a:endParaRPr lang="en-US" sz="2400" dirty="0"/>
          </a:p>
          <a:p>
            <a:r>
              <a:rPr lang="en-US" sz="2400" dirty="0" smtClean="0"/>
              <a:t>Ethics obtained from MSF, UDUTH, Sokoto and Kebbi ERB’s</a:t>
            </a:r>
            <a:endParaRPr lang="en-US" sz="2400" dirty="0"/>
          </a:p>
        </p:txBody>
      </p:sp>
      <p:sp>
        <p:nvSpPr>
          <p:cNvPr id="5" name="Slide Number Placeholder 4"/>
          <p:cNvSpPr>
            <a:spLocks noGrp="1"/>
          </p:cNvSpPr>
          <p:nvPr>
            <p:ph type="sldNum" sz="quarter" idx="12"/>
          </p:nvPr>
        </p:nvSpPr>
        <p:spPr/>
        <p:txBody>
          <a:bodyPr/>
          <a:lstStyle/>
          <a:p>
            <a:fld id="{3D886E5F-0A7F-408A-A3EE-9070A141C5B6}" type="slidenum">
              <a:rPr lang="en-US" smtClean="0"/>
              <a:t>6</a:t>
            </a:fld>
            <a:endParaRPr lang="en-US" dirty="0"/>
          </a:p>
        </p:txBody>
      </p:sp>
      <p:pic>
        <p:nvPicPr>
          <p:cNvPr id="6" name="Picture 5" descr="Logo French.gi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7789" y="4525739"/>
            <a:ext cx="1400291" cy="591844"/>
          </a:xfrm>
          <a:prstGeom prst="rect">
            <a:avLst/>
          </a:prstGeom>
        </p:spPr>
      </p:pic>
      <p:sp>
        <p:nvSpPr>
          <p:cNvPr id="8" name="TextBox 7"/>
          <p:cNvSpPr txBox="1"/>
          <p:nvPr/>
        </p:nvSpPr>
        <p:spPr>
          <a:xfrm>
            <a:off x="4093211" y="4857750"/>
            <a:ext cx="5507989" cy="430887"/>
          </a:xfrm>
          <a:prstGeom prst="rect">
            <a:avLst/>
          </a:prstGeom>
          <a:noFill/>
        </p:spPr>
        <p:txBody>
          <a:bodyPr wrap="square" rtlCol="0">
            <a:spAutoFit/>
          </a:bodyPr>
          <a:lstStyle/>
          <a:p>
            <a:r>
              <a:rPr lang="en-GB" sz="1100" dirty="0"/>
              <a:t>Prevalence of and beliefs about </a:t>
            </a:r>
            <a:r>
              <a:rPr lang="en-GB" sz="1100" dirty="0" smtClean="0"/>
              <a:t>noma by </a:t>
            </a:r>
            <a:r>
              <a:rPr lang="en-GB" sz="1100" dirty="0"/>
              <a:t>Juliana</a:t>
            </a:r>
            <a:r>
              <a:rPr lang="en-GB" sz="1100" baseline="30000" dirty="0"/>
              <a:t> </a:t>
            </a:r>
            <a:r>
              <a:rPr lang="en-GB" sz="1100" dirty="0"/>
              <a:t>Oyemakinde</a:t>
            </a:r>
            <a:r>
              <a:rPr lang="en-GB" sz="1100" baseline="30000" dirty="0"/>
              <a:t> </a:t>
            </a:r>
          </a:p>
          <a:p>
            <a:endParaRPr lang="en-US" sz="1100" dirty="0"/>
          </a:p>
        </p:txBody>
      </p:sp>
      <p:sp>
        <p:nvSpPr>
          <p:cNvPr id="7" name="Title 1"/>
          <p:cNvSpPr>
            <a:spLocks noGrp="1"/>
          </p:cNvSpPr>
          <p:nvPr>
            <p:ph type="title"/>
          </p:nvPr>
        </p:nvSpPr>
        <p:spPr>
          <a:xfrm>
            <a:off x="0" y="-95250"/>
            <a:ext cx="6365174" cy="857250"/>
          </a:xfrm>
        </p:spPr>
        <p:txBody>
          <a:bodyPr>
            <a:normAutofit fontScale="90000"/>
          </a:bodyPr>
          <a:lstStyle/>
          <a:p>
            <a:r>
              <a:rPr lang="fr-FR" sz="4400" b="1" dirty="0" smtClean="0">
                <a:solidFill>
                  <a:srgbClr val="C00000"/>
                </a:solidFill>
              </a:rPr>
              <a:t>Methods- language and beliefs</a:t>
            </a:r>
            <a:endParaRPr lang="en-US" sz="4400" b="1" dirty="0">
              <a:solidFill>
                <a:srgbClr val="C00000"/>
              </a:solidFill>
            </a:endParaRPr>
          </a:p>
        </p:txBody>
      </p:sp>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l="18395" t="7037" r="8518"/>
          <a:stretch/>
        </p:blipFill>
        <p:spPr>
          <a:xfrm>
            <a:off x="5867400" y="688670"/>
            <a:ext cx="2164611" cy="3671064"/>
          </a:xfrm>
          <a:prstGeom prst="rect">
            <a:avLst/>
          </a:prstGeom>
        </p:spPr>
      </p:pic>
    </p:spTree>
    <p:extLst>
      <p:ext uri="{BB962C8B-B14F-4D97-AF65-F5344CB8AC3E}">
        <p14:creationId xmlns:p14="http://schemas.microsoft.com/office/powerpoint/2010/main" val="5044455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5250"/>
            <a:ext cx="8229600" cy="857250"/>
          </a:xfrm>
        </p:spPr>
        <p:txBody>
          <a:bodyPr>
            <a:normAutofit/>
          </a:bodyPr>
          <a:lstStyle/>
          <a:p>
            <a:r>
              <a:rPr lang="en-US" sz="4400" b="1" dirty="0" smtClean="0">
                <a:solidFill>
                  <a:srgbClr val="C00000"/>
                </a:solidFill>
              </a:rPr>
              <a:t>Results</a:t>
            </a:r>
            <a:r>
              <a:rPr lang="en-US" sz="3600" b="1" dirty="0" smtClean="0">
                <a:solidFill>
                  <a:srgbClr val="C00000"/>
                </a:solidFill>
              </a:rPr>
              <a:t>- </a:t>
            </a:r>
            <a:r>
              <a:rPr lang="en-US" sz="2400" b="1" dirty="0" smtClean="0">
                <a:solidFill>
                  <a:srgbClr val="C00000"/>
                </a:solidFill>
              </a:rPr>
              <a:t>Demographics prevalence</a:t>
            </a:r>
            <a:endParaRPr lang="en-US" sz="2400" b="1" dirty="0">
              <a:solidFill>
                <a:srgbClr val="C00000"/>
              </a:solidFill>
            </a:endParaRPr>
          </a:p>
        </p:txBody>
      </p:sp>
      <p:sp>
        <p:nvSpPr>
          <p:cNvPr id="5" name="Slide Number Placeholder 4"/>
          <p:cNvSpPr>
            <a:spLocks noGrp="1"/>
          </p:cNvSpPr>
          <p:nvPr>
            <p:ph type="sldNum" sz="quarter" idx="12"/>
          </p:nvPr>
        </p:nvSpPr>
        <p:spPr/>
        <p:txBody>
          <a:bodyPr/>
          <a:lstStyle/>
          <a:p>
            <a:fld id="{3D886E5F-0A7F-408A-A3EE-9070A141C5B6}" type="slidenum">
              <a:rPr lang="en-US" smtClean="0"/>
              <a:t>7</a:t>
            </a:fld>
            <a:endParaRPr lang="en-US" dirty="0"/>
          </a:p>
        </p:txBody>
      </p:sp>
      <p:pic>
        <p:nvPicPr>
          <p:cNvPr id="6" name="Picture 5" descr="Logo French.gi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7789" y="4525739"/>
            <a:ext cx="1400291" cy="591844"/>
          </a:xfrm>
          <a:prstGeom prst="rect">
            <a:avLst/>
          </a:prstGeom>
        </p:spPr>
      </p:pic>
      <p:graphicFrame>
        <p:nvGraphicFramePr>
          <p:cNvPr id="12" name="Table 11"/>
          <p:cNvGraphicFramePr>
            <a:graphicFrameLocks noGrp="1"/>
          </p:cNvGraphicFramePr>
          <p:nvPr>
            <p:extLst>
              <p:ext uri="{D42A27DB-BD31-4B8C-83A1-F6EECF244321}">
                <p14:modId xmlns:p14="http://schemas.microsoft.com/office/powerpoint/2010/main" val="2152449952"/>
              </p:ext>
            </p:extLst>
          </p:nvPr>
        </p:nvGraphicFramePr>
        <p:xfrm>
          <a:off x="228600" y="895350"/>
          <a:ext cx="8686801" cy="3441700"/>
        </p:xfrm>
        <a:graphic>
          <a:graphicData uri="http://schemas.openxmlformats.org/drawingml/2006/table">
            <a:tbl>
              <a:tblPr/>
              <a:tblGrid>
                <a:gridCol w="3505200">
                  <a:extLst>
                    <a:ext uri="{9D8B030D-6E8A-4147-A177-3AD203B41FA5}">
                      <a16:colId xmlns:a16="http://schemas.microsoft.com/office/drawing/2014/main" val="732773899"/>
                    </a:ext>
                  </a:extLst>
                </a:gridCol>
                <a:gridCol w="2590800">
                  <a:extLst>
                    <a:ext uri="{9D8B030D-6E8A-4147-A177-3AD203B41FA5}">
                      <a16:colId xmlns:a16="http://schemas.microsoft.com/office/drawing/2014/main" val="954255607"/>
                    </a:ext>
                  </a:extLst>
                </a:gridCol>
                <a:gridCol w="2590801">
                  <a:extLst>
                    <a:ext uri="{9D8B030D-6E8A-4147-A177-3AD203B41FA5}">
                      <a16:colId xmlns:a16="http://schemas.microsoft.com/office/drawing/2014/main" val="3739479826"/>
                    </a:ext>
                  </a:extLst>
                </a:gridCol>
              </a:tblGrid>
              <a:tr h="245836">
                <a:tc>
                  <a:txBody>
                    <a:bodyPr/>
                    <a:lstStyle/>
                    <a:p>
                      <a:pPr algn="l" fontAlgn="b"/>
                      <a:r>
                        <a:rPr lang="en-US" sz="2000" b="0" i="0" u="none" strike="noStrike" dirty="0">
                          <a:solidFill>
                            <a:srgbClr val="000000"/>
                          </a:solidFill>
                          <a:effectLst/>
                          <a:latin typeface="Calibri" panose="020F0502020204030204" pitchFamily="34" charset="0"/>
                        </a:rPr>
                        <a:t>HOUSEHOLDS</a:t>
                      </a:r>
                    </a:p>
                  </a:txBody>
                  <a:tcPr marL="6350" marR="6350" marT="6350" marB="0" anchor="b">
                    <a:lnL>
                      <a:noFill/>
                    </a:lnL>
                    <a:lnR>
                      <a:noFill/>
                    </a:lnR>
                    <a:lnT>
                      <a:noFill/>
                    </a:lnT>
                    <a:lnB>
                      <a:noFill/>
                    </a:lnB>
                    <a:solidFill>
                      <a:srgbClr val="E7E6E6"/>
                    </a:solidFill>
                  </a:tcPr>
                </a:tc>
                <a:tc>
                  <a:txBody>
                    <a:bodyPr/>
                    <a:lstStyle/>
                    <a:p>
                      <a:pPr marL="0" marR="0" lvl="0" indent="0" algn="l" defTabSz="6858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Calibri" panose="020F0502020204030204" pitchFamily="34" charset="0"/>
                        </a:rPr>
                        <a:t> </a:t>
                      </a:r>
                      <a:r>
                        <a:rPr lang="en-US" sz="2000" b="0" i="0" u="none" strike="noStrike" dirty="0" smtClean="0">
                          <a:solidFill>
                            <a:srgbClr val="000000"/>
                          </a:solidFill>
                          <a:effectLst/>
                          <a:latin typeface="Calibri" panose="020F0502020204030204" pitchFamily="34" charset="0"/>
                        </a:rPr>
                        <a:t>n</a:t>
                      </a:r>
                    </a:p>
                  </a:txBody>
                  <a:tcPr marL="6350" marR="6350" marT="6350" marB="0" anchor="b">
                    <a:lnL>
                      <a:noFill/>
                    </a:lnL>
                    <a:lnR>
                      <a:noFill/>
                    </a:lnR>
                    <a:lnT>
                      <a:noFill/>
                    </a:lnT>
                    <a:lnB w="12700" cap="flat" cmpd="sng" algn="ctr">
                      <a:solidFill>
                        <a:schemeClr val="tx1"/>
                      </a:solidFill>
                      <a:prstDash val="solid"/>
                      <a:round/>
                      <a:headEnd type="none" w="med" len="med"/>
                      <a:tailEnd type="none" w="med" len="med"/>
                    </a:lnB>
                    <a:solidFill>
                      <a:srgbClr val="E7E6E6"/>
                    </a:solidFill>
                  </a:tcPr>
                </a:tc>
                <a:tc>
                  <a:txBody>
                    <a:bodyPr/>
                    <a:lstStyle/>
                    <a:p>
                      <a:pPr algn="l" fontAlgn="b"/>
                      <a:r>
                        <a:rPr lang="en-US" sz="2000" b="0" i="0" u="none" strike="noStrike" dirty="0">
                          <a:solidFill>
                            <a:srgbClr val="FF0000"/>
                          </a:solidFill>
                          <a:effectLst/>
                          <a:latin typeface="Calibri" panose="020F0502020204030204" pitchFamily="34" charset="0"/>
                        </a:rPr>
                        <a:t> </a:t>
                      </a:r>
                      <a:r>
                        <a:rPr lang="en-US" sz="2000" b="0" i="0" u="none" strike="noStrike" dirty="0" smtClean="0">
                          <a:solidFill>
                            <a:schemeClr val="tx1"/>
                          </a:solidFill>
                          <a:effectLst/>
                          <a:latin typeface="Calibri" panose="020F0502020204030204" pitchFamily="34" charset="0"/>
                        </a:rPr>
                        <a:t>%</a:t>
                      </a:r>
                      <a:endParaRPr lang="en-US" sz="2000" b="0" i="0" u="none" strike="noStrike" dirty="0">
                        <a:solidFill>
                          <a:schemeClr val="tx1"/>
                        </a:solidFill>
                        <a:effectLst/>
                        <a:latin typeface="Calibri" panose="020F0502020204030204" pitchFamily="34" charset="0"/>
                      </a:endParaRPr>
                    </a:p>
                  </a:txBody>
                  <a:tcPr marL="6350" marR="6350" marT="6350" marB="0" anchor="b">
                    <a:lnL>
                      <a:noFill/>
                    </a:lnL>
                    <a:lnR>
                      <a:noFill/>
                    </a:lnR>
                    <a:lnT>
                      <a:noFill/>
                    </a:lnT>
                    <a:lnB w="12700" cap="flat" cmpd="sng" algn="ctr">
                      <a:solidFill>
                        <a:schemeClr val="tx1"/>
                      </a:solidFill>
                      <a:prstDash val="solid"/>
                      <a:round/>
                      <a:headEnd type="none" w="med" len="med"/>
                      <a:tailEnd type="none" w="med" len="med"/>
                    </a:lnB>
                    <a:solidFill>
                      <a:srgbClr val="E7E6E6"/>
                    </a:solidFill>
                  </a:tcPr>
                </a:tc>
                <a:extLst>
                  <a:ext uri="{0D108BD9-81ED-4DB2-BD59-A6C34878D82A}">
                    <a16:rowId xmlns:a16="http://schemas.microsoft.com/office/drawing/2014/main" val="3765254101"/>
                  </a:ext>
                </a:extLst>
              </a:tr>
              <a:tr h="146050">
                <a:tc>
                  <a:txBody>
                    <a:bodyPr/>
                    <a:lstStyle/>
                    <a:p>
                      <a:pPr algn="l" fontAlgn="b"/>
                      <a:r>
                        <a:rPr lang="en-US" sz="2000" b="0" i="0" u="none" strike="noStrike" dirty="0">
                          <a:solidFill>
                            <a:srgbClr val="000000"/>
                          </a:solidFill>
                          <a:effectLst/>
                          <a:latin typeface="Calibri" panose="020F0502020204030204" pitchFamily="34" charset="0"/>
                        </a:rPr>
                        <a:t>  Total households</a:t>
                      </a:r>
                    </a:p>
                  </a:txBody>
                  <a:tcPr marL="6350" marR="6350" marT="6350"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US" sz="2000" b="0" i="0" u="none" strike="noStrike" dirty="0">
                          <a:solidFill>
                            <a:srgbClr val="000000"/>
                          </a:solidFill>
                          <a:effectLst/>
                          <a:latin typeface="Calibri" panose="020F0502020204030204" pitchFamily="34" charset="0"/>
                        </a:rPr>
                        <a:t>3499</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panose="020F0502020204030204" pitchFamily="34" charset="0"/>
                        </a:rPr>
                        <a:t>100.00%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45718869"/>
                  </a:ext>
                </a:extLst>
              </a:tr>
              <a:tr h="245836">
                <a:tc>
                  <a:txBody>
                    <a:bodyPr/>
                    <a:lstStyle/>
                    <a:p>
                      <a:pPr algn="r" fontAlgn="b"/>
                      <a:r>
                        <a:rPr lang="en-US" sz="2000" b="0" i="0" u="none" strike="noStrike" dirty="0" smtClean="0">
                          <a:solidFill>
                            <a:srgbClr val="000000"/>
                          </a:solidFill>
                          <a:effectLst/>
                          <a:latin typeface="Calibri" panose="020F0502020204030204" pitchFamily="34" charset="0"/>
                        </a:rPr>
                        <a:t>Caretaker Gender              Female</a:t>
                      </a:r>
                      <a:endParaRPr lang="en-US" sz="2000" b="0" i="0" u="none" strike="noStrike" dirty="0">
                        <a:solidFill>
                          <a:srgbClr val="000000"/>
                        </a:solidFill>
                        <a:effectLst/>
                        <a:latin typeface="Calibri" panose="020F0502020204030204" pitchFamily="34" charset="0"/>
                      </a:endParaRPr>
                    </a:p>
                  </a:txBody>
                  <a:tcPr marL="6350" marR="6350" marT="6350"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US" sz="2000" b="0" i="0" u="none" strike="noStrike" dirty="0">
                          <a:solidFill>
                            <a:srgbClr val="000000"/>
                          </a:solidFill>
                          <a:effectLst/>
                          <a:latin typeface="Calibri" panose="020F0502020204030204" pitchFamily="34" charset="0"/>
                        </a:rPr>
                        <a:t>3423</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panose="020F0502020204030204" pitchFamily="34" charset="0"/>
                        </a:rPr>
                        <a:t>97.83%</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7419640"/>
                  </a:ext>
                </a:extLst>
              </a:tr>
              <a:tr h="245836">
                <a:tc>
                  <a:txBody>
                    <a:bodyPr/>
                    <a:lstStyle/>
                    <a:p>
                      <a:pPr algn="r" fontAlgn="b"/>
                      <a:r>
                        <a:rPr lang="en-US" sz="2000" b="0" i="0" u="none" strike="noStrike" dirty="0">
                          <a:solidFill>
                            <a:srgbClr val="000000"/>
                          </a:solidFill>
                          <a:effectLst/>
                          <a:latin typeface="Calibri" panose="020F0502020204030204" pitchFamily="34" charset="0"/>
                        </a:rPr>
                        <a:t>Male</a:t>
                      </a:r>
                    </a:p>
                  </a:txBody>
                  <a:tcPr marL="6350" marR="6350" marT="6350"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US" sz="2000" b="0" i="0" u="none" strike="noStrike" dirty="0">
                          <a:solidFill>
                            <a:srgbClr val="000000"/>
                          </a:solidFill>
                          <a:effectLst/>
                          <a:latin typeface="Calibri" panose="020F0502020204030204" pitchFamily="34" charset="0"/>
                        </a:rPr>
                        <a:t>76</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panose="020F0502020204030204" pitchFamily="34" charset="0"/>
                        </a:rPr>
                        <a:t>2.17%</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7266828"/>
                  </a:ext>
                </a:extLst>
              </a:tr>
              <a:tr h="245836">
                <a:tc>
                  <a:txBody>
                    <a:bodyPr/>
                    <a:lstStyle/>
                    <a:p>
                      <a:pPr algn="l" fontAlgn="b"/>
                      <a:r>
                        <a:rPr lang="en-US" sz="2000" b="0" i="0" u="none" strike="noStrike" dirty="0">
                          <a:solidFill>
                            <a:srgbClr val="000000"/>
                          </a:solidFill>
                          <a:effectLst/>
                          <a:latin typeface="Calibri" panose="020F0502020204030204" pitchFamily="34" charset="0"/>
                        </a:rPr>
                        <a:t>  Household total</a:t>
                      </a:r>
                    </a:p>
                  </a:txBody>
                  <a:tcPr marL="6350" marR="6350" marT="6350"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US" sz="2000" b="0" i="0" u="none" strike="noStrike" dirty="0">
                          <a:solidFill>
                            <a:srgbClr val="000000"/>
                          </a:solidFill>
                          <a:effectLst/>
                          <a:latin typeface="Calibri" panose="020F0502020204030204" pitchFamily="34" charset="0"/>
                        </a:rPr>
                        <a:t>Median 5</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panose="020F0502020204030204" pitchFamily="34" charset="0"/>
                        </a:rPr>
                        <a:t>IQR 4, 7</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247919"/>
                  </a:ext>
                </a:extLst>
              </a:tr>
              <a:tr h="245836">
                <a:tc>
                  <a:txBody>
                    <a:bodyPr/>
                    <a:lstStyle/>
                    <a:p>
                      <a:pPr algn="l" fontAlgn="b"/>
                      <a:r>
                        <a:rPr lang="en-US" sz="2000" b="0" i="0" u="none" strike="noStrike" dirty="0">
                          <a:solidFill>
                            <a:srgbClr val="000000"/>
                          </a:solidFill>
                          <a:effectLst/>
                          <a:latin typeface="Calibri" panose="020F0502020204030204" pitchFamily="34" charset="0"/>
                        </a:rPr>
                        <a:t>CHILDREN</a:t>
                      </a:r>
                    </a:p>
                  </a:txBody>
                  <a:tcPr marL="6350" marR="6350" marT="6350" marB="0" anchor="b">
                    <a:lnL>
                      <a:noFill/>
                    </a:lnL>
                    <a:lnR>
                      <a:noFill/>
                    </a:lnR>
                    <a:lnT>
                      <a:noFill/>
                    </a:lnT>
                    <a:lnB>
                      <a:noFill/>
                    </a:lnB>
                    <a:solidFill>
                      <a:srgbClr val="E7E6E6"/>
                    </a:solidFill>
                  </a:tcPr>
                </a:tc>
                <a:tc>
                  <a:txBody>
                    <a:bodyPr/>
                    <a:lstStyle/>
                    <a:p>
                      <a:pPr algn="ctr" fontAlgn="b"/>
                      <a:r>
                        <a:rPr lang="en-US" sz="2000" b="0" i="0" u="none" strike="noStrike" dirty="0">
                          <a:solidFill>
                            <a:srgbClr val="000000"/>
                          </a:solidFill>
                          <a:effectLst/>
                          <a:latin typeface="Calibri" panose="020F0502020204030204" pitchFamily="34" charset="0"/>
                        </a:rPr>
                        <a:t> </a:t>
                      </a:r>
                    </a:p>
                  </a:txBody>
                  <a:tcPr marL="6350" marR="6350" marT="6350"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6E6"/>
                    </a:solidFill>
                  </a:tcPr>
                </a:tc>
                <a:tc>
                  <a:txBody>
                    <a:bodyPr/>
                    <a:lstStyle/>
                    <a:p>
                      <a:pPr algn="ctr" fontAlgn="b"/>
                      <a:r>
                        <a:rPr lang="en-US" sz="2000" b="1" i="0" u="none" strike="noStrike" dirty="0">
                          <a:solidFill>
                            <a:srgbClr val="000000"/>
                          </a:solidFill>
                          <a:effectLst/>
                          <a:latin typeface="Calibri" panose="020F0502020204030204" pitchFamily="34" charset="0"/>
                        </a:rPr>
                        <a:t> </a:t>
                      </a:r>
                    </a:p>
                  </a:txBody>
                  <a:tcPr marL="6350" marR="6350" marT="6350"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6E6"/>
                    </a:solidFill>
                  </a:tcPr>
                </a:tc>
                <a:extLst>
                  <a:ext uri="{0D108BD9-81ED-4DB2-BD59-A6C34878D82A}">
                    <a16:rowId xmlns:a16="http://schemas.microsoft.com/office/drawing/2014/main" val="767419603"/>
                  </a:ext>
                </a:extLst>
              </a:tr>
              <a:tr h="330200">
                <a:tc>
                  <a:txBody>
                    <a:bodyPr/>
                    <a:lstStyle/>
                    <a:p>
                      <a:pPr algn="l" fontAlgn="b"/>
                      <a:r>
                        <a:rPr lang="en-US" sz="2000" b="0" i="0" u="none" strike="noStrike" dirty="0">
                          <a:solidFill>
                            <a:srgbClr val="000000"/>
                          </a:solidFill>
                          <a:effectLst/>
                          <a:latin typeface="Calibri" panose="020F0502020204030204" pitchFamily="34" charset="0"/>
                        </a:rPr>
                        <a:t>  Total number of children</a:t>
                      </a:r>
                    </a:p>
                  </a:txBody>
                  <a:tcPr marL="6350" marR="6350" marT="635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c>
                  <a:txBody>
                    <a:bodyPr/>
                    <a:lstStyle/>
                    <a:p>
                      <a:pPr algn="ctr" fontAlgn="b"/>
                      <a:r>
                        <a:rPr lang="en-US" sz="2000" b="0" i="0" u="none" strike="noStrike" dirty="0">
                          <a:solidFill>
                            <a:srgbClr val="000000"/>
                          </a:solidFill>
                          <a:effectLst/>
                          <a:latin typeface="Calibri" panose="020F0502020204030204" pitchFamily="34" charset="0"/>
                        </a:rPr>
                        <a:t>7120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panose="020F0502020204030204" pitchFamily="34" charset="0"/>
                        </a:rPr>
                        <a:t>100.00%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8658350"/>
                  </a:ext>
                </a:extLst>
              </a:tr>
              <a:tr h="298450">
                <a:tc>
                  <a:txBody>
                    <a:bodyPr/>
                    <a:lstStyle/>
                    <a:p>
                      <a:pPr algn="r" fontAlgn="b"/>
                      <a:r>
                        <a:rPr lang="en-US" sz="2000" b="0" i="0" u="none" strike="noStrike" dirty="0" smtClean="0">
                          <a:solidFill>
                            <a:srgbClr val="000000"/>
                          </a:solidFill>
                          <a:effectLst/>
                          <a:latin typeface="Calibri" panose="020F0502020204030204" pitchFamily="34" charset="0"/>
                        </a:rPr>
                        <a:t>Age groups                                 0-5 </a:t>
                      </a:r>
                      <a:endParaRPr lang="en-US" sz="2000" b="0" i="0" u="none" strike="noStrike" dirty="0">
                        <a:solidFill>
                          <a:srgbClr val="000000"/>
                        </a:solidFill>
                        <a:effectLst/>
                        <a:latin typeface="Calibri" panose="020F0502020204030204" pitchFamily="34" charset="0"/>
                      </a:endParaRPr>
                    </a:p>
                  </a:txBody>
                  <a:tcPr marL="6350" marR="6350" marT="6350" marB="0" anchor="b">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algn="ctr" defTabSz="685800" rtl="0" eaLnBrk="1" fontAlgn="b" latinLnBrk="0" hangingPunct="1"/>
                      <a:r>
                        <a:rPr lang="en-US" sz="2000" b="0" i="0" u="none" strike="noStrike" kern="1200" dirty="0" smtClean="0">
                          <a:solidFill>
                            <a:srgbClr val="000000"/>
                          </a:solidFill>
                          <a:effectLst/>
                          <a:latin typeface="Calibri" panose="020F0502020204030204" pitchFamily="34" charset="0"/>
                          <a:ea typeface="+mn-ea"/>
                          <a:cs typeface="+mn-cs"/>
                        </a:rPr>
                        <a:t>4268</a:t>
                      </a:r>
                      <a:endParaRPr lang="en-US" sz="2000" b="0" i="0" u="none" strike="noStrike" kern="1200" dirty="0">
                        <a:solidFill>
                          <a:srgbClr val="000000"/>
                        </a:solidFill>
                        <a:effectLst/>
                        <a:latin typeface="Calibri" panose="020F0502020204030204" pitchFamily="34" charset="0"/>
                        <a:ea typeface="+mn-ea"/>
                        <a:cs typeface="+mn-c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b" latinLnBrk="0" hangingPunct="1"/>
                      <a:r>
                        <a:rPr lang="en-US" sz="2000" b="0" i="0" u="none" strike="noStrike" kern="1200" dirty="0" smtClean="0">
                          <a:solidFill>
                            <a:srgbClr val="000000"/>
                          </a:solidFill>
                          <a:effectLst/>
                          <a:latin typeface="Calibri" panose="020F0502020204030204" pitchFamily="34" charset="0"/>
                          <a:ea typeface="+mn-ea"/>
                          <a:cs typeface="+mn-cs"/>
                        </a:rPr>
                        <a:t>59.94%</a:t>
                      </a:r>
                      <a:endParaRPr lang="en-US" sz="2000" b="0" i="0" u="none" strike="noStrike" kern="1200" dirty="0">
                        <a:solidFill>
                          <a:srgbClr val="000000"/>
                        </a:solidFill>
                        <a:effectLst/>
                        <a:latin typeface="Calibri" panose="020F0502020204030204" pitchFamily="34" charset="0"/>
                        <a:ea typeface="+mn-ea"/>
                        <a:cs typeface="+mn-c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3380985"/>
                  </a:ext>
                </a:extLst>
              </a:tr>
              <a:tr h="245836">
                <a:tc>
                  <a:txBody>
                    <a:bodyPr/>
                    <a:lstStyle/>
                    <a:p>
                      <a:pPr algn="r" fontAlgn="b"/>
                      <a:r>
                        <a:rPr lang="en-US" sz="2000" b="0" i="0" u="none" strike="noStrike" dirty="0">
                          <a:solidFill>
                            <a:srgbClr val="000000"/>
                          </a:solidFill>
                          <a:effectLst/>
                          <a:latin typeface="Calibri" panose="020F0502020204030204" pitchFamily="34" charset="0"/>
                        </a:rPr>
                        <a:t>6-15</a:t>
                      </a:r>
                    </a:p>
                  </a:txBody>
                  <a:tcPr marL="6350" marR="6350" marT="6350" marB="0" anchor="b">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c>
                  <a:txBody>
                    <a:bodyPr/>
                    <a:lstStyle/>
                    <a:p>
                      <a:pPr marL="0" algn="ctr" defTabSz="685800" rtl="0" eaLnBrk="1" fontAlgn="b" latinLnBrk="0" hangingPunct="1"/>
                      <a:r>
                        <a:rPr lang="en-US" sz="2000" b="0" i="0" u="none" strike="noStrike" kern="1200" dirty="0">
                          <a:solidFill>
                            <a:srgbClr val="000000"/>
                          </a:solidFill>
                          <a:effectLst/>
                          <a:latin typeface="Calibri" panose="020F0502020204030204" pitchFamily="34" charset="0"/>
                          <a:ea typeface="+mn-ea"/>
                          <a:cs typeface="+mn-cs"/>
                        </a:rPr>
                        <a:t>2852</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b" latinLnBrk="0" hangingPunct="1"/>
                      <a:r>
                        <a:rPr lang="en-US" sz="2000" b="0" i="0" u="none" strike="noStrike" kern="1200" dirty="0">
                          <a:solidFill>
                            <a:srgbClr val="000000"/>
                          </a:solidFill>
                          <a:effectLst/>
                          <a:latin typeface="Calibri" panose="020F0502020204030204" pitchFamily="34" charset="0"/>
                          <a:ea typeface="+mn-ea"/>
                          <a:cs typeface="+mn-cs"/>
                        </a:rPr>
                        <a:t>40.06%</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3306927"/>
                  </a:ext>
                </a:extLst>
              </a:tr>
              <a:tr h="245836">
                <a:tc>
                  <a:txBody>
                    <a:bodyPr/>
                    <a:lstStyle/>
                    <a:p>
                      <a:pPr algn="r" fontAlgn="b"/>
                      <a:r>
                        <a:rPr lang="en-US" sz="2000" b="0" i="0" u="none" strike="noStrike" dirty="0" smtClean="0">
                          <a:solidFill>
                            <a:srgbClr val="000000"/>
                          </a:solidFill>
                          <a:effectLst/>
                          <a:latin typeface="Calibri" panose="020F0502020204030204" pitchFamily="34" charset="0"/>
                        </a:rPr>
                        <a:t>Gender of child                    Female</a:t>
                      </a:r>
                      <a:endParaRPr lang="en-US" sz="2000" b="0" i="0" u="none" strike="noStrike" dirty="0">
                        <a:solidFill>
                          <a:srgbClr val="000000"/>
                        </a:solidFill>
                        <a:effectLst/>
                        <a:latin typeface="Calibri" panose="020F0502020204030204" pitchFamily="34" charset="0"/>
                      </a:endParaRPr>
                    </a:p>
                  </a:txBody>
                  <a:tcPr marL="6350" marR="6350" marT="635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c>
                  <a:txBody>
                    <a:bodyPr/>
                    <a:lstStyle/>
                    <a:p>
                      <a:pPr marL="0" algn="ctr" defTabSz="685800" rtl="0" eaLnBrk="1" fontAlgn="b" latinLnBrk="0" hangingPunct="1"/>
                      <a:r>
                        <a:rPr lang="en-US" sz="2000" b="0" i="0" u="none" strike="noStrike" kern="1200" dirty="0">
                          <a:solidFill>
                            <a:srgbClr val="000000"/>
                          </a:solidFill>
                          <a:effectLst/>
                          <a:latin typeface="Calibri" panose="020F0502020204030204" pitchFamily="34" charset="0"/>
                          <a:ea typeface="+mn-ea"/>
                          <a:cs typeface="+mn-cs"/>
                        </a:rPr>
                        <a:t>3713</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685800" rtl="0" eaLnBrk="1" fontAlgn="b" latinLnBrk="0" hangingPunct="1"/>
                      <a:r>
                        <a:rPr lang="en-US" sz="2000" b="0" i="0" u="none" strike="noStrike" kern="1200" dirty="0">
                          <a:solidFill>
                            <a:srgbClr val="000000"/>
                          </a:solidFill>
                          <a:effectLst/>
                          <a:latin typeface="Calibri" panose="020F0502020204030204" pitchFamily="34" charset="0"/>
                          <a:ea typeface="+mn-ea"/>
                          <a:cs typeface="+mn-cs"/>
                        </a:rPr>
                        <a:t>52.15%</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85357718"/>
                  </a:ext>
                </a:extLst>
              </a:tr>
              <a:tr h="245836">
                <a:tc>
                  <a:txBody>
                    <a:bodyPr/>
                    <a:lstStyle/>
                    <a:p>
                      <a:pPr algn="r" fontAlgn="b"/>
                      <a:r>
                        <a:rPr lang="en-US" sz="2000" b="0" i="0" u="none" strike="noStrike" dirty="0">
                          <a:solidFill>
                            <a:srgbClr val="000000"/>
                          </a:solidFill>
                          <a:effectLst/>
                          <a:latin typeface="Calibri" panose="020F0502020204030204" pitchFamily="34" charset="0"/>
                        </a:rPr>
                        <a:t>Male</a:t>
                      </a:r>
                    </a:p>
                  </a:txBody>
                  <a:tcPr marL="6350" marR="6350" marT="635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c>
                  <a:txBody>
                    <a:bodyPr/>
                    <a:lstStyle/>
                    <a:p>
                      <a:pPr algn="ctr" fontAlgn="b"/>
                      <a:r>
                        <a:rPr lang="en-US" sz="2000" b="0" i="0" u="none" strike="noStrike" dirty="0">
                          <a:solidFill>
                            <a:srgbClr val="000000"/>
                          </a:solidFill>
                          <a:effectLst/>
                          <a:latin typeface="Calibri" panose="020F0502020204030204" pitchFamily="34" charset="0"/>
                        </a:rPr>
                        <a:t>3407</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panose="020F0502020204030204" pitchFamily="34" charset="0"/>
                        </a:rPr>
                        <a:t>47.85%</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26868463"/>
                  </a:ext>
                </a:extLst>
              </a:tr>
            </a:tbl>
          </a:graphicData>
        </a:graphic>
      </p:graphicFrame>
      <p:sp>
        <p:nvSpPr>
          <p:cNvPr id="7" name="TextBox 6"/>
          <p:cNvSpPr txBox="1"/>
          <p:nvPr/>
        </p:nvSpPr>
        <p:spPr>
          <a:xfrm>
            <a:off x="4093211" y="4933950"/>
            <a:ext cx="5507989" cy="430887"/>
          </a:xfrm>
          <a:prstGeom prst="rect">
            <a:avLst/>
          </a:prstGeom>
          <a:noFill/>
        </p:spPr>
        <p:txBody>
          <a:bodyPr wrap="square" rtlCol="0">
            <a:spAutoFit/>
          </a:bodyPr>
          <a:lstStyle/>
          <a:p>
            <a:r>
              <a:rPr lang="en-GB" sz="1100" dirty="0"/>
              <a:t>Prevalence of and beliefs about </a:t>
            </a:r>
            <a:r>
              <a:rPr lang="en-GB" sz="1100" dirty="0" smtClean="0"/>
              <a:t>noma by </a:t>
            </a:r>
            <a:r>
              <a:rPr lang="en-GB" sz="1100" dirty="0"/>
              <a:t>Juliana</a:t>
            </a:r>
            <a:r>
              <a:rPr lang="en-GB" sz="1100" baseline="30000" dirty="0"/>
              <a:t> </a:t>
            </a:r>
            <a:r>
              <a:rPr lang="en-GB" sz="1100" dirty="0"/>
              <a:t>Oyemakinde</a:t>
            </a:r>
            <a:r>
              <a:rPr lang="en-GB" sz="1100" baseline="30000" dirty="0"/>
              <a:t> </a:t>
            </a:r>
          </a:p>
          <a:p>
            <a:endParaRPr lang="en-US" sz="1100" dirty="0"/>
          </a:p>
        </p:txBody>
      </p:sp>
    </p:spTree>
    <p:extLst>
      <p:ext uri="{BB962C8B-B14F-4D97-AF65-F5344CB8AC3E}">
        <p14:creationId xmlns:p14="http://schemas.microsoft.com/office/powerpoint/2010/main" val="22728516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14300"/>
            <a:ext cx="8915400" cy="857250"/>
          </a:xfrm>
        </p:spPr>
        <p:txBody>
          <a:bodyPr>
            <a:normAutofit fontScale="90000"/>
          </a:bodyPr>
          <a:lstStyle/>
          <a:p>
            <a:r>
              <a:rPr lang="en-US" sz="4900" b="1" dirty="0" smtClean="0">
                <a:solidFill>
                  <a:srgbClr val="C00000"/>
                </a:solidFill>
              </a:rPr>
              <a:t>Results-</a:t>
            </a:r>
            <a:r>
              <a:rPr lang="en-US" sz="3600" b="1" dirty="0" smtClean="0">
                <a:solidFill>
                  <a:srgbClr val="C00000"/>
                </a:solidFill>
              </a:rPr>
              <a:t> </a:t>
            </a:r>
            <a:r>
              <a:rPr lang="en-US" sz="2700" b="1" dirty="0">
                <a:solidFill>
                  <a:srgbClr val="C00000"/>
                </a:solidFill>
              </a:rPr>
              <a:t>Weighted </a:t>
            </a:r>
            <a:r>
              <a:rPr lang="en-US" sz="2700" b="1" dirty="0" smtClean="0">
                <a:solidFill>
                  <a:srgbClr val="C00000"/>
                </a:solidFill>
              </a:rPr>
              <a:t>prevalence, SAM + </a:t>
            </a:r>
            <a:r>
              <a:rPr lang="en-US" sz="2700" b="1" dirty="0">
                <a:solidFill>
                  <a:srgbClr val="C00000"/>
                </a:solidFill>
              </a:rPr>
              <a:t>MAM</a:t>
            </a:r>
            <a:r>
              <a:rPr lang="en-US" sz="3600" dirty="0"/>
              <a:t/>
            </a:r>
            <a:br>
              <a:rPr lang="en-US" sz="3600" dirty="0"/>
            </a:br>
            <a:endParaRPr lang="en-US" sz="3600" b="1" dirty="0">
              <a:solidFill>
                <a:srgbClr val="C00000"/>
              </a:solidFill>
            </a:endParaRPr>
          </a:p>
        </p:txBody>
      </p:sp>
      <p:sp>
        <p:nvSpPr>
          <p:cNvPr id="5" name="Slide Number Placeholder 4"/>
          <p:cNvSpPr>
            <a:spLocks noGrp="1"/>
          </p:cNvSpPr>
          <p:nvPr>
            <p:ph type="sldNum" sz="quarter" idx="12"/>
          </p:nvPr>
        </p:nvSpPr>
        <p:spPr/>
        <p:txBody>
          <a:bodyPr/>
          <a:lstStyle/>
          <a:p>
            <a:fld id="{3D886E5F-0A7F-408A-A3EE-9070A141C5B6}" type="slidenum">
              <a:rPr lang="en-US" smtClean="0"/>
              <a:t>8</a:t>
            </a:fld>
            <a:endParaRPr lang="en-US" dirty="0"/>
          </a:p>
        </p:txBody>
      </p:sp>
      <p:pic>
        <p:nvPicPr>
          <p:cNvPr id="6" name="Picture 5" descr="Logo French.gi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7789" y="4525739"/>
            <a:ext cx="1400291" cy="591844"/>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1498771835"/>
              </p:ext>
            </p:extLst>
          </p:nvPr>
        </p:nvGraphicFramePr>
        <p:xfrm>
          <a:off x="304799" y="742950"/>
          <a:ext cx="8458201" cy="3733800"/>
        </p:xfrm>
        <a:graphic>
          <a:graphicData uri="http://schemas.openxmlformats.org/drawingml/2006/table">
            <a:tbl>
              <a:tblPr firstRow="1" firstCol="1" bandRow="1"/>
              <a:tblGrid>
                <a:gridCol w="3155411">
                  <a:extLst>
                    <a:ext uri="{9D8B030D-6E8A-4147-A177-3AD203B41FA5}">
                      <a16:colId xmlns:a16="http://schemas.microsoft.com/office/drawing/2014/main" val="536117551"/>
                    </a:ext>
                  </a:extLst>
                </a:gridCol>
                <a:gridCol w="654590">
                  <a:extLst>
                    <a:ext uri="{9D8B030D-6E8A-4147-A177-3AD203B41FA5}">
                      <a16:colId xmlns:a16="http://schemas.microsoft.com/office/drawing/2014/main" val="2025070999"/>
                    </a:ext>
                  </a:extLst>
                </a:gridCol>
                <a:gridCol w="1524000">
                  <a:extLst>
                    <a:ext uri="{9D8B030D-6E8A-4147-A177-3AD203B41FA5}">
                      <a16:colId xmlns:a16="http://schemas.microsoft.com/office/drawing/2014/main" val="3153898526"/>
                    </a:ext>
                  </a:extLst>
                </a:gridCol>
                <a:gridCol w="3124200">
                  <a:extLst>
                    <a:ext uri="{9D8B030D-6E8A-4147-A177-3AD203B41FA5}">
                      <a16:colId xmlns:a16="http://schemas.microsoft.com/office/drawing/2014/main" val="1413339785"/>
                    </a:ext>
                  </a:extLst>
                </a:gridCol>
              </a:tblGrid>
              <a:tr h="876120">
                <a:tc>
                  <a:txBody>
                    <a:bodyPr/>
                    <a:lstStyle/>
                    <a:p>
                      <a:pPr>
                        <a:lnSpc>
                          <a:spcPct val="115000"/>
                        </a:lnSpc>
                        <a:spcAft>
                          <a:spcPts val="0"/>
                        </a:spcAft>
                      </a:pPr>
                      <a:r>
                        <a:rPr lang="en-US" sz="2000" b="1" dirty="0">
                          <a:effectLst/>
                          <a:latin typeface="+mn-lt"/>
                          <a:ea typeface="Times New Roman" panose="02020603050405020304" pitchFamily="18" charset="0"/>
                          <a:cs typeface="Times New Roman" panose="02020603050405020304" pitchFamily="18" charset="0"/>
                        </a:rPr>
                        <a:t>Stage</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15000"/>
                        </a:lnSpc>
                        <a:spcAft>
                          <a:spcPts val="0"/>
                        </a:spcAft>
                      </a:pPr>
                      <a:r>
                        <a:rPr lang="en-US" sz="2000" b="1" dirty="0" smtClean="0">
                          <a:effectLst/>
                          <a:latin typeface="+mn-lt"/>
                          <a:ea typeface="Times New Roman" panose="02020603050405020304" pitchFamily="18" charset="0"/>
                          <a:cs typeface="Times New Roman" panose="02020603050405020304" pitchFamily="18" charset="0"/>
                        </a:rPr>
                        <a:t>N</a:t>
                      </a:r>
                      <a:endParaRPr lang="en-US" sz="2000" b="1"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15000"/>
                        </a:lnSpc>
                        <a:spcAft>
                          <a:spcPts val="0"/>
                        </a:spcAft>
                      </a:pPr>
                      <a:r>
                        <a:rPr lang="en-US" sz="2000" b="1" dirty="0">
                          <a:effectLst/>
                          <a:latin typeface="+mn-lt"/>
                          <a:ea typeface="Times New Roman" panose="02020603050405020304" pitchFamily="18" charset="0"/>
                          <a:cs typeface="Times New Roman" panose="02020603050405020304" pitchFamily="18" charset="0"/>
                        </a:rPr>
                        <a:t>Weighted Prevalence</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15000"/>
                        </a:lnSpc>
                        <a:spcAft>
                          <a:spcPts val="0"/>
                        </a:spcAft>
                      </a:pPr>
                      <a:r>
                        <a:rPr lang="en-US" sz="2000" b="1" dirty="0">
                          <a:effectLst/>
                          <a:latin typeface="+mn-lt"/>
                          <a:ea typeface="Times New Roman" panose="02020603050405020304" pitchFamily="18" charset="0"/>
                          <a:cs typeface="Times New Roman" panose="02020603050405020304" pitchFamily="18" charset="0"/>
                        </a:rPr>
                        <a:t>95% Confidence Interval</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5753352"/>
                  </a:ext>
                </a:extLst>
              </a:tr>
              <a:tr h="438061">
                <a:tc>
                  <a:txBody>
                    <a:bodyPr/>
                    <a:lstStyle/>
                    <a:p>
                      <a:pPr>
                        <a:lnSpc>
                          <a:spcPct val="115000"/>
                        </a:lnSpc>
                        <a:spcAft>
                          <a:spcPts val="0"/>
                        </a:spcAft>
                      </a:pPr>
                      <a:r>
                        <a:rPr lang="en-ZA" sz="2000" dirty="0">
                          <a:effectLst/>
                          <a:latin typeface="+mn-lt"/>
                          <a:ea typeface="Times New Roman" panose="02020603050405020304" pitchFamily="18" charset="0"/>
                          <a:cs typeface="Times New Roman" panose="02020603050405020304" pitchFamily="18" charset="0"/>
                        </a:rPr>
                        <a:t>Stage 0: Simple Gingivitis</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dirty="0" smtClean="0">
                          <a:effectLst/>
                          <a:latin typeface="+mn-lt"/>
                          <a:ea typeface="Times New Roman" panose="02020603050405020304" pitchFamily="18" charset="0"/>
                          <a:cs typeface="Times New Roman" panose="02020603050405020304" pitchFamily="18" charset="0"/>
                        </a:rPr>
                        <a:t>181</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dirty="0">
                          <a:effectLst/>
                          <a:latin typeface="+mn-lt"/>
                          <a:ea typeface="Times New Roman" panose="02020603050405020304" pitchFamily="18" charset="0"/>
                          <a:cs typeface="Times New Roman" panose="02020603050405020304" pitchFamily="18" charset="0"/>
                        </a:rPr>
                        <a:t> </a:t>
                      </a:r>
                      <a:r>
                        <a:rPr lang="en-US" sz="2000" dirty="0" smtClean="0">
                          <a:latin typeface="+mn-lt"/>
                        </a:rPr>
                        <a:t>3.1%</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dirty="0">
                          <a:effectLst/>
                          <a:latin typeface="+mn-lt"/>
                          <a:ea typeface="Times New Roman" panose="02020603050405020304" pitchFamily="18" charset="0"/>
                          <a:cs typeface="Times New Roman" panose="02020603050405020304" pitchFamily="18" charset="0"/>
                        </a:rPr>
                        <a:t> </a:t>
                      </a:r>
                      <a:r>
                        <a:rPr lang="en-US" sz="2000" dirty="0" smtClean="0">
                          <a:latin typeface="+mn-lt"/>
                        </a:rPr>
                        <a:t>2.6-3.8%</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9497028"/>
                  </a:ext>
                </a:extLst>
              </a:tr>
              <a:tr h="876120">
                <a:tc>
                  <a:txBody>
                    <a:bodyPr/>
                    <a:lstStyle/>
                    <a:p>
                      <a:pPr>
                        <a:lnSpc>
                          <a:spcPct val="115000"/>
                        </a:lnSpc>
                        <a:spcAft>
                          <a:spcPts val="0"/>
                        </a:spcAft>
                      </a:pPr>
                      <a:r>
                        <a:rPr lang="en-ZA" sz="2000" dirty="0">
                          <a:effectLst/>
                          <a:latin typeface="+mn-lt"/>
                          <a:ea typeface="Times New Roman" panose="02020603050405020304" pitchFamily="18" charset="0"/>
                          <a:cs typeface="Times New Roman" panose="02020603050405020304" pitchFamily="18" charset="0"/>
                        </a:rPr>
                        <a:t>Stage 1: Acute necrotizing gingivitis</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dirty="0" smtClean="0">
                          <a:effectLst/>
                          <a:latin typeface="+mn-lt"/>
                          <a:ea typeface="Times New Roman" panose="02020603050405020304" pitchFamily="18" charset="0"/>
                          <a:cs typeface="Times New Roman" panose="02020603050405020304" pitchFamily="18" charset="0"/>
                        </a:rPr>
                        <a:t>10</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dirty="0">
                          <a:effectLst/>
                          <a:latin typeface="+mn-lt"/>
                          <a:ea typeface="Times New Roman" panose="02020603050405020304" pitchFamily="18" charset="0"/>
                          <a:cs typeface="Times New Roman" panose="02020603050405020304" pitchFamily="18" charset="0"/>
                        </a:rPr>
                        <a:t> </a:t>
                      </a:r>
                      <a:r>
                        <a:rPr lang="en-US" sz="2000" dirty="0" smtClean="0">
                          <a:latin typeface="+mn-lt"/>
                        </a:rPr>
                        <a:t>0.1% </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dirty="0">
                          <a:effectLst/>
                          <a:latin typeface="+mn-lt"/>
                          <a:ea typeface="Times New Roman" panose="02020603050405020304" pitchFamily="18" charset="0"/>
                          <a:cs typeface="Times New Roman" panose="02020603050405020304" pitchFamily="18" charset="0"/>
                        </a:rPr>
                        <a:t> </a:t>
                      </a:r>
                      <a:r>
                        <a:rPr lang="en-US" sz="2000" dirty="0" smtClean="0">
                          <a:latin typeface="+mn-lt"/>
                        </a:rPr>
                        <a:t>0.07-0.3%</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7427574"/>
                  </a:ext>
                </a:extLst>
              </a:tr>
              <a:tr h="596032">
                <a:tc>
                  <a:txBody>
                    <a:bodyPr/>
                    <a:lstStyle/>
                    <a:p>
                      <a:pPr>
                        <a:lnSpc>
                          <a:spcPct val="115000"/>
                        </a:lnSpc>
                        <a:spcAft>
                          <a:spcPts val="0"/>
                        </a:spcAft>
                      </a:pPr>
                      <a:r>
                        <a:rPr lang="en-ZA" sz="2000" dirty="0">
                          <a:effectLst/>
                          <a:latin typeface="+mn-lt"/>
                          <a:ea typeface="Times New Roman" panose="02020603050405020304" pitchFamily="18" charset="0"/>
                          <a:cs typeface="Times New Roman" panose="02020603050405020304" pitchFamily="18" charset="0"/>
                        </a:rPr>
                        <a:t>Stage 2: Oedema</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dirty="0" smtClean="0">
                          <a:effectLst/>
                          <a:latin typeface="+mn-lt"/>
                          <a:ea typeface="Times New Roman" panose="02020603050405020304" pitchFamily="18" charset="0"/>
                          <a:cs typeface="Times New Roman" panose="02020603050405020304" pitchFamily="18" charset="0"/>
                        </a:rPr>
                        <a:t>3</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dirty="0">
                          <a:effectLst/>
                          <a:latin typeface="+mn-lt"/>
                          <a:ea typeface="Times New Roman" panose="02020603050405020304" pitchFamily="18" charset="0"/>
                          <a:cs typeface="Times New Roman" panose="02020603050405020304" pitchFamily="18" charset="0"/>
                        </a:rPr>
                        <a:t> </a:t>
                      </a:r>
                      <a:r>
                        <a:rPr lang="en-US" sz="2000" dirty="0" smtClean="0">
                          <a:latin typeface="+mn-lt"/>
                        </a:rPr>
                        <a:t>0.04% </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dirty="0">
                          <a:effectLst/>
                          <a:latin typeface="+mn-lt"/>
                          <a:ea typeface="Times New Roman" panose="02020603050405020304" pitchFamily="18" charset="0"/>
                          <a:cs typeface="Times New Roman" panose="02020603050405020304" pitchFamily="18" charset="0"/>
                        </a:rPr>
                        <a:t> </a:t>
                      </a:r>
                      <a:r>
                        <a:rPr lang="en-US" sz="2000" dirty="0" smtClean="0">
                          <a:latin typeface="+mn-lt"/>
                        </a:rPr>
                        <a:t>0.01-0.1%</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3657489"/>
                  </a:ext>
                </a:extLst>
              </a:tr>
              <a:tr h="438061">
                <a:tc>
                  <a:txBody>
                    <a:bodyPr/>
                    <a:lstStyle/>
                    <a:p>
                      <a:pPr>
                        <a:lnSpc>
                          <a:spcPct val="115000"/>
                        </a:lnSpc>
                        <a:spcAft>
                          <a:spcPts val="0"/>
                        </a:spcAft>
                      </a:pPr>
                      <a:r>
                        <a:rPr lang="en-ZA" sz="2000" dirty="0" smtClean="0">
                          <a:effectLst/>
                          <a:latin typeface="+mn-lt"/>
                          <a:ea typeface="Times New Roman" panose="02020603050405020304" pitchFamily="18" charset="0"/>
                          <a:cs typeface="Times New Roman" panose="02020603050405020304" pitchFamily="18" charset="0"/>
                        </a:rPr>
                        <a:t>SAM (MUAC &lt;115mm)</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dirty="0" smtClean="0">
                          <a:effectLst/>
                          <a:latin typeface="+mn-lt"/>
                          <a:ea typeface="Times New Roman" panose="02020603050405020304" pitchFamily="18" charset="0"/>
                          <a:cs typeface="Times New Roman" panose="02020603050405020304" pitchFamily="18" charset="0"/>
                        </a:rPr>
                        <a:t>149</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dirty="0" smtClean="0">
                          <a:latin typeface="+mn-lt"/>
                        </a:rPr>
                        <a:t>3.8% </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dirty="0" smtClean="0">
                          <a:latin typeface="+mn-lt"/>
                        </a:rPr>
                        <a:t>3.2-4.5%</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4629379"/>
                  </a:ext>
                </a:extLst>
              </a:tr>
              <a:tr h="509406">
                <a:tc>
                  <a:txBody>
                    <a:bodyPr/>
                    <a:lstStyle/>
                    <a:p>
                      <a:pPr>
                        <a:lnSpc>
                          <a:spcPct val="115000"/>
                        </a:lnSpc>
                        <a:spcAft>
                          <a:spcPts val="0"/>
                        </a:spcAft>
                      </a:pPr>
                      <a:r>
                        <a:rPr lang="en-ZA" sz="2000" dirty="0" smtClean="0">
                          <a:effectLst/>
                          <a:latin typeface="+mn-lt"/>
                          <a:ea typeface="Times New Roman" panose="02020603050405020304" pitchFamily="18" charset="0"/>
                          <a:cs typeface="Times New Roman" panose="02020603050405020304" pitchFamily="18" charset="0"/>
                        </a:rPr>
                        <a:t>MAM (MUAC 115 – 125mm)</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dirty="0" smtClean="0">
                          <a:effectLst/>
                          <a:latin typeface="+mn-lt"/>
                          <a:ea typeface="Times New Roman" panose="02020603050405020304" pitchFamily="18" charset="0"/>
                          <a:cs typeface="Times New Roman" panose="02020603050405020304" pitchFamily="18" charset="0"/>
                        </a:rPr>
                        <a:t>311</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dirty="0" smtClean="0">
                          <a:latin typeface="+mn-lt"/>
                        </a:rPr>
                        <a:t>7.8%</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dirty="0" smtClean="0">
                          <a:latin typeface="+mn-lt"/>
                        </a:rPr>
                        <a:t>6.9-8.9%</a:t>
                      </a:r>
                      <a:endParaRPr lang="en-US" sz="2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1757679"/>
                  </a:ext>
                </a:extLst>
              </a:tr>
            </a:tbl>
          </a:graphicData>
        </a:graphic>
      </p:graphicFrame>
      <p:sp>
        <p:nvSpPr>
          <p:cNvPr id="8" name="TextBox 7"/>
          <p:cNvSpPr txBox="1"/>
          <p:nvPr/>
        </p:nvSpPr>
        <p:spPr>
          <a:xfrm>
            <a:off x="4093211" y="4857750"/>
            <a:ext cx="5507989" cy="430887"/>
          </a:xfrm>
          <a:prstGeom prst="rect">
            <a:avLst/>
          </a:prstGeom>
          <a:noFill/>
        </p:spPr>
        <p:txBody>
          <a:bodyPr wrap="square" rtlCol="0">
            <a:spAutoFit/>
          </a:bodyPr>
          <a:lstStyle/>
          <a:p>
            <a:r>
              <a:rPr lang="en-GB" sz="1100" dirty="0"/>
              <a:t>Prevalence of and beliefs about </a:t>
            </a:r>
            <a:r>
              <a:rPr lang="en-GB" sz="1100" dirty="0" smtClean="0"/>
              <a:t>noma by </a:t>
            </a:r>
            <a:r>
              <a:rPr lang="en-GB" sz="1100" dirty="0"/>
              <a:t>Juliana</a:t>
            </a:r>
            <a:r>
              <a:rPr lang="en-GB" sz="1100" baseline="30000" dirty="0"/>
              <a:t> </a:t>
            </a:r>
            <a:r>
              <a:rPr lang="en-GB" sz="1100" dirty="0"/>
              <a:t>Oyemakinde</a:t>
            </a:r>
            <a:r>
              <a:rPr lang="en-GB" sz="1100" baseline="30000" dirty="0"/>
              <a:t> </a:t>
            </a:r>
          </a:p>
          <a:p>
            <a:endParaRPr lang="en-US" sz="1100" dirty="0"/>
          </a:p>
        </p:txBody>
      </p:sp>
    </p:spTree>
    <p:extLst>
      <p:ext uri="{BB962C8B-B14F-4D97-AF65-F5344CB8AC3E}">
        <p14:creationId xmlns:p14="http://schemas.microsoft.com/office/powerpoint/2010/main" val="36520575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838199" y="121946"/>
            <a:ext cx="7919785" cy="5040604"/>
          </a:xfrm>
          <a:prstGeom prst="rect">
            <a:avLst/>
          </a:prstGeom>
        </p:spPr>
      </p:pic>
      <p:sp>
        <p:nvSpPr>
          <p:cNvPr id="2" name="Title 1"/>
          <p:cNvSpPr>
            <a:spLocks noGrp="1"/>
          </p:cNvSpPr>
          <p:nvPr>
            <p:ph type="title"/>
          </p:nvPr>
        </p:nvSpPr>
        <p:spPr>
          <a:xfrm>
            <a:off x="0" y="266700"/>
            <a:ext cx="2057400" cy="857250"/>
          </a:xfrm>
        </p:spPr>
        <p:txBody>
          <a:bodyPr>
            <a:normAutofit fontScale="90000"/>
          </a:bodyPr>
          <a:lstStyle/>
          <a:p>
            <a:r>
              <a:rPr lang="en-US" sz="4900" b="1" dirty="0" smtClean="0">
                <a:solidFill>
                  <a:srgbClr val="C00000"/>
                </a:solidFill>
              </a:rPr>
              <a:t>Results</a:t>
            </a:r>
            <a:r>
              <a:rPr lang="en-US" sz="3600" b="1" dirty="0" smtClean="0">
                <a:solidFill>
                  <a:srgbClr val="C00000"/>
                </a:solidFill>
              </a:rPr>
              <a:t> - </a:t>
            </a:r>
            <a:r>
              <a:rPr lang="en-US" sz="2700" b="1" dirty="0" smtClean="0">
                <a:solidFill>
                  <a:srgbClr val="C00000"/>
                </a:solidFill>
              </a:rPr>
              <a:t>0-5 yrs</a:t>
            </a:r>
            <a:r>
              <a:rPr lang="en-US" sz="3600" dirty="0"/>
              <a:t/>
            </a:r>
            <a:br>
              <a:rPr lang="en-US" sz="3600" dirty="0"/>
            </a:br>
            <a:endParaRPr lang="en-US" sz="3600" b="1" dirty="0">
              <a:solidFill>
                <a:srgbClr val="C00000"/>
              </a:solidFill>
            </a:endParaRPr>
          </a:p>
        </p:txBody>
      </p:sp>
      <p:sp>
        <p:nvSpPr>
          <p:cNvPr id="5" name="Slide Number Placeholder 4"/>
          <p:cNvSpPr>
            <a:spLocks noGrp="1"/>
          </p:cNvSpPr>
          <p:nvPr>
            <p:ph type="sldNum" sz="quarter" idx="12"/>
          </p:nvPr>
        </p:nvSpPr>
        <p:spPr/>
        <p:txBody>
          <a:bodyPr/>
          <a:lstStyle/>
          <a:p>
            <a:fld id="{3D886E5F-0A7F-408A-A3EE-9070A141C5B6}" type="slidenum">
              <a:rPr lang="en-US" smtClean="0"/>
              <a:t>9</a:t>
            </a:fld>
            <a:endParaRPr lang="en-US" dirty="0"/>
          </a:p>
        </p:txBody>
      </p:sp>
    </p:spTree>
    <p:extLst>
      <p:ext uri="{BB962C8B-B14F-4D97-AF65-F5344CB8AC3E}">
        <p14:creationId xmlns:p14="http://schemas.microsoft.com/office/powerpoint/2010/main" val="27582952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914400" y="49592"/>
            <a:ext cx="7918426" cy="5124932"/>
          </a:xfrm>
          <a:prstGeom prst="rect">
            <a:avLst/>
          </a:prstGeom>
        </p:spPr>
      </p:pic>
      <p:sp>
        <p:nvSpPr>
          <p:cNvPr id="2" name="Title 1"/>
          <p:cNvSpPr>
            <a:spLocks noGrp="1"/>
          </p:cNvSpPr>
          <p:nvPr>
            <p:ph type="title"/>
          </p:nvPr>
        </p:nvSpPr>
        <p:spPr>
          <a:xfrm>
            <a:off x="152400" y="190500"/>
            <a:ext cx="2057400" cy="857250"/>
          </a:xfrm>
        </p:spPr>
        <p:txBody>
          <a:bodyPr>
            <a:normAutofit fontScale="90000"/>
          </a:bodyPr>
          <a:lstStyle/>
          <a:p>
            <a:r>
              <a:rPr lang="en-US" sz="4400" b="1" dirty="0" smtClean="0">
                <a:solidFill>
                  <a:srgbClr val="C00000"/>
                </a:solidFill>
              </a:rPr>
              <a:t>Results</a:t>
            </a:r>
            <a:r>
              <a:rPr lang="en-US" sz="3600" b="1" dirty="0" smtClean="0">
                <a:solidFill>
                  <a:srgbClr val="C00000"/>
                </a:solidFill>
              </a:rPr>
              <a:t> - </a:t>
            </a:r>
            <a:r>
              <a:rPr lang="en-US" sz="2700" b="1" dirty="0" smtClean="0">
                <a:solidFill>
                  <a:srgbClr val="C00000"/>
                </a:solidFill>
              </a:rPr>
              <a:t>6-15 yrs</a:t>
            </a:r>
            <a:r>
              <a:rPr lang="en-US" sz="3600" dirty="0"/>
              <a:t/>
            </a:r>
            <a:br>
              <a:rPr lang="en-US" sz="3600" dirty="0"/>
            </a:br>
            <a:endParaRPr lang="en-US" sz="3600" b="1" dirty="0">
              <a:solidFill>
                <a:srgbClr val="C00000"/>
              </a:solidFill>
            </a:endParaRPr>
          </a:p>
        </p:txBody>
      </p:sp>
    </p:spTree>
    <p:extLst>
      <p:ext uri="{BB962C8B-B14F-4D97-AF65-F5344CB8AC3E}">
        <p14:creationId xmlns:p14="http://schemas.microsoft.com/office/powerpoint/2010/main" val="42630068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8229600" cy="857250"/>
          </a:xfrm>
        </p:spPr>
        <p:txBody>
          <a:bodyPr>
            <a:normAutofit/>
          </a:bodyPr>
          <a:lstStyle/>
          <a:p>
            <a:r>
              <a:rPr lang="en-US" sz="4400" b="1" dirty="0" smtClean="0">
                <a:solidFill>
                  <a:srgbClr val="C00000"/>
                </a:solidFill>
              </a:rPr>
              <a:t>Results</a:t>
            </a:r>
            <a:r>
              <a:rPr lang="en-US" sz="3600" b="1" dirty="0" smtClean="0">
                <a:solidFill>
                  <a:srgbClr val="C00000"/>
                </a:solidFill>
              </a:rPr>
              <a:t>- </a:t>
            </a:r>
            <a:r>
              <a:rPr lang="en-US" sz="2400" b="1" dirty="0" smtClean="0">
                <a:solidFill>
                  <a:srgbClr val="C00000"/>
                </a:solidFill>
              </a:rPr>
              <a:t>Language and Beliefs</a:t>
            </a:r>
            <a:endParaRPr lang="en-US" sz="2400" b="1" dirty="0">
              <a:solidFill>
                <a:srgbClr val="C00000"/>
              </a:solidFill>
            </a:endParaRPr>
          </a:p>
        </p:txBody>
      </p:sp>
      <p:sp>
        <p:nvSpPr>
          <p:cNvPr id="5" name="Slide Number Placeholder 4"/>
          <p:cNvSpPr>
            <a:spLocks noGrp="1"/>
          </p:cNvSpPr>
          <p:nvPr>
            <p:ph type="sldNum" sz="quarter" idx="12"/>
          </p:nvPr>
        </p:nvSpPr>
        <p:spPr/>
        <p:txBody>
          <a:bodyPr/>
          <a:lstStyle/>
          <a:p>
            <a:fld id="{3D886E5F-0A7F-408A-A3EE-9070A141C5B6}" type="slidenum">
              <a:rPr lang="en-US" smtClean="0"/>
              <a:t>11</a:t>
            </a:fld>
            <a:endParaRPr lang="en-US" dirty="0"/>
          </a:p>
        </p:txBody>
      </p:sp>
      <p:pic>
        <p:nvPicPr>
          <p:cNvPr id="6" name="Picture 5" descr="Logo French.gi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7789" y="4525739"/>
            <a:ext cx="1400291" cy="591844"/>
          </a:xfrm>
          <a:prstGeom prst="rect">
            <a:avLst/>
          </a:prstGeom>
        </p:spPr>
      </p:pic>
      <p:graphicFrame>
        <p:nvGraphicFramePr>
          <p:cNvPr id="7" name="Diagram 6"/>
          <p:cNvGraphicFramePr/>
          <p:nvPr>
            <p:extLst>
              <p:ext uri="{D42A27DB-BD31-4B8C-83A1-F6EECF244321}">
                <p14:modId xmlns:p14="http://schemas.microsoft.com/office/powerpoint/2010/main" val="2426350790"/>
              </p:ext>
            </p:extLst>
          </p:nvPr>
        </p:nvGraphicFramePr>
        <p:xfrm>
          <a:off x="-1066800" y="819150"/>
          <a:ext cx="6553200" cy="404234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8" name="Diagram 7"/>
          <p:cNvGraphicFramePr/>
          <p:nvPr>
            <p:extLst>
              <p:ext uri="{D42A27DB-BD31-4B8C-83A1-F6EECF244321}">
                <p14:modId xmlns:p14="http://schemas.microsoft.com/office/powerpoint/2010/main" val="3503476610"/>
              </p:ext>
            </p:extLst>
          </p:nvPr>
        </p:nvGraphicFramePr>
        <p:xfrm>
          <a:off x="5029200" y="895350"/>
          <a:ext cx="3936480" cy="32766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9" name="TextBox 8"/>
          <p:cNvSpPr txBox="1"/>
          <p:nvPr/>
        </p:nvSpPr>
        <p:spPr>
          <a:xfrm>
            <a:off x="4093211" y="4857750"/>
            <a:ext cx="5507989" cy="430887"/>
          </a:xfrm>
          <a:prstGeom prst="rect">
            <a:avLst/>
          </a:prstGeom>
          <a:noFill/>
        </p:spPr>
        <p:txBody>
          <a:bodyPr wrap="square" rtlCol="0">
            <a:spAutoFit/>
          </a:bodyPr>
          <a:lstStyle/>
          <a:p>
            <a:r>
              <a:rPr lang="en-GB" sz="1100" dirty="0"/>
              <a:t>Prevalence of and beliefs about </a:t>
            </a:r>
            <a:r>
              <a:rPr lang="en-GB" sz="1100" dirty="0" smtClean="0"/>
              <a:t>noma by </a:t>
            </a:r>
            <a:r>
              <a:rPr lang="en-GB" sz="1100" dirty="0"/>
              <a:t>Juliana</a:t>
            </a:r>
            <a:r>
              <a:rPr lang="en-GB" sz="1100" baseline="30000" dirty="0"/>
              <a:t> </a:t>
            </a:r>
            <a:r>
              <a:rPr lang="en-GB" sz="1100" dirty="0"/>
              <a:t>Oyemakinde</a:t>
            </a:r>
            <a:r>
              <a:rPr lang="en-GB" sz="1100" baseline="30000" dirty="0"/>
              <a:t> </a:t>
            </a:r>
          </a:p>
          <a:p>
            <a:endParaRPr lang="en-US" sz="1100" dirty="0"/>
          </a:p>
        </p:txBody>
      </p:sp>
    </p:spTree>
    <p:extLst>
      <p:ext uri="{BB962C8B-B14F-4D97-AF65-F5344CB8AC3E}">
        <p14:creationId xmlns:p14="http://schemas.microsoft.com/office/powerpoint/2010/main" val="42535705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050"/>
            <a:ext cx="8229600" cy="857250"/>
          </a:xfrm>
        </p:spPr>
        <p:txBody>
          <a:bodyPr>
            <a:normAutofit/>
          </a:bodyPr>
          <a:lstStyle/>
          <a:p>
            <a:r>
              <a:rPr lang="en-US" sz="4400" b="1" dirty="0" smtClean="0">
                <a:solidFill>
                  <a:srgbClr val="C00000"/>
                </a:solidFill>
              </a:rPr>
              <a:t>Limitations</a:t>
            </a:r>
            <a:endParaRPr lang="en-US" sz="4400" b="1" dirty="0">
              <a:solidFill>
                <a:srgbClr val="C00000"/>
              </a:solidFill>
            </a:endParaRPr>
          </a:p>
        </p:txBody>
      </p:sp>
      <p:sp>
        <p:nvSpPr>
          <p:cNvPr id="3" name="Content Placeholder 2"/>
          <p:cNvSpPr>
            <a:spLocks noGrp="1"/>
          </p:cNvSpPr>
          <p:nvPr>
            <p:ph idx="1"/>
          </p:nvPr>
        </p:nvSpPr>
        <p:spPr>
          <a:xfrm>
            <a:off x="152400" y="819150"/>
            <a:ext cx="3810000" cy="3623073"/>
          </a:xfrm>
        </p:spPr>
        <p:txBody>
          <a:bodyPr>
            <a:normAutofit/>
          </a:bodyPr>
          <a:lstStyle/>
          <a:p>
            <a:pPr marL="342900" lvl="1" indent="-342900"/>
            <a:r>
              <a:rPr lang="en-US" sz="2400" dirty="0"/>
              <a:t>Security </a:t>
            </a:r>
            <a:r>
              <a:rPr lang="en-US" sz="2400" dirty="0" smtClean="0"/>
              <a:t>issues</a:t>
            </a:r>
          </a:p>
          <a:p>
            <a:pPr marL="342900" lvl="1" indent="-342900"/>
            <a:r>
              <a:rPr lang="en-US" sz="2400" dirty="0" smtClean="0"/>
              <a:t>Road infrastructural difficulties</a:t>
            </a:r>
            <a:endParaRPr lang="en-GB" sz="2400" dirty="0"/>
          </a:p>
          <a:p>
            <a:pPr marL="342900" lvl="1" indent="-342900">
              <a:buFont typeface="Arial" panose="020B0604020202020204" pitchFamily="34" charset="0"/>
              <a:buChar char="•"/>
            </a:pPr>
            <a:r>
              <a:rPr lang="en-ZA" sz="2400" dirty="0" smtClean="0"/>
              <a:t>Social </a:t>
            </a:r>
            <a:r>
              <a:rPr lang="en-ZA" sz="2400" dirty="0"/>
              <a:t>desirability </a:t>
            </a:r>
            <a:r>
              <a:rPr lang="en-ZA" sz="2400" dirty="0" smtClean="0"/>
              <a:t>bias</a:t>
            </a:r>
          </a:p>
          <a:p>
            <a:pPr marL="342900" lvl="1" indent="-342900">
              <a:buFont typeface="Arial" panose="020B0604020202020204" pitchFamily="34" charset="0"/>
              <a:buChar char="•"/>
            </a:pPr>
            <a:r>
              <a:rPr lang="en-ZA" sz="2400" dirty="0" smtClean="0"/>
              <a:t>Limited cases identified</a:t>
            </a:r>
          </a:p>
          <a:p>
            <a:pPr marL="685800" lvl="2" indent="-342900">
              <a:buFont typeface="Calibri" panose="020F0502020204030204" pitchFamily="34" charset="0"/>
              <a:buChar char="‐"/>
            </a:pPr>
            <a:r>
              <a:rPr lang="en-ZA" sz="2400" dirty="0" smtClean="0"/>
              <a:t>Age </a:t>
            </a:r>
          </a:p>
          <a:p>
            <a:pPr marL="685800" lvl="2" indent="-342900">
              <a:buFont typeface="Calibri" panose="020F0502020204030204" pitchFamily="34" charset="0"/>
              <a:buChar char="‐"/>
            </a:pPr>
            <a:r>
              <a:rPr lang="en-ZA" sz="2400" dirty="0" smtClean="0"/>
              <a:t>Rapid progression of infection</a:t>
            </a:r>
          </a:p>
          <a:p>
            <a:pPr marL="685800" lvl="2" indent="-342900"/>
            <a:endParaRPr lang="en-ZA" sz="2100" dirty="0"/>
          </a:p>
        </p:txBody>
      </p:sp>
      <p:sp>
        <p:nvSpPr>
          <p:cNvPr id="5" name="Slide Number Placeholder 4"/>
          <p:cNvSpPr>
            <a:spLocks noGrp="1"/>
          </p:cNvSpPr>
          <p:nvPr>
            <p:ph type="sldNum" sz="quarter" idx="12"/>
          </p:nvPr>
        </p:nvSpPr>
        <p:spPr/>
        <p:txBody>
          <a:bodyPr/>
          <a:lstStyle/>
          <a:p>
            <a:fld id="{3D886E5F-0A7F-408A-A3EE-9070A141C5B6}" type="slidenum">
              <a:rPr lang="en-US" smtClean="0"/>
              <a:t>12</a:t>
            </a:fld>
            <a:endParaRPr lang="en-US" dirty="0"/>
          </a:p>
        </p:txBody>
      </p:sp>
      <p:pic>
        <p:nvPicPr>
          <p:cNvPr id="6" name="Picture 5" descr="Logo French.gi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7789" y="4525739"/>
            <a:ext cx="1400291" cy="591844"/>
          </a:xfrm>
          <a:prstGeom prst="rect">
            <a:avLst/>
          </a:prstGeom>
        </p:spPr>
      </p:pic>
      <p:sp>
        <p:nvSpPr>
          <p:cNvPr id="7" name="TextBox 6"/>
          <p:cNvSpPr txBox="1"/>
          <p:nvPr/>
        </p:nvSpPr>
        <p:spPr>
          <a:xfrm>
            <a:off x="4093211" y="4857750"/>
            <a:ext cx="5507989" cy="430887"/>
          </a:xfrm>
          <a:prstGeom prst="rect">
            <a:avLst/>
          </a:prstGeom>
          <a:noFill/>
        </p:spPr>
        <p:txBody>
          <a:bodyPr wrap="square" rtlCol="0">
            <a:spAutoFit/>
          </a:bodyPr>
          <a:lstStyle/>
          <a:p>
            <a:r>
              <a:rPr lang="en-GB" sz="1100" dirty="0"/>
              <a:t>Prevalence of and beliefs about </a:t>
            </a:r>
            <a:r>
              <a:rPr lang="en-GB" sz="1100" dirty="0" smtClean="0"/>
              <a:t>noma by </a:t>
            </a:r>
            <a:r>
              <a:rPr lang="en-GB" sz="1100" dirty="0"/>
              <a:t>Juliana</a:t>
            </a:r>
            <a:r>
              <a:rPr lang="en-GB" sz="1100" baseline="30000" dirty="0"/>
              <a:t> </a:t>
            </a:r>
            <a:r>
              <a:rPr lang="en-GB" sz="1100" dirty="0"/>
              <a:t>Oyemakinde</a:t>
            </a:r>
            <a:r>
              <a:rPr lang="en-GB" sz="1100" baseline="30000" dirty="0"/>
              <a:t> </a:t>
            </a:r>
          </a:p>
          <a:p>
            <a:endParaRPr lang="en-US" sz="1100" dirty="0"/>
          </a:p>
        </p:txBody>
      </p:sp>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t="29319" b="7853"/>
          <a:stretch/>
        </p:blipFill>
        <p:spPr>
          <a:xfrm>
            <a:off x="4191000" y="1123950"/>
            <a:ext cx="4621831" cy="2177826"/>
          </a:xfrm>
          <a:prstGeom prst="rect">
            <a:avLst/>
          </a:prstGeom>
        </p:spPr>
      </p:pic>
    </p:spTree>
    <p:extLst>
      <p:ext uri="{BB962C8B-B14F-4D97-AF65-F5344CB8AC3E}">
        <p14:creationId xmlns:p14="http://schemas.microsoft.com/office/powerpoint/2010/main" val="40318050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050"/>
            <a:ext cx="8229600" cy="857250"/>
          </a:xfrm>
        </p:spPr>
        <p:txBody>
          <a:bodyPr>
            <a:normAutofit/>
          </a:bodyPr>
          <a:lstStyle/>
          <a:p>
            <a:r>
              <a:rPr lang="en-US" sz="4400" b="1" dirty="0" smtClean="0">
                <a:solidFill>
                  <a:srgbClr val="C00000"/>
                </a:solidFill>
              </a:rPr>
              <a:t>Conclusions</a:t>
            </a:r>
            <a:endParaRPr lang="en-US" sz="4400" b="1" dirty="0">
              <a:solidFill>
                <a:srgbClr val="C00000"/>
              </a:solidFill>
            </a:endParaRPr>
          </a:p>
        </p:txBody>
      </p:sp>
      <p:sp>
        <p:nvSpPr>
          <p:cNvPr id="3" name="Content Placeholder 2"/>
          <p:cNvSpPr>
            <a:spLocks noGrp="1"/>
          </p:cNvSpPr>
          <p:nvPr>
            <p:ph idx="1"/>
          </p:nvPr>
        </p:nvSpPr>
        <p:spPr>
          <a:xfrm>
            <a:off x="152400" y="742951"/>
            <a:ext cx="8229600" cy="3962399"/>
          </a:xfrm>
        </p:spPr>
        <p:txBody>
          <a:bodyPr>
            <a:noAutofit/>
          </a:bodyPr>
          <a:lstStyle/>
          <a:p>
            <a:pPr marL="0" indent="0">
              <a:buNone/>
            </a:pPr>
            <a:r>
              <a:rPr lang="en-GB" sz="2400" b="1" dirty="0" smtClean="0"/>
              <a:t>Findings:</a:t>
            </a:r>
          </a:p>
          <a:p>
            <a:r>
              <a:rPr lang="en-GB" sz="2400" dirty="0" smtClean="0"/>
              <a:t>Many precursor </a:t>
            </a:r>
            <a:r>
              <a:rPr lang="en-GB" sz="2400" dirty="0"/>
              <a:t>stages of noma were </a:t>
            </a:r>
            <a:r>
              <a:rPr lang="en-GB" sz="2400" dirty="0" smtClean="0"/>
              <a:t>identified</a:t>
            </a:r>
          </a:p>
          <a:p>
            <a:r>
              <a:rPr lang="en-GB" sz="2400" dirty="0" smtClean="0"/>
              <a:t>Identifiable factors associated with high and low prevalence</a:t>
            </a:r>
          </a:p>
          <a:p>
            <a:r>
              <a:rPr lang="en-US" sz="2400" dirty="0" smtClean="0"/>
              <a:t>Differences </a:t>
            </a:r>
            <a:r>
              <a:rPr lang="en-US" sz="2400" dirty="0"/>
              <a:t>in disease naming </a:t>
            </a:r>
            <a:r>
              <a:rPr lang="en-US" sz="2400" dirty="0" smtClean="0"/>
              <a:t>and beliefs </a:t>
            </a:r>
          </a:p>
          <a:p>
            <a:r>
              <a:rPr lang="en-US" sz="2400" dirty="0" smtClean="0"/>
              <a:t>Pluralistic understanding of noma </a:t>
            </a:r>
          </a:p>
          <a:p>
            <a:endParaRPr lang="en-US" sz="600" dirty="0" smtClean="0"/>
          </a:p>
          <a:p>
            <a:pPr marL="0" indent="0">
              <a:buNone/>
            </a:pPr>
            <a:r>
              <a:rPr lang="en-US" sz="2400" b="1" dirty="0" smtClean="0"/>
              <a:t>Implementation</a:t>
            </a:r>
            <a:r>
              <a:rPr lang="en-US" sz="2400" b="1" dirty="0" smtClean="0"/>
              <a:t>:</a:t>
            </a:r>
          </a:p>
          <a:p>
            <a:r>
              <a:rPr lang="en-US" sz="2400" dirty="0"/>
              <a:t>O</a:t>
            </a:r>
            <a:r>
              <a:rPr lang="en-US" sz="2400" dirty="0" smtClean="0"/>
              <a:t>utreach messaging, information booklets and </a:t>
            </a:r>
            <a:r>
              <a:rPr lang="en-US" sz="2400" dirty="0" smtClean="0"/>
              <a:t>patient communication </a:t>
            </a:r>
            <a:r>
              <a:rPr lang="en-US" sz="2400" dirty="0" smtClean="0"/>
              <a:t>at NCH</a:t>
            </a:r>
          </a:p>
          <a:p>
            <a:r>
              <a:rPr lang="en-US" sz="2400" dirty="0"/>
              <a:t>A</a:t>
            </a:r>
            <a:r>
              <a:rPr lang="en-US" sz="2400" dirty="0" smtClean="0"/>
              <a:t>dvocacy to get noma on </a:t>
            </a:r>
            <a:r>
              <a:rPr lang="en-US" sz="2400" dirty="0"/>
              <a:t>WHO’s Neglected Tropical Diseases </a:t>
            </a:r>
            <a:r>
              <a:rPr lang="en-US" sz="2400" dirty="0" smtClean="0"/>
              <a:t>list</a:t>
            </a:r>
            <a:endParaRPr lang="en-US" sz="2400" dirty="0"/>
          </a:p>
        </p:txBody>
      </p:sp>
      <p:sp>
        <p:nvSpPr>
          <p:cNvPr id="5" name="Slide Number Placeholder 4"/>
          <p:cNvSpPr>
            <a:spLocks noGrp="1"/>
          </p:cNvSpPr>
          <p:nvPr>
            <p:ph type="sldNum" sz="quarter" idx="12"/>
          </p:nvPr>
        </p:nvSpPr>
        <p:spPr/>
        <p:txBody>
          <a:bodyPr/>
          <a:lstStyle/>
          <a:p>
            <a:fld id="{3D886E5F-0A7F-408A-A3EE-9070A141C5B6}" type="slidenum">
              <a:rPr lang="en-US" smtClean="0"/>
              <a:t>13</a:t>
            </a:fld>
            <a:endParaRPr lang="en-US" dirty="0"/>
          </a:p>
        </p:txBody>
      </p:sp>
      <p:pic>
        <p:nvPicPr>
          <p:cNvPr id="6" name="Picture 5" descr="Logo French.gi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7789" y="4525739"/>
            <a:ext cx="1400291" cy="591844"/>
          </a:xfrm>
          <a:prstGeom prst="rect">
            <a:avLst/>
          </a:prstGeom>
        </p:spPr>
      </p:pic>
      <p:sp>
        <p:nvSpPr>
          <p:cNvPr id="7" name="TextBox 6"/>
          <p:cNvSpPr txBox="1"/>
          <p:nvPr/>
        </p:nvSpPr>
        <p:spPr>
          <a:xfrm>
            <a:off x="4093211" y="4857750"/>
            <a:ext cx="5507989" cy="430887"/>
          </a:xfrm>
          <a:prstGeom prst="rect">
            <a:avLst/>
          </a:prstGeom>
          <a:noFill/>
        </p:spPr>
        <p:txBody>
          <a:bodyPr wrap="square" rtlCol="0">
            <a:spAutoFit/>
          </a:bodyPr>
          <a:lstStyle/>
          <a:p>
            <a:r>
              <a:rPr lang="en-GB" sz="1100" dirty="0"/>
              <a:t>Prevalence of and beliefs about </a:t>
            </a:r>
            <a:r>
              <a:rPr lang="en-GB" sz="1100" dirty="0" smtClean="0"/>
              <a:t>noma by </a:t>
            </a:r>
            <a:r>
              <a:rPr lang="en-GB" sz="1100" dirty="0"/>
              <a:t>Juliana</a:t>
            </a:r>
            <a:r>
              <a:rPr lang="en-GB" sz="1100" baseline="30000" dirty="0"/>
              <a:t> </a:t>
            </a:r>
            <a:r>
              <a:rPr lang="en-GB" sz="1100" dirty="0"/>
              <a:t>Oyemakinde</a:t>
            </a:r>
            <a:r>
              <a:rPr lang="en-GB" sz="1100" baseline="30000" dirty="0"/>
              <a:t> </a:t>
            </a:r>
          </a:p>
          <a:p>
            <a:endParaRPr lang="en-US" sz="1100" dirty="0"/>
          </a:p>
        </p:txBody>
      </p:sp>
    </p:spTree>
    <p:extLst>
      <p:ext uri="{BB962C8B-B14F-4D97-AF65-F5344CB8AC3E}">
        <p14:creationId xmlns:p14="http://schemas.microsoft.com/office/powerpoint/2010/main" val="3237440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5250"/>
            <a:ext cx="8229600" cy="857250"/>
          </a:xfrm>
        </p:spPr>
        <p:txBody>
          <a:bodyPr>
            <a:normAutofit/>
          </a:bodyPr>
          <a:lstStyle/>
          <a:p>
            <a:r>
              <a:rPr lang="en-US" sz="4400" b="1" dirty="0" smtClean="0">
                <a:solidFill>
                  <a:srgbClr val="C00000"/>
                </a:solidFill>
              </a:rPr>
              <a:t>Acknowledgements</a:t>
            </a:r>
            <a:endParaRPr lang="en-US" sz="4400" b="1" dirty="0">
              <a:solidFill>
                <a:srgbClr val="C00000"/>
              </a:solidFill>
            </a:endParaRPr>
          </a:p>
        </p:txBody>
      </p:sp>
      <p:sp>
        <p:nvSpPr>
          <p:cNvPr id="3" name="Content Placeholder 2"/>
          <p:cNvSpPr>
            <a:spLocks noGrp="1"/>
          </p:cNvSpPr>
          <p:nvPr>
            <p:ph idx="1"/>
          </p:nvPr>
        </p:nvSpPr>
        <p:spPr>
          <a:xfrm>
            <a:off x="152400" y="514350"/>
            <a:ext cx="8839200" cy="4552950"/>
          </a:xfrm>
        </p:spPr>
        <p:txBody>
          <a:bodyPr>
            <a:noAutofit/>
          </a:bodyPr>
          <a:lstStyle/>
          <a:p>
            <a:r>
              <a:rPr lang="en-US" sz="2200" b="1" dirty="0" smtClean="0"/>
              <a:t>Patients </a:t>
            </a:r>
            <a:r>
              <a:rPr lang="en-US" sz="2200" b="1" dirty="0"/>
              <a:t>and caretakers </a:t>
            </a:r>
            <a:endParaRPr lang="en-GB" sz="2200" b="1" dirty="0" smtClean="0"/>
          </a:p>
          <a:p>
            <a:r>
              <a:rPr lang="en-GB" sz="2200" b="1" dirty="0" smtClean="0"/>
              <a:t>MSF noma </a:t>
            </a:r>
            <a:r>
              <a:rPr lang="en-GB" sz="2200" b="1" dirty="0"/>
              <a:t>w</a:t>
            </a:r>
            <a:r>
              <a:rPr lang="en-GB" sz="2200" b="1" dirty="0" smtClean="0"/>
              <a:t>orking </a:t>
            </a:r>
            <a:r>
              <a:rPr lang="en-GB" sz="2200" b="1" dirty="0"/>
              <a:t>g</a:t>
            </a:r>
            <a:r>
              <a:rPr lang="en-GB" sz="2200" b="1" dirty="0" smtClean="0"/>
              <a:t>roup: </a:t>
            </a:r>
            <a:r>
              <a:rPr lang="en-GB" sz="1800" dirty="0" smtClean="0"/>
              <a:t>Elise </a:t>
            </a:r>
            <a:r>
              <a:rPr lang="en-GB" sz="1800" dirty="0"/>
              <a:t>Farley, Modupe Juliana</a:t>
            </a:r>
            <a:r>
              <a:rPr lang="en-GB" sz="1800" baseline="30000" dirty="0"/>
              <a:t> </a:t>
            </a:r>
            <a:r>
              <a:rPr lang="en-GB" sz="1800" dirty="0"/>
              <a:t>Oyemakinde, Jorien </a:t>
            </a:r>
            <a:r>
              <a:rPr lang="en-GB" sz="1800" dirty="0" smtClean="0"/>
              <a:t>Schuurmans, </a:t>
            </a:r>
            <a:r>
              <a:rPr lang="en-US" sz="1800" dirty="0"/>
              <a:t>Aisha </a:t>
            </a:r>
            <a:r>
              <a:rPr lang="en-US" sz="1800" dirty="0" smtClean="0"/>
              <a:t>Abubakar, </a:t>
            </a:r>
            <a:r>
              <a:rPr lang="en-GB" sz="1800" dirty="0"/>
              <a:t>Fatima </a:t>
            </a:r>
            <a:r>
              <a:rPr lang="en-GB" sz="1800" dirty="0" smtClean="0"/>
              <a:t>Saleh, </a:t>
            </a:r>
            <a:r>
              <a:rPr lang="en-GB" sz="1800" dirty="0"/>
              <a:t>Gloria </a:t>
            </a:r>
            <a:r>
              <a:rPr lang="en-GB" sz="1800" dirty="0" smtClean="0"/>
              <a:t>Uzoigwe, </a:t>
            </a:r>
            <a:r>
              <a:rPr lang="en-GB" sz="1800" dirty="0"/>
              <a:t>Karla </a:t>
            </a:r>
            <a:r>
              <a:rPr lang="en-GB" sz="1800" dirty="0" smtClean="0"/>
              <a:t>Bil, </a:t>
            </a:r>
            <a:r>
              <a:rPr lang="en-GB" sz="1800" dirty="0"/>
              <a:t>Bukola </a:t>
            </a:r>
            <a:r>
              <a:rPr lang="en-GB" sz="1800" dirty="0" smtClean="0"/>
              <a:t>Oluyide, </a:t>
            </a:r>
            <a:r>
              <a:rPr lang="en-US" sz="1800" dirty="0"/>
              <a:t>Nma Muhammed </a:t>
            </a:r>
            <a:r>
              <a:rPr lang="en-US" sz="1800" dirty="0" smtClean="0"/>
              <a:t>Jiya, </a:t>
            </a:r>
            <a:r>
              <a:rPr lang="en-US" sz="1800" dirty="0"/>
              <a:t>Simba </a:t>
            </a:r>
            <a:r>
              <a:rPr lang="en-US" sz="1800" dirty="0" smtClean="0"/>
              <a:t>Tirima</a:t>
            </a:r>
            <a:r>
              <a:rPr lang="en-GB" sz="1800" dirty="0" smtClean="0"/>
              <a:t>, </a:t>
            </a:r>
            <a:r>
              <a:rPr lang="en-GB" sz="1800" dirty="0"/>
              <a:t>Adolphe </a:t>
            </a:r>
            <a:r>
              <a:rPr lang="en-GB" sz="1800" dirty="0" smtClean="0"/>
              <a:t>Fotso, </a:t>
            </a:r>
            <a:r>
              <a:rPr lang="en-GB" sz="1800" dirty="0"/>
              <a:t>Mohana </a:t>
            </a:r>
            <a:r>
              <a:rPr lang="en-GB" sz="1800" dirty="0" smtClean="0"/>
              <a:t>Amirtharajah, </a:t>
            </a:r>
            <a:r>
              <a:rPr lang="en-GB" sz="1800" dirty="0"/>
              <a:t>Jorieke </a:t>
            </a:r>
            <a:r>
              <a:rPr lang="en-GB" sz="1800" dirty="0" smtClean="0"/>
              <a:t>Vynke, </a:t>
            </a:r>
            <a:r>
              <a:rPr lang="en-GB" sz="1800" dirty="0"/>
              <a:t>Raphael </a:t>
            </a:r>
            <a:r>
              <a:rPr lang="en-GB" sz="1800" dirty="0" smtClean="0"/>
              <a:t>Brechard, </a:t>
            </a:r>
            <a:r>
              <a:rPr lang="en-GB" sz="1800" dirty="0"/>
              <a:t>Adeniyi Semiyu </a:t>
            </a:r>
            <a:r>
              <a:rPr lang="en-GB" sz="1800" dirty="0" smtClean="0"/>
              <a:t>Adetunji, </a:t>
            </a:r>
            <a:r>
              <a:rPr lang="en-GB" sz="1800" dirty="0"/>
              <a:t>Koert </a:t>
            </a:r>
            <a:r>
              <a:rPr lang="en-GB" sz="1800" dirty="0" smtClean="0"/>
              <a:t>Rietmeijer, </a:t>
            </a:r>
            <a:r>
              <a:rPr lang="en-GB" sz="1800" dirty="0"/>
              <a:t>Saskia van der </a:t>
            </a:r>
            <a:r>
              <a:rPr lang="en-GB" sz="1800" dirty="0" smtClean="0"/>
              <a:t>Kam, </a:t>
            </a:r>
            <a:r>
              <a:rPr lang="en-GB" sz="1800" dirty="0"/>
              <a:t>Denise </a:t>
            </a:r>
            <a:r>
              <a:rPr lang="en-GB" sz="1800" dirty="0" smtClean="0"/>
              <a:t>Baratti-Mayer, </a:t>
            </a:r>
            <a:r>
              <a:rPr lang="en-GB" sz="1800" dirty="0"/>
              <a:t>Ushma </a:t>
            </a:r>
            <a:r>
              <a:rPr lang="en-GB" sz="1800" dirty="0" smtClean="0"/>
              <a:t>Mehta, </a:t>
            </a:r>
            <a:r>
              <a:rPr lang="en-US" sz="1800" dirty="0"/>
              <a:t>Shafiu </a:t>
            </a:r>
            <a:r>
              <a:rPr lang="en-US" sz="1800" dirty="0" smtClean="0"/>
              <a:t>Isah</a:t>
            </a:r>
            <a:r>
              <a:rPr lang="en-GB" sz="1800" dirty="0" smtClean="0"/>
              <a:t>, </a:t>
            </a:r>
            <a:r>
              <a:rPr lang="en-GB" sz="1800" dirty="0"/>
              <a:t>Chikwe </a:t>
            </a:r>
            <a:r>
              <a:rPr lang="en-GB" sz="1800" dirty="0" smtClean="0"/>
              <a:t>Ihekweazu, </a:t>
            </a:r>
            <a:r>
              <a:rPr lang="en-US" sz="1800" dirty="0"/>
              <a:t>Beverley </a:t>
            </a:r>
            <a:r>
              <a:rPr lang="en-US" sz="1800" dirty="0" smtClean="0"/>
              <a:t>Stringer</a:t>
            </a:r>
            <a:r>
              <a:rPr lang="en-GB" sz="1800" dirty="0" smtClean="0"/>
              <a:t>, </a:t>
            </a:r>
            <a:r>
              <a:rPr lang="en-GB" sz="1800" dirty="0"/>
              <a:t>Annick </a:t>
            </a:r>
            <a:r>
              <a:rPr lang="en-GB" sz="1800" dirty="0" smtClean="0"/>
              <a:t>Lenglet</a:t>
            </a:r>
            <a:endParaRPr lang="en-US" sz="1800" dirty="0"/>
          </a:p>
          <a:p>
            <a:r>
              <a:rPr lang="en-ZA" sz="2200" b="1" dirty="0" smtClean="0"/>
              <a:t>Study team: </a:t>
            </a:r>
            <a:r>
              <a:rPr lang="en-ZA" sz="1800" dirty="0" smtClean="0"/>
              <a:t>Aisha </a:t>
            </a:r>
            <a:r>
              <a:rPr lang="en-ZA" sz="1800" dirty="0"/>
              <a:t>Abubakar, Amina Abubakar, Linda Torhee, Dalhat Bello, Victoria Agboarumi, Hassana Abdullahi, Christiana Abuka, Jiya Hassan Abdulmalite, Hussaina Bala, Paschal Aneke, Christiana Peter, Betty Nwokocha, Aliyu Muhammad, Maryam Abdulmu-min Imam, Sarah John, Gladys Simon, Buhari Ahmed, Maryam Adeola, Maryam Suleiman, Emmanuel Ameh, Nafisa Abubakar, Victoria Egba, Angela Udie, Adaeze Ihechi Anyanwu,Eunice Yakuba, Shafaatu Muhammad Bala, Hussiena Mohammed, Farida Ahmed</a:t>
            </a:r>
          </a:p>
          <a:p>
            <a:r>
              <a:rPr lang="en-GB" sz="2200" b="1" dirty="0" smtClean="0"/>
              <a:t>Missing </a:t>
            </a:r>
            <a:r>
              <a:rPr lang="en-GB" sz="2200" b="1" dirty="0"/>
              <a:t>Maps </a:t>
            </a:r>
            <a:r>
              <a:rPr lang="en-GB" sz="2200" b="1" dirty="0" smtClean="0"/>
              <a:t>project volunteers</a:t>
            </a:r>
            <a:endParaRPr lang="en-US" sz="2200" b="1" dirty="0"/>
          </a:p>
          <a:p>
            <a:r>
              <a:rPr lang="en-ZA" sz="2200" b="1" dirty="0" smtClean="0"/>
              <a:t>Noma </a:t>
            </a:r>
            <a:r>
              <a:rPr lang="en-ZA" sz="2200" b="1" dirty="0"/>
              <a:t>Children’s </a:t>
            </a:r>
            <a:r>
              <a:rPr lang="en-ZA" sz="2200" b="1" dirty="0" smtClean="0"/>
              <a:t>Hospital staff</a:t>
            </a:r>
            <a:r>
              <a:rPr lang="en-ZA" sz="2200" b="1" dirty="0"/>
              <a:t> </a:t>
            </a:r>
            <a:r>
              <a:rPr lang="en-ZA" sz="2200" b="1" dirty="0" smtClean="0"/>
              <a:t>and Nigerian </a:t>
            </a:r>
            <a:r>
              <a:rPr lang="en-ZA" sz="2200" b="1" dirty="0"/>
              <a:t>Ministry of </a:t>
            </a:r>
            <a:r>
              <a:rPr lang="en-ZA" sz="2200" b="1" dirty="0" smtClean="0"/>
              <a:t>Health</a:t>
            </a:r>
            <a:endParaRPr lang="en-ZA" sz="2200" b="1" dirty="0"/>
          </a:p>
        </p:txBody>
      </p:sp>
      <p:sp>
        <p:nvSpPr>
          <p:cNvPr id="5" name="Slide Number Placeholder 4"/>
          <p:cNvSpPr>
            <a:spLocks noGrp="1"/>
          </p:cNvSpPr>
          <p:nvPr>
            <p:ph type="sldNum" sz="quarter" idx="12"/>
          </p:nvPr>
        </p:nvSpPr>
        <p:spPr/>
        <p:txBody>
          <a:bodyPr/>
          <a:lstStyle/>
          <a:p>
            <a:fld id="{3D886E5F-0A7F-408A-A3EE-9070A141C5B6}" type="slidenum">
              <a:rPr lang="en-US" smtClean="0"/>
              <a:t>14</a:t>
            </a:fld>
            <a:endParaRPr lang="en-US" dirty="0"/>
          </a:p>
        </p:txBody>
      </p:sp>
      <p:pic>
        <p:nvPicPr>
          <p:cNvPr id="6" name="Picture 5" descr="Logo French.gi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7789" y="4525739"/>
            <a:ext cx="1400291" cy="591844"/>
          </a:xfrm>
          <a:prstGeom prst="rect">
            <a:avLst/>
          </a:prstGeom>
        </p:spPr>
      </p:pic>
      <p:sp>
        <p:nvSpPr>
          <p:cNvPr id="7" name="TextBox 6"/>
          <p:cNvSpPr txBox="1"/>
          <p:nvPr/>
        </p:nvSpPr>
        <p:spPr>
          <a:xfrm>
            <a:off x="4093211" y="4857750"/>
            <a:ext cx="5507989" cy="430887"/>
          </a:xfrm>
          <a:prstGeom prst="rect">
            <a:avLst/>
          </a:prstGeom>
          <a:noFill/>
        </p:spPr>
        <p:txBody>
          <a:bodyPr wrap="square" rtlCol="0">
            <a:spAutoFit/>
          </a:bodyPr>
          <a:lstStyle/>
          <a:p>
            <a:r>
              <a:rPr lang="en-GB" sz="1100" dirty="0"/>
              <a:t>Prevalence of and beliefs about </a:t>
            </a:r>
            <a:r>
              <a:rPr lang="en-GB" sz="1100" dirty="0" smtClean="0"/>
              <a:t>noma by </a:t>
            </a:r>
            <a:r>
              <a:rPr lang="en-GB" sz="1100" dirty="0"/>
              <a:t>Juliana</a:t>
            </a:r>
            <a:r>
              <a:rPr lang="en-GB" sz="1100" baseline="30000" dirty="0"/>
              <a:t> </a:t>
            </a:r>
            <a:r>
              <a:rPr lang="en-GB" sz="1100" dirty="0"/>
              <a:t>Oyemakinde</a:t>
            </a:r>
            <a:r>
              <a:rPr lang="en-GB" sz="1100" baseline="30000" dirty="0"/>
              <a:t> </a:t>
            </a:r>
          </a:p>
          <a:p>
            <a:endParaRPr lang="en-US" sz="1100" dirty="0"/>
          </a:p>
        </p:txBody>
      </p:sp>
    </p:spTree>
    <p:extLst>
      <p:ext uri="{BB962C8B-B14F-4D97-AF65-F5344CB8AC3E}">
        <p14:creationId xmlns:p14="http://schemas.microsoft.com/office/powerpoint/2010/main" val="1969624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5250"/>
            <a:ext cx="7886700" cy="994172"/>
          </a:xfrm>
        </p:spPr>
        <p:txBody>
          <a:bodyPr>
            <a:normAutofit/>
          </a:bodyPr>
          <a:lstStyle/>
          <a:p>
            <a:r>
              <a:rPr lang="en-US" sz="4400" b="1" dirty="0" smtClean="0">
                <a:solidFill>
                  <a:srgbClr val="C00000"/>
                </a:solidFill>
              </a:rPr>
              <a:t>References</a:t>
            </a:r>
            <a:endParaRPr lang="en-US" sz="4400" b="1" dirty="0">
              <a:solidFill>
                <a:srgbClr val="C00000"/>
              </a:solidFill>
            </a:endParaRPr>
          </a:p>
        </p:txBody>
      </p:sp>
      <p:sp>
        <p:nvSpPr>
          <p:cNvPr id="5" name="Slide Number Placeholder 4"/>
          <p:cNvSpPr>
            <a:spLocks noGrp="1"/>
          </p:cNvSpPr>
          <p:nvPr>
            <p:ph type="sldNum" sz="quarter" idx="12"/>
          </p:nvPr>
        </p:nvSpPr>
        <p:spPr/>
        <p:txBody>
          <a:bodyPr/>
          <a:lstStyle/>
          <a:p>
            <a:fld id="{3D886E5F-0A7F-408A-A3EE-9070A141C5B6}" type="slidenum">
              <a:rPr lang="en-US" smtClean="0"/>
              <a:t>15</a:t>
            </a:fld>
            <a:endParaRPr lang="en-US" dirty="0"/>
          </a:p>
        </p:txBody>
      </p:sp>
      <p:pic>
        <p:nvPicPr>
          <p:cNvPr id="6" name="Picture 5" descr="Logo French.gi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7789" y="4525739"/>
            <a:ext cx="1400291" cy="591844"/>
          </a:xfrm>
          <a:prstGeom prst="rect">
            <a:avLst/>
          </a:prstGeom>
        </p:spPr>
      </p:pic>
      <p:sp>
        <p:nvSpPr>
          <p:cNvPr id="7" name="Content Placeholder 2"/>
          <p:cNvSpPr txBox="1">
            <a:spLocks/>
          </p:cNvSpPr>
          <p:nvPr/>
        </p:nvSpPr>
        <p:spPr>
          <a:xfrm>
            <a:off x="76200" y="590550"/>
            <a:ext cx="8991600" cy="1676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buFont typeface="+mj-lt"/>
              <a:buAutoNum type="arabicPeriod"/>
            </a:pPr>
            <a:r>
              <a:rPr lang="en-US" sz="1200" dirty="0" smtClean="0"/>
              <a:t>Robert Froriep. 1836. </a:t>
            </a:r>
            <a:r>
              <a:rPr lang="de-DE" sz="1200" dirty="0" smtClean="0"/>
              <a:t>Pathologisch-anatomische Abbildungen aus der Sammlung der königlichen Charité-Heilanstalt zu Berlin.</a:t>
            </a:r>
          </a:p>
          <a:p>
            <a:pPr marL="457200" indent="-457200">
              <a:buFont typeface="+mj-lt"/>
              <a:buAutoNum type="arabicPeriod"/>
            </a:pPr>
            <a:r>
              <a:rPr lang="en-US" sz="1200" dirty="0" smtClean="0"/>
              <a:t>World </a:t>
            </a:r>
            <a:r>
              <a:rPr lang="en-US" sz="1200" dirty="0"/>
              <a:t>Health Organisation (WHO). Noma is a severe disease It is treatable if detected and managed early [Internet]. 2016. Available from: http://www.who.int/iris/handle/10665/254579%0AAdditional</a:t>
            </a:r>
          </a:p>
          <a:p>
            <a:pPr marL="457200" indent="-457200">
              <a:buFont typeface="+mj-lt"/>
              <a:buAutoNum type="arabicPeriod"/>
            </a:pPr>
            <a:r>
              <a:rPr lang="en-GB" sz="1200" dirty="0" smtClean="0"/>
              <a:t>Ashok </a:t>
            </a:r>
            <a:r>
              <a:rPr lang="en-GB" sz="1200" dirty="0"/>
              <a:t>N, Tarakji B, Darwish S, Rodrigues J, Altamimi M. A Review on Noma: A Recent Update. Glob J Health Sci. 2015;8(4):53–9. </a:t>
            </a:r>
          </a:p>
          <a:p>
            <a:pPr marL="457200" indent="-457200">
              <a:buFont typeface="+mj-lt"/>
              <a:buAutoNum type="arabicPeriod"/>
            </a:pPr>
            <a:r>
              <a:rPr lang="en-GB" sz="1200" dirty="0" smtClean="0"/>
              <a:t>E Farley</a:t>
            </a:r>
            <a:r>
              <a:rPr lang="en-US" sz="1200" dirty="0"/>
              <a:t>Farley E, Lenglet A, Ariti C, Jiya NM, Adetunji AS, Kam S Van Der, et al. Risk factors for diagnosed noma in northwest Nigeria : A case-control study , 2017. PLoS Negl Trop Dis [Internet]. 2018;12(8):1–11. Available from: http://dx.doi.org/10.1371/journal.pntd.0006631doi: </a:t>
            </a:r>
            <a:r>
              <a:rPr lang="en-US" sz="1200" dirty="0" smtClean="0"/>
              <a:t>10.1371/journal.pntd.0006631</a:t>
            </a:r>
          </a:p>
          <a:p>
            <a:pPr marL="0" indent="0">
              <a:buNone/>
            </a:pPr>
            <a:r>
              <a:rPr lang="en-ZA" sz="2000" dirty="0" smtClean="0"/>
              <a:t>*All </a:t>
            </a:r>
            <a:r>
              <a:rPr lang="en-ZA" sz="2000" dirty="0" smtClean="0"/>
              <a:t>photographs </a:t>
            </a:r>
            <a:r>
              <a:rPr lang="en-ZA" sz="2000" dirty="0" smtClean="0"/>
              <a:t>included in this presentation are of the study teams involved in the research project and were taken after verbal consent was obtained</a:t>
            </a:r>
            <a:endParaRPr lang="en-US" sz="2000" dirty="0" smtClean="0"/>
          </a:p>
          <a:p>
            <a:pPr marL="457200" indent="-457200">
              <a:buFont typeface="+mj-lt"/>
              <a:buAutoNum type="arabicPeriod"/>
            </a:pPr>
            <a:endParaRPr lang="en-US" sz="1200" dirty="0" smtClean="0"/>
          </a:p>
        </p:txBody>
      </p:sp>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t="29000" b="34251"/>
          <a:stretch/>
        </p:blipFill>
        <p:spPr>
          <a:xfrm>
            <a:off x="457200" y="2876550"/>
            <a:ext cx="7053942" cy="1944216"/>
          </a:xfrm>
          <a:prstGeom prst="rect">
            <a:avLst/>
          </a:prstGeom>
        </p:spPr>
      </p:pic>
      <p:sp>
        <p:nvSpPr>
          <p:cNvPr id="4" name="TextBox 3"/>
          <p:cNvSpPr txBox="1"/>
          <p:nvPr/>
        </p:nvSpPr>
        <p:spPr>
          <a:xfrm>
            <a:off x="7511142" y="2883753"/>
            <a:ext cx="1606938" cy="830997"/>
          </a:xfrm>
          <a:prstGeom prst="rect">
            <a:avLst/>
          </a:prstGeom>
          <a:noFill/>
        </p:spPr>
        <p:txBody>
          <a:bodyPr wrap="square" rtlCol="0">
            <a:spAutoFit/>
          </a:bodyPr>
          <a:lstStyle/>
          <a:p>
            <a:pPr algn="ctr"/>
            <a:r>
              <a:rPr lang="en-US" sz="2400" b="1" dirty="0"/>
              <a:t>Na </a:t>
            </a:r>
            <a:r>
              <a:rPr lang="en-US" sz="2400" b="1" dirty="0" smtClean="0"/>
              <a:t>gode, thank you!</a:t>
            </a:r>
            <a:endParaRPr lang="en-US" sz="2400" b="1" dirty="0"/>
          </a:p>
        </p:txBody>
      </p:sp>
      <p:sp>
        <p:nvSpPr>
          <p:cNvPr id="11" name="TextBox 10"/>
          <p:cNvSpPr txBox="1"/>
          <p:nvPr/>
        </p:nvSpPr>
        <p:spPr>
          <a:xfrm>
            <a:off x="4093211" y="4857750"/>
            <a:ext cx="5507989" cy="430887"/>
          </a:xfrm>
          <a:prstGeom prst="rect">
            <a:avLst/>
          </a:prstGeom>
          <a:noFill/>
        </p:spPr>
        <p:txBody>
          <a:bodyPr wrap="square" rtlCol="0">
            <a:spAutoFit/>
          </a:bodyPr>
          <a:lstStyle/>
          <a:p>
            <a:r>
              <a:rPr lang="en-GB" sz="1100" dirty="0"/>
              <a:t>Prevalence of and beliefs about </a:t>
            </a:r>
            <a:r>
              <a:rPr lang="en-GB" sz="1100" dirty="0" smtClean="0"/>
              <a:t>noma by </a:t>
            </a:r>
            <a:r>
              <a:rPr lang="en-GB" sz="1100" dirty="0"/>
              <a:t>Juliana</a:t>
            </a:r>
            <a:r>
              <a:rPr lang="en-GB" sz="1100" baseline="30000" dirty="0"/>
              <a:t> </a:t>
            </a:r>
            <a:r>
              <a:rPr lang="en-GB" sz="1100" dirty="0"/>
              <a:t>Oyemakinde</a:t>
            </a:r>
            <a:r>
              <a:rPr lang="en-GB" sz="1100" baseline="30000" dirty="0"/>
              <a:t> </a:t>
            </a:r>
          </a:p>
          <a:p>
            <a:endParaRPr lang="en-US" sz="1100" dirty="0"/>
          </a:p>
        </p:txBody>
      </p:sp>
      <p:sp>
        <p:nvSpPr>
          <p:cNvPr id="10" name="TextBox 9"/>
          <p:cNvSpPr txBox="1"/>
          <p:nvPr/>
        </p:nvSpPr>
        <p:spPr>
          <a:xfrm>
            <a:off x="7620000" y="3638550"/>
            <a:ext cx="1371600" cy="707886"/>
          </a:xfrm>
          <a:prstGeom prst="rect">
            <a:avLst/>
          </a:prstGeom>
          <a:noFill/>
        </p:spPr>
        <p:txBody>
          <a:bodyPr wrap="square" rtlCol="0">
            <a:spAutoFit/>
          </a:bodyPr>
          <a:lstStyle/>
          <a:p>
            <a:pPr algn="ctr"/>
            <a:r>
              <a:rPr lang="en-US" sz="2000" dirty="0"/>
              <a:t>dupylola@yahoo.com</a:t>
            </a:r>
            <a:endParaRPr lang="en-US" sz="2400" dirty="0"/>
          </a:p>
        </p:txBody>
      </p:sp>
    </p:spTree>
    <p:extLst>
      <p:ext uri="{BB962C8B-B14F-4D97-AF65-F5344CB8AC3E}">
        <p14:creationId xmlns:p14="http://schemas.microsoft.com/office/powerpoint/2010/main" val="271153987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656C67CEBF1B4EA4579FD3E3AFD5F7" ma:contentTypeVersion="6" ma:contentTypeDescription="Create a new document." ma:contentTypeScope="" ma:versionID="0a4da1f39be4a4643d4d8e5bc18bd4eb">
  <xsd:schema xmlns:xsd="http://www.w3.org/2001/XMLSchema" xmlns:xs="http://www.w3.org/2001/XMLSchema" xmlns:p="http://schemas.microsoft.com/office/2006/metadata/properties" xmlns:ns2="5895eead-2303-49e7-ae5e-1c41a0da3250" xmlns:ns3="e2f035dc-877f-47c5-a098-0c6fdb408b4f" targetNamespace="http://schemas.microsoft.com/office/2006/metadata/properties" ma:root="true" ma:fieldsID="fe335e4f5f8d9dface2ac2651128f73e" ns2:_="" ns3:_="">
    <xsd:import namespace="5895eead-2303-49e7-ae5e-1c41a0da3250"/>
    <xsd:import namespace="e2f035dc-877f-47c5-a098-0c6fdb408b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95eead-2303-49e7-ae5e-1c41a0da32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2f035dc-877f-47c5-a098-0c6fdb408b4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e2f035dc-877f-47c5-a098-0c6fdb408b4f">
      <UserInfo>
        <DisplayName/>
        <AccountId xsi:nil="true"/>
        <AccountType/>
      </UserInfo>
    </SharedWithUsers>
  </documentManagement>
</p:properties>
</file>

<file path=customXml/itemProps1.xml><?xml version="1.0" encoding="utf-8"?>
<ds:datastoreItem xmlns:ds="http://schemas.openxmlformats.org/officeDocument/2006/customXml" ds:itemID="{B6E73E5B-60F0-4EE7-B384-D2657E344DD0}"/>
</file>

<file path=customXml/itemProps2.xml><?xml version="1.0" encoding="utf-8"?>
<ds:datastoreItem xmlns:ds="http://schemas.openxmlformats.org/officeDocument/2006/customXml" ds:itemID="{B0A2A20B-D0A9-4441-91B7-A3F94EB6ACFE}"/>
</file>

<file path=customXml/itemProps3.xml><?xml version="1.0" encoding="utf-8"?>
<ds:datastoreItem xmlns:ds="http://schemas.openxmlformats.org/officeDocument/2006/customXml" ds:itemID="{825AC1F4-3C56-4502-B7B7-CD56159CBBEA}"/>
</file>

<file path=docProps/app.xml><?xml version="1.0" encoding="utf-8"?>
<Properties xmlns="http://schemas.openxmlformats.org/officeDocument/2006/extended-properties" xmlns:vt="http://schemas.openxmlformats.org/officeDocument/2006/docPropsVTypes">
  <Template/>
  <TotalTime>6987</TotalTime>
  <Words>2212</Words>
  <Application>Microsoft Office PowerPoint</Application>
  <PresentationFormat>On-screen Show (16:9)</PresentationFormat>
  <Paragraphs>319</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Times New Roman</vt:lpstr>
      <vt:lpstr>Office Theme</vt:lpstr>
      <vt:lpstr>Prevalence of and beliefs about noma in northwest Nigeria</vt:lpstr>
      <vt:lpstr>Noma</vt:lpstr>
      <vt:lpstr>Noma Children’s Hospital</vt:lpstr>
      <vt:lpstr>Aim</vt:lpstr>
      <vt:lpstr>Methods- prevalence</vt:lpstr>
      <vt:lpstr>Methods- language and beliefs</vt:lpstr>
      <vt:lpstr>Results- Demographics prevalence</vt:lpstr>
      <vt:lpstr>Results- Weighted prevalence, SAM + MAM </vt:lpstr>
      <vt:lpstr>Results - 0-5 yrs </vt:lpstr>
      <vt:lpstr>Results - 6-15 yrs </vt:lpstr>
      <vt:lpstr>Results- Language and Beliefs</vt:lpstr>
      <vt:lpstr>Limitations</vt:lpstr>
      <vt:lpstr>Conclusions</vt:lpstr>
      <vt:lpstr>Acknowledgements</vt:lpstr>
      <vt:lpstr>References</vt:lpstr>
    </vt:vector>
  </TitlesOfParts>
  <Company>Artzen Zonder Grenzen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haiti-epidem</dc:creator>
  <cp:lastModifiedBy>EFarley</cp:lastModifiedBy>
  <cp:revision>740</cp:revision>
  <dcterms:created xsi:type="dcterms:W3CDTF">2016-03-29T12:53:53Z</dcterms:created>
  <dcterms:modified xsi:type="dcterms:W3CDTF">2019-05-02T11:26:57Z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0x010100EF656C67CEBF1B4EA4579FD3E3AFD5F7</vt:lpwstr>
  </property>
  <property fmtid="{D5CDD505-2E9C-101B-9397-08002B2CF9AE}" pid="3" name="Order">
    <vt:r8>355400</vt:r8>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ies>
</file>