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64" r:id="rId4"/>
    <p:sldId id="265" r:id="rId5"/>
    <p:sldId id="267" r:id="rId6"/>
    <p:sldId id="272" r:id="rId7"/>
    <p:sldId id="273" r:id="rId8"/>
    <p:sldId id="280" r:id="rId9"/>
    <p:sldId id="271" r:id="rId10"/>
    <p:sldId id="275" r:id="rId11"/>
    <p:sldId id="261" r:id="rId12"/>
    <p:sldId id="270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dith Pekelharing" initials="JP" lastIdx="1" clrIdx="0">
    <p:extLst>
      <p:ext uri="{19B8F6BF-5375-455C-9EA6-DF929625EA0E}">
        <p15:presenceInfo xmlns:p15="http://schemas.microsoft.com/office/powerpoint/2012/main" userId="71f52bf935487f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65536"/>
  </p:normalViewPr>
  <p:slideViewPr>
    <p:cSldViewPr snapToGrid="0" snapToObjects="1">
      <p:cViewPr varScale="1">
        <p:scale>
          <a:sx n="60" d="100"/>
          <a:sy n="60" d="100"/>
        </p:scale>
        <p:origin x="808" y="176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5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19T18:15:43.455" idx="1">
    <p:pos x="1041" y="2869"/>
    <p:text>This is an article about cutaneous leishmaniasis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8A6CD-F168-BE4A-8AD6-F6B35A5DA35D}" type="datetimeFigureOut">
              <a:rPr lang="en-US" smtClean="0"/>
              <a:t>5/6/19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76490-A840-DB49-AA5E-ABB24D4A4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97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  <a:p>
            <a:endParaRPr lang="en-US" strike="noStrike" dirty="0"/>
          </a:p>
          <a:p>
            <a:endParaRPr lang="en-US" strike="noStrike" dirty="0"/>
          </a:p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25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5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23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40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44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11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11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2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65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71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20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84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76490-A840-DB49-AA5E-ABB24D4A47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72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8822-C3A0-A74D-A930-FB17F8855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58DA06-754C-664E-8104-6D404C2404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53ED-E1A8-0842-8A28-5871C515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8B99-3C6C-2F4B-867B-383FAFD83D73}" type="datetime1">
              <a:rPr lang="en-US" smtClean="0"/>
              <a:t>5/6/19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A47A9-7B75-BA46-AB3E-436200C5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8B5E2-F71E-734B-995B-89DA5F56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7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2EAB-531A-CB40-A634-CB1D0F67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64CFD-5802-EB41-A9A5-4E3A788B8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6A0AC-0B19-1048-B161-57CF4BFFE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4F388-3180-9649-9C73-47DE271D883B}" type="datetime1">
              <a:rPr lang="en-US" smtClean="0"/>
              <a:t>5/6/19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00223-0243-A348-96A4-059F2EF9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C5E87-4AC4-C44B-A66B-916E8FF3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93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46B3-7AA6-614D-AEE5-ECD3AD8F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4417A-DCEB-EB47-A7EB-E298D8DDA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49C81-B8BD-E641-B63B-AD3792070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7152-B384-844A-AACE-1D8290EA3A99}" type="datetime1">
              <a:rPr lang="en-US" smtClean="0"/>
              <a:t>5/6/19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11E2-E4E1-5746-8552-51FF87A4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E705D-9D0A-D848-93A1-1502BBB5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2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8C5E-6D29-684D-8CE9-868CAEC1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499E2-77FF-D344-B455-7573D323D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D8303-CED6-5445-9BA2-38B2907BD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29A62-41FA-BB45-89CB-907BB8000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88798-14F0-8D41-8959-AE3A2D4A10AC}" type="datetime1">
              <a:rPr lang="en-US" smtClean="0"/>
              <a:t>5/6/19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4AB87-0DA0-B14C-862D-FF59468A9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51FC5-625F-8646-A84F-19324FB06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3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1EF45-E149-4C4E-B104-CDB313868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F4783-799A-7B43-AB14-5103FDC0E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97656-4055-0E47-B6E8-7DAF0031A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09471-0442-3B4C-B30B-85FC12E5B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DD16FB-E281-6D41-862A-E5B718CC2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7B3074-50F2-154A-A59A-23B70996E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90595-FF8D-4E45-B0A9-B1EE1BD105AA}" type="datetime1">
              <a:rPr lang="en-US" smtClean="0"/>
              <a:t>5/6/19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18A953-84A7-CB44-9044-20DFD4DA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557BE-DABC-004E-997A-47CEFA957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4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DA911-495A-0740-B1C3-BFAFD2232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317AA5-7F70-324A-B12E-B6854C71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0BF6-0A61-354E-922D-8F7E753C75BE}" type="datetime1">
              <a:rPr lang="en-US" smtClean="0"/>
              <a:t>5/6/19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B993F-BF6E-D84F-BFA0-A5FD446A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D9FD6-057F-C149-8183-F7430219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3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88DEA4-45FB-D64E-9BF9-235E91EF4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DEDC-A6F4-F648-A272-1F745C1375D7}" type="datetime1">
              <a:rPr lang="en-US" smtClean="0"/>
              <a:t>5/6/19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F2F01C-8F4D-E442-A909-20F15192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88C6F-B3B0-7540-A32C-9D04A1A67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1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730BF-2862-A548-BD11-A13FABE8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9E958-29DE-D24C-BB7E-D362CE222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4E4FA-A682-6F48-A2F0-834C27209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51F10-5D53-9C49-82D7-49664432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57EF-90F1-0D46-B900-A5C6F56347DE}" type="datetime1">
              <a:rPr lang="en-US" smtClean="0"/>
              <a:t>5/6/19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F4EBE-8A83-2F41-8850-F479464E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FE911-C1E2-2B4C-B9F3-6874BFCC8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69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EB1B-E7BF-A044-A501-04E5A254C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4B834-4A30-374F-BB91-6F2F307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9A7F1-4BAC-A448-AA80-CC0388F21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D9914-8D18-E34C-A3AE-EC8CAC8F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5D59-98B8-6647-90D2-4AAF50681E49}" type="datetime1">
              <a:rPr lang="en-US" smtClean="0"/>
              <a:t>5/6/19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3ABFB-7A2D-464E-A20C-16E75CAB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C2E2B-27AA-FB48-B969-C9F319BF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2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88D03-8AFF-8443-9020-5165E7246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47448-2477-014B-A41A-C298DB272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A50AB-B63F-3C43-B560-5C8850A7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C20C-66D5-364D-BD77-8A8D636A9E1D}" type="datetime1">
              <a:rPr lang="en-US" smtClean="0"/>
              <a:t>5/6/19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8B59A-211A-5749-9548-CA3D6EC2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C4566-A4F4-E340-A912-FC48A17B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12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93411C-7C1F-1341-9379-CA1CE12D42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380BCF-87FB-F540-A676-FC18CC07E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024CA-3E91-A342-8AC5-12769F712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7EB4E-778B-3D4B-AFDE-0AC57DDCD14E}" type="datetime1">
              <a:rPr lang="en-US" smtClean="0"/>
              <a:t>5/6/19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7FD0E-79CC-A94A-8D17-B351F143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49663-1C38-144C-BC9D-F3FE2C026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6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1CED13-96EA-874F-B8D4-60BBF390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45AE9-BBDA-D446-84D3-0FBE78EAC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7A6F0-6820-744C-99D2-2280C5639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17677-FF23-4A4D-8E8E-41D10117B274}" type="datetime1">
              <a:rPr lang="en-US" smtClean="0"/>
              <a:t>5/6/19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120C1-5E9B-5646-98B6-D8EABB0D7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2C306-B9D4-C443-886A-6F8A23795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953BC-31F1-F348-BD1E-44CC18CA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76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DB72EE-716E-0149-9BD6-153CF8AC42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895" y="0"/>
            <a:ext cx="106822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11BFFD-1AE5-4747-A938-899985CAB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88385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b="1" dirty="0"/>
              <a:t>Outcomes of visceral leishmaniasis in pregnancy: retrospective cohort, South Sudan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537E3-4D4A-524C-BBD0-5CC477C4267E}"/>
              </a:ext>
            </a:extLst>
          </p:cNvPr>
          <p:cNvSpPr/>
          <p:nvPr/>
        </p:nvSpPr>
        <p:spPr>
          <a:xfrm>
            <a:off x="1078523" y="598971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Judith Pekelharing, Francis </a:t>
            </a:r>
            <a:r>
              <a:rPr lang="en-US" sz="2000" b="1" dirty="0" err="1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Gatluak</a:t>
            </a:r>
            <a:r>
              <a:rPr lang="en-US" sz="2000" b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Tim Harrison, Fernando Maldonado, </a:t>
            </a:r>
            <a:r>
              <a:rPr lang="en-US" sz="2000" b="1" dirty="0" err="1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Koert</a:t>
            </a:r>
            <a:r>
              <a:rPr lang="en-US" sz="2000" b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Ritmeijer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9563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E128E-1EC4-354E-9F27-C75BC9BB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Visceral leishmaniasis in South Sudan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3FF3F-7DA3-754F-9AB0-C318FB18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9238B5-785E-1543-96A3-863F2218C85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93413" y="1209170"/>
            <a:ext cx="6197592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4169AB-8EB0-CE44-8624-38C129546DE3}"/>
              </a:ext>
            </a:extLst>
          </p:cNvPr>
          <p:cNvSpPr txBox="1"/>
          <p:nvPr/>
        </p:nvSpPr>
        <p:spPr>
          <a:xfrm>
            <a:off x="662609" y="1690688"/>
            <a:ext cx="51308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Visceral leishmaniasis (VL, kala-azar) is a fatal parasitic disease transmitted by sand flies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Neglected Tropical Disease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South Sudan has the second highest disease burden in the world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MSF in </a:t>
            </a:r>
            <a:r>
              <a:rPr lang="en-US" sz="2400" dirty="0" err="1"/>
              <a:t>Jonglei</a:t>
            </a:r>
            <a:r>
              <a:rPr lang="en-US" sz="2400" dirty="0"/>
              <a:t> since 1993</a:t>
            </a:r>
          </a:p>
        </p:txBody>
      </p:sp>
    </p:spTree>
    <p:extLst>
      <p:ext uri="{BB962C8B-B14F-4D97-AF65-F5344CB8AC3E}">
        <p14:creationId xmlns:p14="http://schemas.microsoft.com/office/powerpoint/2010/main" val="209346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E894E-2D20-4E4C-82D3-FDDDA8A04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Visceral leishmaniasis in pregnancy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2E67B-1ACF-E042-85F7-A822EEAD4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6697"/>
            <a:ext cx="8731605" cy="4989039"/>
          </a:xfrm>
        </p:spPr>
        <p:txBody>
          <a:bodyPr>
            <a:normAutofit/>
          </a:bodyPr>
          <a:lstStyle/>
          <a:p>
            <a:r>
              <a:rPr lang="en-US" sz="2400" dirty="0"/>
              <a:t>Immune system is modulated in pregnancy</a:t>
            </a:r>
          </a:p>
          <a:p>
            <a:r>
              <a:rPr lang="en-US" sz="2400" dirty="0"/>
              <a:t>Congenital visceral leishmaniasis is described</a:t>
            </a:r>
          </a:p>
          <a:p>
            <a:r>
              <a:rPr lang="en-US" sz="2400" dirty="0"/>
              <a:t>Poor maternal and pregnancy outcomes with first-line treatment (Sodium </a:t>
            </a:r>
            <a:r>
              <a:rPr lang="en-US" sz="2400" dirty="0" err="1"/>
              <a:t>Stibugluconate</a:t>
            </a:r>
            <a:r>
              <a:rPr lang="en-US" sz="2400" dirty="0"/>
              <a:t> (SSG)/Paromomycin (PM)) </a:t>
            </a:r>
          </a:p>
          <a:p>
            <a:r>
              <a:rPr lang="en-US" sz="2400" dirty="0"/>
              <a:t>Treatment with Liposomal Amphotericin B (AmBisome)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Aim of the study:</a:t>
            </a:r>
          </a:p>
          <a:p>
            <a:pPr marL="0" indent="0">
              <a:buNone/>
            </a:pPr>
            <a:r>
              <a:rPr lang="en-US" sz="2400" dirty="0"/>
              <a:t>To describe characteristics, treatment outcomes and pregnancy outcomes from a cohort of pregnant women with visceral leishmaniasis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C9D5A-BB59-A94F-8FDE-D3DA42D33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A70B1E-6197-A546-88DB-1B9242384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58553" y="3255719"/>
            <a:ext cx="1841805" cy="2682240"/>
          </a:xfrm>
          <a:prstGeom prst="rect">
            <a:avLst/>
          </a:prstGeom>
        </p:spPr>
      </p:pic>
      <p:pic>
        <p:nvPicPr>
          <p:cNvPr id="6" name="Picture 5" descr="sand-fly-illustration_360x312">
            <a:extLst>
              <a:ext uri="{FF2B5EF4-FFF2-40B4-BE49-F238E27FC236}">
                <a16:creationId xmlns:a16="http://schemas.microsoft.com/office/drawing/2014/main" id="{5D47F2C5-3621-D64C-93E8-CB2EEE0A2562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108859" y="960692"/>
            <a:ext cx="1310640" cy="1459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36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6576-6131-2042-875C-7AFA8172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D3F59-8C27-E840-8753-09F7EF87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344" y="1497382"/>
            <a:ext cx="10515600" cy="4351338"/>
          </a:xfrm>
        </p:spPr>
        <p:txBody>
          <a:bodyPr>
            <a:noAutofit/>
          </a:bodyPr>
          <a:lstStyle/>
          <a:p>
            <a:r>
              <a:rPr lang="en-US" sz="2400" dirty="0"/>
              <a:t>Retrospective analysis using routine </a:t>
            </a:r>
            <a:r>
              <a:rPr lang="en-US" sz="2400" dirty="0" err="1"/>
              <a:t>programme</a:t>
            </a:r>
            <a:r>
              <a:rPr lang="en-US" sz="2400" dirty="0"/>
              <a:t> data</a:t>
            </a:r>
          </a:p>
          <a:p>
            <a:r>
              <a:rPr lang="en-US" sz="2400" dirty="0"/>
              <a:t>Time frame: Oct 2015 – Aug 2016 and March - Apr 2018 </a:t>
            </a:r>
          </a:p>
          <a:p>
            <a:r>
              <a:rPr lang="en-US" sz="2400" dirty="0"/>
              <a:t>Visceral leishmaniasis in pregnancy</a:t>
            </a:r>
          </a:p>
          <a:p>
            <a:pPr lvl="1"/>
            <a:r>
              <a:rPr lang="en-US" dirty="0"/>
              <a:t>All women in that period diagnosed with visceral leishmaniasis while pregnant</a:t>
            </a:r>
          </a:p>
          <a:p>
            <a:pPr lvl="1"/>
            <a:r>
              <a:rPr lang="en-US" dirty="0"/>
              <a:t>Women already symptomatic during pregnancy but diagnosed during the first two weeks postpartum</a:t>
            </a:r>
          </a:p>
          <a:p>
            <a:r>
              <a:rPr lang="en-US" sz="2400" dirty="0"/>
              <a:t>Comparison group: </a:t>
            </a:r>
          </a:p>
          <a:p>
            <a:pPr lvl="1"/>
            <a:r>
              <a:rPr lang="en-US" dirty="0"/>
              <a:t>Random sample (2:1) of non-pregnant women of reproductive age (15-45yr) with visceral leishmaniasis from the same period </a:t>
            </a:r>
          </a:p>
          <a:p>
            <a:r>
              <a:rPr lang="en-US" sz="2400" dirty="0"/>
              <a:t>Ethics: This research fulfilled the exemption criteria for posteriori analyses of routinely collected clinical data, and thus did not require MSF ERB review</a:t>
            </a:r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944772-67A2-5440-B34B-E3C9A649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Judith Pekelharing, MSF, Outcomes of visceral leishmaniasis in pregnancy: retrospective cohort, South Sudan</a:t>
            </a:r>
          </a:p>
        </p:txBody>
      </p:sp>
    </p:spTree>
    <p:extLst>
      <p:ext uri="{BB962C8B-B14F-4D97-AF65-F5344CB8AC3E}">
        <p14:creationId xmlns:p14="http://schemas.microsoft.com/office/powerpoint/2010/main" val="2674781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6D561-20C8-F748-A0C5-32CB75969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8D7B5-5665-DF4C-9605-37C236597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305880-16E7-7C44-9BE6-DE5BE575D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Judith Pekelharing, MSF, Outcomes of visceral leishmaniasis in pregnancy: retrospective cohort, South Sudan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4BC0E-C6C2-0045-81F2-11DC9DF54A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98939"/>
            <a:ext cx="4538296" cy="34037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24CAC2-A8FE-444C-B385-4AAC45BE4F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49" y="365125"/>
            <a:ext cx="4413922" cy="5885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37A2C0-E0EC-FA48-B066-F1BD332C70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58" y="3898718"/>
            <a:ext cx="3276842" cy="245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29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FB412-7A08-EA44-9949-77E5F2FD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08C06-02BC-E74A-B9BC-88742928E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1631" cy="3924544"/>
          </a:xfrm>
        </p:spPr>
        <p:txBody>
          <a:bodyPr/>
          <a:lstStyle/>
          <a:p>
            <a:r>
              <a:rPr lang="en-US" sz="2400" dirty="0"/>
              <a:t>Included: 113 women with visceral leishmaniasis in pregnancy, 223 women in the comparison group </a:t>
            </a:r>
          </a:p>
          <a:p>
            <a:r>
              <a:rPr lang="en-US" sz="2400" dirty="0"/>
              <a:t>Excluded: medical file not available, pregnancy status unclear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9293B-31A0-2946-99B1-12794F55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8810F4-0A61-D749-8DFE-006A43F11E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90688"/>
            <a:ext cx="5469573" cy="364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30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94E2E-3BA0-7C44-98CD-0A1D9C7C6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24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Results: Complications during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165E5-A396-024E-921C-7AFC01F61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933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7024A-E3F9-0848-852D-58B85704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98ED7F-77D5-4440-B9E6-569A4934CF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862301"/>
              </p:ext>
            </p:extLst>
          </p:nvPr>
        </p:nvGraphicFramePr>
        <p:xfrm>
          <a:off x="347382" y="1314800"/>
          <a:ext cx="11491179" cy="47341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7103">
                  <a:extLst>
                    <a:ext uri="{9D8B030D-6E8A-4147-A177-3AD203B41FA5}">
                      <a16:colId xmlns:a16="http://schemas.microsoft.com/office/drawing/2014/main" val="2817184366"/>
                    </a:ext>
                  </a:extLst>
                </a:gridCol>
                <a:gridCol w="2607981">
                  <a:extLst>
                    <a:ext uri="{9D8B030D-6E8A-4147-A177-3AD203B41FA5}">
                      <a16:colId xmlns:a16="http://schemas.microsoft.com/office/drawing/2014/main" val="4200629150"/>
                    </a:ext>
                  </a:extLst>
                </a:gridCol>
                <a:gridCol w="2518569">
                  <a:extLst>
                    <a:ext uri="{9D8B030D-6E8A-4147-A177-3AD203B41FA5}">
                      <a16:colId xmlns:a16="http://schemas.microsoft.com/office/drawing/2014/main" val="1243314220"/>
                    </a:ext>
                  </a:extLst>
                </a:gridCol>
                <a:gridCol w="1780989">
                  <a:extLst>
                    <a:ext uri="{9D8B030D-6E8A-4147-A177-3AD203B41FA5}">
                      <a16:colId xmlns:a16="http://schemas.microsoft.com/office/drawing/2014/main" val="490008590"/>
                    </a:ext>
                  </a:extLst>
                </a:gridCol>
                <a:gridCol w="1876537">
                  <a:extLst>
                    <a:ext uri="{9D8B030D-6E8A-4147-A177-3AD203B41FA5}">
                      <a16:colId xmlns:a16="http://schemas.microsoft.com/office/drawing/2014/main" val="2843933213"/>
                    </a:ext>
                  </a:extLst>
                </a:gridCol>
              </a:tblGrid>
              <a:tr h="100584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Complications during treatment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VL in pregnancy N=113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Comparison group N=223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Significance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0834527"/>
                  </a:ext>
                </a:extLst>
              </a:tr>
              <a:tr h="90894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+mn-lt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Diagnosed while pregnant  N=87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+mn-lt"/>
                        </a:rPr>
                        <a:t>Diagnosed postpartum N=26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9803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Presentation: </a:t>
                      </a:r>
                      <a:br>
                        <a:rPr lang="en-GB" sz="2000" b="0" dirty="0">
                          <a:effectLst/>
                          <a:latin typeface="+mn-lt"/>
                        </a:rPr>
                      </a:br>
                      <a:r>
                        <a:rPr lang="en-GB" sz="2000" b="0" dirty="0" err="1">
                          <a:effectLst/>
                          <a:latin typeface="+mn-lt"/>
                        </a:rPr>
                        <a:t>Hb</a:t>
                      </a:r>
                      <a:r>
                        <a:rPr lang="en-GB" sz="2000" b="0" dirty="0">
                          <a:effectLst/>
                          <a:latin typeface="+mn-lt"/>
                        </a:rPr>
                        <a:t> on admission in g/</a:t>
                      </a:r>
                      <a:r>
                        <a:rPr lang="en-GB" sz="2000" b="0" dirty="0" err="1">
                          <a:effectLst/>
                          <a:latin typeface="+mn-lt"/>
                        </a:rPr>
                        <a:t>dL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Median 9.0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IQR 7.7-10.3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Median 7.8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IQR 6.9-8.7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Median 10.0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IQR 8.4-11.3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 0.000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2193986"/>
                  </a:ext>
                </a:extLst>
              </a:tr>
              <a:tr h="7467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Complication: blood transfusion during treatment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 (9.7%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 (17.4%)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 (1.4%)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latin typeface="+mn-lt"/>
                        </a:rPr>
                        <a:t>OR 9.3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latin typeface="+mn-lt"/>
                        </a:rPr>
                        <a:t>95%CI 2.5-34.2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p 0.000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4154646"/>
                  </a:ext>
                </a:extLst>
              </a:tr>
              <a:tr h="7467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Complication: antibiotics for suspected bacterial infection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49 (66.2%)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 (88%)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40 (29.9%) </a:t>
                      </a:r>
                      <a:b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6.0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95%CI 3.4-10.6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p 0.000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9677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988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25D597-3FBA-224A-A963-6D9285318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4FDF41-E8F9-1043-81C4-7A965F7164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05" y="320674"/>
            <a:ext cx="4438761" cy="58908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DBF8CE-BB1B-9240-8E44-A8B5285012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7022" y="1488559"/>
            <a:ext cx="5864297" cy="392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29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94E2E-3BA0-7C44-98CD-0A1D9C7C6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24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Results: Treatment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165E5-A396-024E-921C-7AFC01F61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933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7024A-E3F9-0848-852D-58B85704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98ED7F-77D5-4440-B9E6-569A4934CF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301713"/>
              </p:ext>
            </p:extLst>
          </p:nvPr>
        </p:nvGraphicFramePr>
        <p:xfrm>
          <a:off x="347382" y="1199054"/>
          <a:ext cx="11497235" cy="5339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7103">
                  <a:extLst>
                    <a:ext uri="{9D8B030D-6E8A-4147-A177-3AD203B41FA5}">
                      <a16:colId xmlns:a16="http://schemas.microsoft.com/office/drawing/2014/main" val="2817184366"/>
                    </a:ext>
                  </a:extLst>
                </a:gridCol>
                <a:gridCol w="2393004">
                  <a:extLst>
                    <a:ext uri="{9D8B030D-6E8A-4147-A177-3AD203B41FA5}">
                      <a16:colId xmlns:a16="http://schemas.microsoft.com/office/drawing/2014/main" val="4200629150"/>
                    </a:ext>
                  </a:extLst>
                </a:gridCol>
                <a:gridCol w="2266545">
                  <a:extLst>
                    <a:ext uri="{9D8B030D-6E8A-4147-A177-3AD203B41FA5}">
                      <a16:colId xmlns:a16="http://schemas.microsoft.com/office/drawing/2014/main" val="1243314220"/>
                    </a:ext>
                  </a:extLst>
                </a:gridCol>
                <a:gridCol w="2217906">
                  <a:extLst>
                    <a:ext uri="{9D8B030D-6E8A-4147-A177-3AD203B41FA5}">
                      <a16:colId xmlns:a16="http://schemas.microsoft.com/office/drawing/2014/main" val="490008590"/>
                    </a:ext>
                  </a:extLst>
                </a:gridCol>
                <a:gridCol w="1912677">
                  <a:extLst>
                    <a:ext uri="{9D8B030D-6E8A-4147-A177-3AD203B41FA5}">
                      <a16:colId xmlns:a16="http://schemas.microsoft.com/office/drawing/2014/main" val="2843933213"/>
                    </a:ext>
                  </a:extLst>
                </a:gridCol>
              </a:tblGrid>
              <a:tr h="81060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Treatment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outcomes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VL in pregnancy N=113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Comparison group N=223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Significance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0834527"/>
                  </a:ext>
                </a:extLst>
              </a:tr>
              <a:tr h="94785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+mn-lt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Diagnosed while pregnant  N=87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+mn-lt"/>
                        </a:rPr>
                        <a:t>Diagnosed postpartum N=26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02807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Treatment regimen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AmBisome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SSG/PM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85 (97.7%)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 (2.3%)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19 (73.1%)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 (26.9%)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(12.1%)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196 (87.9%)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 0.000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474072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Treatment response: extension of treatment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31 (35.6%)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 (46.1%)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 (9.8%)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latin typeface="+mn-lt"/>
                        </a:rPr>
                        <a:t>OR 10.0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latin typeface="+mn-lt"/>
                        </a:rPr>
                        <a:t>95%CI 4.8-20.9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p 0.000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5362295"/>
                  </a:ext>
                </a:extLst>
              </a:tr>
              <a:tr h="6496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Outcome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Cure rate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Mortality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Defaulted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84 (96.6%)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 (1.1%)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 (2.3%)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25 (96.2%)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 (3.8%)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218 (97.8%)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 (0.9%)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 (1.3%)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6285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604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94E2E-3BA0-7C44-98CD-0A1D9C7C6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24"/>
            <a:ext cx="10515600" cy="1325563"/>
          </a:xfrm>
        </p:spPr>
        <p:txBody>
          <a:bodyPr/>
          <a:lstStyle/>
          <a:p>
            <a:r>
              <a:rPr lang="en-US" b="1" dirty="0"/>
              <a:t>Results: Pregnancy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165E5-A396-024E-921C-7AFC01F61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933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7024A-E3F9-0848-852D-58B85704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98ED7F-77D5-4440-B9E6-569A4934CF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812924"/>
              </p:ext>
            </p:extLst>
          </p:nvPr>
        </p:nvGraphicFramePr>
        <p:xfrm>
          <a:off x="468924" y="1033341"/>
          <a:ext cx="11254152" cy="52325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5685">
                  <a:extLst>
                    <a:ext uri="{9D8B030D-6E8A-4147-A177-3AD203B41FA5}">
                      <a16:colId xmlns:a16="http://schemas.microsoft.com/office/drawing/2014/main" val="2817184366"/>
                    </a:ext>
                  </a:extLst>
                </a:gridCol>
                <a:gridCol w="3655830">
                  <a:extLst>
                    <a:ext uri="{9D8B030D-6E8A-4147-A177-3AD203B41FA5}">
                      <a16:colId xmlns:a16="http://schemas.microsoft.com/office/drawing/2014/main" val="4200629150"/>
                    </a:ext>
                  </a:extLst>
                </a:gridCol>
                <a:gridCol w="3462637">
                  <a:extLst>
                    <a:ext uri="{9D8B030D-6E8A-4147-A177-3AD203B41FA5}">
                      <a16:colId xmlns:a16="http://schemas.microsoft.com/office/drawing/2014/main" val="1243314220"/>
                    </a:ext>
                  </a:extLst>
                </a:gridCol>
              </a:tblGrid>
              <a:tr h="8425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Pregnancy  outcomes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+mn-lt"/>
                          <a:ea typeface="MS Mincho" panose="02020609040205080304" pitchFamily="49" charset="-128"/>
                          <a:cs typeface="Calibri" panose="020F0502020204030204" pitchFamily="34" charset="0"/>
                        </a:rPr>
                        <a:t>Diagnosed while pregnant  N=81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+mn-lt"/>
                        </a:rPr>
                        <a:t>Diagnosed postpartum N=18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152065"/>
                  </a:ext>
                </a:extLst>
              </a:tr>
              <a:tr h="438992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Still pregnant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Delivered 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 b="0" baseline="30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trimester - abortion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0" baseline="30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trimester  delivery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0" baseline="30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trimester: premature delivery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0" baseline="3000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trimester: term delivery</a:t>
                      </a:r>
                      <a:b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Stillbirth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Postpartum </a:t>
                      </a:r>
                      <a:r>
                        <a:rPr lang="en-US" sz="2000" b="0" dirty="0" err="1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haemorrhage</a:t>
                      </a: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Retained products of conception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64 (79%)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17 (21%)</a:t>
                      </a:r>
                      <a:b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6/17 (35%)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5/17 (29%)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18 (100%)</a:t>
                      </a:r>
                      <a:b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? 5/24 (21%)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6/24 (25%)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6285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705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6B589-7658-F240-96D6-7E742DE80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2564B-B758-5C4D-81DE-4F42768B1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Visceral leishmaniasis is a Neglected Tropical Disease, endemic in South Sudan</a:t>
            </a:r>
          </a:p>
          <a:p>
            <a:r>
              <a:rPr lang="en-US" sz="2400" dirty="0"/>
              <a:t>These data show good survival rates for women with VL in pregnancy, in a low resource setting</a:t>
            </a:r>
          </a:p>
          <a:p>
            <a:r>
              <a:rPr lang="en-US" sz="2400" dirty="0"/>
              <a:t>Availability of AmBisome, increased need for blood transfusion, (intravenous) antibiotics, and the need for adequate obstetric &amp; neonatal care should be considered in treatment programs treating patients with VL in pregnancy</a:t>
            </a:r>
          </a:p>
          <a:p>
            <a:r>
              <a:rPr lang="en-US" sz="2400" dirty="0"/>
              <a:t>Topics for future research: pregnancy and neonatal outcomes after discharge, follow-up for VL after discharge / immunologic response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459A8-8DBA-764E-B946-6E6E00C72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</p:spTree>
    <p:extLst>
      <p:ext uri="{BB962C8B-B14F-4D97-AF65-F5344CB8AC3E}">
        <p14:creationId xmlns:p14="http://schemas.microsoft.com/office/powerpoint/2010/main" val="1050544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B207-CC22-2D49-9222-05274924F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91B14-EF5C-4044-BF0D-C49CBC7BF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414" y="2326298"/>
            <a:ext cx="3588099" cy="403005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MSF teams in Amsterdam, Nairobi, </a:t>
            </a:r>
            <a:r>
              <a:rPr lang="en-GB" dirty="0" err="1"/>
              <a:t>Lokichoggio</a:t>
            </a:r>
            <a:r>
              <a:rPr lang="en-GB" dirty="0"/>
              <a:t>, Juba and Lankien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1E1A95-783E-624D-82D9-E2B8C918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F8AD0E-60D9-6448-BB1D-1CC72A20C6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4268" y="1467829"/>
            <a:ext cx="5670547" cy="425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8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A3F80-9170-F94F-95E2-0C375EB0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Literature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62C48FE-AD41-9D47-8ECB-521DC4A17B8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28246" y="1391749"/>
          <a:ext cx="11535507" cy="4867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100">
                  <a:extLst>
                    <a:ext uri="{9D8B030D-6E8A-4147-A177-3AD203B41FA5}">
                      <a16:colId xmlns:a16="http://schemas.microsoft.com/office/drawing/2014/main" val="3975912215"/>
                    </a:ext>
                  </a:extLst>
                </a:gridCol>
                <a:gridCol w="751099">
                  <a:extLst>
                    <a:ext uri="{9D8B030D-6E8A-4147-A177-3AD203B41FA5}">
                      <a16:colId xmlns:a16="http://schemas.microsoft.com/office/drawing/2014/main" val="2194412206"/>
                    </a:ext>
                  </a:extLst>
                </a:gridCol>
                <a:gridCol w="1023232">
                  <a:extLst>
                    <a:ext uri="{9D8B030D-6E8A-4147-A177-3AD203B41FA5}">
                      <a16:colId xmlns:a16="http://schemas.microsoft.com/office/drawing/2014/main" val="2389489"/>
                    </a:ext>
                  </a:extLst>
                </a:gridCol>
                <a:gridCol w="1969477">
                  <a:extLst>
                    <a:ext uri="{9D8B030D-6E8A-4147-A177-3AD203B41FA5}">
                      <a16:colId xmlns:a16="http://schemas.microsoft.com/office/drawing/2014/main" val="3739808139"/>
                    </a:ext>
                  </a:extLst>
                </a:gridCol>
                <a:gridCol w="1006612">
                  <a:extLst>
                    <a:ext uri="{9D8B030D-6E8A-4147-A177-3AD203B41FA5}">
                      <a16:colId xmlns:a16="http://schemas.microsoft.com/office/drawing/2014/main" val="3452574004"/>
                    </a:ext>
                  </a:extLst>
                </a:gridCol>
                <a:gridCol w="1918010">
                  <a:extLst>
                    <a:ext uri="{9D8B030D-6E8A-4147-A177-3AD203B41FA5}">
                      <a16:colId xmlns:a16="http://schemas.microsoft.com/office/drawing/2014/main" val="1783534682"/>
                    </a:ext>
                  </a:extLst>
                </a:gridCol>
                <a:gridCol w="3399977">
                  <a:extLst>
                    <a:ext uri="{9D8B030D-6E8A-4147-A177-3AD203B41FA5}">
                      <a16:colId xmlns:a16="http://schemas.microsoft.com/office/drawing/2014/main" val="2984166482"/>
                    </a:ext>
                  </a:extLst>
                </a:gridCol>
              </a:tblGrid>
              <a:tr h="607311">
                <a:tc>
                  <a:txBody>
                    <a:bodyPr/>
                    <a:lstStyle/>
                    <a:p>
                      <a:r>
                        <a:rPr lang="en-US" dirty="0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Treatment regimen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No. of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Pregnancy outcome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635622"/>
                  </a:ext>
                </a:extLst>
              </a:tr>
              <a:tr h="90108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Mueller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SSG                    (23)</a:t>
                      </a:r>
                    </a:p>
                    <a:p>
                      <a:r>
                        <a:rPr lang="en-US" dirty="0"/>
                        <a:t>AmBisome       (12)</a:t>
                      </a:r>
                    </a:p>
                    <a:p>
                      <a:r>
                        <a:rPr lang="en-US" dirty="0" err="1"/>
                        <a:t>SSG+AmBisome</a:t>
                      </a:r>
                      <a:r>
                        <a:rPr lang="en-US" dirty="0"/>
                        <a:t>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0" dirty="0">
                          <a:solidFill>
                            <a:schemeClr val="tx1"/>
                          </a:solidFill>
                        </a:rPr>
                        <a:t>All cured except 1 defaulter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 miscarriages (57%), all in SSG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preterm delivery in AmBisome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613238"/>
                  </a:ext>
                </a:extLst>
              </a:tr>
              <a:tr h="66372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Adam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deaths (9.5%) (hepatic failure)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miscarriages (4.7%) </a:t>
                      </a:r>
                      <a:br>
                        <a:rPr lang="en-US" dirty="0"/>
                      </a:br>
                      <a:r>
                        <a:rPr lang="en-US" dirty="0"/>
                        <a:t>2 preterm deliveries (4.7%)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37752"/>
                  </a:ext>
                </a:extLst>
              </a:tr>
              <a:tr h="86758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Miah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Bangla-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desh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All cured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 miscarriages (69%)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 preterm deliveries (31%)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63043"/>
                  </a:ext>
                </a:extLst>
              </a:tr>
              <a:tr h="86758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Adam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SSG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 deaths (18%)</a:t>
                      </a:r>
                    </a:p>
                    <a:p>
                      <a:r>
                        <a:rPr lang="en-US" dirty="0"/>
                        <a:t>(hepatic failure, </a:t>
                      </a:r>
                      <a:r>
                        <a:rPr lang="en-US" dirty="0" err="1"/>
                        <a:t>anaemia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preterm deliveries (15%)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2 miscarriages (5%)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1 stillbirth (2.5%)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625"/>
                  </a:ext>
                </a:extLst>
              </a:tr>
              <a:tr h="867588"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Morgan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err="1">
                          <a:solidFill>
                            <a:schemeClr val="tx1"/>
                          </a:solidFill>
                        </a:rPr>
                        <a:t>Meglumine</a:t>
                      </a:r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i="1" dirty="0" err="1">
                          <a:solidFill>
                            <a:schemeClr val="tx1"/>
                          </a:solidFill>
                        </a:rPr>
                        <a:t>antimoniate</a:t>
                      </a:r>
                      <a:endParaRPr lang="en-US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All cured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3 preterm deliveries (11%)</a:t>
                      </a:r>
                    </a:p>
                    <a:p>
                      <a:pPr marL="0" indent="0">
                        <a:buNone/>
                      </a:pPr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3 stillbirths (11%)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91459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29398F-91F1-514D-89CC-235B2AEE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Judith Pekelharing, MSF, Outcomes of visceral leishmaniasis in pregnancy: retrospective cohort, South Sudan</a:t>
            </a:r>
          </a:p>
        </p:txBody>
      </p:sp>
    </p:spTree>
    <p:extLst>
      <p:ext uri="{BB962C8B-B14F-4D97-AF65-F5344CB8AC3E}">
        <p14:creationId xmlns:p14="http://schemas.microsoft.com/office/powerpoint/2010/main" val="3293831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D251AEC-3F83-4854-B99F-0218896F8559}"/>
</file>

<file path=customXml/itemProps2.xml><?xml version="1.0" encoding="utf-8"?>
<ds:datastoreItem xmlns:ds="http://schemas.openxmlformats.org/officeDocument/2006/customXml" ds:itemID="{E267668A-7BBA-436E-9EBC-C4109E0EEA14}"/>
</file>

<file path=customXml/itemProps3.xml><?xml version="1.0" encoding="utf-8"?>
<ds:datastoreItem xmlns:ds="http://schemas.openxmlformats.org/officeDocument/2006/customXml" ds:itemID="{CEAE2088-9E4C-4129-8054-8E4BCCF99B83}"/>
</file>

<file path=docProps/app.xml><?xml version="1.0" encoding="utf-8"?>
<Properties xmlns="http://schemas.openxmlformats.org/officeDocument/2006/extended-properties" xmlns:vt="http://schemas.openxmlformats.org/officeDocument/2006/docPropsVTypes">
  <TotalTime>8055</TotalTime>
  <Words>996</Words>
  <Application>Microsoft Macintosh PowerPoint</Application>
  <PresentationFormat>Widescreen</PresentationFormat>
  <Paragraphs>226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MS Mincho</vt:lpstr>
      <vt:lpstr>Arial</vt:lpstr>
      <vt:lpstr>Calibri</vt:lpstr>
      <vt:lpstr>Calibri Light</vt:lpstr>
      <vt:lpstr>Cambria</vt:lpstr>
      <vt:lpstr>Times New Roman</vt:lpstr>
      <vt:lpstr>Office Theme</vt:lpstr>
      <vt:lpstr>Outcomes of visceral leishmaniasis in pregnancy: retrospective cohort, South Sudan</vt:lpstr>
      <vt:lpstr>Visceral leishmaniasis in South Sudan</vt:lpstr>
      <vt:lpstr>Visceral leishmaniasis in pregnancy </vt:lpstr>
      <vt:lpstr>Methods</vt:lpstr>
      <vt:lpstr>PowerPoint Presentation</vt:lpstr>
      <vt:lpstr>Results</vt:lpstr>
      <vt:lpstr>Results: Complications during treatment</vt:lpstr>
      <vt:lpstr>PowerPoint Presentation</vt:lpstr>
      <vt:lpstr>Results: Treatment outcomes</vt:lpstr>
      <vt:lpstr>Results: Pregnancy outcomes</vt:lpstr>
      <vt:lpstr>Take home message</vt:lpstr>
      <vt:lpstr>Acknowledgements</vt:lpstr>
      <vt:lpstr>Literature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Judith Pekelharing</dc:creator>
  <cp:lastModifiedBy>Judith Pekelharing</cp:lastModifiedBy>
  <cp:revision>123</cp:revision>
  <dcterms:created xsi:type="dcterms:W3CDTF">2019-04-13T18:14:12Z</dcterms:created>
  <dcterms:modified xsi:type="dcterms:W3CDTF">2019-05-06T18:34:44Z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341500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