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  <p:sldMasterId id="2147483660" r:id="rId2"/>
  </p:sldMasterIdLst>
  <p:notesMasterIdLst>
    <p:notesMasterId r:id="rId17"/>
  </p:notesMasterIdLst>
  <p:sldIdLst>
    <p:sldId id="258" r:id="rId3"/>
    <p:sldId id="259" r:id="rId4"/>
    <p:sldId id="260" r:id="rId5"/>
    <p:sldId id="262" r:id="rId6"/>
    <p:sldId id="261" r:id="rId7"/>
    <p:sldId id="263" r:id="rId8"/>
    <p:sldId id="264" r:id="rId9"/>
    <p:sldId id="266" r:id="rId10"/>
    <p:sldId id="265" r:id="rId11"/>
    <p:sldId id="267" r:id="rId12"/>
    <p:sldId id="271" r:id="rId13"/>
    <p:sldId id="270" r:id="rId14"/>
    <p:sldId id="272" r:id="rId15"/>
    <p:sldId id="269" r:id="rId16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8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Number of admissions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Sheet1!$A$3:$A$15</c:f>
              <c:strCache>
                <c:ptCount val="13"/>
                <c:pt idx="0">
                  <c:v>Q1 2016</c:v>
                </c:pt>
                <c:pt idx="1">
                  <c:v>Q2 2016</c:v>
                </c:pt>
                <c:pt idx="2">
                  <c:v>Q3 2016</c:v>
                </c:pt>
                <c:pt idx="3">
                  <c:v>Q4 2016</c:v>
                </c:pt>
                <c:pt idx="4">
                  <c:v>Q1 2017</c:v>
                </c:pt>
                <c:pt idx="5">
                  <c:v>Q2 2017</c:v>
                </c:pt>
                <c:pt idx="6">
                  <c:v>Q3 2017</c:v>
                </c:pt>
                <c:pt idx="7">
                  <c:v>Q4 2017</c:v>
                </c:pt>
                <c:pt idx="8">
                  <c:v>Q1 2018</c:v>
                </c:pt>
                <c:pt idx="9">
                  <c:v>Q2 2018</c:v>
                </c:pt>
                <c:pt idx="10">
                  <c:v>Q3 2018</c:v>
                </c:pt>
                <c:pt idx="11">
                  <c:v>Q4 2018</c:v>
                </c:pt>
                <c:pt idx="12">
                  <c:v>Q1 2019</c:v>
                </c:pt>
              </c:strCache>
            </c:strRef>
          </c:cat>
          <c:val>
            <c:numRef>
              <c:f>Sheet1!$B$3:$B$15</c:f>
              <c:numCache>
                <c:formatCode>General</c:formatCode>
                <c:ptCount val="13"/>
                <c:pt idx="0">
                  <c:v>17</c:v>
                </c:pt>
                <c:pt idx="1">
                  <c:v>71</c:v>
                </c:pt>
                <c:pt idx="2">
                  <c:v>67</c:v>
                </c:pt>
                <c:pt idx="3">
                  <c:v>84</c:v>
                </c:pt>
                <c:pt idx="4">
                  <c:v>17</c:v>
                </c:pt>
                <c:pt idx="5">
                  <c:v>114</c:v>
                </c:pt>
                <c:pt idx="6">
                  <c:v>87</c:v>
                </c:pt>
                <c:pt idx="7">
                  <c:v>97</c:v>
                </c:pt>
                <c:pt idx="8">
                  <c:v>25</c:v>
                </c:pt>
                <c:pt idx="9">
                  <c:v>108</c:v>
                </c:pt>
                <c:pt idx="10">
                  <c:v>147</c:v>
                </c:pt>
                <c:pt idx="11">
                  <c:v>105</c:v>
                </c:pt>
                <c:pt idx="12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1A-4841-B57F-608825515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209263"/>
        <c:axId val="713793455"/>
      </c:lineChart>
      <c:catAx>
        <c:axId val="7142092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800" dirty="0"/>
                  <a:t>Quarter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3793455"/>
        <c:crosses val="autoZero"/>
        <c:auto val="1"/>
        <c:lblAlgn val="ctr"/>
        <c:lblOffset val="100"/>
        <c:noMultiLvlLbl val="0"/>
      </c:catAx>
      <c:valAx>
        <c:axId val="71379345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Admissions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4209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475"/>
            <a:ext cx="4531999" cy="3722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06753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830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083819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799" cy="1314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 rot="5400000">
            <a:off x="5463777" y="1371600"/>
            <a:ext cx="4388643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8"/>
            <a:ext cx="4388643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 rot="5400000">
            <a:off x="2874962" y="-1217612"/>
            <a:ext cx="3394075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399" cy="4250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399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6036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04786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13" cy="35182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187" cy="4798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57200" y="1631155"/>
            <a:ext cx="4040187" cy="29634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3"/>
          </p:nvPr>
        </p:nvSpPr>
        <p:spPr>
          <a:xfrm>
            <a:off x="4645026" y="1151334"/>
            <a:ext cx="4041774" cy="4798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4"/>
          </p:nvPr>
        </p:nvSpPr>
        <p:spPr>
          <a:xfrm>
            <a:off x="4645026" y="1631155"/>
            <a:ext cx="4041774" cy="29634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5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722312" y="2180034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/>
        </p:nvSpPr>
        <p:spPr>
          <a:xfrm rot="-2040000">
            <a:off x="652461" y="1682750"/>
            <a:ext cx="7129462" cy="1322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ct val="25000"/>
              <a:buFont typeface="Arial"/>
              <a:buNone/>
            </a:pPr>
            <a:r>
              <a:rPr lang="en-US" sz="8000" b="0" i="0" u="none" strike="noStrike" cap="none" dirty="0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WATERMARK</a:t>
            </a:r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Antivenoms for Snakebite South-Sudan, MSF, Alcoba et al.</a:t>
            </a: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179386" y="123825"/>
            <a:ext cx="8785225" cy="17998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lang="en-US" b="1" i="0" u="none" strike="noStrike" cap="none" dirty="0">
                <a:solidFill>
                  <a:schemeClr val="tx1"/>
                </a:solidFill>
                <a:sym typeface="Calibri"/>
              </a:rPr>
              <a:t>Two</a:t>
            </a:r>
            <a:r>
              <a:rPr lang="en-US" b="1" i="0" u="none" strike="noStrike" cap="none" dirty="0">
                <a:solidFill>
                  <a:srgbClr val="FF0000"/>
                </a:solidFill>
                <a:sym typeface="Calibri"/>
              </a:rPr>
              <a:t> antivenoms </a:t>
            </a:r>
            <a:r>
              <a:rPr lang="en-US" b="1" i="0" u="none" strike="noStrike" cap="none" dirty="0">
                <a:solidFill>
                  <a:schemeClr val="tx1"/>
                </a:solidFill>
                <a:sym typeface="Calibri"/>
              </a:rPr>
              <a:t>for</a:t>
            </a:r>
            <a:r>
              <a:rPr lang="en-US" b="1" i="0" u="none" strike="noStrike" cap="none" dirty="0">
                <a:solidFill>
                  <a:srgbClr val="FF0000"/>
                </a:solidFill>
                <a:sym typeface="Calibri"/>
              </a:rPr>
              <a:t> </a:t>
            </a:r>
            <a:br>
              <a:rPr lang="en-US" b="1" i="0" u="none" strike="noStrike" cap="none" dirty="0">
                <a:solidFill>
                  <a:srgbClr val="FF0000"/>
                </a:solidFill>
                <a:sym typeface="Calibri"/>
              </a:rPr>
            </a:br>
            <a:r>
              <a:rPr lang="en-US" b="1" i="0" u="none" strike="noStrike" cap="none" dirty="0">
                <a:solidFill>
                  <a:srgbClr val="FF0000"/>
                </a:solidFill>
                <a:sym typeface="Calibri"/>
              </a:rPr>
              <a:t>Snakebite </a:t>
            </a:r>
            <a:r>
              <a:rPr lang="en-US" b="1" i="0" u="none" strike="noStrike" cap="none" dirty="0">
                <a:solidFill>
                  <a:schemeClr val="tx1"/>
                </a:solidFill>
                <a:sym typeface="Calibri"/>
              </a:rPr>
              <a:t>in</a:t>
            </a:r>
            <a:r>
              <a:rPr lang="en-US" b="1" i="0" u="none" strike="noStrike" cap="none" dirty="0">
                <a:solidFill>
                  <a:srgbClr val="FF0000"/>
                </a:solidFill>
                <a:sym typeface="Calibri"/>
              </a:rPr>
              <a:t> South Sudan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 prospective study</a:t>
            </a:r>
            <a:endParaRPr lang="en-US" i="0" u="sng" strike="noStrike" cap="none" dirty="0">
              <a:solidFill>
                <a:srgbClr val="FF0000"/>
              </a:solidFill>
              <a:sym typeface="Calibri"/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subTitle" idx="1"/>
          </p:nvPr>
        </p:nvSpPr>
        <p:spPr>
          <a:xfrm>
            <a:off x="4572000" y="2355850"/>
            <a:ext cx="4064000" cy="26638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r">
              <a:spcBef>
                <a:spcPts val="440"/>
              </a:spcBef>
              <a:buClr>
                <a:srgbClr val="404040"/>
              </a:buClr>
              <a:buSzPct val="25000"/>
            </a:pPr>
            <a:r>
              <a:rPr lang="en-US" sz="1800" dirty="0"/>
              <a:t>Gabriel Alcoba</a:t>
            </a:r>
            <a:r>
              <a:rPr lang="en-US" sz="1800" baseline="30000" dirty="0"/>
              <a:t>1,4</a:t>
            </a:r>
            <a:r>
              <a:rPr lang="en-US" sz="1800" dirty="0"/>
              <a:t>, Mohammed Said</a:t>
            </a:r>
            <a:r>
              <a:rPr lang="en-US" sz="1800" baseline="30000" dirty="0"/>
              <a:t>1</a:t>
            </a:r>
            <a:r>
              <a:rPr lang="en-US" sz="1800" dirty="0"/>
              <a:t>, Christine Mwongera</a:t>
            </a:r>
            <a:r>
              <a:rPr lang="en-US" sz="1800" baseline="30000" dirty="0"/>
              <a:t>1</a:t>
            </a:r>
            <a:r>
              <a:rPr lang="en-US" sz="1800" dirty="0"/>
              <a:t>, Samson Paul Baba</a:t>
            </a:r>
            <a:r>
              <a:rPr lang="en-US" sz="1800" baseline="30000" dirty="0"/>
              <a:t>2</a:t>
            </a:r>
            <a:r>
              <a:rPr lang="en-US" sz="1800" dirty="0"/>
              <a:t>, Richard Lino Lako</a:t>
            </a:r>
            <a:r>
              <a:rPr lang="en-US" sz="1800" baseline="30000" dirty="0"/>
              <a:t>2</a:t>
            </a:r>
            <a:r>
              <a:rPr lang="en-US" sz="1800" dirty="0"/>
              <a:t>, Ulrich Kuch</a:t>
            </a:r>
            <a:r>
              <a:rPr lang="en-US" sz="1800" baseline="30000" dirty="0"/>
              <a:t>3</a:t>
            </a:r>
            <a:r>
              <a:rPr lang="en-US" sz="1800" dirty="0"/>
              <a:t>, François Chappuis</a:t>
            </a:r>
            <a:r>
              <a:rPr lang="en-US" sz="1800" baseline="30000" dirty="0"/>
              <a:t>4</a:t>
            </a:r>
            <a:r>
              <a:rPr lang="en-US" sz="1800" dirty="0"/>
              <a:t>, Barbara Rusch</a:t>
            </a:r>
            <a:r>
              <a:rPr lang="en-US" sz="1800" baseline="30000" dirty="0"/>
              <a:t>1</a:t>
            </a:r>
            <a:r>
              <a:rPr lang="en-US" sz="1800" dirty="0"/>
              <a:t>, Iza Ciglenecki</a:t>
            </a:r>
            <a:r>
              <a:rPr lang="en-US" sz="1800" baseline="30000" dirty="0"/>
              <a:t>1</a:t>
            </a:r>
            <a:r>
              <a:rPr lang="en-US" sz="1800" dirty="0"/>
              <a:t>, Matthew E. Coldiron</a:t>
            </a:r>
            <a:r>
              <a:rPr lang="en-US" sz="1800" baseline="30000" dirty="0"/>
              <a:t>5</a:t>
            </a:r>
            <a:r>
              <a:rPr lang="en-US" sz="18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lvl="0" algn="r">
              <a:spcBef>
                <a:spcPts val="440"/>
              </a:spcBef>
              <a:buClr>
                <a:srgbClr val="404040"/>
              </a:buClr>
              <a:buSzPct val="25000"/>
            </a:pPr>
            <a:r>
              <a:rPr lang="en-US" sz="1600" baseline="30000" dirty="0">
                <a:solidFill>
                  <a:srgbClr val="FF0000"/>
                </a:solidFill>
              </a:rPr>
              <a:t>1</a:t>
            </a:r>
            <a:r>
              <a:rPr lang="en-US" sz="1600" dirty="0">
                <a:solidFill>
                  <a:srgbClr val="FF0000"/>
                </a:solidFill>
              </a:rPr>
              <a:t>MSF (</a:t>
            </a:r>
            <a:r>
              <a:rPr lang="en-US" sz="1600" dirty="0" err="1">
                <a:solidFill>
                  <a:srgbClr val="FF0000"/>
                </a:solidFill>
              </a:rPr>
              <a:t>Agok</a:t>
            </a:r>
            <a:r>
              <a:rPr lang="en-US" sz="1600" dirty="0">
                <a:solidFill>
                  <a:srgbClr val="FF0000"/>
                </a:solidFill>
              </a:rPr>
              <a:t>, Juba, Geneva)</a:t>
            </a:r>
          </a:p>
          <a:p>
            <a:pPr lvl="0" algn="r">
              <a:spcBef>
                <a:spcPts val="440"/>
              </a:spcBef>
              <a:buClr>
                <a:srgbClr val="404040"/>
              </a:buClr>
              <a:buSzPct val="25000"/>
            </a:pP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Ministry of Health South Sudan, </a:t>
            </a:r>
          </a:p>
          <a:p>
            <a:pPr algn="r">
              <a:spcBef>
                <a:spcPts val="440"/>
              </a:spcBef>
              <a:buClr>
                <a:srgbClr val="404040"/>
              </a:buClr>
              <a:buSzPct val="25000"/>
            </a:pPr>
            <a:r>
              <a:rPr lang="en-US" sz="1600" baseline="30000" dirty="0">
                <a:solidFill>
                  <a:srgbClr val="FF0000"/>
                </a:solidFill>
              </a:rPr>
              <a:t>3</a:t>
            </a:r>
            <a:r>
              <a:rPr lang="en-US" sz="1600" dirty="0">
                <a:solidFill>
                  <a:srgbClr val="FF0000"/>
                </a:solidFill>
              </a:rPr>
              <a:t>Frankfurt Uni.,  </a:t>
            </a:r>
            <a:r>
              <a:rPr lang="en-US" sz="1600" baseline="30000" dirty="0">
                <a:solidFill>
                  <a:srgbClr val="FF0000"/>
                </a:solidFill>
              </a:rPr>
              <a:t>4</a:t>
            </a:r>
            <a:r>
              <a:rPr lang="en-US" sz="1600" dirty="0">
                <a:solidFill>
                  <a:srgbClr val="FF0000"/>
                </a:solidFill>
              </a:rPr>
              <a:t>Geneva Uni. Hosp.</a:t>
            </a:r>
            <a:endParaRPr lang="en-US" sz="1600" baseline="30000" dirty="0">
              <a:solidFill>
                <a:srgbClr val="FF0000"/>
              </a:solidFill>
            </a:endParaRPr>
          </a:p>
          <a:p>
            <a:pPr lvl="0" algn="r">
              <a:spcBef>
                <a:spcPts val="440"/>
              </a:spcBef>
              <a:buClr>
                <a:srgbClr val="404040"/>
              </a:buClr>
              <a:buSzPct val="25000"/>
            </a:pPr>
            <a:r>
              <a:rPr lang="en-US" sz="1600" baseline="30000" dirty="0">
                <a:solidFill>
                  <a:srgbClr val="FF0000"/>
                </a:solidFill>
              </a:rPr>
              <a:t>5</a:t>
            </a:r>
            <a:r>
              <a:rPr lang="en-US" sz="1600" dirty="0">
                <a:solidFill>
                  <a:srgbClr val="FF0000"/>
                </a:solidFill>
              </a:rPr>
              <a:t>Epicentre</a:t>
            </a:r>
            <a:endParaRPr lang="en-US" sz="1600" b="0" i="0" u="none" strike="noStrike" cap="none" dirty="0">
              <a:solidFill>
                <a:srgbClr val="FF0000"/>
              </a:solidFill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40E586-2002-42AA-913C-9BD5DD5D0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7" y="2105048"/>
            <a:ext cx="4151471" cy="29146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AF3B75-F07D-4D61-BA38-5411EB787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497" y="4819619"/>
            <a:ext cx="136815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600" b="1" dirty="0">
                <a:latin typeface="+mn-lt"/>
              </a:rPr>
              <a:t>© National Geographic</a:t>
            </a:r>
          </a:p>
        </p:txBody>
      </p:sp>
    </p:spTree>
    <p:extLst>
      <p:ext uri="{BB962C8B-B14F-4D97-AF65-F5344CB8AC3E}">
        <p14:creationId xmlns:p14="http://schemas.microsoft.com/office/powerpoint/2010/main" val="173798000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153C85E-B4C5-433B-AB47-94DD94A4E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4800" dirty="0">
                <a:solidFill>
                  <a:srgbClr val="FF0000"/>
                </a:solidFill>
              </a:rPr>
              <a:t>Global </a:t>
            </a:r>
            <a:r>
              <a:rPr lang="fr-CH" sz="4800" dirty="0" err="1">
                <a:solidFill>
                  <a:srgbClr val="FF0000"/>
                </a:solidFill>
              </a:rPr>
              <a:t>context</a:t>
            </a:r>
            <a:endParaRPr lang="fr-CH" sz="4800" dirty="0">
              <a:solidFill>
                <a:srgbClr val="FF0000"/>
              </a:solidFill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AEE0026-7B3B-4F00-9734-60B2CCA98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111" y="1063625"/>
            <a:ext cx="5352025" cy="3394075"/>
          </a:xfrm>
        </p:spPr>
        <p:txBody>
          <a:bodyPr/>
          <a:lstStyle/>
          <a:p>
            <a:pPr marL="203200" indent="0">
              <a:buNone/>
            </a:pPr>
            <a:r>
              <a:rPr lang="en-US" sz="2400" dirty="0">
                <a:solidFill>
                  <a:srgbClr val="0070C0"/>
                </a:solidFill>
              </a:rPr>
              <a:t>Snakebite envenoming </a:t>
            </a:r>
            <a:r>
              <a:rPr lang="en-US" sz="2400" dirty="0"/>
              <a:t>is </a:t>
            </a:r>
            <a:br>
              <a:rPr lang="en-US" sz="2400" dirty="0"/>
            </a:br>
            <a:r>
              <a:rPr lang="en-US" sz="2400" dirty="0"/>
              <a:t>a WHO priority neglected </a:t>
            </a:r>
          </a:p>
          <a:p>
            <a:pPr marL="203200" indent="0">
              <a:buNone/>
            </a:pPr>
            <a:r>
              <a:rPr lang="en-US" sz="2400" dirty="0"/>
              <a:t>tropical disease. WHO reports </a:t>
            </a:r>
            <a:br>
              <a:rPr lang="en-US" sz="2400" dirty="0"/>
            </a:br>
            <a:r>
              <a:rPr lang="en-US" sz="2400" dirty="0"/>
              <a:t>yearly :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dirty="0"/>
              <a:t> 5.4 million snakebite victims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dirty="0"/>
              <a:t> 2.7 million envenomed  (~50%)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dirty="0"/>
              <a:t> 81,000-138,000 deaths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dirty="0"/>
              <a:t> &gt;400,000 amputations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505842-5C4F-44A9-9F18-8CA91FFAD97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659968" y="4799807"/>
            <a:ext cx="3824064" cy="274636"/>
          </a:xfrm>
        </p:spPr>
        <p:txBody>
          <a:bodyPr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0B707F0-9922-4291-A84A-C5117472F6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E77222-3D72-454D-B215-BFA658A8EE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18" r="10629"/>
          <a:stretch/>
        </p:blipFill>
        <p:spPr>
          <a:xfrm>
            <a:off x="4716016" y="1070891"/>
            <a:ext cx="4294964" cy="3013670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83F453CA-57EC-49F4-8819-5C0C2506F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3336" y="3795886"/>
            <a:ext cx="106679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600" dirty="0">
                <a:latin typeface="+mn-lt"/>
              </a:rPr>
              <a:t>Gutierrez et al. 2017</a:t>
            </a:r>
          </a:p>
        </p:txBody>
      </p:sp>
    </p:spTree>
    <p:extLst>
      <p:ext uri="{BB962C8B-B14F-4D97-AF65-F5344CB8AC3E}">
        <p14:creationId xmlns:p14="http://schemas.microsoft.com/office/powerpoint/2010/main" val="1618935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4DA31-63A5-4450-8605-DD79E5C6C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>
                <a:solidFill>
                  <a:srgbClr val="FF0000"/>
                </a:solidFill>
              </a:rPr>
              <a:t>Agok</a:t>
            </a:r>
            <a:r>
              <a:rPr lang="fr-CH" dirty="0">
                <a:solidFill>
                  <a:srgbClr val="FF0000"/>
                </a:solidFill>
              </a:rPr>
              <a:t>, South </a:t>
            </a:r>
            <a:r>
              <a:rPr lang="fr-CH" dirty="0" err="1">
                <a:solidFill>
                  <a:srgbClr val="FF0000"/>
                </a:solidFill>
              </a:rPr>
              <a:t>Sudan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CF8AB-C6D1-40CD-A55F-B09A0E521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402832" cy="3394075"/>
          </a:xfrm>
        </p:spPr>
        <p:txBody>
          <a:bodyPr/>
          <a:lstStyle/>
          <a:p>
            <a:r>
              <a:rPr lang="en-US" sz="1800" dirty="0"/>
              <a:t>MSF supporting South Sudanese MOH </a:t>
            </a:r>
            <a:r>
              <a:rPr lang="en-US" sz="1800" dirty="0" err="1"/>
              <a:t>Agok</a:t>
            </a:r>
            <a:r>
              <a:rPr lang="en-US" sz="1800" dirty="0"/>
              <a:t> Hospital for &gt;10 years</a:t>
            </a:r>
          </a:p>
          <a:p>
            <a:r>
              <a:rPr lang="en-US" sz="1800" dirty="0"/>
              <a:t>2014: First snakebite peak in </a:t>
            </a:r>
            <a:r>
              <a:rPr lang="en-US" sz="1800" dirty="0" err="1"/>
              <a:t>Agok</a:t>
            </a:r>
            <a:r>
              <a:rPr lang="en-US" sz="1800" dirty="0"/>
              <a:t>: up to 90 admitted in 1 month </a:t>
            </a:r>
          </a:p>
          <a:p>
            <a:r>
              <a:rPr lang="en-US" sz="1800" dirty="0"/>
              <a:t>2016: Last vials of Fav-Afrique expired, </a:t>
            </a:r>
            <a:r>
              <a:rPr lang="en-US" sz="1800" b="1" dirty="0"/>
              <a:t>production not renewed</a:t>
            </a:r>
          </a:p>
          <a:p>
            <a:r>
              <a:rPr lang="en-US" sz="1800" dirty="0"/>
              <a:t>2017: New antivenom algorithm</a:t>
            </a:r>
            <a:r>
              <a:rPr lang="en-US" sz="1800" dirty="0">
                <a:sym typeface="Wingdings" panose="05000000000000000000" pitchFamily="2" charset="2"/>
              </a:rPr>
              <a:t></a:t>
            </a:r>
            <a:r>
              <a:rPr lang="en-US" sz="1800" dirty="0"/>
              <a:t>  </a:t>
            </a:r>
          </a:p>
          <a:p>
            <a:r>
              <a:rPr lang="en-US" sz="1600" b="1" dirty="0" err="1">
                <a:solidFill>
                  <a:srgbClr val="FF0000"/>
                </a:solidFill>
              </a:rPr>
              <a:t>Echitab</a:t>
            </a:r>
            <a:r>
              <a:rPr lang="en-US" sz="1600" b="1" dirty="0">
                <a:solidFill>
                  <a:srgbClr val="FF0000"/>
                </a:solidFill>
              </a:rPr>
              <a:t>-Plus</a:t>
            </a:r>
            <a:r>
              <a:rPr lang="en-US" sz="1600" dirty="0">
                <a:solidFill>
                  <a:srgbClr val="FF0000"/>
                </a:solidFill>
              </a:rPr>
              <a:t> for cytotoxic &amp; </a:t>
            </a:r>
            <a:r>
              <a:rPr lang="en-US" sz="1600" dirty="0" err="1">
                <a:solidFill>
                  <a:srgbClr val="FF0000"/>
                </a:solidFill>
              </a:rPr>
              <a:t>haemotoxic</a:t>
            </a:r>
            <a:r>
              <a:rPr lang="en-US" sz="1600" dirty="0"/>
              <a:t>  (vipers &amp; spitting cobras )</a:t>
            </a:r>
            <a:r>
              <a:rPr lang="en-US" sz="1400" dirty="0"/>
              <a:t> 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SAIMR-polyvalent</a:t>
            </a:r>
            <a:r>
              <a:rPr lang="en-US" sz="1600" dirty="0">
                <a:solidFill>
                  <a:srgbClr val="FF0000"/>
                </a:solidFill>
              </a:rPr>
              <a:t> for neurotoxic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/>
              <a:t>(cobras &amp; mambas; some vipers)</a:t>
            </a:r>
            <a:endParaRPr lang="fr-CH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A6C8E-9034-4E0A-98BB-98E7E5C9DE3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62271" y="4763484"/>
            <a:ext cx="3665713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3A0D4-67B0-4698-BDC8-1664414F33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9F821-8EC4-42AE-A318-19CEE91118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711"/>
          <a:stretch/>
        </p:blipFill>
        <p:spPr>
          <a:xfrm>
            <a:off x="5148064" y="3075806"/>
            <a:ext cx="3610640" cy="1976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F8FDF4-4430-446B-B551-D297CE729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059582"/>
            <a:ext cx="3610640" cy="19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75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C1DA-69BF-46F1-A728-2CF3E40F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Snakebite</a:t>
            </a:r>
            <a:r>
              <a:rPr lang="fr-FR" dirty="0">
                <a:solidFill>
                  <a:srgbClr val="FF0000"/>
                </a:solidFill>
              </a:rPr>
              <a:t> in </a:t>
            </a:r>
            <a:r>
              <a:rPr lang="fr-FR" dirty="0" err="1">
                <a:solidFill>
                  <a:srgbClr val="FF0000"/>
                </a:solidFill>
              </a:rPr>
              <a:t>Agok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7163F09C-6AF0-4ECF-8026-298E19A2547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843808" y="4819313"/>
            <a:ext cx="3752056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91A67-6569-4D9C-8CAB-A06EE039E7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95C80-0868-48FD-A284-A9FD10B76E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939076"/>
              </p:ext>
            </p:extLst>
          </p:nvPr>
        </p:nvGraphicFramePr>
        <p:xfrm>
          <a:off x="1259632" y="1063625"/>
          <a:ext cx="6192688" cy="3696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E49D749-D719-41BF-94FD-671B65185B18}"/>
              </a:ext>
            </a:extLst>
          </p:cNvPr>
          <p:cNvSpPr/>
          <p:nvPr/>
        </p:nvSpPr>
        <p:spPr>
          <a:xfrm>
            <a:off x="5652120" y="1275606"/>
            <a:ext cx="1601180" cy="309634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660CDF-EFB0-4D16-B81A-6DB957A0A854}"/>
              </a:ext>
            </a:extLst>
          </p:cNvPr>
          <p:cNvSpPr txBox="1"/>
          <p:nvPr/>
        </p:nvSpPr>
        <p:spPr>
          <a:xfrm>
            <a:off x="5939800" y="4343167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Study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period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811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A564-6EA4-4732-9104-F1B455BB5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Aim &amp; 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C9965-3161-404F-859B-046111540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4016" y="1209374"/>
            <a:ext cx="6096000" cy="3394075"/>
          </a:xfrm>
        </p:spPr>
        <p:txBody>
          <a:bodyPr/>
          <a:lstStyle/>
          <a:p>
            <a:r>
              <a:rPr lang="en-US" sz="2000" dirty="0"/>
              <a:t>Describe clinical symptoms, cure rates, and adverse reactions associated with use of the 2 antivenoms at </a:t>
            </a:r>
            <a:r>
              <a:rPr lang="en-US" sz="2000" dirty="0" err="1"/>
              <a:t>Agok</a:t>
            </a:r>
            <a:r>
              <a:rPr lang="en-US" sz="2000" dirty="0"/>
              <a:t> Hospital</a:t>
            </a:r>
          </a:p>
          <a:p>
            <a:r>
              <a:rPr lang="en-US" sz="2000" dirty="0"/>
              <a:t>Prospective observational study </a:t>
            </a:r>
          </a:p>
          <a:p>
            <a:r>
              <a:rPr lang="en-US" sz="2000" dirty="0"/>
              <a:t>Clinical evaluations at admission, 6h, 24h, hospital discharge, and 28 days  + Clotting tests at 0h, 6h, 24h</a:t>
            </a:r>
          </a:p>
          <a:p>
            <a:r>
              <a:rPr lang="en-US" sz="2000" dirty="0"/>
              <a:t>Patients identified snake species using a photo album and bite wounds were swabbed for snake DNA</a:t>
            </a:r>
          </a:p>
          <a:p>
            <a:pPr marL="203200" indent="0">
              <a:buNone/>
            </a:pPr>
            <a:br>
              <a:rPr lang="en-US" sz="2000" dirty="0"/>
            </a:b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18A52-A34C-4BB2-88A5-AFB442656A9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803984" y="4767262"/>
            <a:ext cx="3536032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C322FC-D98A-47E9-8A5E-7438FF9829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511F52-4351-4303-B8B2-BD629BF6B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326" y="1224910"/>
            <a:ext cx="2609586" cy="21927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A38046-F57F-441A-8879-B105AA937C65}"/>
              </a:ext>
            </a:extLst>
          </p:cNvPr>
          <p:cNvSpPr txBox="1"/>
          <p:nvPr/>
        </p:nvSpPr>
        <p:spPr>
          <a:xfrm>
            <a:off x="6553200" y="3651870"/>
            <a:ext cx="2133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Study approved by MSF &amp; South Sudanese </a:t>
            </a:r>
            <a:br>
              <a:rPr lang="en-US" i="1" dirty="0">
                <a:solidFill>
                  <a:srgbClr val="FF0000"/>
                </a:solidFill>
              </a:rPr>
            </a:br>
            <a:r>
              <a:rPr lang="en-US" i="1" dirty="0">
                <a:solidFill>
                  <a:srgbClr val="FF0000"/>
                </a:solidFill>
              </a:rPr>
              <a:t>Ethics committees </a:t>
            </a:r>
            <a:endParaRPr lang="fr-CH" i="1" dirty="0">
              <a:solidFill>
                <a:srgbClr val="FF0000"/>
              </a:solidFill>
            </a:endParaRP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63171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3A95-DE37-4283-97DD-54809627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Patient </a:t>
            </a:r>
            <a:r>
              <a:rPr lang="fr-CH" dirty="0" err="1">
                <a:solidFill>
                  <a:srgbClr val="FF0000"/>
                </a:solidFill>
              </a:rPr>
              <a:t>characteristics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3FA0-9DC7-4795-8B3A-C561ADBC7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38599" cy="3394472"/>
          </a:xfrm>
        </p:spPr>
        <p:txBody>
          <a:bodyPr/>
          <a:lstStyle/>
          <a:p>
            <a:r>
              <a:rPr lang="fr-CH" sz="2000" dirty="0"/>
              <a:t>14 Mar- 24Nov2018: </a:t>
            </a:r>
            <a:r>
              <a:rPr lang="fr-CH" sz="2000" b="1" dirty="0">
                <a:solidFill>
                  <a:srgbClr val="FF0000"/>
                </a:solidFill>
              </a:rPr>
              <a:t>314 patients</a:t>
            </a:r>
          </a:p>
          <a:p>
            <a:r>
              <a:rPr lang="fr-CH" sz="2000" dirty="0"/>
              <a:t>Age 1-80, </a:t>
            </a:r>
            <a:r>
              <a:rPr lang="fr-CH" sz="2000" dirty="0" err="1"/>
              <a:t>median</a:t>
            </a:r>
            <a:r>
              <a:rPr lang="fr-CH" sz="2000" dirty="0"/>
              <a:t> 20y (IQR 12-36)</a:t>
            </a:r>
          </a:p>
          <a:p>
            <a:r>
              <a:rPr lang="fr-CH" sz="2000" dirty="0"/>
              <a:t>F/M: 42% </a:t>
            </a:r>
            <a:r>
              <a:rPr lang="fr-CH" sz="2000" dirty="0" err="1"/>
              <a:t>female</a:t>
            </a:r>
            <a:endParaRPr lang="fr-CH" sz="2000" dirty="0"/>
          </a:p>
          <a:p>
            <a:r>
              <a:rPr lang="fr-CH" sz="2000" dirty="0"/>
              <a:t> Occupation: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</a:t>
            </a:r>
            <a:r>
              <a:rPr lang="fr-CH" sz="1400" dirty="0" err="1"/>
              <a:t>Children</a:t>
            </a:r>
            <a:r>
              <a:rPr lang="fr-CH" sz="1400" dirty="0"/>
              <a:t>/</a:t>
            </a:r>
            <a:r>
              <a:rPr lang="fr-CH" sz="1400" dirty="0" err="1"/>
              <a:t>students</a:t>
            </a:r>
            <a:r>
              <a:rPr lang="fr-CH" sz="1400" dirty="0"/>
              <a:t>: 27%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Farmers/</a:t>
            </a:r>
            <a:r>
              <a:rPr lang="fr-CH" sz="1400" dirty="0" err="1"/>
              <a:t>herders</a:t>
            </a:r>
            <a:r>
              <a:rPr lang="fr-CH" sz="1400" dirty="0"/>
              <a:t>: 27%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Not </a:t>
            </a:r>
            <a:r>
              <a:rPr lang="fr-CH" sz="1400" dirty="0" err="1"/>
              <a:t>reported</a:t>
            </a:r>
            <a:r>
              <a:rPr lang="fr-CH" sz="1400" dirty="0"/>
              <a:t>: 27%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</a:t>
            </a:r>
            <a:r>
              <a:rPr lang="fr-CH" sz="1400" dirty="0" err="1"/>
              <a:t>Other</a:t>
            </a:r>
            <a:r>
              <a:rPr lang="fr-CH" sz="1400" dirty="0"/>
              <a:t>: 12%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</a:t>
            </a:r>
            <a:r>
              <a:rPr lang="fr-CH" sz="1400" dirty="0" err="1"/>
              <a:t>Housewives</a:t>
            </a:r>
            <a:r>
              <a:rPr lang="fr-CH" sz="1400" dirty="0"/>
              <a:t>: 7%</a:t>
            </a:r>
          </a:p>
          <a:p>
            <a:endParaRPr lang="fr-CH" sz="2000" dirty="0"/>
          </a:p>
          <a:p>
            <a:pPr lvl="1"/>
            <a:endParaRPr lang="fr-CH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9C2CC0-0805-4AD9-8DF0-28AABDF513B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472"/>
          </a:xfrm>
        </p:spPr>
        <p:txBody>
          <a:bodyPr/>
          <a:lstStyle/>
          <a:p>
            <a:r>
              <a:rPr lang="fr-CH" sz="2000" dirty="0" err="1"/>
              <a:t>Median</a:t>
            </a:r>
            <a:r>
              <a:rPr lang="fr-CH" sz="2000" dirty="0"/>
              <a:t> distance to </a:t>
            </a:r>
            <a:r>
              <a:rPr lang="fr-CH" sz="2000" dirty="0" err="1"/>
              <a:t>hospital</a:t>
            </a:r>
            <a:r>
              <a:rPr lang="fr-CH" sz="2000" dirty="0"/>
              <a:t>:</a:t>
            </a:r>
            <a:r>
              <a:rPr lang="fr-CH" sz="2000" b="1" dirty="0"/>
              <a:t> </a:t>
            </a:r>
            <a:br>
              <a:rPr lang="fr-CH" sz="2000" b="1" dirty="0"/>
            </a:br>
            <a:r>
              <a:rPr lang="fr-CH" sz="2000" dirty="0"/>
              <a:t>5 km (IQR 3 to 15)</a:t>
            </a:r>
          </a:p>
          <a:p>
            <a:r>
              <a:rPr lang="fr-CH" sz="2000" dirty="0" err="1"/>
              <a:t>Median</a:t>
            </a:r>
            <a:r>
              <a:rPr lang="fr-CH" sz="2000" dirty="0"/>
              <a:t> </a:t>
            </a:r>
            <a:r>
              <a:rPr lang="fr-CH" sz="2000" dirty="0" err="1"/>
              <a:t>travel</a:t>
            </a:r>
            <a:r>
              <a:rPr lang="fr-CH" sz="2000" dirty="0"/>
              <a:t> time to </a:t>
            </a:r>
            <a:r>
              <a:rPr lang="fr-CH" sz="2000" dirty="0" err="1"/>
              <a:t>hospital</a:t>
            </a:r>
            <a:r>
              <a:rPr lang="fr-CH" sz="2000" dirty="0"/>
              <a:t>: </a:t>
            </a:r>
            <a:br>
              <a:rPr lang="fr-CH" sz="2000" dirty="0"/>
            </a:br>
            <a:r>
              <a:rPr lang="fr-CH" sz="2000" dirty="0"/>
              <a:t>2 </a:t>
            </a:r>
            <a:r>
              <a:rPr lang="fr-CH" sz="2000" dirty="0" err="1"/>
              <a:t>hrs</a:t>
            </a:r>
            <a:r>
              <a:rPr lang="fr-CH" sz="2000" dirty="0"/>
              <a:t> (IQR 1 to 3) [max 50hrs]</a:t>
            </a:r>
          </a:p>
          <a:p>
            <a:r>
              <a:rPr lang="fr-CH" sz="2000" dirty="0"/>
              <a:t>Transport: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Walking 59% 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</a:t>
            </a:r>
            <a:r>
              <a:rPr lang="fr-CH" sz="1400" dirty="0" err="1"/>
              <a:t>Motorbike</a:t>
            </a:r>
            <a:r>
              <a:rPr lang="fr-CH" sz="1400" dirty="0"/>
              <a:t> 16% 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Public transport 14% 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Not </a:t>
            </a:r>
            <a:r>
              <a:rPr lang="fr-CH" sz="1400" dirty="0" err="1"/>
              <a:t>reported</a:t>
            </a:r>
            <a:r>
              <a:rPr lang="fr-CH" sz="1400" dirty="0"/>
              <a:t> 7%</a:t>
            </a:r>
            <a:endParaRPr lang="fr-CH" sz="1600" dirty="0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Bicycle 3% 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400" dirty="0"/>
              <a:t> </a:t>
            </a:r>
            <a:r>
              <a:rPr lang="fr-CH" sz="1400" dirty="0" err="1"/>
              <a:t>Cart</a:t>
            </a:r>
            <a:r>
              <a:rPr lang="fr-CH" sz="1400" dirty="0"/>
              <a:t> 1%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AFDBE-67DA-4076-85F5-53E98599A7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699792" y="4799807"/>
            <a:ext cx="3752056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656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3A95-DE37-4283-97DD-54809627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Description of bites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3FA0-9DC7-4795-8B3A-C561ADBC7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600" y="1058137"/>
            <a:ext cx="5482952" cy="3394472"/>
          </a:xfrm>
        </p:spPr>
        <p:txBody>
          <a:bodyPr/>
          <a:lstStyle/>
          <a:p>
            <a:r>
              <a:rPr lang="fr-CH" sz="2000" dirty="0"/>
              <a:t>Bite site</a:t>
            </a:r>
          </a:p>
          <a:p>
            <a:pPr lvl="1"/>
            <a:r>
              <a:rPr lang="fr-CH" sz="1600" dirty="0"/>
              <a:t>Foot: 73%</a:t>
            </a:r>
          </a:p>
          <a:p>
            <a:pPr lvl="1"/>
            <a:r>
              <a:rPr lang="fr-CH" sz="1600" dirty="0"/>
              <a:t>Hand: 17%</a:t>
            </a:r>
          </a:p>
          <a:p>
            <a:pPr lvl="1"/>
            <a:r>
              <a:rPr lang="fr-CH" sz="1600" dirty="0" err="1"/>
              <a:t>Other</a:t>
            </a:r>
            <a:r>
              <a:rPr lang="fr-CH" sz="1600" dirty="0"/>
              <a:t>: 10%</a:t>
            </a:r>
          </a:p>
          <a:p>
            <a:r>
              <a:rPr lang="fr-CH" sz="2000" dirty="0"/>
              <a:t>14% </a:t>
            </a:r>
            <a:r>
              <a:rPr lang="fr-CH" sz="2000" dirty="0" err="1"/>
              <a:t>had</a:t>
            </a:r>
            <a:r>
              <a:rPr lang="fr-CH" sz="2000" dirty="0"/>
              <a:t> multiple bites</a:t>
            </a:r>
          </a:p>
          <a:p>
            <a:r>
              <a:rPr lang="fr-CH" sz="2000" dirty="0"/>
              <a:t>54% </a:t>
            </a:r>
            <a:r>
              <a:rPr lang="fr-CH" sz="2000" dirty="0" err="1"/>
              <a:t>bitten</a:t>
            </a:r>
            <a:r>
              <a:rPr lang="fr-CH" sz="2000" dirty="0"/>
              <a:t> </a:t>
            </a:r>
            <a:r>
              <a:rPr lang="fr-CH" sz="2000" dirty="0" err="1"/>
              <a:t>between</a:t>
            </a:r>
            <a:r>
              <a:rPr lang="fr-CH" sz="2000" dirty="0"/>
              <a:t> 6pm-6am</a:t>
            </a:r>
            <a:endParaRPr lang="fr-CH" sz="1600" dirty="0"/>
          </a:p>
          <a:p>
            <a:r>
              <a:rPr lang="fr-CH" sz="2000" dirty="0" err="1"/>
              <a:t>Circumstances</a:t>
            </a:r>
            <a:r>
              <a:rPr lang="fr-CH" sz="2000" dirty="0"/>
              <a:t>: </a:t>
            </a:r>
          </a:p>
          <a:p>
            <a:pPr lvl="1"/>
            <a:r>
              <a:rPr lang="fr-CH" sz="1600" dirty="0"/>
              <a:t>At home: 44%</a:t>
            </a:r>
          </a:p>
          <a:p>
            <a:pPr lvl="1"/>
            <a:r>
              <a:rPr lang="fr-CH" sz="1600" dirty="0"/>
              <a:t>In the village: 16%</a:t>
            </a:r>
          </a:p>
          <a:p>
            <a:pPr lvl="1"/>
            <a:r>
              <a:rPr lang="fr-CH" sz="1600" dirty="0"/>
              <a:t>In the </a:t>
            </a:r>
            <a:r>
              <a:rPr lang="fr-CH" sz="1600" dirty="0" err="1"/>
              <a:t>fields</a:t>
            </a:r>
            <a:r>
              <a:rPr lang="fr-CH" sz="1600" dirty="0"/>
              <a:t>: 29%</a:t>
            </a:r>
          </a:p>
          <a:p>
            <a:pPr lvl="1"/>
            <a:r>
              <a:rPr lang="fr-CH" sz="1600" dirty="0" err="1"/>
              <a:t>Other</a:t>
            </a:r>
            <a:r>
              <a:rPr lang="fr-CH" sz="1600" dirty="0"/>
              <a:t>: 11%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AFDBE-67DA-4076-85F5-53E98599A7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623964" y="4799807"/>
            <a:ext cx="3896072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F6074B-1552-438F-BBC6-3200EA92E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254154"/>
            <a:ext cx="2376264" cy="35594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B83EFC-985B-4A8B-BECA-55729689B2CC}"/>
              </a:ext>
            </a:extLst>
          </p:cNvPr>
          <p:cNvSpPr/>
          <p:nvPr/>
        </p:nvSpPr>
        <p:spPr>
          <a:xfrm rot="16200000">
            <a:off x="6559624" y="2815107"/>
            <a:ext cx="30243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3200"/>
            <a:r>
              <a:rPr lang="en-US" sz="900" i="1" dirty="0"/>
              <a:t>(MSF) photo taken with consent of patient &amp; parent</a:t>
            </a:r>
          </a:p>
        </p:txBody>
      </p:sp>
    </p:spTree>
    <p:extLst>
      <p:ext uri="{BB962C8B-B14F-4D97-AF65-F5344CB8AC3E}">
        <p14:creationId xmlns:p14="http://schemas.microsoft.com/office/powerpoint/2010/main" val="339360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3A95-DE37-4283-97DD-54809627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Initial </a:t>
            </a:r>
            <a:r>
              <a:rPr lang="fr-CH" dirty="0" err="1">
                <a:solidFill>
                  <a:srgbClr val="FF0000"/>
                </a:solidFill>
              </a:rPr>
              <a:t>symptoms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3FA0-9DC7-4795-8B3A-C561ADBC7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618856" cy="3394472"/>
          </a:xfrm>
        </p:spPr>
        <p:txBody>
          <a:bodyPr/>
          <a:lstStyle/>
          <a:p>
            <a:r>
              <a:rPr lang="fr-CH" dirty="0"/>
              <a:t> </a:t>
            </a:r>
            <a:r>
              <a:rPr lang="fr-CH" sz="2400" dirty="0" err="1"/>
              <a:t>Cytotoxicity</a:t>
            </a:r>
            <a:r>
              <a:rPr lang="fr-CH" sz="2400" dirty="0"/>
              <a:t>: </a:t>
            </a:r>
          </a:p>
          <a:p>
            <a:pPr lvl="1"/>
            <a:r>
              <a:rPr lang="fr-CH" sz="2000" b="1" dirty="0"/>
              <a:t>94% </a:t>
            </a:r>
            <a:r>
              <a:rPr lang="fr-CH" sz="2000" b="1" dirty="0" err="1"/>
              <a:t>had</a:t>
            </a:r>
            <a:r>
              <a:rPr lang="fr-CH" sz="2000" b="1" dirty="0"/>
              <a:t> </a:t>
            </a:r>
            <a:r>
              <a:rPr lang="fr-CH" sz="2000" b="1" dirty="0" err="1"/>
              <a:t>swelling</a:t>
            </a:r>
            <a:endParaRPr lang="fr-CH" sz="2000" dirty="0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600" dirty="0" err="1"/>
              <a:t>Mild</a:t>
            </a:r>
            <a:r>
              <a:rPr lang="fr-CH" sz="1600" dirty="0"/>
              <a:t> (Local): 41%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H" sz="1600" dirty="0" err="1"/>
              <a:t>Severe</a:t>
            </a:r>
            <a:r>
              <a:rPr lang="fr-CH" sz="1600" dirty="0"/>
              <a:t>: </a:t>
            </a:r>
          </a:p>
          <a:p>
            <a:pPr lvl="1"/>
            <a:r>
              <a:rPr lang="fr-CH" sz="1600" dirty="0">
                <a:solidFill>
                  <a:schemeClr val="tx1"/>
                </a:solidFill>
              </a:rPr>
              <a:t>To </a:t>
            </a:r>
            <a:r>
              <a:rPr lang="fr-CH" sz="1600" dirty="0" err="1">
                <a:solidFill>
                  <a:schemeClr val="tx1"/>
                </a:solidFill>
              </a:rPr>
              <a:t>knee</a:t>
            </a:r>
            <a:r>
              <a:rPr lang="fr-CH" sz="1600" dirty="0">
                <a:solidFill>
                  <a:schemeClr val="tx1"/>
                </a:solidFill>
              </a:rPr>
              <a:t>/</a:t>
            </a:r>
            <a:r>
              <a:rPr lang="fr-CH" sz="1600" dirty="0" err="1">
                <a:solidFill>
                  <a:schemeClr val="tx1"/>
                </a:solidFill>
              </a:rPr>
              <a:t>elbow</a:t>
            </a:r>
            <a:r>
              <a:rPr lang="fr-CH" sz="1600" dirty="0">
                <a:solidFill>
                  <a:schemeClr val="tx1"/>
                </a:solidFill>
              </a:rPr>
              <a:t>: 45%  </a:t>
            </a:r>
          </a:p>
          <a:p>
            <a:pPr lvl="1"/>
            <a:r>
              <a:rPr lang="fr-CH" sz="1600" dirty="0">
                <a:solidFill>
                  <a:schemeClr val="tx1"/>
                </a:solidFill>
              </a:rPr>
              <a:t>To hip/</a:t>
            </a:r>
            <a:r>
              <a:rPr lang="fr-CH" sz="1600" dirty="0" err="1">
                <a:solidFill>
                  <a:schemeClr val="tx1"/>
                </a:solidFill>
              </a:rPr>
              <a:t>shoulder</a:t>
            </a:r>
            <a:r>
              <a:rPr lang="fr-CH" sz="1600" dirty="0">
                <a:solidFill>
                  <a:schemeClr val="tx1"/>
                </a:solidFill>
              </a:rPr>
              <a:t>: 8% </a:t>
            </a:r>
          </a:p>
          <a:p>
            <a:pPr lvl="1"/>
            <a:r>
              <a:rPr lang="fr-CH" sz="1600" dirty="0">
                <a:solidFill>
                  <a:schemeClr val="tx1"/>
                </a:solidFill>
              </a:rPr>
              <a:t>Face: 0.3%</a:t>
            </a:r>
          </a:p>
          <a:p>
            <a:pPr lvl="1"/>
            <a:r>
              <a:rPr lang="fr-CH" sz="2000" b="1" dirty="0"/>
              <a:t>5% </a:t>
            </a:r>
            <a:r>
              <a:rPr lang="fr-CH" sz="2000" b="1" dirty="0" err="1"/>
              <a:t>had</a:t>
            </a:r>
            <a:r>
              <a:rPr lang="fr-CH" sz="2000" b="1" dirty="0"/>
              <a:t> </a:t>
            </a:r>
            <a:r>
              <a:rPr lang="fr-CH" sz="2000" b="1" dirty="0" err="1"/>
              <a:t>necrosis</a:t>
            </a:r>
            <a:r>
              <a:rPr lang="fr-CH" sz="2000" b="1" dirty="0"/>
              <a:t> at </a:t>
            </a:r>
            <a:r>
              <a:rPr lang="fr-CH" sz="2000" b="1" dirty="0" err="1"/>
              <a:t>presentation</a:t>
            </a:r>
            <a:r>
              <a:rPr lang="fr-CH" sz="1600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CE527D-C5DD-48F8-AF33-5F646CBC32B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48200" y="1200150"/>
            <a:ext cx="4172272" cy="3394472"/>
          </a:xfrm>
        </p:spPr>
        <p:txBody>
          <a:bodyPr/>
          <a:lstStyle/>
          <a:p>
            <a:r>
              <a:rPr lang="fr-CH" sz="2400" dirty="0" err="1"/>
              <a:t>Haemotoxicity</a:t>
            </a:r>
            <a:endParaRPr lang="fr-CH" sz="2400" dirty="0"/>
          </a:p>
          <a:p>
            <a:pPr lvl="1"/>
            <a:r>
              <a:rPr lang="fr-CH" sz="1800" dirty="0"/>
              <a:t>Local </a:t>
            </a:r>
            <a:r>
              <a:rPr lang="fr-CH" sz="1800" dirty="0" err="1"/>
              <a:t>bleeding</a:t>
            </a:r>
            <a:r>
              <a:rPr lang="fr-CH" sz="1800" dirty="0"/>
              <a:t>: 9%</a:t>
            </a:r>
          </a:p>
          <a:p>
            <a:pPr lvl="1"/>
            <a:r>
              <a:rPr lang="fr-CH" sz="1800" dirty="0"/>
              <a:t>Non-</a:t>
            </a:r>
            <a:r>
              <a:rPr lang="fr-CH" sz="1800" dirty="0" err="1"/>
              <a:t>clotting</a:t>
            </a:r>
            <a:r>
              <a:rPr lang="fr-CH" sz="1800" dirty="0"/>
              <a:t> </a:t>
            </a:r>
            <a:r>
              <a:rPr lang="fr-CH" sz="1800" dirty="0" err="1"/>
              <a:t>blood</a:t>
            </a:r>
            <a:r>
              <a:rPr lang="fr-CH" sz="1800" dirty="0"/>
              <a:t>: 2%</a:t>
            </a:r>
          </a:p>
          <a:p>
            <a:pPr lvl="1"/>
            <a:endParaRPr lang="fr-CH" sz="600" dirty="0"/>
          </a:p>
          <a:p>
            <a:r>
              <a:rPr lang="fr-CH" sz="2400" dirty="0"/>
              <a:t>No </a:t>
            </a:r>
            <a:r>
              <a:rPr lang="fr-CH" sz="2400" dirty="0" err="1"/>
              <a:t>neurotoxic</a:t>
            </a:r>
            <a:r>
              <a:rPr lang="fr-CH" sz="2400" dirty="0"/>
              <a:t> syndromes</a:t>
            </a:r>
            <a:endParaRPr lang="fr-CH" sz="1400" dirty="0"/>
          </a:p>
          <a:p>
            <a:endParaRPr lang="fr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AFDBE-67DA-4076-85F5-53E98599A7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766628" y="4799807"/>
            <a:ext cx="3608040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E8A052-79F1-47ED-B19A-AEA5D4826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433" y="3199994"/>
            <a:ext cx="2912567" cy="19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15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3A95-DE37-4283-97DD-54809627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>
                <a:solidFill>
                  <a:srgbClr val="FF0000"/>
                </a:solidFill>
              </a:rPr>
              <a:t>Snakes</a:t>
            </a:r>
            <a:r>
              <a:rPr lang="fr-CH" dirty="0">
                <a:solidFill>
                  <a:srgbClr val="FF0000"/>
                </a:solidFill>
              </a:rPr>
              <a:t> &amp; </a:t>
            </a:r>
            <a:r>
              <a:rPr lang="fr-CH" dirty="0" err="1">
                <a:solidFill>
                  <a:srgbClr val="FF0000"/>
                </a:solidFill>
              </a:rPr>
              <a:t>treatments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AFDBE-67DA-4076-85F5-53E98599A7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659968" y="4868864"/>
            <a:ext cx="3824064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74C28C-1F95-48F8-9AE8-6964E9AE5D0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427984" y="1200150"/>
            <a:ext cx="4536504" cy="3567112"/>
          </a:xfrm>
        </p:spPr>
        <p:txBody>
          <a:bodyPr/>
          <a:lstStyle/>
          <a:p>
            <a:r>
              <a:rPr lang="fr-CH" sz="2200" dirty="0"/>
              <a:t>29% </a:t>
            </a:r>
            <a:r>
              <a:rPr lang="fr-CH" sz="2200" dirty="0" err="1"/>
              <a:t>saw</a:t>
            </a:r>
            <a:r>
              <a:rPr lang="fr-CH" sz="2200" dirty="0"/>
              <a:t> the </a:t>
            </a:r>
            <a:r>
              <a:rPr lang="fr-CH" sz="2200" dirty="0" err="1"/>
              <a:t>snake</a:t>
            </a:r>
            <a:endParaRPr lang="fr-CH" sz="1800" dirty="0"/>
          </a:p>
          <a:p>
            <a:pPr lvl="1"/>
            <a:r>
              <a:rPr lang="fr-CH" sz="1400" b="1" dirty="0"/>
              <a:t>Puff </a:t>
            </a:r>
            <a:r>
              <a:rPr lang="fr-CH" sz="1400" b="1" dirty="0" err="1"/>
              <a:t>adder</a:t>
            </a:r>
            <a:r>
              <a:rPr lang="fr-CH" sz="1400" dirty="0"/>
              <a:t>/</a:t>
            </a:r>
            <a:r>
              <a:rPr lang="fr-CH" sz="1400" dirty="0" err="1"/>
              <a:t>Kurieth</a:t>
            </a:r>
            <a:r>
              <a:rPr lang="fr-CH" sz="1400" dirty="0"/>
              <a:t> </a:t>
            </a:r>
            <a:r>
              <a:rPr lang="fr-CH" sz="1400" i="1" dirty="0"/>
              <a:t>(</a:t>
            </a:r>
            <a:r>
              <a:rPr lang="fr-CH" sz="1400" i="1" dirty="0" err="1"/>
              <a:t>Bitis</a:t>
            </a:r>
            <a:r>
              <a:rPr lang="fr-CH" sz="1400" i="1" dirty="0"/>
              <a:t> </a:t>
            </a:r>
            <a:r>
              <a:rPr lang="fr-CH" sz="1400" i="1" dirty="0" err="1"/>
              <a:t>arietans</a:t>
            </a:r>
            <a:r>
              <a:rPr lang="fr-CH" sz="1400" i="1" dirty="0"/>
              <a:t>): </a:t>
            </a:r>
            <a:r>
              <a:rPr lang="fr-CH" sz="1400" dirty="0"/>
              <a:t>52</a:t>
            </a:r>
          </a:p>
          <a:p>
            <a:pPr lvl="1"/>
            <a:r>
              <a:rPr lang="fr-CH" sz="1400" b="1" dirty="0" err="1"/>
              <a:t>Spitting</a:t>
            </a:r>
            <a:r>
              <a:rPr lang="fr-CH" sz="1400" b="1" dirty="0"/>
              <a:t> Cobra</a:t>
            </a:r>
            <a:r>
              <a:rPr lang="fr-CH" sz="1400" dirty="0"/>
              <a:t>/</a:t>
            </a:r>
            <a:r>
              <a:rPr lang="fr-CH" sz="1400" dirty="0" err="1"/>
              <a:t>Pien</a:t>
            </a:r>
            <a:r>
              <a:rPr lang="fr-CH" sz="1400" dirty="0"/>
              <a:t> </a:t>
            </a:r>
            <a:r>
              <a:rPr lang="fr-CH" sz="1400" i="1" dirty="0"/>
              <a:t>(Naja </a:t>
            </a:r>
            <a:r>
              <a:rPr lang="fr-CH" sz="1400" i="1" dirty="0" err="1"/>
              <a:t>nigricollis</a:t>
            </a:r>
            <a:r>
              <a:rPr lang="fr-CH" sz="1400" i="1" dirty="0"/>
              <a:t>)</a:t>
            </a:r>
            <a:r>
              <a:rPr lang="fr-CH" sz="1400" dirty="0"/>
              <a:t>: 21</a:t>
            </a:r>
          </a:p>
          <a:p>
            <a:pPr lvl="1"/>
            <a:r>
              <a:rPr lang="fr-CH" sz="1400" b="1" dirty="0" err="1"/>
              <a:t>Carpet</a:t>
            </a:r>
            <a:r>
              <a:rPr lang="fr-CH" sz="1400" b="1" dirty="0"/>
              <a:t> </a:t>
            </a:r>
            <a:r>
              <a:rPr lang="fr-CH" sz="1400" b="1" dirty="0" err="1"/>
              <a:t>viper</a:t>
            </a:r>
            <a:r>
              <a:rPr lang="fr-CH" sz="1400" b="1" dirty="0"/>
              <a:t> </a:t>
            </a:r>
            <a:r>
              <a:rPr lang="fr-CH" sz="1400" i="1" dirty="0"/>
              <a:t>(</a:t>
            </a:r>
            <a:r>
              <a:rPr lang="fr-CH" sz="1400" i="1" dirty="0" err="1"/>
              <a:t>Echis</a:t>
            </a:r>
            <a:r>
              <a:rPr lang="fr-CH" sz="1400" i="1" dirty="0"/>
              <a:t> </a:t>
            </a:r>
            <a:r>
              <a:rPr lang="fr-CH" sz="1400" i="1" dirty="0" err="1"/>
              <a:t>pyramidum</a:t>
            </a:r>
            <a:r>
              <a:rPr lang="fr-CH" sz="1400" i="1" dirty="0"/>
              <a:t>)</a:t>
            </a:r>
            <a:r>
              <a:rPr lang="fr-CH" sz="1400" dirty="0"/>
              <a:t>: 1</a:t>
            </a:r>
          </a:p>
          <a:p>
            <a:pPr lvl="1"/>
            <a:r>
              <a:rPr lang="fr-CH" sz="1400" dirty="0" err="1"/>
              <a:t>Others</a:t>
            </a:r>
            <a:r>
              <a:rPr lang="fr-CH" sz="1400" dirty="0"/>
              <a:t>: 17  </a:t>
            </a:r>
          </a:p>
          <a:p>
            <a:r>
              <a:rPr lang="fr-CH" sz="2200" dirty="0"/>
              <a:t>26% </a:t>
            </a:r>
            <a:r>
              <a:rPr lang="fr-CH" sz="2200" dirty="0" err="1"/>
              <a:t>used</a:t>
            </a:r>
            <a:r>
              <a:rPr lang="fr-CH" sz="2200" dirty="0"/>
              <a:t> </a:t>
            </a:r>
            <a:r>
              <a:rPr lang="fr-CH" sz="2200" dirty="0" err="1"/>
              <a:t>traditional</a:t>
            </a:r>
            <a:r>
              <a:rPr lang="fr-CH" sz="2200" dirty="0"/>
              <a:t> </a:t>
            </a:r>
            <a:r>
              <a:rPr lang="fr-CH" sz="2200" dirty="0" err="1"/>
              <a:t>treatment</a:t>
            </a:r>
            <a:r>
              <a:rPr lang="fr-CH" sz="2200" dirty="0"/>
              <a:t>(s) </a:t>
            </a:r>
            <a:r>
              <a:rPr lang="fr-CH" sz="2200" dirty="0" err="1"/>
              <a:t>before</a:t>
            </a:r>
            <a:r>
              <a:rPr lang="fr-CH" sz="2200" dirty="0"/>
              <a:t> </a:t>
            </a:r>
            <a:r>
              <a:rPr lang="fr-CH" sz="2200" dirty="0" err="1"/>
              <a:t>arriving</a:t>
            </a:r>
            <a:r>
              <a:rPr lang="fr-CH" sz="2200" dirty="0"/>
              <a:t> to </a:t>
            </a:r>
            <a:r>
              <a:rPr lang="fr-CH" sz="2200" dirty="0" err="1"/>
              <a:t>hospital</a:t>
            </a:r>
            <a:endParaRPr lang="fr-CH" sz="2200" dirty="0"/>
          </a:p>
          <a:p>
            <a:pPr lvl="1"/>
            <a:r>
              <a:rPr lang="fr-CH" sz="1200" dirty="0"/>
              <a:t>Black stone, </a:t>
            </a:r>
            <a:r>
              <a:rPr lang="fr-CH" sz="1200" dirty="0" err="1"/>
              <a:t>cow</a:t>
            </a:r>
            <a:r>
              <a:rPr lang="fr-CH" sz="1200" dirty="0"/>
              <a:t> </a:t>
            </a:r>
            <a:r>
              <a:rPr lang="fr-CH" sz="1200" dirty="0" err="1"/>
              <a:t>dung</a:t>
            </a:r>
            <a:r>
              <a:rPr lang="fr-CH" sz="1200" dirty="0"/>
              <a:t>, </a:t>
            </a:r>
            <a:r>
              <a:rPr lang="fr-CH" sz="1200" dirty="0" err="1"/>
              <a:t>charcoal</a:t>
            </a:r>
            <a:r>
              <a:rPr lang="fr-CH" sz="1200" dirty="0"/>
              <a:t>, incisions, </a:t>
            </a:r>
            <a:r>
              <a:rPr lang="fr-CH" sz="1200" dirty="0" err="1"/>
              <a:t>herbs</a:t>
            </a:r>
            <a:r>
              <a:rPr lang="fr-CH" sz="1200" dirty="0"/>
              <a:t>, </a:t>
            </a:r>
            <a:r>
              <a:rPr lang="fr-CH" sz="1200" dirty="0" err="1"/>
              <a:t>raw</a:t>
            </a:r>
            <a:r>
              <a:rPr lang="fr-CH" sz="1200" dirty="0"/>
              <a:t> </a:t>
            </a:r>
            <a:r>
              <a:rPr lang="fr-CH" sz="1200" dirty="0" err="1"/>
              <a:t>eggs</a:t>
            </a:r>
            <a:r>
              <a:rPr lang="fr-CH" sz="1200" dirty="0"/>
              <a:t>, </a:t>
            </a:r>
            <a:r>
              <a:rPr lang="fr-CH" sz="1200" dirty="0" err="1"/>
              <a:t>perfume</a:t>
            </a:r>
            <a:r>
              <a:rPr lang="fr-CH" sz="1200" dirty="0"/>
              <a:t>..</a:t>
            </a:r>
            <a:endParaRPr lang="fr-CH" sz="3600" dirty="0"/>
          </a:p>
          <a:p>
            <a:r>
              <a:rPr lang="fr-CH" sz="2400" dirty="0">
                <a:solidFill>
                  <a:srgbClr val="FF0000"/>
                </a:solidFill>
              </a:rPr>
              <a:t>36% </a:t>
            </a:r>
            <a:r>
              <a:rPr lang="fr-CH" sz="2400" dirty="0" err="1">
                <a:solidFill>
                  <a:srgbClr val="FF0000"/>
                </a:solidFill>
              </a:rPr>
              <a:t>required</a:t>
            </a:r>
            <a:r>
              <a:rPr lang="fr-CH" sz="2400" dirty="0">
                <a:solidFill>
                  <a:srgbClr val="FF0000"/>
                </a:solidFill>
              </a:rPr>
              <a:t> </a:t>
            </a:r>
            <a:r>
              <a:rPr lang="fr-CH" sz="2400" dirty="0" err="1">
                <a:solidFill>
                  <a:srgbClr val="FF0000"/>
                </a:solidFill>
              </a:rPr>
              <a:t>antivenom</a:t>
            </a:r>
            <a:endParaRPr lang="fr-CH" sz="240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DAA695-6475-4902-A1DF-250C1C0DD5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82" r="6024"/>
          <a:stretch/>
        </p:blipFill>
        <p:spPr>
          <a:xfrm>
            <a:off x="611560" y="1165227"/>
            <a:ext cx="3627837" cy="338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28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3A95-DE37-4283-97DD-54809627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Adverse </a:t>
            </a:r>
            <a:r>
              <a:rPr lang="fr-CH" dirty="0" err="1">
                <a:solidFill>
                  <a:srgbClr val="FF0000"/>
                </a:solidFill>
              </a:rPr>
              <a:t>reactions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AFDBE-67DA-4076-85F5-53E98599A7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731976" y="4937125"/>
            <a:ext cx="3680048" cy="104773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FC318AA-B3C2-4028-A484-D909C9424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896339"/>
              </p:ext>
            </p:extLst>
          </p:nvPr>
        </p:nvGraphicFramePr>
        <p:xfrm>
          <a:off x="714400" y="1063625"/>
          <a:ext cx="7715199" cy="34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415">
                  <a:extLst>
                    <a:ext uri="{9D8B030D-6E8A-4147-A177-3AD203B41FA5}">
                      <a16:colId xmlns:a16="http://schemas.microsoft.com/office/drawing/2014/main" val="868478386"/>
                    </a:ext>
                  </a:extLst>
                </a:gridCol>
                <a:gridCol w="1965892">
                  <a:extLst>
                    <a:ext uri="{9D8B030D-6E8A-4147-A177-3AD203B41FA5}">
                      <a16:colId xmlns:a16="http://schemas.microsoft.com/office/drawing/2014/main" val="947691919"/>
                    </a:ext>
                  </a:extLst>
                </a:gridCol>
                <a:gridCol w="1965892">
                  <a:extLst>
                    <a:ext uri="{9D8B030D-6E8A-4147-A177-3AD203B41FA5}">
                      <a16:colId xmlns:a16="http://schemas.microsoft.com/office/drawing/2014/main" val="3773455969"/>
                    </a:ext>
                  </a:extLst>
                </a:gridCol>
              </a:tblGrid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Echitab</a:t>
                      </a:r>
                      <a:r>
                        <a:rPr lang="fr-CH" sz="1200" dirty="0"/>
                        <a:t>-Plus (N=108)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/>
                        <a:t>525 </a:t>
                      </a:r>
                      <a:r>
                        <a:rPr lang="fr-CH" sz="1200" dirty="0" err="1"/>
                        <a:t>vials</a:t>
                      </a: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SAIMR (N=2) </a:t>
                      </a:r>
                      <a:br>
                        <a:rPr lang="fr-CH" sz="1200" dirty="0"/>
                      </a:br>
                      <a:r>
                        <a:rPr lang="fr-CH" sz="1200" dirty="0"/>
                        <a:t>6 </a:t>
                      </a:r>
                      <a:r>
                        <a:rPr lang="fr-CH" sz="1200" dirty="0" err="1"/>
                        <a:t>vials</a:t>
                      </a:r>
                      <a:endParaRPr lang="fr-CH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0613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Itching</a:t>
                      </a: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11 (10%)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71342"/>
                  </a:ext>
                </a:extLst>
              </a:tr>
              <a:tr h="3172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Urticaria-hives</a:t>
                      </a: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5  (5%)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07867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Wheezing</a:t>
                      </a:r>
                      <a:r>
                        <a:rPr lang="fr-CH" sz="1200" dirty="0"/>
                        <a:t> on auscultation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036454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Respiratory</a:t>
                      </a:r>
                      <a:r>
                        <a:rPr lang="fr-CH" sz="1200" dirty="0"/>
                        <a:t> </a:t>
                      </a:r>
                      <a:r>
                        <a:rPr lang="fr-CH" sz="1200" dirty="0" err="1"/>
                        <a:t>distress</a:t>
                      </a: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745620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/>
                        <a:t>Abdominal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2 (2%)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91999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Vomiting</a:t>
                      </a: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1 (1%)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02935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/>
                        <a:t>Hypotension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3322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 err="1"/>
                        <a:t>Anaphylactic</a:t>
                      </a:r>
                      <a:r>
                        <a:rPr lang="fr-CH" sz="1200" dirty="0"/>
                        <a:t> </a:t>
                      </a:r>
                      <a:r>
                        <a:rPr lang="fr-CH" sz="1200" dirty="0" err="1"/>
                        <a:t>shock</a:t>
                      </a:r>
                      <a:endParaRPr lang="fr-CH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24461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/>
                        <a:t>Fever (</a:t>
                      </a:r>
                      <a:r>
                        <a:rPr lang="fr-CH" sz="1200" dirty="0" err="1"/>
                        <a:t>pyrogenic</a:t>
                      </a:r>
                      <a:r>
                        <a:rPr lang="fr-CH" sz="1200" dirty="0"/>
                        <a:t> </a:t>
                      </a:r>
                      <a:r>
                        <a:rPr lang="fr-CH" sz="1200" dirty="0" err="1"/>
                        <a:t>reaction</a:t>
                      </a:r>
                      <a:r>
                        <a:rPr lang="fr-CH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1 (1%)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714463"/>
                  </a:ext>
                </a:extLst>
              </a:tr>
              <a:tr h="30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b="0" dirty="0" err="1"/>
                        <a:t>Treatments</a:t>
                      </a:r>
                      <a:r>
                        <a:rPr lang="fr-CH" sz="1200" b="0" dirty="0"/>
                        <a:t>: </a:t>
                      </a:r>
                      <a:r>
                        <a:rPr lang="fr-CH" sz="1200" b="0" dirty="0" err="1"/>
                        <a:t>Adrenaline</a:t>
                      </a:r>
                      <a:r>
                        <a:rPr lang="fr-CH" sz="1200" b="0" dirty="0"/>
                        <a:t> / Anti-Histamines / </a:t>
                      </a:r>
                      <a:r>
                        <a:rPr lang="fr-CH" sz="1200" b="0" dirty="0" err="1"/>
                        <a:t>Steroids</a:t>
                      </a:r>
                      <a:r>
                        <a:rPr lang="fr-CH" sz="1200" b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200" dirty="0"/>
                        <a:t>2 / 5 / 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200" dirty="0"/>
                        <a:t>0 / 0 / 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05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450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3A95-DE37-4283-97DD-54809627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Evolution over first 24 </a:t>
            </a:r>
            <a:r>
              <a:rPr lang="fr-CH" dirty="0" err="1">
                <a:solidFill>
                  <a:srgbClr val="FF0000"/>
                </a:solidFill>
              </a:rPr>
              <a:t>hours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3FA0-9DC7-4795-8B3A-C561ADBC7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5698976" cy="3394472"/>
          </a:xfrm>
        </p:spPr>
        <p:txBody>
          <a:bodyPr/>
          <a:lstStyle/>
          <a:p>
            <a:r>
              <a:rPr lang="fr-CH" dirty="0"/>
              <a:t> </a:t>
            </a:r>
            <a:r>
              <a:rPr lang="fr-CH" sz="2400" dirty="0" err="1"/>
              <a:t>Cytotoxicity</a:t>
            </a:r>
            <a:r>
              <a:rPr lang="fr-CH" sz="2400" dirty="0"/>
              <a:t> (297 patients at admission): </a:t>
            </a:r>
          </a:p>
          <a:p>
            <a:pPr lvl="1"/>
            <a:r>
              <a:rPr lang="fr-CH" sz="2000" dirty="0"/>
              <a:t>53% </a:t>
            </a:r>
            <a:r>
              <a:rPr lang="fr-CH" sz="2000" dirty="0" err="1"/>
              <a:t>severe</a:t>
            </a:r>
            <a:r>
              <a:rPr lang="fr-CH" sz="2000" dirty="0"/>
              <a:t> – </a:t>
            </a:r>
            <a:r>
              <a:rPr lang="fr-CH" sz="2000" dirty="0" err="1"/>
              <a:t>improved</a:t>
            </a:r>
            <a:r>
              <a:rPr lang="fr-CH" sz="2000" dirty="0"/>
              <a:t> </a:t>
            </a:r>
            <a:r>
              <a:rPr lang="fr-CH" sz="2000" dirty="0">
                <a:sym typeface="Wingdings" panose="05000000000000000000" pitchFamily="2" charset="2"/>
              </a:rPr>
              <a:t> </a:t>
            </a:r>
            <a:endParaRPr lang="fr-CH" sz="2000" dirty="0"/>
          </a:p>
          <a:p>
            <a:pPr lvl="1"/>
            <a:r>
              <a:rPr lang="fr-CH" sz="1800" dirty="0"/>
              <a:t>6 progressive </a:t>
            </a:r>
            <a:r>
              <a:rPr lang="fr-CH" sz="1800" dirty="0" err="1"/>
              <a:t>swelling</a:t>
            </a:r>
            <a:r>
              <a:rPr lang="fr-CH" sz="1800" dirty="0"/>
              <a:t>  </a:t>
            </a:r>
            <a:r>
              <a:rPr lang="fr-CH" sz="1800" dirty="0">
                <a:sym typeface="Wingdings" panose="05000000000000000000" pitchFamily="2" charset="2"/>
              </a:rPr>
              <a:t> </a:t>
            </a:r>
            <a:r>
              <a:rPr lang="fr-CH" sz="1800" dirty="0" err="1">
                <a:solidFill>
                  <a:srgbClr val="FF0000"/>
                </a:solidFill>
              </a:rPr>
              <a:t>entire</a:t>
            </a:r>
            <a:r>
              <a:rPr lang="fr-CH" sz="1800" dirty="0">
                <a:solidFill>
                  <a:srgbClr val="FF0000"/>
                </a:solidFill>
              </a:rPr>
              <a:t> </a:t>
            </a:r>
            <a:r>
              <a:rPr lang="fr-CH" sz="1800" dirty="0" err="1">
                <a:solidFill>
                  <a:srgbClr val="FF0000"/>
                </a:solidFill>
              </a:rPr>
              <a:t>limb</a:t>
            </a:r>
            <a:r>
              <a:rPr lang="fr-CH" sz="1800" dirty="0">
                <a:solidFill>
                  <a:srgbClr val="FF0000"/>
                </a:solidFill>
              </a:rPr>
              <a:t> or </a:t>
            </a:r>
            <a:r>
              <a:rPr lang="fr-CH" sz="1800" dirty="0" err="1">
                <a:solidFill>
                  <a:srgbClr val="FF0000"/>
                </a:solidFill>
              </a:rPr>
              <a:t>chest</a:t>
            </a:r>
            <a:r>
              <a:rPr lang="fr-CH" sz="1800" dirty="0">
                <a:solidFill>
                  <a:srgbClr val="FF0000"/>
                </a:solidFill>
              </a:rPr>
              <a:t> </a:t>
            </a:r>
          </a:p>
          <a:p>
            <a:r>
              <a:rPr lang="fr-CH" sz="2400" dirty="0" err="1"/>
              <a:t>Haemotoxicity</a:t>
            </a:r>
            <a:r>
              <a:rPr lang="fr-CH" sz="2400" dirty="0"/>
              <a:t> (27 patients at admission)</a:t>
            </a:r>
          </a:p>
          <a:p>
            <a:pPr lvl="1"/>
            <a:r>
              <a:rPr lang="fr-CH" sz="1800" dirty="0"/>
              <a:t>Local </a:t>
            </a:r>
            <a:r>
              <a:rPr lang="fr-CH" sz="1800" dirty="0" err="1"/>
              <a:t>bleeding</a:t>
            </a:r>
            <a:r>
              <a:rPr lang="fr-CH" sz="1800" dirty="0"/>
              <a:t>: 27</a:t>
            </a:r>
            <a:r>
              <a:rPr lang="fr-CH" sz="1800" dirty="0">
                <a:sym typeface="Wingdings" panose="05000000000000000000" pitchFamily="2" charset="2"/>
              </a:rPr>
              <a:t> </a:t>
            </a:r>
            <a:r>
              <a:rPr lang="fr-CH" sz="1800" dirty="0">
                <a:solidFill>
                  <a:srgbClr val="FF0000"/>
                </a:solidFill>
                <a:sym typeface="Wingdings" panose="05000000000000000000" pitchFamily="2" charset="2"/>
              </a:rPr>
              <a:t>2 persistent</a:t>
            </a:r>
            <a:endParaRPr lang="fr-CH" sz="1800" dirty="0">
              <a:solidFill>
                <a:srgbClr val="FF0000"/>
              </a:solidFill>
            </a:endParaRPr>
          </a:p>
          <a:p>
            <a:pPr lvl="1"/>
            <a:r>
              <a:rPr lang="fr-CH" sz="1800" dirty="0" err="1"/>
              <a:t>Bleeding</a:t>
            </a:r>
            <a:r>
              <a:rPr lang="fr-CH" sz="1800" dirty="0"/>
              <a:t> </a:t>
            </a:r>
            <a:r>
              <a:rPr lang="fr-CH" sz="1800" dirty="0" err="1"/>
              <a:t>from</a:t>
            </a:r>
            <a:r>
              <a:rPr lang="fr-CH" sz="1800" dirty="0"/>
              <a:t> </a:t>
            </a:r>
            <a:r>
              <a:rPr lang="fr-CH" sz="1800" dirty="0" err="1"/>
              <a:t>gums</a:t>
            </a:r>
            <a:r>
              <a:rPr lang="fr-CH" sz="1800" dirty="0"/>
              <a:t>: 0 </a:t>
            </a:r>
            <a:r>
              <a:rPr lang="fr-CH" sz="1800" dirty="0">
                <a:sym typeface="Wingdings" panose="05000000000000000000" pitchFamily="2" charset="2"/>
              </a:rPr>
              <a:t> </a:t>
            </a:r>
            <a:r>
              <a:rPr lang="fr-CH" sz="1800" dirty="0">
                <a:solidFill>
                  <a:srgbClr val="FF0000"/>
                </a:solidFill>
                <a:sym typeface="Wingdings" panose="05000000000000000000" pitchFamily="2" charset="2"/>
              </a:rPr>
              <a:t>2 </a:t>
            </a:r>
          </a:p>
          <a:p>
            <a:pPr lvl="1"/>
            <a:r>
              <a:rPr lang="fr-CH" sz="1800" dirty="0" err="1">
                <a:sym typeface="Wingdings" panose="05000000000000000000" pitchFamily="2" charset="2"/>
              </a:rPr>
              <a:t>Mucosal</a:t>
            </a:r>
            <a:r>
              <a:rPr lang="fr-CH" sz="1800" dirty="0">
                <a:sym typeface="Wingdings" panose="05000000000000000000" pitchFamily="2" charset="2"/>
              </a:rPr>
              <a:t> </a:t>
            </a:r>
            <a:r>
              <a:rPr lang="fr-CH" sz="1800" dirty="0" err="1">
                <a:sym typeface="Wingdings" panose="05000000000000000000" pitchFamily="2" charset="2"/>
              </a:rPr>
              <a:t>bleeding</a:t>
            </a:r>
            <a:r>
              <a:rPr lang="fr-CH" sz="1800" dirty="0">
                <a:sym typeface="Wingdings" panose="05000000000000000000" pitchFamily="2" charset="2"/>
              </a:rPr>
              <a:t>: 0  </a:t>
            </a:r>
            <a:r>
              <a:rPr lang="fr-CH" sz="1800" dirty="0">
                <a:solidFill>
                  <a:srgbClr val="FF0000"/>
                </a:solidFill>
                <a:sym typeface="Wingdings" panose="05000000000000000000" pitchFamily="2" charset="2"/>
              </a:rPr>
              <a:t>1</a:t>
            </a:r>
            <a:endParaRPr lang="fr-CH" sz="600" dirty="0">
              <a:solidFill>
                <a:srgbClr val="FF0000"/>
              </a:solidFill>
            </a:endParaRPr>
          </a:p>
          <a:p>
            <a:r>
              <a:rPr lang="fr-CH" sz="2400" dirty="0" err="1"/>
              <a:t>Neurotoxicity</a:t>
            </a:r>
            <a:r>
              <a:rPr lang="fr-CH" sz="2400" dirty="0"/>
              <a:t> (0 patients at admission)</a:t>
            </a:r>
          </a:p>
          <a:p>
            <a:pPr lvl="1"/>
            <a:r>
              <a:rPr lang="fr-CH" sz="1800" dirty="0"/>
              <a:t>1 patient </a:t>
            </a:r>
            <a:r>
              <a:rPr lang="fr-CH" sz="1800" dirty="0" err="1"/>
              <a:t>became</a:t>
            </a:r>
            <a:r>
              <a:rPr lang="fr-CH" sz="1800" dirty="0"/>
              <a:t> semi-</a:t>
            </a:r>
            <a:r>
              <a:rPr lang="fr-CH" sz="1800" dirty="0" err="1"/>
              <a:t>conscious</a:t>
            </a:r>
            <a:r>
              <a:rPr lang="fr-CH" sz="1800" dirty="0"/>
              <a:t> (</a:t>
            </a:r>
            <a:r>
              <a:rPr lang="fr-CH" sz="1800" dirty="0" err="1"/>
              <a:t>near</a:t>
            </a:r>
            <a:r>
              <a:rPr lang="fr-CH" sz="1800" dirty="0"/>
              <a:t> coma)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AFDBE-67DA-4076-85F5-53E98599A7A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691779" y="4799807"/>
            <a:ext cx="3608040" cy="274636"/>
          </a:xfr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E8A052-79F1-47ED-B19A-AEA5D4826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433" y="3199994"/>
            <a:ext cx="2912567" cy="19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0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328430-71A4-4E47-9F87-407DBAD80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>
                <a:solidFill>
                  <a:srgbClr val="FF0000"/>
                </a:solidFill>
              </a:rPr>
              <a:t>Outcomes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ADB97F-CFD6-4C52-B1D4-2AAD7AC77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87505"/>
            <a:ext cx="8075240" cy="3394075"/>
          </a:xfrm>
        </p:spPr>
        <p:txBody>
          <a:bodyPr/>
          <a:lstStyle/>
          <a:p>
            <a:pPr marL="177800" indent="0">
              <a:buNone/>
            </a:pPr>
            <a:r>
              <a:rPr lang="fr-CH" sz="2400" u="sng" dirty="0"/>
              <a:t>At time of </a:t>
            </a:r>
            <a:r>
              <a:rPr lang="fr-CH" sz="2400" u="sng" dirty="0" err="1"/>
              <a:t>discharge</a:t>
            </a:r>
            <a:endParaRPr lang="fr-CH" sz="2400" u="sng" dirty="0"/>
          </a:p>
          <a:p>
            <a:r>
              <a:rPr lang="fr-CH" sz="2400" dirty="0">
                <a:solidFill>
                  <a:srgbClr val="FF0000"/>
                </a:solidFill>
              </a:rPr>
              <a:t>3 </a:t>
            </a:r>
            <a:r>
              <a:rPr lang="fr-CH" sz="2400" dirty="0" err="1">
                <a:solidFill>
                  <a:srgbClr val="FF0000"/>
                </a:solidFill>
              </a:rPr>
              <a:t>deaths</a:t>
            </a:r>
            <a:r>
              <a:rPr lang="fr-CH" sz="2400" dirty="0">
                <a:solidFill>
                  <a:srgbClr val="FF0000"/>
                </a:solidFill>
              </a:rPr>
              <a:t> (CFR=1%) </a:t>
            </a:r>
            <a:r>
              <a:rPr lang="fr-CH" sz="2400" dirty="0"/>
              <a:t>and </a:t>
            </a:r>
            <a:r>
              <a:rPr lang="fr-CH" sz="2400" dirty="0">
                <a:solidFill>
                  <a:srgbClr val="FF0000"/>
                </a:solidFill>
              </a:rPr>
              <a:t>1 amputation</a:t>
            </a:r>
          </a:p>
          <a:p>
            <a:r>
              <a:rPr lang="fr-FR" sz="2400" dirty="0"/>
              <a:t>3% </a:t>
            </a:r>
            <a:r>
              <a:rPr lang="fr-FR" sz="2400" dirty="0" err="1"/>
              <a:t>had</a:t>
            </a:r>
            <a:r>
              <a:rPr lang="fr-FR" sz="2400" dirty="0"/>
              <a:t> non-</a:t>
            </a:r>
            <a:r>
              <a:rPr lang="fr-FR" sz="2400" dirty="0" err="1"/>
              <a:t>healed</a:t>
            </a:r>
            <a:r>
              <a:rPr lang="fr-FR" sz="2400" dirty="0"/>
              <a:t> </a:t>
            </a:r>
            <a:r>
              <a:rPr lang="fr-FR" sz="2400" dirty="0" err="1"/>
              <a:t>wounds</a:t>
            </a:r>
            <a:endParaRPr lang="fr-FR" sz="2400" dirty="0"/>
          </a:p>
          <a:p>
            <a:r>
              <a:rPr lang="fr-FR" sz="2400" dirty="0"/>
              <a:t>4% </a:t>
            </a:r>
            <a:r>
              <a:rPr lang="fr-FR" sz="2400" dirty="0" err="1"/>
              <a:t>had</a:t>
            </a:r>
            <a:r>
              <a:rPr lang="fr-FR" sz="2400" dirty="0"/>
              <a:t> </a:t>
            </a:r>
            <a:r>
              <a:rPr lang="fr-FR" sz="2400" dirty="0" err="1"/>
              <a:t>reduced</a:t>
            </a:r>
            <a:r>
              <a:rPr lang="fr-FR" sz="2400" dirty="0"/>
              <a:t> range of motion, </a:t>
            </a:r>
          </a:p>
          <a:p>
            <a:r>
              <a:rPr lang="fr-FR" sz="2400" dirty="0"/>
              <a:t>11% </a:t>
            </a:r>
            <a:r>
              <a:rPr lang="fr-FR" sz="2400" dirty="0" err="1"/>
              <a:t>had</a:t>
            </a:r>
            <a:r>
              <a:rPr lang="fr-FR" sz="2400" dirty="0"/>
              <a:t> persistent pain</a:t>
            </a:r>
            <a:endParaRPr lang="en-US" sz="2400" dirty="0"/>
          </a:p>
          <a:p>
            <a:pPr marL="177800" indent="0">
              <a:buNone/>
            </a:pPr>
            <a:r>
              <a:rPr lang="fr-CH" sz="2400" u="sng" dirty="0"/>
              <a:t>At 28 </a:t>
            </a:r>
            <a:r>
              <a:rPr lang="fr-CH" sz="2400" u="sng" dirty="0" err="1"/>
              <a:t>days</a:t>
            </a:r>
            <a:r>
              <a:rPr lang="fr-CH" sz="2400" u="sng" dirty="0"/>
              <a:t> post-</a:t>
            </a:r>
            <a:r>
              <a:rPr lang="fr-CH" sz="2400" u="sng" dirty="0" err="1"/>
              <a:t>discharge</a:t>
            </a:r>
            <a:r>
              <a:rPr lang="fr-CH" sz="2400" u="sng" dirty="0"/>
              <a:t> (N=39)</a:t>
            </a:r>
          </a:p>
          <a:p>
            <a:r>
              <a:rPr lang="fr-CH" sz="2400" dirty="0"/>
              <a:t>11 patients </a:t>
            </a:r>
            <a:r>
              <a:rPr lang="fr-CH" sz="2400" dirty="0" err="1"/>
              <a:t>had</a:t>
            </a:r>
            <a:r>
              <a:rPr lang="fr-CH" sz="2400" dirty="0"/>
              <a:t> persistent pain</a:t>
            </a:r>
          </a:p>
          <a:p>
            <a:r>
              <a:rPr lang="fr-CH" sz="2400" dirty="0"/>
              <a:t>7 patients </a:t>
            </a:r>
            <a:r>
              <a:rPr lang="fr-CH" sz="2400" dirty="0" err="1"/>
              <a:t>had</a:t>
            </a:r>
            <a:r>
              <a:rPr lang="fr-CH" sz="2400" dirty="0"/>
              <a:t> </a:t>
            </a:r>
            <a:r>
              <a:rPr lang="fr-CH" sz="2400" dirty="0" err="1"/>
              <a:t>symptoms</a:t>
            </a:r>
            <a:r>
              <a:rPr lang="fr-CH" sz="2400" dirty="0"/>
              <a:t> consistent </a:t>
            </a:r>
            <a:r>
              <a:rPr lang="fr-CH" sz="2400" dirty="0" err="1"/>
              <a:t>with</a:t>
            </a:r>
            <a:r>
              <a:rPr lang="fr-CH" sz="2400" dirty="0"/>
              <a:t> </a:t>
            </a:r>
            <a:r>
              <a:rPr lang="fr-CH" sz="2400" dirty="0" err="1">
                <a:solidFill>
                  <a:srgbClr val="FF0000"/>
                </a:solidFill>
              </a:rPr>
              <a:t>serum</a:t>
            </a:r>
            <a:r>
              <a:rPr lang="fr-CH" sz="2400" dirty="0">
                <a:solidFill>
                  <a:srgbClr val="FF0000"/>
                </a:solidFill>
              </a:rPr>
              <a:t> </a:t>
            </a:r>
            <a:r>
              <a:rPr lang="fr-CH" sz="2400" dirty="0" err="1">
                <a:solidFill>
                  <a:srgbClr val="FF0000"/>
                </a:solidFill>
              </a:rPr>
              <a:t>sickness</a:t>
            </a:r>
            <a:endParaRPr lang="fr-CH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FFD9C2-2D11-431E-BB8A-411046F6706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731976" y="4777523"/>
            <a:ext cx="3680048" cy="274636"/>
          </a:xfrm>
        </p:spPr>
        <p:txBody>
          <a:bodyPr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C91BC-19B2-41FD-BCDA-0BEA63F905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FC3734-C323-4815-9A10-E59AA1415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888" y="0"/>
            <a:ext cx="2075869" cy="14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47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2F84E23-51EC-49C5-B915-E7131B52B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FF0000"/>
                </a:solidFill>
              </a:rPr>
              <a:t>Conclusions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DA384E-ED94-4A06-B14C-8F93A7487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63446"/>
            <a:ext cx="8435280" cy="3394075"/>
          </a:xfrm>
        </p:spPr>
        <p:txBody>
          <a:bodyPr/>
          <a:lstStyle/>
          <a:p>
            <a:r>
              <a:rPr lang="fr-CH" sz="2400" dirty="0"/>
              <a:t> New </a:t>
            </a:r>
            <a:r>
              <a:rPr lang="fr-CH" sz="2400" dirty="0" err="1"/>
              <a:t>antivenom</a:t>
            </a:r>
            <a:r>
              <a:rPr lang="fr-CH" sz="2400" dirty="0"/>
              <a:t> </a:t>
            </a:r>
            <a:r>
              <a:rPr lang="fr-CH" sz="2400" dirty="0" err="1"/>
              <a:t>protocol</a:t>
            </a:r>
            <a:r>
              <a:rPr lang="fr-CH" sz="2400" dirty="0"/>
              <a:t> </a:t>
            </a:r>
            <a:r>
              <a:rPr lang="fr-CH" sz="2400" dirty="0" err="1">
                <a:solidFill>
                  <a:schemeClr val="tx1"/>
                </a:solidFill>
              </a:rPr>
              <a:t>seems</a:t>
            </a:r>
            <a:r>
              <a:rPr lang="fr-CH" sz="2400" dirty="0">
                <a:solidFill>
                  <a:srgbClr val="FF0000"/>
                </a:solidFill>
              </a:rPr>
              <a:t> </a:t>
            </a:r>
            <a:r>
              <a:rPr lang="fr-CH" sz="2400" dirty="0" err="1">
                <a:solidFill>
                  <a:srgbClr val="FF0000"/>
                </a:solidFill>
              </a:rPr>
              <a:t>safe</a:t>
            </a:r>
            <a:r>
              <a:rPr lang="fr-CH" sz="2400" dirty="0">
                <a:solidFill>
                  <a:srgbClr val="FF0000"/>
                </a:solidFill>
              </a:rPr>
              <a:t> </a:t>
            </a:r>
            <a:r>
              <a:rPr lang="fr-CH" sz="2400" dirty="0"/>
              <a:t>and </a:t>
            </a:r>
            <a:r>
              <a:rPr lang="fr-CH" sz="2400" dirty="0">
                <a:solidFill>
                  <a:srgbClr val="FF0000"/>
                </a:solidFill>
              </a:rPr>
              <a:t>effective</a:t>
            </a:r>
          </a:p>
          <a:p>
            <a:pPr lvl="1"/>
            <a:r>
              <a:rPr lang="fr-CH" sz="2000" dirty="0"/>
              <a:t>Lots of </a:t>
            </a:r>
            <a:r>
              <a:rPr lang="fr-CH" sz="2000" dirty="0" err="1"/>
              <a:t>experience</a:t>
            </a:r>
            <a:r>
              <a:rPr lang="fr-CH" sz="2000" dirty="0"/>
              <a:t> </a:t>
            </a:r>
            <a:r>
              <a:rPr lang="fr-CH" sz="2000" dirty="0" err="1"/>
              <a:t>with</a:t>
            </a:r>
            <a:r>
              <a:rPr lang="fr-CH" sz="2000" dirty="0"/>
              <a:t> </a:t>
            </a:r>
            <a:r>
              <a:rPr lang="fr-CH" sz="2000" dirty="0" err="1"/>
              <a:t>EchiTabPlus</a:t>
            </a:r>
            <a:r>
              <a:rPr lang="fr-CH" sz="2000" dirty="0"/>
              <a:t>, </a:t>
            </a:r>
            <a:r>
              <a:rPr lang="fr-CH" sz="2000" dirty="0" err="1"/>
              <a:t>little</a:t>
            </a:r>
            <a:r>
              <a:rPr lang="fr-CH" sz="2000" dirty="0"/>
              <a:t> </a:t>
            </a:r>
            <a:r>
              <a:rPr lang="fr-CH" sz="2000" dirty="0" err="1"/>
              <a:t>with</a:t>
            </a:r>
            <a:r>
              <a:rPr lang="fr-CH" sz="2000" dirty="0"/>
              <a:t> SAIMR-polyvalent</a:t>
            </a:r>
          </a:p>
          <a:p>
            <a:r>
              <a:rPr lang="fr-CH" sz="2400" dirty="0"/>
              <a:t> </a:t>
            </a:r>
            <a:r>
              <a:rPr lang="fr-CH" sz="2400" dirty="0" err="1"/>
              <a:t>EchiTabPlus</a:t>
            </a:r>
            <a:r>
              <a:rPr lang="fr-CH" sz="2400" dirty="0"/>
              <a:t> </a:t>
            </a:r>
            <a:r>
              <a:rPr lang="fr-CH" sz="2400" dirty="0" err="1"/>
              <a:t>well-tolerated</a:t>
            </a:r>
            <a:endParaRPr lang="fr-CH" sz="2400" dirty="0"/>
          </a:p>
          <a:p>
            <a:r>
              <a:rPr lang="fr-CH" sz="2400" dirty="0"/>
              <a:t> No </a:t>
            </a:r>
            <a:r>
              <a:rPr lang="fr-CH" sz="2400" dirty="0" err="1"/>
              <a:t>purely</a:t>
            </a:r>
            <a:r>
              <a:rPr lang="fr-CH" sz="2400" dirty="0"/>
              <a:t> </a:t>
            </a:r>
            <a:r>
              <a:rPr lang="fr-CH" sz="2400" dirty="0" err="1"/>
              <a:t>neurotoxic</a:t>
            </a:r>
            <a:r>
              <a:rPr lang="fr-CH" sz="2400" dirty="0"/>
              <a:t> cases  </a:t>
            </a:r>
            <a:r>
              <a:rPr lang="fr-CH" sz="2400" dirty="0" err="1"/>
              <a:t>difficult</a:t>
            </a:r>
            <a:r>
              <a:rPr lang="fr-CH" sz="2400" dirty="0"/>
              <a:t> to </a:t>
            </a:r>
            <a:r>
              <a:rPr lang="fr-CH" sz="2400" dirty="0" err="1"/>
              <a:t>draw</a:t>
            </a:r>
            <a:r>
              <a:rPr lang="fr-CH" sz="2400" dirty="0"/>
              <a:t> conclusions</a:t>
            </a:r>
          </a:p>
          <a:p>
            <a:r>
              <a:rPr lang="fr-CH" sz="2400" dirty="0"/>
              <a:t> Limitations of a </a:t>
            </a:r>
            <a:r>
              <a:rPr lang="fr-CH" sz="2400" dirty="0" err="1">
                <a:solidFill>
                  <a:srgbClr val="FF0000"/>
                </a:solidFill>
              </a:rPr>
              <a:t>difficult</a:t>
            </a:r>
            <a:r>
              <a:rPr lang="fr-CH" sz="2400" dirty="0">
                <a:solidFill>
                  <a:srgbClr val="FF0000"/>
                </a:solidFill>
              </a:rPr>
              <a:t> </a:t>
            </a:r>
            <a:r>
              <a:rPr lang="fr-CH" sz="2400" dirty="0" err="1"/>
              <a:t>algorithm</a:t>
            </a:r>
            <a:r>
              <a:rPr lang="fr-CH" sz="2400" dirty="0"/>
              <a:t> : SAIMR </a:t>
            </a:r>
            <a:r>
              <a:rPr lang="fr-CH" sz="2400" dirty="0" err="1"/>
              <a:t>given</a:t>
            </a:r>
            <a:r>
              <a:rPr lang="fr-CH" sz="2400" dirty="0"/>
              <a:t> for </a:t>
            </a:r>
            <a:r>
              <a:rPr lang="fr-CH" sz="2400" dirty="0" err="1"/>
              <a:t>critical</a:t>
            </a:r>
            <a:r>
              <a:rPr lang="fr-CH" sz="2400" dirty="0"/>
              <a:t> cases &gt; </a:t>
            </a:r>
            <a:r>
              <a:rPr lang="fr-CH" sz="2400" dirty="0" err="1"/>
              <a:t>finally</a:t>
            </a:r>
            <a:r>
              <a:rPr lang="fr-CH" sz="2400" dirty="0"/>
              <a:t> not </a:t>
            </a:r>
            <a:r>
              <a:rPr lang="fr-CH" sz="2400" dirty="0" err="1"/>
              <a:t>neurotoxic</a:t>
            </a:r>
            <a:r>
              <a:rPr lang="fr-CH" sz="2400" dirty="0"/>
              <a:t> cases. </a:t>
            </a:r>
          </a:p>
          <a:p>
            <a:r>
              <a:rPr lang="fr-CH" sz="2400" dirty="0"/>
              <a:t> </a:t>
            </a:r>
            <a:r>
              <a:rPr lang="fr-CH" sz="2400" dirty="0" err="1"/>
              <a:t>True</a:t>
            </a:r>
            <a:r>
              <a:rPr lang="fr-CH" sz="2400" dirty="0"/>
              <a:t> Polyvalent &amp; </a:t>
            </a:r>
            <a:r>
              <a:rPr lang="fr-CH" sz="2400" dirty="0" err="1"/>
              <a:t>affordable</a:t>
            </a:r>
            <a:r>
              <a:rPr lang="fr-CH" sz="2400" dirty="0"/>
              <a:t> </a:t>
            </a:r>
            <a:r>
              <a:rPr lang="fr-CH" sz="2400" dirty="0" err="1"/>
              <a:t>antivenoms</a:t>
            </a:r>
            <a:r>
              <a:rPr lang="fr-CH" sz="2400" dirty="0"/>
              <a:t> are </a:t>
            </a:r>
            <a:r>
              <a:rPr lang="fr-CH" sz="2400" dirty="0" err="1">
                <a:solidFill>
                  <a:srgbClr val="FF0000"/>
                </a:solidFill>
              </a:rPr>
              <a:t>urgently</a:t>
            </a:r>
            <a:r>
              <a:rPr lang="fr-CH" sz="2400" dirty="0">
                <a:solidFill>
                  <a:srgbClr val="FF0000"/>
                </a:solidFill>
              </a:rPr>
              <a:t> </a:t>
            </a:r>
            <a:r>
              <a:rPr lang="fr-CH" sz="2400" dirty="0" err="1"/>
              <a:t>needed</a:t>
            </a:r>
            <a:endParaRPr lang="fr-CH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6A113-7F15-4306-B571-866CCB2BC8C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695972" y="4798110"/>
            <a:ext cx="3752056" cy="274636"/>
          </a:xfrm>
        </p:spPr>
        <p:txBody>
          <a:bodyPr/>
          <a:lstStyle/>
          <a:p>
            <a:pPr algn="ctr"/>
            <a:r>
              <a:rPr lang="en-US" sz="1000" dirty="0"/>
              <a:t>Antivenoms for Snakebite South-Sudan, MSF, </a:t>
            </a:r>
            <a:r>
              <a:rPr lang="en-US" sz="1000" dirty="0" err="1"/>
              <a:t>Alcoba</a:t>
            </a:r>
            <a:r>
              <a:rPr lang="en-US" sz="1000" dirty="0"/>
              <a:t> et 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D5BEB-DAFE-4A77-9DE7-BE30358B99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238D90-11E3-415F-8B69-208DFD89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888" y="0"/>
            <a:ext cx="2075869" cy="14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69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5A13A25-22DE-4961-9169-10D2731DC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2787774"/>
            <a:ext cx="5040560" cy="2088232"/>
          </a:xfrm>
        </p:spPr>
        <p:txBody>
          <a:bodyPr/>
          <a:lstStyle/>
          <a:p>
            <a:pPr algn="l"/>
            <a:r>
              <a:rPr lang="fr-CH" sz="2400" b="1" dirty="0" err="1"/>
              <a:t>Acknowlegments</a:t>
            </a:r>
            <a:r>
              <a:rPr lang="fr-CH" sz="2400" b="1" dirty="0"/>
              <a:t>: </a:t>
            </a:r>
            <a:br>
              <a:rPr lang="fr-CH" sz="2400" dirty="0"/>
            </a:br>
            <a:r>
              <a:rPr lang="fr-CH" sz="2400" dirty="0" err="1"/>
              <a:t>we</a:t>
            </a:r>
            <a:r>
              <a:rPr lang="fr-CH" sz="2400" dirty="0"/>
              <a:t> </a:t>
            </a:r>
            <a:r>
              <a:rPr lang="fr-CH" sz="2400" dirty="0" err="1"/>
              <a:t>would</a:t>
            </a:r>
            <a:r>
              <a:rPr lang="fr-CH" sz="2400" dirty="0"/>
              <a:t> like to express </a:t>
            </a:r>
            <a:r>
              <a:rPr lang="fr-CH" sz="2400" dirty="0" err="1"/>
              <a:t>our</a:t>
            </a:r>
            <a:r>
              <a:rPr lang="fr-CH" sz="2400" dirty="0"/>
              <a:t> </a:t>
            </a:r>
            <a:r>
              <a:rPr lang="fr-CH" sz="2400" dirty="0" err="1"/>
              <a:t>sincere</a:t>
            </a:r>
            <a:r>
              <a:rPr lang="fr-CH" sz="2400" dirty="0"/>
              <a:t> gratitude to all </a:t>
            </a:r>
            <a:r>
              <a:rPr lang="fr-CH" sz="2400" b="1" dirty="0"/>
              <a:t>patients &amp; staff  </a:t>
            </a:r>
            <a:r>
              <a:rPr lang="fr-CH" sz="2400" dirty="0"/>
              <a:t>at </a:t>
            </a:r>
            <a:r>
              <a:rPr lang="fr-CH" sz="2400" dirty="0" err="1"/>
              <a:t>Agok</a:t>
            </a:r>
            <a:r>
              <a:rPr lang="fr-CH" sz="2400" dirty="0"/>
              <a:t> </a:t>
            </a:r>
            <a:r>
              <a:rPr lang="fr-CH" sz="2400" dirty="0" err="1"/>
              <a:t>hospital</a:t>
            </a:r>
            <a:r>
              <a:rPr lang="fr-CH" sz="2400" dirty="0"/>
              <a:t> and the </a:t>
            </a:r>
            <a:r>
              <a:rPr lang="fr-CH" sz="2400" b="1" dirty="0"/>
              <a:t>Ministry of </a:t>
            </a:r>
            <a:r>
              <a:rPr lang="fr-CH" sz="2400" b="1" dirty="0" err="1"/>
              <a:t>Health</a:t>
            </a:r>
            <a:r>
              <a:rPr lang="fr-CH" sz="2400" b="1" dirty="0"/>
              <a:t> of South </a:t>
            </a:r>
            <a:r>
              <a:rPr lang="fr-CH" sz="2400" b="1" dirty="0" err="1"/>
              <a:t>Sudan</a:t>
            </a:r>
            <a:endParaRPr lang="fr-CH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92C76-F2C6-4CCD-854B-3E92F61EBB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4636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D01CDB-CE0F-470D-AA3C-AFCBF43D6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5143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0B1C41-AEB5-4D9D-B1D1-DFF18D198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7" y="0"/>
            <a:ext cx="1805230" cy="27003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8E3651-09F1-4099-980E-0655D6B10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0"/>
            <a:ext cx="2952328" cy="275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0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2115D2D-9BC0-41FE-B682-42343BA2B10C}"/>
</file>

<file path=customXml/itemProps2.xml><?xml version="1.0" encoding="utf-8"?>
<ds:datastoreItem xmlns:ds="http://schemas.openxmlformats.org/officeDocument/2006/customXml" ds:itemID="{8E8D63A0-5AF1-4DFF-8DE9-1D6D0384D939}"/>
</file>

<file path=customXml/itemProps3.xml><?xml version="1.0" encoding="utf-8"?>
<ds:datastoreItem xmlns:ds="http://schemas.openxmlformats.org/officeDocument/2006/customXml" ds:itemID="{22E3714A-63CC-4F4E-8F04-9E37813B38B2}"/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871</Words>
  <Application>Microsoft Office PowerPoint</Application>
  <PresentationFormat>On-screen Show (16:9)</PresentationFormat>
  <Paragraphs>174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1_Office Theme</vt:lpstr>
      <vt:lpstr>Office Theme</vt:lpstr>
      <vt:lpstr>Two antivenoms for  Snakebite in South Sudan a prospective study</vt:lpstr>
      <vt:lpstr>Global context</vt:lpstr>
      <vt:lpstr>Agok, South Sudan</vt:lpstr>
      <vt:lpstr>Snakebite in Agok</vt:lpstr>
      <vt:lpstr>Aim &amp; Methods</vt:lpstr>
      <vt:lpstr>Patient characteristics</vt:lpstr>
      <vt:lpstr>Description of bites</vt:lpstr>
      <vt:lpstr>Initial symptoms</vt:lpstr>
      <vt:lpstr>Snakes &amp; treatments</vt:lpstr>
      <vt:lpstr>Adverse reactions</vt:lpstr>
      <vt:lpstr>Evolution over first 24 hours</vt:lpstr>
      <vt:lpstr>Outcomes</vt:lpstr>
      <vt:lpstr>Conclusions</vt:lpstr>
      <vt:lpstr>Acknowlegments:  we would like to express our sincere gratitude to all patients &amp; staff  at Agok hospital and the Ministry of Health of South Sudan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Miranda MacDonald</dc:creator>
  <cp:lastModifiedBy>Gabriel ALCOBA</cp:lastModifiedBy>
  <cp:revision>191</cp:revision>
  <dcterms:modified xsi:type="dcterms:W3CDTF">2019-05-03T16:15:00Z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388500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