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  <p:sldMasterId id="2147483673" r:id="rId6"/>
    <p:sldMasterId id="2147483686" r:id="rId7"/>
  </p:sldMasterIdLst>
  <p:notesMasterIdLst>
    <p:notesMasterId r:id="rId24"/>
  </p:notesMasterIdLst>
  <p:sldIdLst>
    <p:sldId id="745" r:id="rId8"/>
    <p:sldId id="632" r:id="rId9"/>
    <p:sldId id="741" r:id="rId10"/>
    <p:sldId id="742" r:id="rId11"/>
    <p:sldId id="647" r:id="rId12"/>
    <p:sldId id="651" r:id="rId13"/>
    <p:sldId id="645" r:id="rId14"/>
    <p:sldId id="683" r:id="rId15"/>
    <p:sldId id="743" r:id="rId16"/>
    <p:sldId id="686" r:id="rId17"/>
    <p:sldId id="736" r:id="rId18"/>
    <p:sldId id="689" r:id="rId19"/>
    <p:sldId id="696" r:id="rId20"/>
    <p:sldId id="744" r:id="rId21"/>
    <p:sldId id="637" r:id="rId22"/>
    <p:sldId id="68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24" userDrawn="1">
          <p15:clr>
            <a:srgbClr val="A4A3A4"/>
          </p15:clr>
        </p15:guide>
        <p15:guide id="2" pos="290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abiana Barreira" initials="FB" lastIdx="4" clrIdx="0"/>
  <p:cmAuthor id="1" name="Isabela Ribeiro" initials="IR" lastIdx="3" clrIdx="1"/>
  <p:cmAuthor id="2" name="Bethania Blum" initials="BB" lastIdx="12" clrIdx="2">
    <p:extLst>
      <p:ext uri="{19B8F6BF-5375-455C-9EA6-DF929625EA0E}">
        <p15:presenceInfo xmlns:p15="http://schemas.microsoft.com/office/powerpoint/2012/main" userId="S-1-5-21-110518218-2279754945-2299870990-1231" providerId="AD"/>
      </p:ext>
    </p:extLst>
  </p:cmAuthor>
  <p:cmAuthor id="3" name="Louise Burrows" initials="LB" lastIdx="11" clrIdx="3">
    <p:extLst>
      <p:ext uri="{19B8F6BF-5375-455C-9EA6-DF929625EA0E}">
        <p15:presenceInfo xmlns:p15="http://schemas.microsoft.com/office/powerpoint/2012/main" userId="S-1-5-21-110518218-2279754945-2299870990-8620" providerId="AD"/>
      </p:ext>
    </p:extLst>
  </p:cmAuthor>
  <p:cmAuthor id="4" name="Nathalie Strub-Wourgaft" initials="NS" lastIdx="4" clrIdx="4">
    <p:extLst>
      <p:ext uri="{19B8F6BF-5375-455C-9EA6-DF929625EA0E}">
        <p15:presenceInfo xmlns:p15="http://schemas.microsoft.com/office/powerpoint/2012/main" userId="S-1-5-21-110518218-2279754945-2299870990-2137" providerId="AD"/>
      </p:ext>
    </p:extLst>
  </p:cmAuthor>
  <p:cmAuthor id="5" name="Julie Archer" initials="JA" lastIdx="1" clrIdx="5">
    <p:extLst>
      <p:ext uri="{19B8F6BF-5375-455C-9EA6-DF929625EA0E}">
        <p15:presenceInfo xmlns:p15="http://schemas.microsoft.com/office/powerpoint/2012/main" userId="S-1-5-21-110518218-2279754945-2299870990-1044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07" autoAdjust="0"/>
    <p:restoredTop sz="74033" autoAdjust="0"/>
  </p:normalViewPr>
  <p:slideViewPr>
    <p:cSldViewPr snapToGrid="0" showGuides="1">
      <p:cViewPr varScale="1">
        <p:scale>
          <a:sx n="64" d="100"/>
          <a:sy n="64" d="100"/>
        </p:scale>
        <p:origin x="466" y="62"/>
      </p:cViewPr>
      <p:guideLst>
        <p:guide orient="horz" pos="3624"/>
        <p:guide pos="290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ableStyles" Target="tableStyles.xml"/><Relationship Id="rId24" Type="http://schemas.openxmlformats.org/officeDocument/2006/relationships/notesMaster" Target="notesMasters/notesMaster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2-rio\Public-Rio\Projetos\R&amp;D%20CHAGAS\BENDITA\Resultados\top%20leve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6121308365866031E-2"/>
          <c:y val="0.10297376950818911"/>
          <c:w val="0.88523999205981607"/>
          <c:h val="0.531474660987592"/>
        </c:manualLayout>
      </c:layout>
      <c:scatterChart>
        <c:scatterStyle val="lineMarker"/>
        <c:varyColors val="0"/>
        <c:ser>
          <c:idx val="0"/>
          <c:order val="0"/>
          <c:tx>
            <c:strRef>
              <c:f>forest!$A$44</c:f>
              <c:strCache>
                <c:ptCount val="1"/>
                <c:pt idx="0">
                  <c:v>Molina et al,  2014
12M </c:v>
                </c:pt>
              </c:strCache>
            </c:strRef>
          </c:tx>
          <c:spPr>
            <a:ln w="60325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FF00"/>
              </a:solidFill>
              <a:ln w="9525">
                <a:noFill/>
              </a:ln>
              <a:effectLst/>
            </c:spPr>
          </c:marker>
          <c:dPt>
            <c:idx val="0"/>
            <c:marker>
              <c:symbol val="circle"/>
              <c:size val="10"/>
              <c:spPr>
                <a:solidFill>
                  <a:srgbClr val="0070C0"/>
                </a:solidFill>
                <a:ln w="9525">
                  <a:noFill/>
                </a:ln>
                <a:effectLst/>
              </c:spPr>
            </c:marker>
            <c:bubble3D val="0"/>
            <c:spPr>
              <a:ln w="6032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AD1A-49CF-B3B8-9267D76E6F20}"/>
              </c:ext>
            </c:extLst>
          </c:dPt>
          <c:xVal>
            <c:numRef>
              <c:f>forest!$C$44:$C$46</c:f>
              <c:numCache>
                <c:formatCode>General</c:formatCode>
                <c:ptCount val="3"/>
                <c:pt idx="0" formatCode="0.0">
                  <c:v>61.6</c:v>
                </c:pt>
              </c:numCache>
            </c:numRef>
          </c:xVal>
          <c:yVal>
            <c:numRef>
              <c:f>forest!$D$44:$D$46</c:f>
              <c:numCache>
                <c:formatCode>General</c:formatCode>
                <c:ptCount val="3"/>
                <c:pt idx="0">
                  <c:v>3</c:v>
                </c:pt>
                <c:pt idx="1">
                  <c:v>3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D1A-49CF-B3B8-9267D76E6F20}"/>
            </c:ext>
          </c:extLst>
        </c:ser>
        <c:ser>
          <c:idx val="1"/>
          <c:order val="1"/>
          <c:tx>
            <c:strRef>
              <c:f>forest!$A$47</c:f>
              <c:strCache>
                <c:ptCount val="1"/>
                <c:pt idx="0">
                  <c:v>Morillo et al, 2017 
6M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accent2"/>
              </a:solidFill>
              <a:ln w="25400">
                <a:solidFill>
                  <a:schemeClr val="accent2"/>
                </a:solidFill>
              </a:ln>
              <a:effectLst/>
            </c:spPr>
          </c:marker>
          <c:xVal>
            <c:numRef>
              <c:f>forest!$C$47:$C$49</c:f>
              <c:numCache>
                <c:formatCode>0.0</c:formatCode>
                <c:ptCount val="3"/>
                <c:pt idx="0">
                  <c:v>86.7</c:v>
                </c:pt>
                <c:pt idx="1">
                  <c:v>74.5</c:v>
                </c:pt>
                <c:pt idx="2">
                  <c:v>98.8</c:v>
                </c:pt>
              </c:numCache>
            </c:numRef>
          </c:xVal>
          <c:yVal>
            <c:numRef>
              <c:f>forest!$D$47:$D$49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D1A-49CF-B3B8-9267D76E6F20}"/>
            </c:ext>
          </c:extLst>
        </c:ser>
        <c:ser>
          <c:idx val="2"/>
          <c:order val="2"/>
          <c:tx>
            <c:strRef>
              <c:f>forest!$A$50</c:f>
              <c:strCache>
                <c:ptCount val="1"/>
                <c:pt idx="0">
                  <c:v>Torrico  et al, 2018
12M</c:v>
                </c:pt>
              </c:strCache>
            </c:strRef>
          </c:tx>
          <c:spPr>
            <a:ln w="3175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rgbClr val="00B050"/>
              </a:solidFill>
              <a:ln w="25400">
                <a:noFill/>
              </a:ln>
              <a:effectLst/>
            </c:spPr>
          </c:marker>
          <c:xVal>
            <c:numRef>
              <c:f>forest!$C$50:$C$52</c:f>
              <c:numCache>
                <c:formatCode>0.0</c:formatCode>
                <c:ptCount val="3"/>
                <c:pt idx="0">
                  <c:v>82</c:v>
                </c:pt>
                <c:pt idx="1">
                  <c:v>67.900000000000006</c:v>
                </c:pt>
                <c:pt idx="2">
                  <c:v>92</c:v>
                </c:pt>
              </c:numCache>
            </c:numRef>
          </c:xVal>
          <c:yVal>
            <c:numRef>
              <c:f>forest!$D$50:$D$52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AD1A-49CF-B3B8-9267D76E6F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6044184"/>
        <c:axId val="462556096"/>
      </c:scatterChart>
      <c:valAx>
        <c:axId val="4660441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556096"/>
        <c:crosses val="autoZero"/>
        <c:crossBetween val="midCat"/>
      </c:valAx>
      <c:valAx>
        <c:axId val="462556096"/>
        <c:scaling>
          <c:orientation val="minMax"/>
          <c:max val="4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044184"/>
        <c:crosses val="autoZero"/>
        <c:crossBetween val="midCat"/>
        <c:majorUnit val="1"/>
        <c:min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3057946300982568"/>
          <c:w val="1"/>
          <c:h val="0.182282884105646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FF"/>
    </a:solidFill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'safety vs efficacy'!$B$1</c:f>
              <c:strCache>
                <c:ptCount val="1"/>
                <c:pt idx="0">
                  <c:v>% Subjects with sustained PC at 12M (PP set)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rgbClr val="C00000"/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sng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'safety vs efficacy'!$A$2:$A$8</c:f>
              <c:strCache>
                <c:ptCount val="7"/>
                <c:pt idx="0">
                  <c:v>BZN 300 mg 
8 wks</c:v>
                </c:pt>
                <c:pt idx="1">
                  <c:v>BZN 300 mg 
4 wks</c:v>
                </c:pt>
                <c:pt idx="2">
                  <c:v>BZN 300 mg 
2 wks</c:v>
                </c:pt>
                <c:pt idx="3">
                  <c:v>BZN 150 mg
4 wks</c:v>
                </c:pt>
                <c:pt idx="4">
                  <c:v>COMBO BZN 150 mg 4 weeks</c:v>
                </c:pt>
                <c:pt idx="5">
                  <c:v>COMBO BZN Intermitent</c:v>
                </c:pt>
                <c:pt idx="6">
                  <c:v>Placebo</c:v>
                </c:pt>
              </c:strCache>
            </c:strRef>
          </c:cat>
          <c:val>
            <c:numRef>
              <c:f>'safety vs efficacy'!$B$2:$B$8</c:f>
              <c:numCache>
                <c:formatCode>0.0</c:formatCode>
                <c:ptCount val="7"/>
                <c:pt idx="0">
                  <c:v>78.3</c:v>
                </c:pt>
                <c:pt idx="1">
                  <c:v>88.9</c:v>
                </c:pt>
                <c:pt idx="2">
                  <c:v>78.599999999999994</c:v>
                </c:pt>
                <c:pt idx="3">
                  <c:v>82.8</c:v>
                </c:pt>
                <c:pt idx="4">
                  <c:v>83.3</c:v>
                </c:pt>
                <c:pt idx="5">
                  <c:v>84</c:v>
                </c:pt>
                <c:pt idx="6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38-473E-A5C1-C13892DEE3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1612432"/>
        <c:axId val="941610464"/>
      </c:barChart>
      <c:lineChart>
        <c:grouping val="standard"/>
        <c:varyColors val="0"/>
        <c:ser>
          <c:idx val="1"/>
          <c:order val="1"/>
          <c:tx>
            <c:strRef>
              <c:f>'safety vs efficacy'!$C$1</c:f>
              <c:strCache>
                <c:ptCount val="1"/>
                <c:pt idx="0">
                  <c:v>% Subjects with  TEAE leading to treatment discontinuation (AT set)</c:v>
                </c:pt>
              </c:strCache>
            </c:strRef>
          </c:tx>
          <c:spPr>
            <a:ln w="15875" cap="rnd">
              <a:solidFill>
                <a:schemeClr val="accent2"/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marker>
            <c:symbol val="circle"/>
            <c:size val="5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marker>
          <c:cat>
            <c:strRef>
              <c:f>'safety vs efficacy'!$A$2:$A$8</c:f>
              <c:strCache>
                <c:ptCount val="7"/>
                <c:pt idx="0">
                  <c:v>BZN 300 mg 
8 wks</c:v>
                </c:pt>
                <c:pt idx="1">
                  <c:v>BZN 300 mg 
4 wks</c:v>
                </c:pt>
                <c:pt idx="2">
                  <c:v>BZN 300 mg 
2 wks</c:v>
                </c:pt>
                <c:pt idx="3">
                  <c:v>BZN 150 mg
4 wks</c:v>
                </c:pt>
                <c:pt idx="4">
                  <c:v>COMBO BZN 150 mg 4 weeks</c:v>
                </c:pt>
                <c:pt idx="5">
                  <c:v>COMBO BZN Intermitent</c:v>
                </c:pt>
                <c:pt idx="6">
                  <c:v>Placebo</c:v>
                </c:pt>
              </c:strCache>
            </c:strRef>
          </c:cat>
          <c:val>
            <c:numRef>
              <c:f>'safety vs efficacy'!$C$2:$C$8</c:f>
              <c:numCache>
                <c:formatCode>0.0</c:formatCode>
                <c:ptCount val="7"/>
                <c:pt idx="0">
                  <c:v>20</c:v>
                </c:pt>
                <c:pt idx="1">
                  <c:v>3.3</c:v>
                </c:pt>
                <c:pt idx="2">
                  <c:v>0</c:v>
                </c:pt>
                <c:pt idx="3">
                  <c:v>3.3</c:v>
                </c:pt>
                <c:pt idx="4">
                  <c:v>10</c:v>
                </c:pt>
                <c:pt idx="5">
                  <c:v>13.3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838-473E-A5C1-C13892DEE364}"/>
            </c:ext>
          </c:extLst>
        </c:ser>
        <c:ser>
          <c:idx val="2"/>
          <c:order val="2"/>
          <c:tx>
            <c:strRef>
              <c:f>'safety vs efficacy'!$D$1</c:f>
              <c:strCache>
                <c:ptCount val="1"/>
                <c:pt idx="0">
                  <c:v>% Compliance BZN/ E1224/ Placebo</c:v>
                </c:pt>
              </c:strCache>
            </c:strRef>
          </c:tx>
          <c:spPr>
            <a:ln w="15875" cap="rnd">
              <a:solidFill>
                <a:schemeClr val="accent3"/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marker>
            <c:symbol val="circle"/>
            <c:size val="5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marker>
          <c:cat>
            <c:strRef>
              <c:f>'safety vs efficacy'!$A$2:$A$8</c:f>
              <c:strCache>
                <c:ptCount val="7"/>
                <c:pt idx="0">
                  <c:v>BZN 300 mg 
8 wks</c:v>
                </c:pt>
                <c:pt idx="1">
                  <c:v>BZN 300 mg 
4 wks</c:v>
                </c:pt>
                <c:pt idx="2">
                  <c:v>BZN 300 mg 
2 wks</c:v>
                </c:pt>
                <c:pt idx="3">
                  <c:v>BZN 150 mg
4 wks</c:v>
                </c:pt>
                <c:pt idx="4">
                  <c:v>COMBO BZN 150 mg 4 weeks</c:v>
                </c:pt>
                <c:pt idx="5">
                  <c:v>COMBO BZN Intermitent</c:v>
                </c:pt>
                <c:pt idx="6">
                  <c:v>Placebo</c:v>
                </c:pt>
              </c:strCache>
            </c:strRef>
          </c:cat>
          <c:val>
            <c:numRef>
              <c:f>'safety vs efficacy'!$D$2:$D$8</c:f>
              <c:numCache>
                <c:formatCode>0.0</c:formatCode>
                <c:ptCount val="7"/>
                <c:pt idx="0">
                  <c:v>86.36</c:v>
                </c:pt>
                <c:pt idx="1">
                  <c:v>92.35</c:v>
                </c:pt>
                <c:pt idx="2">
                  <c:v>95.31</c:v>
                </c:pt>
                <c:pt idx="3">
                  <c:v>95.38</c:v>
                </c:pt>
                <c:pt idx="4">
                  <c:v>91.27</c:v>
                </c:pt>
                <c:pt idx="5">
                  <c:v>95.02</c:v>
                </c:pt>
                <c:pt idx="6">
                  <c:v>99.74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838-473E-A5C1-C13892DEE3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1171344"/>
        <c:axId val="531170688"/>
      </c:lineChart>
      <c:valAx>
        <c:axId val="531170688"/>
        <c:scaling>
          <c:orientation val="minMax"/>
          <c:max val="100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1171344"/>
        <c:crosses val="max"/>
        <c:crossBetween val="between"/>
      </c:valAx>
      <c:catAx>
        <c:axId val="531171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1170688"/>
        <c:crosses val="autoZero"/>
        <c:auto val="1"/>
        <c:lblAlgn val="ctr"/>
        <c:lblOffset val="100"/>
        <c:noMultiLvlLbl val="0"/>
      </c:catAx>
      <c:valAx>
        <c:axId val="941610464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1612432"/>
        <c:crosses val="autoZero"/>
        <c:crossBetween val="between"/>
      </c:valAx>
      <c:catAx>
        <c:axId val="94161243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941610464"/>
        <c:crosses val="autoZero"/>
        <c:auto val="1"/>
        <c:lblAlgn val="ctr"/>
        <c:lblOffset val="100"/>
        <c:noMultiLvlLbl val="0"/>
      </c:catAx>
      <c:spPr>
        <a:solidFill>
          <a:srgbClr val="FFFFFF"/>
        </a:solidFill>
        <a:ln>
          <a:solidFill>
            <a:srgbClr val="C00000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2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75000"/>
            <a:lumOff val="2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75000"/>
            <a:lumOff val="2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75000"/>
            <a:lumOff val="2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3D5B83-2ED9-4743-BCA2-C15A71A9A9DE}" type="datetimeFigureOut">
              <a:rPr lang="en-GB" smtClean="0"/>
              <a:t>26/04/2019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B7C76A-721E-4F82-9A5F-60F5A5501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092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25B5CD-3FF8-40FF-9A36-2717BF741347}" type="slidenum">
              <a:rPr kumimoji="0" lang="en-US" alt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771970" name="Rectangle 7"/>
          <p:cNvSpPr txBox="1">
            <a:spLocks noGrp="1" noChangeArrowheads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1pPr>
            <a:lvl2pPr marL="37931725" indent="-37474525" defTabSz="931863"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318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0A4642E-972E-4C2C-9CDE-A010E1FDBB4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NeuzeitGrotesk Light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r" defTabSz="9318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NeuzeitGrotesk Light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771971" name="Rectangle 7"/>
          <p:cNvSpPr txBox="1">
            <a:spLocks noGrp="1" noChangeArrowheads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813" tIns="44907" rIns="89813" bIns="44907" anchor="b"/>
          <a:lstStyle>
            <a:lvl1pPr defTabSz="898525"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1pPr>
            <a:lvl2pPr marL="37931725" indent="-37474525" defTabSz="898525"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8985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NeuzeitGrotesk Light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7719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9575" y="698500"/>
            <a:ext cx="6197600" cy="3486150"/>
          </a:xfrm>
          <a:ln/>
        </p:spPr>
      </p:sp>
      <p:sp>
        <p:nvSpPr>
          <p:cNvPr id="27719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4418013"/>
            <a:ext cx="5607050" cy="4179887"/>
          </a:xfrm>
        </p:spPr>
        <p:txBody>
          <a:bodyPr lIns="89813" tIns="44907" rIns="89813" bIns="44907"/>
          <a:lstStyle/>
          <a:p>
            <a:endParaRPr lang="fr-FR" altLang="en-US" dirty="0"/>
          </a:p>
        </p:txBody>
      </p:sp>
    </p:spTree>
    <p:extLst>
      <p:ext uri="{BB962C8B-B14F-4D97-AF65-F5344CB8AC3E}">
        <p14:creationId xmlns:p14="http://schemas.microsoft.com/office/powerpoint/2010/main" val="2786190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 dados dos estudos anteriores,</a:t>
            </a:r>
            <a:r>
              <a:rPr lang="pt-PT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como o realizado na Bolivia, nos 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sugerem que BZN é uma droga eficaz, entretanto existe tanto uma lacuna de eficácia com cerca de 80% de resposta sustentada em 12 meses quanto um gap de tolerabilidade, com uma proporção de indivíduos (10-20%) que não completam o tratamento, a maioria devido a reações adversas e a longa duração de tratamento.</a:t>
            </a:r>
          </a:p>
          <a:p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Levando em consideração esses resultados, duas abordagens devem ser perseguidos (Figura 2):</a:t>
            </a:r>
          </a:p>
          <a:p>
            <a:pPr marL="228600" indent="-228600">
              <a:buAutoNum type="arabicParenR"/>
            </a:pP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Mudança no regime de dosagem atual de BZN em adultos para reduzir a exposição a droga</a:t>
            </a:r>
            <a:r>
              <a:rPr lang="pt-PT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melhorar a tolerabilidade, mantendo a eficácia</a:t>
            </a:r>
          </a:p>
          <a:p>
            <a:pPr marL="228600" indent="-228600">
              <a:buAutoNum type="arabicParenR"/>
            </a:pP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desenvolvimento de uma terapia de combinação para melhorar a eficácia, com tolerabilidade mantida ou se idealmente,</a:t>
            </a:r>
            <a:r>
              <a:rPr lang="pt-PT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melhorada</a:t>
            </a:r>
          </a:p>
          <a:p>
            <a:pPr marL="0" indent="0">
              <a:buNone/>
            </a:pPr>
            <a:endParaRPr lang="pt-PT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 terapia combinada tem como objetivo</a:t>
            </a:r>
            <a:r>
              <a:rPr lang="pt-PT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solucionar 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gap de eficácia mas pode ou não pode solucionar o gap de tolerabilidade)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Teniendo en cuenta estos resultados, dos enfoques para la optimización del tratamiento de Chagas están para ser seguidos (Figura 2): 1) El cambio del actual régimen de dosificación adulta de BNZ para reducir la exposición, mejorar la tolerabilidad, mientras que se mantiene la eficacia; y, 2) Desarrollo de una terapia de combinación para mejorar la eficacia y mantener o mejorar la tolerabilidad. La anterior no se refiere al intervalo de eficacia existente. La terapia de combinación pretende abordar el intervalo de eficacia y puede o no abordar el intervalo de tolerabilidad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7C76A-721E-4F82-9A5F-60F5A550182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0315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1" kern="1200" dirty="0"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ＭＳ Ｐゴシック" charset="-128"/>
              </a:rPr>
              <a:t>Figure 1: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ＭＳ Ｐゴシック" charset="-128"/>
              </a:rPr>
              <a:t>Trial profile</a:t>
            </a:r>
            <a:endParaRPr lang="pt-BR" sz="1200" kern="1200" dirty="0">
              <a:solidFill>
                <a:schemeClr val="tx1"/>
              </a:solidFill>
              <a:effectLst/>
              <a:latin typeface="Arial"/>
              <a:ea typeface="ＭＳ Ｐゴシック" charset="-128"/>
              <a:cs typeface="ＭＳ Ｐゴシック" charset="-128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ＭＳ Ｐゴシック" charset="-128"/>
              </a:rPr>
              <a:t> </a:t>
            </a:r>
            <a:endParaRPr lang="pt-BR" sz="1200" kern="1200" dirty="0">
              <a:solidFill>
                <a:schemeClr val="tx1"/>
              </a:solidFill>
              <a:effectLst/>
              <a:latin typeface="Arial"/>
              <a:ea typeface="ＭＳ Ｐゴシック" charset="-128"/>
              <a:cs typeface="ＭＳ Ｐゴシック" charset="-128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ＭＳ Ｐゴシック" charset="-128"/>
              </a:rPr>
              <a:t>ITT=Intention to treat. ATS=all treated set. *Other reasons were 10 patients with electrocardiogram abnormalities, 10 not able to comply with protocol, 8 pregnancies, 7 unlikely to cooperate with the trial, 3 with signs or symptoms of chronic cardiac and/or digestive Chagas, 2 with clinical conditions, 2 with no confirmatory serology, 2 because of weight, 1 treated with BZN of NFX in the past, and 6 with more than one reason (negative PCR, laboratory abnormalities, signs or symptoms of chronic cardiac and/or digestive Chagas, unlikely to cooperate, treated with BZN of NFX in the past, clinical conditions and weight)</a:t>
            </a:r>
            <a:endParaRPr lang="pt-BR" sz="1200" kern="1200" dirty="0">
              <a:solidFill>
                <a:schemeClr val="tx1"/>
              </a:solidFill>
              <a:effectLst/>
              <a:latin typeface="Arial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F7E7B7-9D7F-4D9C-A45D-618464AE3FE8}" type="slidenum">
              <a:rPr lang="en-US" altLang="fr-FR" smtClean="0"/>
              <a:pPr>
                <a:defRPr/>
              </a:pPr>
              <a:t>11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172380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1243013"/>
            <a:ext cx="5964237" cy="3355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9405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5970588"/>
            <a:ext cx="12192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2700" y="6053139"/>
            <a:ext cx="2999317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45368" y="6043614"/>
            <a:ext cx="9046633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latin typeface="Arial" charset="0"/>
              <a:ea typeface="ＭＳ Ｐゴシック" charset="-128"/>
            </a:endParaRPr>
          </a:p>
        </p:txBody>
      </p:sp>
      <p:pic>
        <p:nvPicPr>
          <p:cNvPr id="7" name="Picture 1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32801" y="5308600"/>
            <a:ext cx="3551767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49600" y="35052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149600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Date Placeholder 27"/>
          <p:cNvSpPr>
            <a:spLocks noGrp="1"/>
          </p:cNvSpPr>
          <p:nvPr>
            <p:ph type="dt" sz="half" idx="10"/>
          </p:nvPr>
        </p:nvSpPr>
        <p:spPr>
          <a:xfrm>
            <a:off x="101600" y="6069013"/>
            <a:ext cx="27432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23D16FC1-E239-47A5-A262-14AA1F3A6863}" type="datetime1">
              <a:rPr lang="en-US" smtClean="0"/>
              <a:t>4/26/2019</a:t>
            </a:fld>
            <a:endParaRPr lang="en-GB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781300" y="236539"/>
            <a:ext cx="7823200" cy="365125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12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0668000" y="228600"/>
            <a:ext cx="11176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423F74-844D-42C4-932C-98B4637BFBE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/>
        </p:nvSpPr>
        <p:spPr bwMode="auto">
          <a:xfrm>
            <a:off x="11089218" y="6245225"/>
            <a:ext cx="67098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b="1" kern="1200" baseline="0">
                <a:solidFill>
                  <a:srgbClr val="FFFFFF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fld id="{BDFDA3B2-FBDB-4AD9-9E23-FA69804DB5A5}" type="slidenum">
              <a:rPr lang="fr-FR" sz="1400" smtClean="0">
                <a:solidFill>
                  <a:schemeClr val="tx1"/>
                </a:solidFill>
              </a:rPr>
              <a:pPr>
                <a:defRPr/>
              </a:pPr>
              <a:t>‹#›</a:t>
            </a:fld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76200"/>
            <a:ext cx="10871200" cy="990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000" y="6492876"/>
            <a:ext cx="3556000" cy="365125"/>
          </a:xfrm>
        </p:spPr>
        <p:txBody>
          <a:bodyPr/>
          <a:lstStyle>
            <a:lvl1pPr>
              <a:defRPr/>
            </a:lvl1pPr>
          </a:lstStyle>
          <a:p>
            <a:fld id="{02728348-93CD-4D95-9109-1F158D685830}" type="datetime1">
              <a:rPr lang="en-US" smtClean="0"/>
              <a:t>4/26/2019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23F74-844D-42C4-932C-98B4637BFBE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latin typeface="Arial" charset="0"/>
              <a:ea typeface="ＭＳ Ｐゴシック" charset="-128"/>
            </a:endParaRPr>
          </a:p>
        </p:txBody>
      </p:sp>
      <p:pic>
        <p:nvPicPr>
          <p:cNvPr id="7" name="Picture 1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53600" y="6284914"/>
            <a:ext cx="1930400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09DE97-C77B-49E6-90E0-AE26B268EEBE}" type="datetime1">
              <a:rPr lang="en-US" smtClean="0"/>
              <a:t>4/26/2019</a:t>
            </a:fld>
            <a:endParaRPr lang="en-GB"/>
          </a:p>
        </p:txBody>
      </p:sp>
      <p:sp>
        <p:nvSpPr>
          <p:cNvPr id="9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1"/>
            <a:ext cx="1727200" cy="701675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fld id="{A1423F74-844D-42C4-932C-98B4637BFBEB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BC611EA-9956-463F-B753-05B740A82F4A}" type="datetime1">
              <a:rPr lang="en-US" smtClean="0"/>
              <a:t>4/26/2019</a:t>
            </a:fld>
            <a:endParaRPr lang="en-GB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23F74-844D-42C4-932C-98B4637BFBE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133A63-A53C-4B67-B5E1-D7508F4E1F65}" type="datetime1">
              <a:rPr lang="en-US" smtClean="0"/>
              <a:t>4/26/2019</a:t>
            </a:fld>
            <a:endParaRPr lang="en-GB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23F74-844D-42C4-932C-98B4637BFBE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5D1224-6428-4681-BD2F-A33E9E3E74D0}" type="datetime1">
              <a:rPr lang="en-US" smtClean="0"/>
              <a:t>4/26/2019</a:t>
            </a:fld>
            <a:endParaRPr lang="en-GB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23F74-844D-42C4-932C-98B4637BFBE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53600" y="6284914"/>
            <a:ext cx="1930400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BD3809-B5F5-4726-9EFC-3CD80E459ED4}" type="datetime1">
              <a:rPr lang="en-US" smtClean="0"/>
              <a:t>4/26/2019</a:t>
            </a:fld>
            <a:endParaRPr lang="en-GB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711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423F74-844D-42C4-932C-98B4637BFBE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3050"/>
            <a:ext cx="107696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>
                <a:latin typeface="Arial"/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3251200" y="1828800"/>
            <a:ext cx="85344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BB5351-2AFA-4C77-A002-73FDBCC7DC74}" type="datetime1">
              <a:rPr lang="en-US" smtClean="0"/>
              <a:t>4/26/2019</a:t>
            </a:fld>
            <a:endParaRPr lang="en-GB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23F74-844D-42C4-932C-98B4637BFBE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12700" y="4572001"/>
            <a:ext cx="12192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2699" y="4664075"/>
            <a:ext cx="1951567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59517" y="4654550"/>
            <a:ext cx="10132483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8" name="Rectangle 7"/>
          <p:cNvSpPr/>
          <p:nvPr/>
        </p:nvSpPr>
        <p:spPr bwMode="white">
          <a:xfrm>
            <a:off x="1930401" y="1"/>
            <a:ext cx="133351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8331200" y="6248401"/>
            <a:ext cx="3556000" cy="365125"/>
          </a:xfrm>
        </p:spPr>
        <p:txBody>
          <a:bodyPr/>
          <a:lstStyle>
            <a:lvl1pPr>
              <a:defRPr/>
            </a:lvl1pPr>
          </a:lstStyle>
          <a:p>
            <a:fld id="{C1B1A29A-0C8D-49DB-BA4C-27241A4FA7F7}" type="datetime1">
              <a:rPr lang="en-US" smtClean="0"/>
              <a:t>4/26/2019</a:t>
            </a:fld>
            <a:endParaRPr lang="en-GB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1"/>
            <a:ext cx="1930400" cy="663575"/>
          </a:xfrm>
        </p:spPr>
        <p:txBody>
          <a:bodyPr/>
          <a:lstStyle>
            <a:lvl1pPr>
              <a:defRPr sz="2800"/>
            </a:lvl1pPr>
          </a:lstStyle>
          <a:p>
            <a:fld id="{A1423F74-844D-42C4-932C-98B4637BFBEB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2133600" y="6248401"/>
            <a:ext cx="6096000" cy="365125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3E8883-2897-4442-A008-543A8D3CB1C7}" type="datetime1">
              <a:rPr lang="en-US" smtClean="0"/>
              <a:t>4/26/2019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23F74-844D-42C4-932C-98B4637BFBE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8128001" y="0"/>
            <a:ext cx="427567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189384" y="609600"/>
            <a:ext cx="3048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189384" y="0"/>
            <a:ext cx="3048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609601"/>
            <a:ext cx="2743200" cy="5516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8737600" y="6248401"/>
            <a:ext cx="2946400" cy="365125"/>
          </a:xfrm>
        </p:spPr>
        <p:txBody>
          <a:bodyPr/>
          <a:lstStyle>
            <a:lvl1pPr>
              <a:defRPr/>
            </a:lvl1pPr>
          </a:lstStyle>
          <a:p>
            <a:fld id="{60097D22-5A1C-45EC-A22B-6394B2EA42EB}" type="datetime1">
              <a:rPr lang="en-US" smtClean="0"/>
              <a:t>4/26/2019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1" y="6248401"/>
            <a:ext cx="7431617" cy="365125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075084" y="103717"/>
            <a:ext cx="533400" cy="325967"/>
          </a:xfrm>
        </p:spPr>
        <p:txBody>
          <a:bodyPr/>
          <a:lstStyle>
            <a:lvl1pPr>
              <a:defRPr/>
            </a:lvl1pPr>
          </a:lstStyle>
          <a:p>
            <a:fld id="{A1423F74-844D-42C4-932C-98B4637BFBE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E84E0F"/>
              </a:buClr>
              <a:buSzPct val="105000"/>
              <a:defRPr baseline="0">
                <a:latin typeface="+mn-lt"/>
              </a:defRPr>
            </a:lvl1pPr>
            <a:lvl2pPr marL="742950" indent="-285750">
              <a:buClr>
                <a:srgbClr val="E84E0F"/>
              </a:buClr>
              <a:buSzPct val="90000"/>
              <a:buFont typeface="Arial" panose="020B0604020202020204" pitchFamily="34" charset="0"/>
              <a:buChar char="•"/>
              <a:defRPr baseline="0"/>
            </a:lvl2pPr>
            <a:lvl3pPr marL="1257300" indent="-342900">
              <a:buClr>
                <a:srgbClr val="E84E0F"/>
              </a:buClr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26741" y="235967"/>
            <a:ext cx="10972800" cy="871538"/>
          </a:xfrm>
        </p:spPr>
        <p:txBody>
          <a:bodyPr/>
          <a:lstStyle>
            <a:lvl1pPr algn="l">
              <a:defRPr sz="4000" baseline="0">
                <a:solidFill>
                  <a:srgbClr val="655C4C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029855" y="6423025"/>
            <a:ext cx="5059059" cy="444500"/>
          </a:xfrm>
          <a:noFill/>
          <a:ln>
            <a:noFill/>
          </a:ln>
        </p:spPr>
        <p:txBody>
          <a:bodyPr/>
          <a:lstStyle>
            <a:lvl1pPr marL="0" indent="0" algn="r">
              <a:buNone/>
              <a:defRPr sz="1800">
                <a:solidFill>
                  <a:srgbClr val="FFFFFF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96673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329778"/>
            <a:ext cx="12192000" cy="594804"/>
          </a:xfrm>
          <a:prstGeom prst="rect">
            <a:avLst/>
          </a:prstGeom>
          <a:solidFill>
            <a:srgbClr val="F2F1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fr-CH" sz="1800">
              <a:solidFill>
                <a:srgbClr val="E5E2DC"/>
              </a:solidFill>
            </a:endParaRPr>
          </a:p>
        </p:txBody>
      </p:sp>
      <p:pic>
        <p:nvPicPr>
          <p:cNvPr id="4" name="Picture 3" descr="DNDi logo_white.eps"/>
          <p:cNvPicPr>
            <a:picLocks noChangeAspect="1"/>
          </p:cNvPicPr>
          <p:nvPr userDrawn="1"/>
        </p:nvPicPr>
        <p:blipFill>
          <a:blip r:embed="rId2" cstate="screen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017635" y="5765955"/>
            <a:ext cx="2354887" cy="402100"/>
          </a:xfrm>
          <a:prstGeom prst="rect">
            <a:avLst/>
          </a:prstGeom>
        </p:spPr>
      </p:pic>
      <p:grpSp>
        <p:nvGrpSpPr>
          <p:cNvPr id="12" name="Group 11"/>
          <p:cNvGrpSpPr/>
          <p:nvPr userDrawn="1"/>
        </p:nvGrpSpPr>
        <p:grpSpPr>
          <a:xfrm>
            <a:off x="1" y="3424702"/>
            <a:ext cx="6016977" cy="2510299"/>
            <a:chOff x="3818467" y="135467"/>
            <a:chExt cx="4512733" cy="2510299"/>
          </a:xfrm>
        </p:grpSpPr>
        <p:sp>
          <p:nvSpPr>
            <p:cNvPr id="13" name="TextBox 12"/>
            <p:cNvSpPr txBox="1"/>
            <p:nvPr userDrawn="1"/>
          </p:nvSpPr>
          <p:spPr>
            <a:xfrm>
              <a:off x="3818467" y="135467"/>
              <a:ext cx="4512733" cy="369332"/>
            </a:xfrm>
            <a:prstGeom prst="rect">
              <a:avLst/>
            </a:prstGeom>
            <a:solidFill>
              <a:srgbClr val="5D413F"/>
            </a:solidFill>
          </p:spPr>
          <p:txBody>
            <a:bodyPr wrap="square" rtlCol="0">
              <a:spAutoFit/>
            </a:bodyPr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CH" sz="1800" dirty="0">
                <a:solidFill>
                  <a:prstClr val="black"/>
                </a:solidFill>
                <a:latin typeface="Calibri" panose="020F0502020204030204" pitchFamily="34" charset="0"/>
                <a:ea typeface="MS PGothic" panose="020B0600070205080204" pitchFamily="34" charset="-128"/>
              </a:endParaRPr>
            </a:p>
          </p:txBody>
        </p:sp>
        <p:pic>
          <p:nvPicPr>
            <p:cNvPr id="14" name="Picture 13" descr="DNDi logo_white.eps"/>
            <p:cNvPicPr>
              <a:picLocks noChangeAspect="1"/>
            </p:cNvPicPr>
            <p:nvPr/>
          </p:nvPicPr>
          <p:blipFill>
            <a:blip r:embed="rId2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6350163" y="2243666"/>
              <a:ext cx="1766165" cy="402100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83118" y="3573464"/>
            <a:ext cx="5262033" cy="1412875"/>
          </a:xfrm>
        </p:spPr>
        <p:txBody>
          <a:bodyPr/>
          <a:lstStyle>
            <a:lvl1pPr marL="0" indent="0">
              <a:buNone/>
              <a:defRPr sz="4000">
                <a:solidFill>
                  <a:srgbClr val="F2F1ED"/>
                </a:solidFill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21585701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NDi logo_white.eps"/>
          <p:cNvPicPr>
            <a:picLocks noChangeAspect="1"/>
          </p:cNvPicPr>
          <p:nvPr/>
        </p:nvPicPr>
        <p:blipFill>
          <a:blip r:embed="rId2" cstate="screen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942990" y="5932210"/>
            <a:ext cx="1975335" cy="337291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12192000" cy="6960093"/>
          </a:xfrm>
          <a:solidFill>
            <a:srgbClr val="F2F1ED"/>
          </a:solidFill>
        </p:spPr>
        <p:txBody>
          <a:bodyPr/>
          <a:lstStyle/>
          <a:p>
            <a:pPr lvl="0"/>
            <a:r>
              <a:rPr lang="en-US" noProof="0"/>
              <a:t>Click icon to add picture</a:t>
            </a:r>
            <a:endParaRPr lang="fr-FR" noProof="0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6175024" y="3424701"/>
            <a:ext cx="6016977" cy="2510299"/>
            <a:chOff x="3818467" y="135467"/>
            <a:chExt cx="4512733" cy="2510299"/>
          </a:xfrm>
        </p:grpSpPr>
        <p:sp>
          <p:nvSpPr>
            <p:cNvPr id="8" name="TextBox 7"/>
            <p:cNvSpPr txBox="1"/>
            <p:nvPr userDrawn="1"/>
          </p:nvSpPr>
          <p:spPr>
            <a:xfrm>
              <a:off x="3818467" y="135467"/>
              <a:ext cx="4512733" cy="369332"/>
            </a:xfrm>
            <a:prstGeom prst="rect">
              <a:avLst/>
            </a:prstGeom>
            <a:solidFill>
              <a:srgbClr val="5D413F"/>
            </a:solidFill>
          </p:spPr>
          <p:txBody>
            <a:bodyPr wrap="square" rtlCol="0">
              <a:spAutoFit/>
            </a:bodyPr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CH" sz="1800" dirty="0">
                <a:solidFill>
                  <a:prstClr val="black"/>
                </a:solidFill>
                <a:latin typeface="Calibri" panose="020F0502020204030204" pitchFamily="34" charset="0"/>
                <a:ea typeface="MS PGothic" panose="020B0600070205080204" pitchFamily="34" charset="-128"/>
              </a:endParaRPr>
            </a:p>
          </p:txBody>
        </p:sp>
        <p:pic>
          <p:nvPicPr>
            <p:cNvPr id="9" name="Picture 8" descr="DNDi logo_white.eps"/>
            <p:cNvPicPr>
              <a:picLocks noChangeAspect="1"/>
            </p:cNvPicPr>
            <p:nvPr/>
          </p:nvPicPr>
          <p:blipFill>
            <a:blip r:embed="rId2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6350163" y="2243666"/>
              <a:ext cx="1766165" cy="402100"/>
            </a:xfrm>
            <a:prstGeom prst="rect">
              <a:avLst/>
            </a:prstGeom>
          </p:spPr>
        </p:pic>
      </p:grpSp>
      <p:sp>
        <p:nvSpPr>
          <p:cNvPr id="1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366241" y="3573464"/>
            <a:ext cx="5262033" cy="1412875"/>
          </a:xfrm>
        </p:spPr>
        <p:txBody>
          <a:bodyPr/>
          <a:lstStyle>
            <a:lvl1pPr marL="0" indent="0">
              <a:buNone/>
              <a:defRPr sz="4000">
                <a:solidFill>
                  <a:srgbClr val="F2F1ED"/>
                </a:solidFill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7050814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NDi logo_white.eps"/>
          <p:cNvPicPr>
            <a:picLocks noChangeAspect="1"/>
          </p:cNvPicPr>
          <p:nvPr/>
        </p:nvPicPr>
        <p:blipFill>
          <a:blip r:embed="rId2" cstate="screen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461684" y="5947039"/>
            <a:ext cx="2250409" cy="385061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rgbClr val="F2F1ED"/>
          </a:solidFill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fr-FR" noProof="0" dirty="0"/>
          </a:p>
        </p:txBody>
      </p:sp>
      <p:sp>
        <p:nvSpPr>
          <p:cNvPr id="17" name="SmartArt Placeholder 16"/>
          <p:cNvSpPr>
            <a:spLocks noGrp="1"/>
          </p:cNvSpPr>
          <p:nvPr>
            <p:ph type="dgm" sz="quarter" idx="14"/>
          </p:nvPr>
        </p:nvSpPr>
        <p:spPr>
          <a:xfrm>
            <a:off x="1" y="0"/>
            <a:ext cx="4923367" cy="6858000"/>
          </a:xfrm>
          <a:solidFill>
            <a:srgbClr val="472725">
              <a:alpha val="63137"/>
            </a:srgbClr>
          </a:solidFill>
        </p:spPr>
        <p:txBody>
          <a:bodyPr/>
          <a:lstStyle/>
          <a:p>
            <a:pPr lvl="0"/>
            <a:r>
              <a:rPr lang="en-US" noProof="0"/>
              <a:t>Click icon to add SmartArt graphic</a:t>
            </a:r>
            <a:endParaRPr lang="fr-FR" noProof="0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69797" y="3636046"/>
            <a:ext cx="4783771" cy="762000"/>
          </a:xfrm>
        </p:spPr>
        <p:txBody>
          <a:bodyPr/>
          <a:lstStyle>
            <a:lvl1pPr marL="0" indent="0">
              <a:buNone/>
              <a:defRPr sz="2000" i="1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139700" y="2649538"/>
            <a:ext cx="4783667" cy="642938"/>
          </a:xfrm>
        </p:spPr>
        <p:txBody>
          <a:bodyPr/>
          <a:lstStyle>
            <a:lvl1pPr marL="0" indent="0"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81943" y="1176092"/>
            <a:ext cx="4783771" cy="1300778"/>
          </a:xfrm>
        </p:spPr>
        <p:txBody>
          <a:bodyPr/>
          <a:lstStyle>
            <a:lvl1pPr marL="0" indent="0">
              <a:buNone/>
              <a:defRPr sz="3600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16490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1&amp;2 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6418555"/>
          </a:xfrm>
          <a:solidFill>
            <a:srgbClr val="F2F1ED"/>
          </a:solidFill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fr-FR" noProof="0" dirty="0"/>
          </a:p>
        </p:txBody>
      </p:sp>
      <p:sp>
        <p:nvSpPr>
          <p:cNvPr id="4" name="SmartArt Placeholder 16"/>
          <p:cNvSpPr>
            <a:spLocks noGrp="1"/>
          </p:cNvSpPr>
          <p:nvPr>
            <p:ph type="dgm" sz="quarter" idx="14"/>
          </p:nvPr>
        </p:nvSpPr>
        <p:spPr>
          <a:xfrm>
            <a:off x="-1" y="-1"/>
            <a:ext cx="4923367" cy="6418555"/>
          </a:xfrm>
          <a:solidFill>
            <a:srgbClr val="472725">
              <a:alpha val="63922"/>
            </a:srgb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noProof="0"/>
              <a:t>Click icon to add SmartArt graphic</a:t>
            </a:r>
            <a:endParaRPr lang="fr-FR" noProof="0" dirty="0"/>
          </a:p>
        </p:txBody>
      </p:sp>
      <p:sp>
        <p:nvSpPr>
          <p:cNvPr id="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139595" y="3539479"/>
            <a:ext cx="4783771" cy="713173"/>
          </a:xfrm>
        </p:spPr>
        <p:txBody>
          <a:bodyPr/>
          <a:lstStyle>
            <a:lvl1pPr marL="0" indent="0">
              <a:buNone/>
              <a:defRPr sz="2000" i="1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139699" y="2588086"/>
            <a:ext cx="4783667" cy="601740"/>
          </a:xfrm>
        </p:spPr>
        <p:txBody>
          <a:bodyPr/>
          <a:lstStyle>
            <a:lvl1pPr marL="0" indent="0"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of the conference</a:t>
            </a: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39595" y="784771"/>
            <a:ext cx="4783771" cy="1523423"/>
          </a:xfrm>
        </p:spPr>
        <p:txBody>
          <a:bodyPr/>
          <a:lstStyle>
            <a:lvl1pPr marL="0" indent="0">
              <a:buNone/>
              <a:defRPr sz="4000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the conference</a:t>
            </a:r>
          </a:p>
        </p:txBody>
      </p:sp>
    </p:spTree>
    <p:extLst>
      <p:ext uri="{BB962C8B-B14F-4D97-AF65-F5344CB8AC3E}">
        <p14:creationId xmlns:p14="http://schemas.microsoft.com/office/powerpoint/2010/main" val="35767370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+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8487834" y="2165350"/>
            <a:ext cx="3704167" cy="6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sz="1800">
              <a:solidFill>
                <a:srgbClr val="E5E2D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487834" y="4287838"/>
            <a:ext cx="3704167" cy="6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sz="1800">
              <a:solidFill>
                <a:srgbClr val="E5E2DC"/>
              </a:solidFill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27223" y="196790"/>
            <a:ext cx="7716560" cy="871538"/>
          </a:xfrm>
        </p:spPr>
        <p:txBody>
          <a:bodyPr/>
          <a:lstStyle>
            <a:lvl1pPr algn="l">
              <a:defRPr sz="4000" baseline="0">
                <a:solidFill>
                  <a:srgbClr val="655C4C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27223" y="1220532"/>
            <a:ext cx="7716560" cy="5091493"/>
          </a:xfrm>
        </p:spPr>
        <p:txBody>
          <a:bodyPr/>
          <a:lstStyle>
            <a:lvl1pPr>
              <a:buClr>
                <a:srgbClr val="E84E0F"/>
              </a:buClr>
              <a:defRPr baseline="0">
                <a:latin typeface="+mn-lt"/>
              </a:defRPr>
            </a:lvl1pPr>
            <a:lvl2pPr marL="742950" indent="-285750">
              <a:buClr>
                <a:srgbClr val="E84E0F"/>
              </a:buClr>
              <a:buFont typeface="Wingdings" panose="05000000000000000000" pitchFamily="2" charset="2"/>
              <a:buChar char="§"/>
              <a:defRPr baseline="0"/>
            </a:lvl2pPr>
            <a:lvl3pPr marL="1143000" indent="-228600">
              <a:buClr>
                <a:srgbClr val="E84E0F"/>
              </a:buClr>
              <a:buFont typeface="Courier New" panose="02070309020205020404" pitchFamily="49" charset="0"/>
              <a:buChar char="o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8487051" y="2228767"/>
            <a:ext cx="3704949" cy="204980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lang="fr-FR" noProof="0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8487051" y="4351073"/>
            <a:ext cx="3704949" cy="1960952"/>
          </a:xfrm>
        </p:spPr>
        <p:txBody>
          <a:bodyPr/>
          <a:lstStyle/>
          <a:p>
            <a:pPr lvl="0"/>
            <a:r>
              <a:rPr lang="en-US" noProof="0"/>
              <a:t>Click icon to add picture</a:t>
            </a:r>
            <a:endParaRPr lang="fr-FR" noProof="0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8487051" y="204188"/>
            <a:ext cx="3704948" cy="1960952"/>
          </a:xfrm>
        </p:spPr>
        <p:txBody>
          <a:bodyPr/>
          <a:lstStyle/>
          <a:p>
            <a:pPr lvl="0"/>
            <a:r>
              <a:rPr lang="en-US" noProof="0"/>
              <a:t>Click icon to add picture</a:t>
            </a:r>
            <a:endParaRPr lang="fr-FR" noProof="0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7029855" y="6423025"/>
            <a:ext cx="5059059" cy="444500"/>
          </a:xfrm>
          <a:noFill/>
          <a:ln>
            <a:noFill/>
          </a:ln>
        </p:spPr>
        <p:txBody>
          <a:bodyPr/>
          <a:lstStyle>
            <a:lvl1pPr marL="0" indent="0" algn="r">
              <a:buNone/>
              <a:defRPr sz="1800">
                <a:solidFill>
                  <a:srgbClr val="FFFFFF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98765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+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90486" y="90259"/>
            <a:ext cx="7503495" cy="871538"/>
          </a:xfrm>
        </p:spPr>
        <p:txBody>
          <a:bodyPr/>
          <a:lstStyle>
            <a:lvl1pPr algn="l">
              <a:defRPr sz="4000" baseline="0">
                <a:solidFill>
                  <a:srgbClr val="655C4C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789333" y="1"/>
            <a:ext cx="4402667" cy="6391275"/>
          </a:xfrm>
        </p:spPr>
        <p:txBody>
          <a:bodyPr/>
          <a:lstStyle/>
          <a:p>
            <a:pPr lvl="0"/>
            <a:r>
              <a:rPr lang="en-US" noProof="0"/>
              <a:t>Click icon to add picture</a:t>
            </a:r>
            <a:endParaRPr lang="fr-FR" noProof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90500" y="1047750"/>
            <a:ext cx="7503584" cy="5343525"/>
          </a:xfrm>
        </p:spPr>
        <p:txBody>
          <a:bodyPr/>
          <a:lstStyle>
            <a:lvl1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  <a:lvl2pPr marL="742950" indent="-28575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7029855" y="6423025"/>
            <a:ext cx="5059059" cy="444500"/>
          </a:xfrm>
          <a:noFill/>
          <a:ln>
            <a:noFill/>
          </a:ln>
        </p:spPr>
        <p:txBody>
          <a:bodyPr/>
          <a:lstStyle>
            <a:lvl1pPr marL="0" indent="0" algn="r">
              <a:buNone/>
              <a:defRPr sz="1800">
                <a:solidFill>
                  <a:srgbClr val="FFFFFF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54488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E84E0F"/>
              </a:buClr>
              <a:buSzPct val="105000"/>
              <a:defRPr baseline="0">
                <a:latin typeface="+mn-lt"/>
              </a:defRPr>
            </a:lvl1pPr>
            <a:lvl2pPr marL="742950" indent="-285750">
              <a:buClr>
                <a:srgbClr val="E84E0F"/>
              </a:buClr>
              <a:buSzPct val="90000"/>
              <a:buFont typeface="Arial" panose="020B0604020202020204" pitchFamily="34" charset="0"/>
              <a:buChar char="•"/>
              <a:defRPr baseline="0"/>
            </a:lvl2pPr>
            <a:lvl3pPr marL="1257300" indent="-342900">
              <a:buClr>
                <a:srgbClr val="E84E0F"/>
              </a:buClr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26741" y="235967"/>
            <a:ext cx="10972800" cy="871538"/>
          </a:xfrm>
        </p:spPr>
        <p:txBody>
          <a:bodyPr/>
          <a:lstStyle>
            <a:lvl1pPr algn="l">
              <a:defRPr sz="4000" baseline="0">
                <a:solidFill>
                  <a:srgbClr val="655C4C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029855" y="6423025"/>
            <a:ext cx="5059059" cy="444500"/>
          </a:xfrm>
          <a:noFill/>
          <a:ln>
            <a:noFill/>
          </a:ln>
        </p:spPr>
        <p:txBody>
          <a:bodyPr/>
          <a:lstStyle>
            <a:lvl1pPr marL="0" indent="0" algn="r">
              <a:buNone/>
              <a:defRPr sz="1800">
                <a:solidFill>
                  <a:srgbClr val="FFFFFF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07547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 for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0"/>
            <a:r>
              <a:rPr lang="en-US" noProof="0"/>
              <a:t>Click icon to add picture</a:t>
            </a:r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0849705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 DNDi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59311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slide backgrou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8" descr="MF_DNDi_Paediatric_HIV_312_3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2225"/>
            <a:ext cx="12192000" cy="6396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89350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/>
        </p:nvSpPr>
        <p:spPr bwMode="auto">
          <a:xfrm>
            <a:off x="11089218" y="6245225"/>
            <a:ext cx="67098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b="1" kern="1200" baseline="0">
                <a:solidFill>
                  <a:srgbClr val="FFFFFF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fld id="{BDFDA3B2-FBDB-4AD9-9E23-FA69804DB5A5}" type="slidenum">
              <a:rPr lang="fr-FR" sz="1400" smtClean="0">
                <a:solidFill>
                  <a:schemeClr val="tx1"/>
                </a:solidFill>
              </a:rPr>
              <a:pPr>
                <a:defRPr/>
              </a:pPr>
              <a:t>‹#›</a:t>
            </a:fld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76200"/>
            <a:ext cx="10871200" cy="990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000" y="6492876"/>
            <a:ext cx="3556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2DE4F5D-C4CD-4091-9965-C947769CB6F0}" type="datetime1">
              <a:rPr lang="en-US" smtClean="0"/>
              <a:t>4/26/2019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1" y="6248401"/>
            <a:ext cx="722841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1127126"/>
            <a:ext cx="7112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1423F74-844D-42C4-932C-98B4637BFB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77667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9CA8AB-FC3D-417A-BB70-3CBACDDBA6CB}" type="datetime1">
              <a:rPr lang="en-US" smtClean="0"/>
              <a:t>4/26/2019</a:t>
            </a:fld>
            <a:endParaRPr lang="en-GB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D9737D-0566-44FC-80E4-CF74831C296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54916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CDF8A6EA-2A95-48E9-A2E1-F933BDDF2C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28000" y="6248401"/>
            <a:ext cx="3556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58843-3A11-44EB-B521-2126FBC8BCE9}" type="datetime1">
              <a:rPr lang="en-US" altLang="en-US" smtClean="0"/>
              <a:t>4/26/2019</a:t>
            </a:fld>
            <a:endParaRPr lang="en-US" altLang="en-US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E8C95813-F446-47F9-98D3-08971C4A7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801" y="6248401"/>
            <a:ext cx="722841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D87109FB-639F-4C51-93C1-59F8F0B2D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1127126"/>
            <a:ext cx="7112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826E3-C1A2-4671-A0F5-F3251B3958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58512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NDi logo_white.eps"/>
          <p:cNvPicPr>
            <a:picLocks noChangeAspect="1"/>
          </p:cNvPicPr>
          <p:nvPr/>
        </p:nvPicPr>
        <p:blipFill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397187" y="5932210"/>
            <a:ext cx="1975335" cy="337291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12192000" cy="6960093"/>
          </a:xfrm>
          <a:solidFill>
            <a:srgbClr val="F2F1ED"/>
          </a:solidFill>
        </p:spPr>
        <p:txBody>
          <a:bodyPr/>
          <a:lstStyle/>
          <a:p>
            <a:pPr lvl="0"/>
            <a:r>
              <a:rPr lang="en-US" noProof="0"/>
              <a:t>Click icon to add picture</a:t>
            </a:r>
            <a:endParaRPr lang="fr-FR" noProof="0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" y="4102101"/>
            <a:ext cx="5764567" cy="2387600"/>
          </a:xfrm>
          <a:solidFill>
            <a:srgbClr val="472725">
              <a:alpha val="87059"/>
            </a:srgbClr>
          </a:solidFill>
        </p:spPr>
        <p:txBody>
          <a:bodyPr/>
          <a:lstStyle>
            <a:lvl1pPr marL="0" indent="0">
              <a:buNone/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39878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NDi logo_white.eps"/>
          <p:cNvPicPr>
            <a:picLocks noChangeAspect="1"/>
          </p:cNvPicPr>
          <p:nvPr/>
        </p:nvPicPr>
        <p:blipFill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942990" y="5932210"/>
            <a:ext cx="1975335" cy="337291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12192000" cy="6960093"/>
          </a:xfrm>
          <a:solidFill>
            <a:srgbClr val="F2F1ED"/>
          </a:solidFill>
        </p:spPr>
        <p:txBody>
          <a:bodyPr/>
          <a:lstStyle/>
          <a:p>
            <a:pPr lvl="0"/>
            <a:r>
              <a:rPr lang="en-US" noProof="0"/>
              <a:t>Click icon to add picture</a:t>
            </a:r>
            <a:endParaRPr lang="fr-FR" noProof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427434" y="4102102"/>
            <a:ext cx="5764567" cy="2387599"/>
          </a:xfrm>
          <a:solidFill>
            <a:srgbClr val="472725">
              <a:alpha val="87059"/>
            </a:srgbClr>
          </a:solidFill>
        </p:spPr>
        <p:txBody>
          <a:bodyPr/>
          <a:lstStyle>
            <a:lvl1pPr marL="0" indent="0">
              <a:buNone/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8513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NDi logo_white.eps"/>
          <p:cNvPicPr>
            <a:picLocks noChangeAspect="1"/>
          </p:cNvPicPr>
          <p:nvPr/>
        </p:nvPicPr>
        <p:blipFill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461684" y="5947039"/>
            <a:ext cx="2250409" cy="385061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rgbClr val="F2F1ED"/>
          </a:solidFill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fr-FR" noProof="0" dirty="0"/>
          </a:p>
        </p:txBody>
      </p:sp>
      <p:sp>
        <p:nvSpPr>
          <p:cNvPr id="17" name="SmartArt Placeholder 16"/>
          <p:cNvSpPr>
            <a:spLocks noGrp="1"/>
          </p:cNvSpPr>
          <p:nvPr>
            <p:ph type="dgm" sz="quarter" idx="14"/>
          </p:nvPr>
        </p:nvSpPr>
        <p:spPr>
          <a:xfrm>
            <a:off x="-1" y="0"/>
            <a:ext cx="4923367" cy="6858000"/>
          </a:xfrm>
          <a:solidFill>
            <a:srgbClr val="472725">
              <a:alpha val="63137"/>
            </a:srgbClr>
          </a:solidFill>
        </p:spPr>
        <p:txBody>
          <a:bodyPr/>
          <a:lstStyle/>
          <a:p>
            <a:pPr lvl="0"/>
            <a:r>
              <a:rPr lang="en-US" noProof="0"/>
              <a:t>Click icon to add SmartArt graphic</a:t>
            </a:r>
            <a:endParaRPr lang="fr-FR" noProof="0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205319" y="2832100"/>
            <a:ext cx="4783771" cy="762000"/>
          </a:xfrm>
        </p:spPr>
        <p:txBody>
          <a:bodyPr/>
          <a:lstStyle>
            <a:lvl1pPr marL="0" indent="0">
              <a:buNone/>
              <a:defRPr sz="2000" i="1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205319" y="2006600"/>
            <a:ext cx="4783667" cy="642938"/>
          </a:xfrm>
        </p:spPr>
        <p:txBody>
          <a:bodyPr/>
          <a:lstStyle>
            <a:lvl1pPr marL="0" indent="0"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205317" y="987385"/>
            <a:ext cx="4783771" cy="808037"/>
          </a:xfrm>
        </p:spPr>
        <p:txBody>
          <a:bodyPr/>
          <a:lstStyle>
            <a:lvl1pPr marL="0" indent="0">
              <a:buNone/>
              <a:defRPr sz="4400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41583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1&amp;2 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6418555"/>
          </a:xfrm>
          <a:solidFill>
            <a:srgbClr val="F2F1ED"/>
          </a:solidFill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fr-FR" noProof="0" dirty="0"/>
          </a:p>
        </p:txBody>
      </p:sp>
      <p:sp>
        <p:nvSpPr>
          <p:cNvPr id="4" name="SmartArt Placeholder 16"/>
          <p:cNvSpPr>
            <a:spLocks noGrp="1"/>
          </p:cNvSpPr>
          <p:nvPr>
            <p:ph type="dgm" sz="quarter" idx="14"/>
          </p:nvPr>
        </p:nvSpPr>
        <p:spPr>
          <a:xfrm>
            <a:off x="-1" y="1"/>
            <a:ext cx="4923367" cy="6418555"/>
          </a:xfrm>
          <a:solidFill>
            <a:srgbClr val="472725">
              <a:alpha val="63922"/>
            </a:srgb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noProof="0"/>
              <a:t>Click icon to add SmartArt graphic</a:t>
            </a:r>
            <a:endParaRPr lang="fr-FR" noProof="0" dirty="0"/>
          </a:p>
        </p:txBody>
      </p:sp>
      <p:sp>
        <p:nvSpPr>
          <p:cNvPr id="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205319" y="2832101"/>
            <a:ext cx="4783771" cy="713173"/>
          </a:xfrm>
        </p:spPr>
        <p:txBody>
          <a:bodyPr/>
          <a:lstStyle>
            <a:lvl1pPr marL="0" indent="0">
              <a:buNone/>
              <a:defRPr sz="2000" i="1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205319" y="2006600"/>
            <a:ext cx="4783667" cy="601740"/>
          </a:xfrm>
        </p:spPr>
        <p:txBody>
          <a:bodyPr/>
          <a:lstStyle>
            <a:lvl1pPr marL="0" indent="0"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205317" y="987385"/>
            <a:ext cx="4783771" cy="756260"/>
          </a:xfrm>
        </p:spPr>
        <p:txBody>
          <a:bodyPr/>
          <a:lstStyle>
            <a:lvl1pPr marL="0" indent="0">
              <a:buNone/>
              <a:defRPr sz="4400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202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+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8487834" y="2165350"/>
            <a:ext cx="3704167" cy="6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800"/>
          </a:p>
        </p:txBody>
      </p:sp>
      <p:sp>
        <p:nvSpPr>
          <p:cNvPr id="10" name="Rectangle 9"/>
          <p:cNvSpPr/>
          <p:nvPr/>
        </p:nvSpPr>
        <p:spPr>
          <a:xfrm>
            <a:off x="8487834" y="4287838"/>
            <a:ext cx="3704167" cy="6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80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27223" y="196790"/>
            <a:ext cx="7716560" cy="871538"/>
          </a:xfrm>
        </p:spPr>
        <p:txBody>
          <a:bodyPr/>
          <a:lstStyle>
            <a:lvl1pPr algn="l">
              <a:defRPr sz="4000" baseline="0">
                <a:solidFill>
                  <a:srgbClr val="655C4C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27223" y="1220532"/>
            <a:ext cx="7716560" cy="5091493"/>
          </a:xfrm>
        </p:spPr>
        <p:txBody>
          <a:bodyPr/>
          <a:lstStyle>
            <a:lvl1pPr>
              <a:buClr>
                <a:srgbClr val="E84E0F"/>
              </a:buClr>
              <a:defRPr baseline="0">
                <a:latin typeface="+mn-lt"/>
              </a:defRPr>
            </a:lvl1pPr>
            <a:lvl2pPr marL="742950" indent="-285750">
              <a:buClr>
                <a:srgbClr val="E84E0F"/>
              </a:buClr>
              <a:buFont typeface="Wingdings" panose="05000000000000000000" pitchFamily="2" charset="2"/>
              <a:buChar char="§"/>
              <a:defRPr baseline="0"/>
            </a:lvl2pPr>
            <a:lvl3pPr marL="1143000" indent="-228600">
              <a:buClr>
                <a:srgbClr val="E84E0F"/>
              </a:buClr>
              <a:buFont typeface="Courier New" panose="02070309020205020404" pitchFamily="49" charset="0"/>
              <a:buChar char="o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8487051" y="2228767"/>
            <a:ext cx="3704949" cy="204980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lang="fr-FR" noProof="0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8487051" y="4351073"/>
            <a:ext cx="3704949" cy="1960952"/>
          </a:xfrm>
        </p:spPr>
        <p:txBody>
          <a:bodyPr/>
          <a:lstStyle/>
          <a:p>
            <a:pPr lvl="0"/>
            <a:r>
              <a:rPr lang="en-US" noProof="0"/>
              <a:t>Click icon to add picture</a:t>
            </a:r>
            <a:endParaRPr lang="fr-FR" noProof="0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8487051" y="204188"/>
            <a:ext cx="3704948" cy="1960952"/>
          </a:xfrm>
        </p:spPr>
        <p:txBody>
          <a:bodyPr/>
          <a:lstStyle/>
          <a:p>
            <a:pPr lvl="0"/>
            <a:r>
              <a:rPr lang="en-US" noProof="0"/>
              <a:t>Click icon to add picture</a:t>
            </a:r>
            <a:endParaRPr lang="fr-FR" noProof="0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7029855" y="6423025"/>
            <a:ext cx="5059059" cy="444500"/>
          </a:xfrm>
          <a:noFill/>
          <a:ln>
            <a:noFill/>
          </a:ln>
        </p:spPr>
        <p:txBody>
          <a:bodyPr/>
          <a:lstStyle>
            <a:lvl1pPr marL="0" indent="0" algn="r">
              <a:buNone/>
              <a:defRPr sz="180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73876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+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90486" y="90259"/>
            <a:ext cx="7503495" cy="871538"/>
          </a:xfrm>
        </p:spPr>
        <p:txBody>
          <a:bodyPr/>
          <a:lstStyle>
            <a:lvl1pPr algn="l">
              <a:defRPr sz="4000" baseline="0">
                <a:solidFill>
                  <a:srgbClr val="655C4C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789333" y="1"/>
            <a:ext cx="4402667" cy="6391275"/>
          </a:xfrm>
        </p:spPr>
        <p:txBody>
          <a:bodyPr/>
          <a:lstStyle/>
          <a:p>
            <a:pPr lvl="0"/>
            <a:r>
              <a:rPr lang="en-US" noProof="0"/>
              <a:t>Click icon to add picture</a:t>
            </a:r>
            <a:endParaRPr lang="fr-FR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90500" y="1047750"/>
            <a:ext cx="7503584" cy="5343525"/>
          </a:xfrm>
        </p:spPr>
        <p:txBody>
          <a:bodyPr/>
          <a:lstStyle>
            <a:lvl1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  <a:lvl2pPr marL="742950" indent="-28575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7029855" y="6423025"/>
            <a:ext cx="5059059" cy="444500"/>
          </a:xfrm>
          <a:noFill/>
          <a:ln>
            <a:noFill/>
          </a:ln>
        </p:spPr>
        <p:txBody>
          <a:bodyPr/>
          <a:lstStyle>
            <a:lvl1pPr marL="0" indent="0" algn="r">
              <a:buNone/>
              <a:defRPr sz="180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45346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0" y="6407151"/>
            <a:ext cx="12217400" cy="460375"/>
            <a:chOff x="0" y="6406442"/>
            <a:chExt cx="9162282" cy="460965"/>
          </a:xfrm>
        </p:grpSpPr>
        <p:sp>
          <p:nvSpPr>
            <p:cNvPr id="6" name="Rectangle 5"/>
            <p:cNvSpPr/>
            <p:nvPr/>
          </p:nvSpPr>
          <p:spPr>
            <a:xfrm>
              <a:off x="0" y="6406442"/>
              <a:ext cx="9162282" cy="460965"/>
            </a:xfrm>
            <a:prstGeom prst="rect">
              <a:avLst/>
            </a:prstGeom>
            <a:solidFill>
              <a:srgbClr val="E84E0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pic>
          <p:nvPicPr>
            <p:cNvPr id="7" name="Picture 6" descr="DNDi logo_white.eps"/>
            <p:cNvPicPr>
              <a:picLocks noChangeAspect="1"/>
            </p:cNvPicPr>
            <p:nvPr/>
          </p:nvPicPr>
          <p:blipFill>
            <a:blip r:embed="rId2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9267" y="6526800"/>
              <a:ext cx="1089972" cy="248491"/>
            </a:xfrm>
            <a:prstGeom prst="rect">
              <a:avLst/>
            </a:prstGeom>
          </p:spPr>
        </p:pic>
        <p:cxnSp>
          <p:nvCxnSpPr>
            <p:cNvPr id="9" name="Straight Connector 8"/>
            <p:cNvCxnSpPr/>
            <p:nvPr/>
          </p:nvCxnSpPr>
          <p:spPr>
            <a:xfrm>
              <a:off x="0" y="6412800"/>
              <a:ext cx="9162282" cy="0"/>
            </a:xfrm>
            <a:prstGeom prst="line">
              <a:avLst/>
            </a:prstGeom>
            <a:ln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E84E0F"/>
              </a:buClr>
              <a:buSzPct val="105000"/>
              <a:defRPr baseline="0">
                <a:latin typeface="+mn-lt"/>
              </a:defRPr>
            </a:lvl1pPr>
            <a:lvl2pPr marL="742950" indent="-285750">
              <a:buClr>
                <a:srgbClr val="E84E0F"/>
              </a:buClr>
              <a:buSzPct val="90000"/>
              <a:buFont typeface="Arial" panose="020B0604020202020204" pitchFamily="34" charset="0"/>
              <a:buChar char="•"/>
              <a:defRPr baseline="0"/>
            </a:lvl2pPr>
            <a:lvl3pPr marL="1257300" indent="-342900">
              <a:buClr>
                <a:srgbClr val="E84E0F"/>
              </a:buClr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26741" y="235967"/>
            <a:ext cx="10972800" cy="871538"/>
          </a:xfrm>
        </p:spPr>
        <p:txBody>
          <a:bodyPr/>
          <a:lstStyle>
            <a:lvl1pPr algn="l">
              <a:defRPr sz="4000" baseline="0">
                <a:solidFill>
                  <a:srgbClr val="655C4C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029855" y="6423025"/>
            <a:ext cx="5059059" cy="444500"/>
          </a:xfrm>
          <a:noFill/>
          <a:ln>
            <a:noFill/>
          </a:ln>
        </p:spPr>
        <p:txBody>
          <a:bodyPr/>
          <a:lstStyle>
            <a:lvl1pPr marL="0" indent="0" algn="r">
              <a:buNone/>
              <a:defRPr sz="180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34294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 for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0"/>
            <a:r>
              <a:rPr lang="en-US" noProof="0"/>
              <a:t>Click icon to add picture</a:t>
            </a:r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178960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 DNDi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8544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slide backgrou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8" descr="MF_DNDi_Paediatric_HIV_312_3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2225"/>
            <a:ext cx="12192000" cy="685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0" y="6407151"/>
            <a:ext cx="12217400" cy="460375"/>
            <a:chOff x="0" y="6406442"/>
            <a:chExt cx="9162282" cy="460965"/>
          </a:xfrm>
        </p:grpSpPr>
        <p:sp>
          <p:nvSpPr>
            <p:cNvPr id="4" name="Rectangle 3"/>
            <p:cNvSpPr/>
            <p:nvPr/>
          </p:nvSpPr>
          <p:spPr>
            <a:xfrm>
              <a:off x="0" y="6406442"/>
              <a:ext cx="9162282" cy="460965"/>
            </a:xfrm>
            <a:prstGeom prst="rect">
              <a:avLst/>
            </a:prstGeom>
            <a:solidFill>
              <a:srgbClr val="E84E0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pic>
          <p:nvPicPr>
            <p:cNvPr id="5" name="Picture 4" descr="DNDi logo_white.eps"/>
            <p:cNvPicPr>
              <a:picLocks noChangeAspect="1"/>
            </p:cNvPicPr>
            <p:nvPr/>
          </p:nvPicPr>
          <p:blipFill>
            <a:blip r:embed="rId3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9267" y="6526800"/>
              <a:ext cx="1089972" cy="248491"/>
            </a:xfrm>
            <a:prstGeom prst="rect">
              <a:avLst/>
            </a:prstGeom>
          </p:spPr>
        </p:pic>
        <p:cxnSp>
          <p:nvCxnSpPr>
            <p:cNvPr id="6" name="Straight Connector 5"/>
            <p:cNvCxnSpPr/>
            <p:nvPr/>
          </p:nvCxnSpPr>
          <p:spPr>
            <a:xfrm>
              <a:off x="0" y="6412800"/>
              <a:ext cx="9162282" cy="0"/>
            </a:xfrm>
            <a:prstGeom prst="line">
              <a:avLst/>
            </a:prstGeom>
            <a:ln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529492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lide for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91515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0"/>
            <a:r>
              <a:rPr lang="en-US" noProof="0"/>
              <a:t>Click icon to add picture</a:t>
            </a:r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7667354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E84E0F"/>
              </a:buClr>
              <a:buSzPct val="105000"/>
              <a:defRPr baseline="0">
                <a:latin typeface="+mn-lt"/>
              </a:defRPr>
            </a:lvl1pPr>
            <a:lvl2pPr marL="742950" indent="-285750">
              <a:buClr>
                <a:srgbClr val="E84E0F"/>
              </a:buClr>
              <a:buSzPct val="90000"/>
              <a:buFont typeface="Arial" panose="020B0604020202020204" pitchFamily="34" charset="0"/>
              <a:buChar char="•"/>
              <a:defRPr baseline="0"/>
            </a:lvl2pPr>
            <a:lvl3pPr marL="1257300" indent="-342900">
              <a:buClr>
                <a:srgbClr val="E84E0F"/>
              </a:buClr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26741" y="235967"/>
            <a:ext cx="10972800" cy="871538"/>
          </a:xfrm>
        </p:spPr>
        <p:txBody>
          <a:bodyPr/>
          <a:lstStyle>
            <a:lvl1pPr algn="l">
              <a:defRPr sz="4000" baseline="0">
                <a:solidFill>
                  <a:srgbClr val="655C4C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029855" y="6423025"/>
            <a:ext cx="5059059" cy="444500"/>
          </a:xfrm>
          <a:noFill/>
          <a:ln>
            <a:noFill/>
          </a:ln>
        </p:spPr>
        <p:txBody>
          <a:bodyPr/>
          <a:lstStyle>
            <a:lvl1pPr marL="0" indent="0" algn="r">
              <a:buNone/>
              <a:defRPr sz="180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37486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E84E0F"/>
              </a:buClr>
              <a:buSzPct val="105000"/>
              <a:defRPr baseline="0">
                <a:latin typeface="+mn-lt"/>
              </a:defRPr>
            </a:lvl1pPr>
            <a:lvl2pPr marL="742950" indent="-285750">
              <a:buClr>
                <a:srgbClr val="E84E0F"/>
              </a:buClr>
              <a:buSzPct val="90000"/>
              <a:buFont typeface="Arial" panose="020B0604020202020204" pitchFamily="34" charset="0"/>
              <a:buChar char="•"/>
              <a:defRPr baseline="0"/>
            </a:lvl2pPr>
            <a:lvl3pPr marL="1257300" indent="-342900">
              <a:buClr>
                <a:srgbClr val="E84E0F"/>
              </a:buClr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26741" y="235967"/>
            <a:ext cx="10972800" cy="871538"/>
          </a:xfrm>
        </p:spPr>
        <p:txBody>
          <a:bodyPr/>
          <a:lstStyle>
            <a:lvl1pPr algn="l">
              <a:defRPr sz="4000" baseline="0">
                <a:solidFill>
                  <a:srgbClr val="655C4C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029855" y="6423025"/>
            <a:ext cx="5059059" cy="444500"/>
          </a:xfrm>
          <a:noFill/>
          <a:ln>
            <a:noFill/>
          </a:ln>
        </p:spPr>
        <p:txBody>
          <a:bodyPr/>
          <a:lstStyle>
            <a:lvl1pPr marL="0" indent="0" algn="r">
              <a:buNone/>
              <a:defRPr sz="180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605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E84E0F"/>
              </a:buClr>
              <a:buSzPct val="105000"/>
              <a:defRPr baseline="0">
                <a:latin typeface="+mn-lt"/>
              </a:defRPr>
            </a:lvl1pPr>
            <a:lvl2pPr marL="742950" indent="-285750">
              <a:buClr>
                <a:srgbClr val="E84E0F"/>
              </a:buClr>
              <a:buSzPct val="90000"/>
              <a:buFont typeface="Arial" panose="020B0604020202020204" pitchFamily="34" charset="0"/>
              <a:buChar char="•"/>
              <a:defRPr baseline="0"/>
            </a:lvl2pPr>
            <a:lvl3pPr marL="1257300" indent="-342900">
              <a:buClr>
                <a:srgbClr val="E84E0F"/>
              </a:buClr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26741" y="235967"/>
            <a:ext cx="10972800" cy="871538"/>
          </a:xfrm>
        </p:spPr>
        <p:txBody>
          <a:bodyPr/>
          <a:lstStyle>
            <a:lvl1pPr algn="l">
              <a:defRPr sz="4000" baseline="0">
                <a:solidFill>
                  <a:srgbClr val="655C4C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029855" y="6423025"/>
            <a:ext cx="5059059" cy="444500"/>
          </a:xfrm>
          <a:noFill/>
          <a:ln>
            <a:noFill/>
          </a:ln>
        </p:spPr>
        <p:txBody>
          <a:bodyPr/>
          <a:lstStyle>
            <a:lvl1pPr marL="0" indent="0" algn="r">
              <a:buNone/>
              <a:defRPr sz="180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50783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E84E0F"/>
              </a:buClr>
              <a:buSzPct val="105000"/>
              <a:defRPr baseline="0">
                <a:latin typeface="+mn-lt"/>
              </a:defRPr>
            </a:lvl1pPr>
            <a:lvl2pPr marL="742950" indent="-285750">
              <a:buClr>
                <a:srgbClr val="E84E0F"/>
              </a:buClr>
              <a:buSzPct val="90000"/>
              <a:buFont typeface="Arial" panose="020B0604020202020204" pitchFamily="34" charset="0"/>
              <a:buChar char="•"/>
              <a:defRPr baseline="0"/>
            </a:lvl2pPr>
            <a:lvl3pPr marL="1257300" indent="-342900">
              <a:buClr>
                <a:srgbClr val="E84E0F"/>
              </a:buClr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26741" y="235967"/>
            <a:ext cx="10972800" cy="871538"/>
          </a:xfrm>
        </p:spPr>
        <p:txBody>
          <a:bodyPr/>
          <a:lstStyle>
            <a:lvl1pPr algn="l">
              <a:defRPr sz="4000" baseline="0">
                <a:solidFill>
                  <a:srgbClr val="655C4C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029855" y="6423025"/>
            <a:ext cx="5059059" cy="444500"/>
          </a:xfrm>
          <a:noFill/>
          <a:ln>
            <a:noFill/>
          </a:ln>
        </p:spPr>
        <p:txBody>
          <a:bodyPr/>
          <a:lstStyle>
            <a:lvl1pPr marL="0" indent="0" algn="r">
              <a:buNone/>
              <a:defRPr sz="180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854246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E84E0F"/>
              </a:buClr>
              <a:buSzPct val="105000"/>
              <a:defRPr baseline="0">
                <a:latin typeface="+mn-lt"/>
              </a:defRPr>
            </a:lvl1pPr>
            <a:lvl2pPr marL="742950" indent="-285750">
              <a:buClr>
                <a:srgbClr val="E84E0F"/>
              </a:buClr>
              <a:buSzPct val="90000"/>
              <a:buFont typeface="Arial" panose="020B0604020202020204" pitchFamily="34" charset="0"/>
              <a:buChar char="•"/>
              <a:defRPr baseline="0"/>
            </a:lvl2pPr>
            <a:lvl3pPr marL="1257300" indent="-342900">
              <a:buClr>
                <a:srgbClr val="E84E0F"/>
              </a:buClr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26741" y="235967"/>
            <a:ext cx="10972800" cy="871538"/>
          </a:xfrm>
        </p:spPr>
        <p:txBody>
          <a:bodyPr/>
          <a:lstStyle>
            <a:lvl1pPr algn="l">
              <a:defRPr sz="4000" baseline="0">
                <a:solidFill>
                  <a:srgbClr val="655C4C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029855" y="6423025"/>
            <a:ext cx="5059059" cy="444500"/>
          </a:xfrm>
          <a:noFill/>
          <a:ln>
            <a:noFill/>
          </a:ln>
        </p:spPr>
        <p:txBody>
          <a:bodyPr/>
          <a:lstStyle>
            <a:lvl1pPr marL="0" indent="0" algn="r">
              <a:buNone/>
              <a:defRPr sz="180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34626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E84E0F"/>
              </a:buClr>
              <a:buSzPct val="105000"/>
              <a:defRPr baseline="0">
                <a:latin typeface="+mn-lt"/>
              </a:defRPr>
            </a:lvl1pPr>
            <a:lvl2pPr marL="742950" indent="-285750">
              <a:buClr>
                <a:srgbClr val="E84E0F"/>
              </a:buClr>
              <a:buSzPct val="90000"/>
              <a:buFont typeface="Arial" panose="020B0604020202020204" pitchFamily="34" charset="0"/>
              <a:buChar char="•"/>
              <a:defRPr baseline="0"/>
            </a:lvl2pPr>
            <a:lvl3pPr marL="1257300" indent="-342900">
              <a:buClr>
                <a:srgbClr val="E84E0F"/>
              </a:buClr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26741" y="235967"/>
            <a:ext cx="10972800" cy="871538"/>
          </a:xfrm>
        </p:spPr>
        <p:txBody>
          <a:bodyPr/>
          <a:lstStyle>
            <a:lvl1pPr algn="l">
              <a:defRPr sz="4000" baseline="0">
                <a:solidFill>
                  <a:srgbClr val="655C4C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029855" y="6423025"/>
            <a:ext cx="5059059" cy="444500"/>
          </a:xfrm>
          <a:noFill/>
          <a:ln>
            <a:noFill/>
          </a:ln>
        </p:spPr>
        <p:txBody>
          <a:bodyPr/>
          <a:lstStyle>
            <a:lvl1pPr marL="0" indent="0" algn="r">
              <a:buNone/>
              <a:defRPr sz="180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90762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D7CD9C0-E664-4D22-8805-1B0A9F1211A7}" type="datetime1">
              <a:rPr lang="en-US" altLang="en-US" smtClean="0">
                <a:solidFill>
                  <a:prstClr val="black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4/26/2019</a:t>
            </a:fld>
            <a:endParaRPr lang="fr-FR" altLang="en-US">
              <a:solidFill>
                <a:prstClr val="black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altLang="en-US">
              <a:solidFill>
                <a:prstClr val="black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E353B49-C86C-4458-8492-7C92EBDDFB05}" type="slidenum">
              <a:rPr lang="fr-FR" altLang="en-US" smtClean="0">
                <a:solidFill>
                  <a:prstClr val="black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 altLang="en-US">
              <a:solidFill>
                <a:prstClr val="black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62993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0" y="6407151"/>
            <a:ext cx="12217400" cy="460375"/>
            <a:chOff x="0" y="6406442"/>
            <a:chExt cx="9162282" cy="460965"/>
          </a:xfrm>
        </p:grpSpPr>
        <p:sp>
          <p:nvSpPr>
            <p:cNvPr id="6" name="Rectangle 5"/>
            <p:cNvSpPr/>
            <p:nvPr/>
          </p:nvSpPr>
          <p:spPr>
            <a:xfrm>
              <a:off x="0" y="6406442"/>
              <a:ext cx="9162282" cy="460965"/>
            </a:xfrm>
            <a:prstGeom prst="rect">
              <a:avLst/>
            </a:prstGeom>
            <a:solidFill>
              <a:srgbClr val="E84E0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5E2DC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pic>
          <p:nvPicPr>
            <p:cNvPr id="7" name="Picture 6" descr="DNDi logo_white.eps"/>
            <p:cNvPicPr>
              <a:picLocks noChangeAspect="1"/>
            </p:cNvPicPr>
            <p:nvPr/>
          </p:nvPicPr>
          <p:blipFill>
            <a:blip r:embed="rId2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9267" y="6526800"/>
              <a:ext cx="1089972" cy="248491"/>
            </a:xfrm>
            <a:prstGeom prst="rect">
              <a:avLst/>
            </a:prstGeom>
          </p:spPr>
        </p:pic>
        <p:cxnSp>
          <p:nvCxnSpPr>
            <p:cNvPr id="9" name="Straight Connector 8"/>
            <p:cNvCxnSpPr/>
            <p:nvPr/>
          </p:nvCxnSpPr>
          <p:spPr>
            <a:xfrm>
              <a:off x="0" y="6412800"/>
              <a:ext cx="9162282" cy="0"/>
            </a:xfrm>
            <a:prstGeom prst="line">
              <a:avLst/>
            </a:prstGeom>
            <a:ln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E84E0F"/>
              </a:buClr>
              <a:buSzPct val="105000"/>
              <a:defRPr baseline="0">
                <a:latin typeface="+mn-lt"/>
              </a:defRPr>
            </a:lvl1pPr>
            <a:lvl2pPr marL="742950" indent="-285750">
              <a:buClr>
                <a:srgbClr val="E84E0F"/>
              </a:buClr>
              <a:buSzPct val="90000"/>
              <a:buFont typeface="Arial" panose="020B0604020202020204" pitchFamily="34" charset="0"/>
              <a:buChar char="•"/>
              <a:defRPr baseline="0"/>
            </a:lvl2pPr>
            <a:lvl3pPr marL="1257300" indent="-342900">
              <a:buClr>
                <a:srgbClr val="E84E0F"/>
              </a:buClr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26741" y="235967"/>
            <a:ext cx="10972800" cy="871538"/>
          </a:xfrm>
        </p:spPr>
        <p:txBody>
          <a:bodyPr/>
          <a:lstStyle>
            <a:lvl1pPr algn="l">
              <a:defRPr sz="4000" baseline="0">
                <a:solidFill>
                  <a:srgbClr val="655C4C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68643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+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8487834" y="2165350"/>
            <a:ext cx="3704167" cy="6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800"/>
          </a:p>
        </p:txBody>
      </p:sp>
      <p:sp>
        <p:nvSpPr>
          <p:cNvPr id="10" name="Rectangle 9"/>
          <p:cNvSpPr/>
          <p:nvPr/>
        </p:nvSpPr>
        <p:spPr>
          <a:xfrm>
            <a:off x="8487834" y="4287838"/>
            <a:ext cx="3704167" cy="6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80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27223" y="196790"/>
            <a:ext cx="7716560" cy="871538"/>
          </a:xfrm>
        </p:spPr>
        <p:txBody>
          <a:bodyPr/>
          <a:lstStyle>
            <a:lvl1pPr algn="l">
              <a:defRPr sz="4000" baseline="0">
                <a:solidFill>
                  <a:srgbClr val="655C4C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27223" y="1220532"/>
            <a:ext cx="7716560" cy="5091493"/>
          </a:xfrm>
        </p:spPr>
        <p:txBody>
          <a:bodyPr/>
          <a:lstStyle>
            <a:lvl1pPr>
              <a:buClr>
                <a:srgbClr val="E84E0F"/>
              </a:buClr>
              <a:defRPr baseline="0">
                <a:latin typeface="+mn-lt"/>
              </a:defRPr>
            </a:lvl1pPr>
            <a:lvl2pPr marL="742950" indent="-285750">
              <a:buClr>
                <a:srgbClr val="E84E0F"/>
              </a:buClr>
              <a:buFont typeface="Wingdings" panose="05000000000000000000" pitchFamily="2" charset="2"/>
              <a:buChar char="§"/>
              <a:defRPr baseline="0"/>
            </a:lvl2pPr>
            <a:lvl3pPr marL="1143000" indent="-228600">
              <a:buClr>
                <a:srgbClr val="E84E0F"/>
              </a:buClr>
              <a:buFont typeface="Courier New" panose="02070309020205020404" pitchFamily="49" charset="0"/>
              <a:buChar char="o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8487051" y="2228767"/>
            <a:ext cx="3704949" cy="204980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lang="fr-FR" noProof="0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8487051" y="4351073"/>
            <a:ext cx="3704949" cy="1960952"/>
          </a:xfrm>
        </p:spPr>
        <p:txBody>
          <a:bodyPr/>
          <a:lstStyle/>
          <a:p>
            <a:pPr lvl="0"/>
            <a:r>
              <a:rPr lang="en-US" noProof="0"/>
              <a:t>Click icon to add picture</a:t>
            </a:r>
            <a:endParaRPr lang="fr-FR" noProof="0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8487051" y="204188"/>
            <a:ext cx="3704948" cy="1960952"/>
          </a:xfrm>
        </p:spPr>
        <p:txBody>
          <a:bodyPr/>
          <a:lstStyle/>
          <a:p>
            <a:pPr lvl="0"/>
            <a:r>
              <a:rPr lang="en-US" noProof="0"/>
              <a:t>Click icon to add picture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9703282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+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90486" y="90259"/>
            <a:ext cx="7503495" cy="871538"/>
          </a:xfrm>
        </p:spPr>
        <p:txBody>
          <a:bodyPr/>
          <a:lstStyle>
            <a:lvl1pPr algn="l">
              <a:defRPr sz="4000" baseline="0">
                <a:solidFill>
                  <a:srgbClr val="655C4C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789333" y="1"/>
            <a:ext cx="4402667" cy="6391275"/>
          </a:xfrm>
        </p:spPr>
        <p:txBody>
          <a:bodyPr/>
          <a:lstStyle/>
          <a:p>
            <a:pPr lvl="0"/>
            <a:r>
              <a:rPr lang="en-US" noProof="0"/>
              <a:t>Click icon to add picture</a:t>
            </a:r>
            <a:endParaRPr lang="fr-FR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90500" y="1047750"/>
            <a:ext cx="7503584" cy="5343525"/>
          </a:xfrm>
        </p:spPr>
        <p:txBody>
          <a:bodyPr/>
          <a:lstStyle>
            <a:lvl1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  <a:lvl2pPr marL="742950" indent="-28575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9569155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D1E8711-D38C-4A09-8209-83DFC5DDF311}" type="datetime1">
              <a:rPr lang="en-US" sz="1200" smtClean="0">
                <a:solidFill>
                  <a:prstClr val="black">
                    <a:tint val="75000"/>
                  </a:prst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4/26/2019</a:t>
            </a:fld>
            <a:endParaRPr lang="fr-FR" sz="1200">
              <a:solidFill>
                <a:prstClr val="black">
                  <a:tint val="75000"/>
                </a:prstClr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sz="1200">
              <a:solidFill>
                <a:prstClr val="black">
                  <a:tint val="75000"/>
                </a:prstClr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algn="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223B8BD-D0BB-0A4C-8720-B1F4D5D7F9F8}" type="slidenum">
              <a:rPr lang="fr-FR" sz="1200" smtClean="0">
                <a:solidFill>
                  <a:prstClr val="black">
                    <a:tint val="75000"/>
                  </a:prst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pPr algn="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 sz="1200">
              <a:solidFill>
                <a:prstClr val="black">
                  <a:tint val="75000"/>
                </a:prstClr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301981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E84E0F"/>
              </a:buClr>
              <a:buSzPct val="105000"/>
              <a:defRPr baseline="0">
                <a:latin typeface="+mn-lt"/>
              </a:defRPr>
            </a:lvl1pPr>
            <a:lvl2pPr marL="557213" indent="-214313">
              <a:buClr>
                <a:srgbClr val="E84E0F"/>
              </a:buClr>
              <a:buSzPct val="90000"/>
              <a:buFont typeface="Arial" panose="020B0604020202020204" pitchFamily="34" charset="0"/>
              <a:buChar char="•"/>
              <a:defRPr baseline="0"/>
            </a:lvl2pPr>
            <a:lvl3pPr marL="942975" indent="-257175">
              <a:buClr>
                <a:srgbClr val="E84E0F"/>
              </a:buClr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26741" y="235967"/>
            <a:ext cx="10972800" cy="871538"/>
          </a:xfrm>
        </p:spPr>
        <p:txBody>
          <a:bodyPr/>
          <a:lstStyle>
            <a:lvl1pPr algn="l">
              <a:defRPr sz="3000" baseline="0">
                <a:solidFill>
                  <a:srgbClr val="655C4C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029856" y="6423025"/>
            <a:ext cx="5059059" cy="444500"/>
          </a:xfrm>
          <a:noFill/>
          <a:ln>
            <a:noFill/>
          </a:ln>
        </p:spPr>
        <p:txBody>
          <a:bodyPr/>
          <a:lstStyle>
            <a:lvl1pPr marL="0" indent="0" algn="r">
              <a:buNone/>
              <a:defRPr sz="1350">
                <a:solidFill>
                  <a:srgbClr val="FFFFFF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584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5.emf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28.xml"/><Relationship Id="rId21" Type="http://schemas.openxmlformats.org/officeDocument/2006/relationships/slideLayout" Target="../slideLayouts/slideLayout46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5" Type="http://schemas.openxmlformats.org/officeDocument/2006/relationships/image" Target="../media/image5.emf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23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812800" y="76200"/>
            <a:ext cx="10871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817033" y="1600201"/>
            <a:ext cx="108712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128000" y="6248401"/>
            <a:ext cx="3556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2"/>
                </a:solidFill>
                <a:latin typeface="Arial" charset="0"/>
                <a:ea typeface="ＭＳ Ｐゴシック" charset="-128"/>
                <a:cs typeface="+mn-cs"/>
              </a:defRPr>
            </a:lvl1pPr>
          </a:lstStyle>
          <a:p>
            <a:fld id="{35C0B15D-D41E-4B42-BD73-4CE0F6311DA5}" type="datetime1">
              <a:rPr lang="en-US" smtClean="0"/>
              <a:t>4/26/2019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812801" y="6248401"/>
            <a:ext cx="722841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2"/>
                </a:solidFill>
                <a:latin typeface="Arial" charset="0"/>
                <a:ea typeface="ＭＳ Ｐゴシック" charset="-128"/>
                <a:cs typeface="+mn-cs"/>
              </a:defRPr>
            </a:lvl1pPr>
          </a:lstStyle>
          <a:p>
            <a:endParaRPr lang="en-GB"/>
          </a:p>
        </p:txBody>
      </p:sp>
      <p:sp>
        <p:nvSpPr>
          <p:cNvPr id="7" name="Rectangle 6"/>
          <p:cNvSpPr/>
          <p:nvPr/>
        </p:nvSpPr>
        <p:spPr bwMode="white">
          <a:xfrm>
            <a:off x="0" y="1066801"/>
            <a:ext cx="12192000" cy="32067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112838"/>
            <a:ext cx="7112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87400" y="1112838"/>
            <a:ext cx="1140460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127126"/>
            <a:ext cx="7112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defRPr sz="1400" b="1">
                <a:solidFill>
                  <a:srgbClr val="FFFFFF"/>
                </a:solidFill>
                <a:latin typeface="Arial" charset="0"/>
                <a:ea typeface="ＭＳ Ｐゴシック" charset="-128"/>
                <a:cs typeface="+mn-cs"/>
              </a:defRPr>
            </a:lvl1pPr>
          </a:lstStyle>
          <a:p>
            <a:fld id="{A1423F74-844D-42C4-932C-98B4637BFBEB}" type="slidenum">
              <a:rPr lang="en-GB" smtClean="0"/>
              <a:t>‹#›</a:t>
            </a:fld>
            <a:endParaRPr lang="en-GB"/>
          </a:p>
        </p:txBody>
      </p:sp>
      <p:pic>
        <p:nvPicPr>
          <p:cNvPr id="1034" name="Picture 10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9753600" y="6284914"/>
            <a:ext cx="1930400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Arial"/>
          <a:ea typeface="ＭＳ Ｐゴシック" charset="-128"/>
          <a:cs typeface="ＭＳ Ｐゴシック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charset="0"/>
          <a:ea typeface="ＭＳ Ｐゴシック" charset="-128"/>
          <a:cs typeface="ＭＳ Ｐゴシック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charset="0"/>
          <a:ea typeface="ＭＳ Ｐゴシック" charset="-128"/>
          <a:cs typeface="ＭＳ Ｐゴシック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charset="0"/>
          <a:ea typeface="ＭＳ Ｐゴシック" charset="-128"/>
          <a:cs typeface="ＭＳ Ｐゴシック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charset="0"/>
          <a:ea typeface="ＭＳ Ｐゴシック" charset="-128"/>
          <a:cs typeface="ＭＳ Ｐゴシック" charset="-128"/>
        </a:defRPr>
      </a:lvl9pPr>
    </p:titleStyle>
    <p:bodyStyle>
      <a:lvl1pPr marL="319088" indent="-319088" algn="l" rtl="0" eaLnBrk="1" fontAlgn="base" hangingPunct="1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Arial"/>
          <a:ea typeface="ＭＳ Ｐゴシック" charset="-128"/>
          <a:cs typeface="ＭＳ Ｐゴシック" charset="-128"/>
        </a:defRPr>
      </a:lvl1pPr>
      <a:lvl2pPr marL="639763" indent="-273050" algn="l" rtl="0" eaLnBrk="1" fontAlgn="base" hangingPunct="1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Arial"/>
          <a:ea typeface="ＭＳ Ｐゴシック" charset="-128"/>
          <a:cs typeface="+mn-cs"/>
        </a:defRPr>
      </a:lvl2pPr>
      <a:lvl3pPr marL="914400" indent="-228600" algn="l" rtl="0" eaLnBrk="1" fontAlgn="base" hangingPunct="1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Arial"/>
          <a:ea typeface="ＭＳ Ｐゴシック" charset="-128"/>
          <a:cs typeface="+mn-cs"/>
        </a:defRPr>
      </a:lvl3pPr>
      <a:lvl4pPr marL="1371600" indent="-228600" algn="l" rtl="0" eaLnBrk="1" fontAlgn="base" hangingPunct="1">
        <a:spcBef>
          <a:spcPts val="400"/>
        </a:spcBef>
        <a:spcAft>
          <a:spcPct val="0"/>
        </a:spcAft>
        <a:buClr>
          <a:srgbClr val="A28E6A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Arial"/>
          <a:ea typeface="ＭＳ Ｐゴシック" charset="-128"/>
          <a:cs typeface="+mn-cs"/>
        </a:defRPr>
      </a:lvl4pPr>
      <a:lvl5pPr marL="1828800" indent="-228600" algn="l" rtl="0" eaLnBrk="1" fontAlgn="base" hangingPunct="1">
        <a:spcBef>
          <a:spcPts val="400"/>
        </a:spcBef>
        <a:spcAft>
          <a:spcPct val="0"/>
        </a:spcAft>
        <a:buClr>
          <a:srgbClr val="956251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Arial"/>
          <a:ea typeface="ＭＳ Ｐゴシック" charset="-128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1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noProof="0"/>
              <a:t>Click to edit Master title style</a:t>
            </a:r>
            <a:endParaRPr lang="en-GB" altLang="fr-FR" noProof="0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noProof="0"/>
              <a:t>Edit Master text styles</a:t>
            </a:r>
          </a:p>
          <a:p>
            <a:pPr lvl="1"/>
            <a:r>
              <a:rPr lang="en-US" altLang="fr-FR" noProof="0"/>
              <a:t>Second level</a:t>
            </a:r>
          </a:p>
          <a:p>
            <a:pPr lvl="2"/>
            <a:r>
              <a:rPr lang="en-US" altLang="fr-FR" noProof="0"/>
              <a:t>Third level</a:t>
            </a:r>
          </a:p>
          <a:p>
            <a:pPr lvl="3"/>
            <a:r>
              <a:rPr lang="en-US" altLang="fr-FR" noProof="0"/>
              <a:t>Fourth level</a:t>
            </a:r>
          </a:p>
          <a:p>
            <a:pPr lvl="4"/>
            <a:r>
              <a:rPr lang="en-US" altLang="fr-FR" noProof="0"/>
              <a:t>Fifth level</a:t>
            </a:r>
            <a:endParaRPr lang="en-GB" altLang="fr-FR" noProof="0" dirty="0"/>
          </a:p>
        </p:txBody>
      </p:sp>
      <p:grpSp>
        <p:nvGrpSpPr>
          <p:cNvPr id="1029" name="Group 1"/>
          <p:cNvGrpSpPr>
            <a:grpSpLocks/>
          </p:cNvGrpSpPr>
          <p:nvPr/>
        </p:nvGrpSpPr>
        <p:grpSpPr bwMode="auto">
          <a:xfrm>
            <a:off x="0" y="6404795"/>
            <a:ext cx="12192000" cy="460375"/>
            <a:chOff x="0" y="6406442"/>
            <a:chExt cx="9162282" cy="460965"/>
          </a:xfrm>
        </p:grpSpPr>
        <p:sp>
          <p:nvSpPr>
            <p:cNvPr id="13" name="Rectangle 12"/>
            <p:cNvSpPr/>
            <p:nvPr/>
          </p:nvSpPr>
          <p:spPr>
            <a:xfrm>
              <a:off x="0" y="6406442"/>
              <a:ext cx="9162282" cy="460965"/>
            </a:xfrm>
            <a:prstGeom prst="rect">
              <a:avLst/>
            </a:prstGeom>
            <a:solidFill>
              <a:srgbClr val="E84E0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pic>
          <p:nvPicPr>
            <p:cNvPr id="14" name="Picture 13" descr="DNDi logo_white.eps"/>
            <p:cNvPicPr>
              <a:picLocks noChangeAspect="1"/>
            </p:cNvPicPr>
            <p:nvPr/>
          </p:nvPicPr>
          <p:blipFill>
            <a:blip r:embed="rId16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9267" y="6526800"/>
              <a:ext cx="1089972" cy="248491"/>
            </a:xfrm>
            <a:prstGeom prst="rect">
              <a:avLst/>
            </a:prstGeom>
          </p:spPr>
        </p:pic>
        <p:cxnSp>
          <p:nvCxnSpPr>
            <p:cNvPr id="15" name="Straight Connector 14"/>
            <p:cNvCxnSpPr/>
            <p:nvPr/>
          </p:nvCxnSpPr>
          <p:spPr>
            <a:xfrm>
              <a:off x="0" y="6412800"/>
              <a:ext cx="9162282" cy="0"/>
            </a:xfrm>
            <a:prstGeom prst="line">
              <a:avLst/>
            </a:prstGeom>
            <a:ln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458239" y="6466522"/>
            <a:ext cx="5303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fld id="{64D2BE37-FA30-49CF-B899-DBBEFF0E0B42}" type="slidenum">
              <a:rPr lang="fr-CH" smtClean="0">
                <a:solidFill>
                  <a:srgbClr val="BFBFBF">
                    <a:lumMod val="20000"/>
                    <a:lumOff val="80000"/>
                  </a:srgb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CH" dirty="0">
              <a:solidFill>
                <a:srgbClr val="BFBFBF">
                  <a:lumMod val="20000"/>
                  <a:lumOff val="80000"/>
                </a:srgbClr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9264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713" r:id="rId13"/>
    <p:sldLayoutId id="2147483714" r:id="rId14"/>
  </p:sldLayoutIdLst>
  <p:hf sldNum="0"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2">
              <a:lumMod val="50000"/>
            </a:schemeClr>
          </a:solidFill>
          <a:latin typeface="+mj-lt"/>
          <a:ea typeface="MS PGothic" panose="020B0600070205080204" pitchFamily="34" charset="-128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anose="020B0606020202030204" pitchFamily="34" charset="0"/>
          <a:ea typeface="MS PGothic" panose="020B0600070205080204" pitchFamily="34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anose="020B0606020202030204" pitchFamily="34" charset="0"/>
          <a:ea typeface="MS PGothic" panose="020B0600070205080204" pitchFamily="34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anose="020B0606020202030204" pitchFamily="34" charset="0"/>
          <a:ea typeface="MS PGothic" panose="020B0600070205080204" pitchFamily="34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anose="020B0606020202030204" pitchFamily="34" charset="0"/>
          <a:ea typeface="MS PGothic" panose="020B0600070205080204" pitchFamily="34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1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/>
              <a:t>Click to edit Master text styles</a:t>
            </a:r>
          </a:p>
          <a:p>
            <a:pPr lvl="1"/>
            <a:r>
              <a:rPr lang="en-US" altLang="fr-FR"/>
              <a:t>Second level</a:t>
            </a:r>
          </a:p>
          <a:p>
            <a:pPr lvl="2"/>
            <a:r>
              <a:rPr lang="en-US" altLang="fr-FR"/>
              <a:t>Third level</a:t>
            </a:r>
          </a:p>
          <a:p>
            <a:pPr lvl="3"/>
            <a:r>
              <a:rPr lang="en-US" altLang="fr-FR"/>
              <a:t>Fourth level</a:t>
            </a:r>
          </a:p>
          <a:p>
            <a:pPr lvl="4"/>
            <a:r>
              <a:rPr lang="en-US" altLang="fr-FR"/>
              <a:t>Fifth level</a:t>
            </a:r>
          </a:p>
        </p:txBody>
      </p:sp>
      <p:grpSp>
        <p:nvGrpSpPr>
          <p:cNvPr id="1029" name="Group 1"/>
          <p:cNvGrpSpPr>
            <a:grpSpLocks/>
          </p:cNvGrpSpPr>
          <p:nvPr/>
        </p:nvGrpSpPr>
        <p:grpSpPr bwMode="auto">
          <a:xfrm>
            <a:off x="0" y="6407151"/>
            <a:ext cx="12192000" cy="460375"/>
            <a:chOff x="0" y="6406442"/>
            <a:chExt cx="9162282" cy="460965"/>
          </a:xfrm>
        </p:grpSpPr>
        <p:sp>
          <p:nvSpPr>
            <p:cNvPr id="13" name="Rectangle 12"/>
            <p:cNvSpPr/>
            <p:nvPr/>
          </p:nvSpPr>
          <p:spPr>
            <a:xfrm>
              <a:off x="0" y="6406442"/>
              <a:ext cx="9162282" cy="460965"/>
            </a:xfrm>
            <a:prstGeom prst="rect">
              <a:avLst/>
            </a:prstGeom>
            <a:solidFill>
              <a:srgbClr val="E84E0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pic>
          <p:nvPicPr>
            <p:cNvPr id="14" name="Picture 13" descr="DNDi logo_white.eps"/>
            <p:cNvPicPr>
              <a:picLocks noChangeAspect="1"/>
            </p:cNvPicPr>
            <p:nvPr/>
          </p:nvPicPr>
          <p:blipFill>
            <a:blip r:embed="rId25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9267" y="6526800"/>
              <a:ext cx="1089972" cy="248491"/>
            </a:xfrm>
            <a:prstGeom prst="rect">
              <a:avLst/>
            </a:prstGeom>
          </p:spPr>
        </p:pic>
        <p:cxnSp>
          <p:nvCxnSpPr>
            <p:cNvPr id="15" name="Straight Connector 14"/>
            <p:cNvCxnSpPr/>
            <p:nvPr/>
          </p:nvCxnSpPr>
          <p:spPr>
            <a:xfrm>
              <a:off x="0" y="6412800"/>
              <a:ext cx="9162282" cy="0"/>
            </a:xfrm>
            <a:prstGeom prst="line">
              <a:avLst/>
            </a:prstGeom>
            <a:ln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01513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8" r:id="rId11"/>
    <p:sldLayoutId id="2147483699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</p:sldLayoutIdLst>
  <p:hf sldNum="0"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anose="020B0606020202030204" pitchFamily="34" charset="0"/>
          <a:ea typeface="MS PGothic" panose="020B0600070205080204" pitchFamily="34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anose="020B0606020202030204" pitchFamily="34" charset="0"/>
          <a:ea typeface="MS PGothic" panose="020B0600070205080204" pitchFamily="34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anose="020B0606020202030204" pitchFamily="34" charset="0"/>
          <a:ea typeface="MS PGothic" panose="020B0600070205080204" pitchFamily="34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anose="020B0606020202030204" pitchFamily="34" charset="0"/>
          <a:ea typeface="MS PGothic" panose="020B0600070205080204" pitchFamily="34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jpg"/><Relationship Id="rId18" Type="http://schemas.openxmlformats.org/officeDocument/2006/relationships/image" Target="../media/image25.jpg"/><Relationship Id="rId3" Type="http://schemas.openxmlformats.org/officeDocument/2006/relationships/image" Target="../media/image5.emf"/><Relationship Id="rId7" Type="http://schemas.openxmlformats.org/officeDocument/2006/relationships/image" Target="../media/image14.png"/><Relationship Id="rId12" Type="http://schemas.openxmlformats.org/officeDocument/2006/relationships/image" Target="../media/image19.jpg"/><Relationship Id="rId17" Type="http://schemas.openxmlformats.org/officeDocument/2006/relationships/image" Target="../media/image24.jp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3.png"/><Relationship Id="rId11" Type="http://schemas.openxmlformats.org/officeDocument/2006/relationships/image" Target="../media/image18.jpe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jpeg"/><Relationship Id="rId19" Type="http://schemas.openxmlformats.org/officeDocument/2006/relationships/image" Target="../media/image26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DE78D-36D0-4BD9-B969-4F3E3679F1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137" y="276726"/>
            <a:ext cx="11069051" cy="3757863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GB" dirty="0">
                <a:solidFill>
                  <a:srgbClr val="FF0000"/>
                </a:solidFill>
                <a:latin typeface="Arial Narrow" panose="020B0606020202030204" pitchFamily="34" charset="0"/>
              </a:rPr>
              <a:t>Evaluating new regimens for the treatment of chronic Chagas disease: BENDITA, a randomized trial</a:t>
            </a:r>
            <a:endParaRPr lang="en-US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814064-9E8E-411A-8026-24ED98E275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41632" y="6050037"/>
            <a:ext cx="3848767" cy="685800"/>
          </a:xfrm>
        </p:spPr>
        <p:txBody>
          <a:bodyPr/>
          <a:lstStyle/>
          <a:p>
            <a:pPr algn="just"/>
            <a:r>
              <a:rPr lang="en-US" b="1" dirty="0">
                <a:latin typeface="Arial Narrow" panose="020B0606020202030204" pitchFamily="34" charset="0"/>
              </a:rPr>
              <a:t>MSF </a:t>
            </a:r>
            <a:r>
              <a:rPr lang="en-US" sz="2800" b="1" dirty="0">
                <a:latin typeface="Arial Narrow" panose="020B0606020202030204" pitchFamily="34" charset="0"/>
                <a:ea typeface="Calibri"/>
                <a:cs typeface="Calibri"/>
                <a:sym typeface="Calibri"/>
              </a:rPr>
              <a:t>Scientific Days 2019 </a:t>
            </a: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834791-63C4-49C2-BE2A-0AD3EB6DB1C1}"/>
              </a:ext>
            </a:extLst>
          </p:cNvPr>
          <p:cNvSpPr/>
          <p:nvPr/>
        </p:nvSpPr>
        <p:spPr>
          <a:xfrm>
            <a:off x="4343284" y="4509267"/>
            <a:ext cx="375936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Fabiana Barreira</a:t>
            </a:r>
          </a:p>
          <a:p>
            <a:pPr algn="ctr"/>
            <a:r>
              <a:rPr lang="fr-FR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C</a:t>
            </a:r>
            <a:r>
              <a:rPr lang="en-US" sz="2400" dirty="0" err="1">
                <a:solidFill>
                  <a:srgbClr val="FF0000"/>
                </a:solidFill>
                <a:latin typeface="Arial Narrow" panose="020B0606020202030204" pitchFamily="34" charset="0"/>
              </a:rPr>
              <a:t>hagas</a:t>
            </a:r>
            <a:r>
              <a:rPr lang="en-US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 Senior </a:t>
            </a:r>
            <a:r>
              <a:rPr lang="en-US" sz="2400" dirty="0" err="1">
                <a:solidFill>
                  <a:srgbClr val="FF0000"/>
                </a:solidFill>
                <a:latin typeface="Arial Narrow" panose="020B0606020202030204" pitchFamily="34" charset="0"/>
              </a:rPr>
              <a:t>Cinical</a:t>
            </a:r>
            <a:r>
              <a:rPr lang="en-US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 Manager</a:t>
            </a:r>
            <a:endParaRPr lang="en-US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265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58" name="Text Box 4"/>
          <p:cNvSpPr txBox="1">
            <a:spLocks noChangeArrowheads="1"/>
          </p:cNvSpPr>
          <p:nvPr/>
        </p:nvSpPr>
        <p:spPr bwMode="auto">
          <a:xfrm>
            <a:off x="-1" y="2537554"/>
            <a:ext cx="4799339" cy="415498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4625" indent="-174625"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4pPr>
            <a:lvl5pPr marL="38222238" indent="-50787300"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5pPr>
            <a:lvl6pPr marL="38679438" indent="-507873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6pPr>
            <a:lvl7pPr marL="39136638" indent="-507873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7pPr>
            <a:lvl8pPr marL="39593838" indent="-507873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8pPr>
            <a:lvl9pPr marL="40051038" indent="-507873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9pPr>
          </a:lstStyle>
          <a:p>
            <a:pPr marL="0" indent="0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altLang="en-US" sz="2200" b="1" dirty="0">
                <a:solidFill>
                  <a:prstClr val="black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8 regional </a:t>
            </a:r>
            <a:r>
              <a:rPr lang="es-ES_tradnl" altLang="en-US" sz="2200" b="1" dirty="0" err="1">
                <a:solidFill>
                  <a:prstClr val="black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offices</a:t>
            </a:r>
            <a:endParaRPr lang="es-ES_tradnl" altLang="en-US" sz="2200" b="1" dirty="0">
              <a:solidFill>
                <a:prstClr val="black"/>
              </a:solidFill>
              <a:latin typeface="Arial Narrow" panose="020B0606020202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altLang="en-US" sz="2200" dirty="0" err="1">
                <a:solidFill>
                  <a:prstClr val="black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Brazil</a:t>
            </a:r>
            <a:r>
              <a:rPr lang="es-ES_tradnl" altLang="en-US" sz="2200" dirty="0">
                <a:solidFill>
                  <a:prstClr val="black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s-ES_tradnl" altLang="en-US" sz="2200" dirty="0" err="1">
                <a:solidFill>
                  <a:prstClr val="black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Democratic</a:t>
            </a:r>
            <a:r>
              <a:rPr lang="es-ES_tradnl" altLang="en-US" sz="2200" dirty="0">
                <a:solidFill>
                  <a:prstClr val="black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s-ES_tradnl" altLang="en-US" sz="2200" dirty="0" err="1">
                <a:solidFill>
                  <a:prstClr val="black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Republic</a:t>
            </a:r>
            <a:r>
              <a:rPr lang="es-ES_tradnl" altLang="en-US" sz="2200" dirty="0">
                <a:solidFill>
                  <a:prstClr val="black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s-ES_tradnl" altLang="en-US" sz="2200" dirty="0" err="1">
                <a:solidFill>
                  <a:prstClr val="black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of</a:t>
            </a:r>
            <a:r>
              <a:rPr lang="es-ES_tradnl" altLang="en-US" sz="2200" dirty="0">
                <a:solidFill>
                  <a:prstClr val="black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Congo, </a:t>
            </a:r>
            <a:r>
              <a:rPr lang="es-ES_tradnl" altLang="en-US" sz="2200" dirty="0" err="1">
                <a:solidFill>
                  <a:prstClr val="black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Kenya</a:t>
            </a:r>
            <a:r>
              <a:rPr lang="es-ES_tradnl" altLang="en-US" sz="2200" dirty="0">
                <a:solidFill>
                  <a:prstClr val="black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&amp; South </a:t>
            </a:r>
            <a:r>
              <a:rPr lang="es-ES_tradnl" altLang="en-US" sz="2200" dirty="0" err="1">
                <a:solidFill>
                  <a:prstClr val="black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Africa</a:t>
            </a:r>
            <a:r>
              <a:rPr lang="es-ES_tradnl" altLang="en-US" sz="2200" dirty="0">
                <a:solidFill>
                  <a:prstClr val="black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; India, </a:t>
            </a:r>
            <a:r>
              <a:rPr lang="es-ES_tradnl" altLang="en-US" sz="2200" dirty="0" err="1">
                <a:solidFill>
                  <a:prstClr val="black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Japan</a:t>
            </a:r>
            <a:r>
              <a:rPr lang="es-ES_tradnl" altLang="en-US" sz="2200" dirty="0">
                <a:solidFill>
                  <a:prstClr val="black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&amp; Malaysia; &amp; USA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altLang="en-US" sz="2200" b="1" dirty="0" err="1">
                <a:solidFill>
                  <a:prstClr val="black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Founding</a:t>
            </a:r>
            <a:r>
              <a:rPr lang="es-ES_tradnl" altLang="en-US" sz="2200" b="1" dirty="0">
                <a:solidFill>
                  <a:prstClr val="black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s-ES_tradnl" altLang="en-US" sz="2200" b="1" dirty="0" err="1">
                <a:solidFill>
                  <a:prstClr val="black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Partners</a:t>
            </a:r>
            <a:endParaRPr lang="es-ES_tradnl" altLang="en-US" sz="2200" b="1" dirty="0">
              <a:solidFill>
                <a:prstClr val="black"/>
              </a:solidFill>
              <a:latin typeface="Arial Narrow" panose="020B0606020202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2200" dirty="0">
                <a:solidFill>
                  <a:prstClr val="black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Indian Council for Medical Research (ICMR), Kenya Medical Research Institute (KEMRI), Malaysian </a:t>
            </a:r>
            <a:r>
              <a:rPr lang="en-GB" altLang="en-US" sz="2200" dirty="0" err="1">
                <a:solidFill>
                  <a:prstClr val="black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MoH</a:t>
            </a:r>
            <a:r>
              <a:rPr lang="en-GB" altLang="en-US" sz="2200" dirty="0">
                <a:solidFill>
                  <a:prstClr val="black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, Oswaldo Cruz Foundation Brazil, Médecins Sans </a:t>
            </a:r>
            <a:r>
              <a:rPr lang="en-GB" altLang="en-US" sz="2200" dirty="0" err="1">
                <a:solidFill>
                  <a:prstClr val="black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Frontières</a:t>
            </a:r>
            <a:r>
              <a:rPr lang="en-GB" altLang="en-US" sz="2200" dirty="0">
                <a:solidFill>
                  <a:prstClr val="black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 (MSF), </a:t>
            </a:r>
            <a:r>
              <a:rPr lang="en-GB" altLang="en-US" sz="2200" dirty="0" err="1">
                <a:solidFill>
                  <a:prstClr val="black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Institut</a:t>
            </a:r>
            <a:r>
              <a:rPr lang="en-GB" altLang="en-US" sz="2200" dirty="0">
                <a:solidFill>
                  <a:prstClr val="black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 Pasteur France, WHO/TDR (permanent observer)</a:t>
            </a:r>
          </a:p>
          <a:p>
            <a:pPr marL="0" indent="0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altLang="en-US" sz="2200" dirty="0">
              <a:solidFill>
                <a:prstClr val="black"/>
              </a:solidFill>
              <a:latin typeface="Arial Narrow" panose="020B0606020202030204" pitchFamily="34" charset="0"/>
              <a:ea typeface="MS PGothic" panose="020B0600070205080204" pitchFamily="34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0248" y="2568651"/>
            <a:ext cx="6373801" cy="3610235"/>
          </a:xfrm>
          <a:prstGeom prst="rect">
            <a:avLst/>
          </a:prstGeom>
        </p:spPr>
      </p:pic>
      <p:sp>
        <p:nvSpPr>
          <p:cNvPr id="2770973" name="Rectangle 2"/>
          <p:cNvSpPr txBox="1">
            <a:spLocks noChangeArrowheads="1"/>
          </p:cNvSpPr>
          <p:nvPr/>
        </p:nvSpPr>
        <p:spPr bwMode="auto">
          <a:xfrm>
            <a:off x="0" y="1147801"/>
            <a:ext cx="12191999" cy="137299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/>
          <a:lstStyle>
            <a:lvl1pPr marL="393700" indent="-393700"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DINNeuzeitGrotesk Light" charset="0"/>
                <a:cs typeface="Arial" panose="020B0604020202020204" pitchFamily="34" charset="0"/>
              </a:defRPr>
            </a:lvl9pPr>
          </a:lstStyle>
          <a:p>
            <a:pPr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E84E0F"/>
              </a:buClr>
              <a:buSzPct val="140000"/>
              <a:buFontTx/>
              <a:buChar char="•"/>
              <a:defRPr/>
            </a:pPr>
            <a:r>
              <a:rPr lang="en-GB" altLang="en-US" sz="2400" dirty="0">
                <a:solidFill>
                  <a:prstClr val="black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Non-profit drug research &amp; development (R&amp;D) organization founded in 2003</a:t>
            </a:r>
          </a:p>
          <a:p>
            <a:pPr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E84E0F"/>
              </a:buClr>
              <a:buSzPct val="140000"/>
              <a:buFontTx/>
              <a:buChar char="•"/>
              <a:defRPr/>
            </a:pPr>
            <a:r>
              <a:rPr lang="en-GB" altLang="en-US" sz="2400" dirty="0">
                <a:solidFill>
                  <a:prstClr val="black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Addressing the needs of the most neglected patients</a:t>
            </a:r>
          </a:p>
          <a:p>
            <a:pPr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E84E0F"/>
              </a:buClr>
              <a:buSzPct val="140000"/>
              <a:buFontTx/>
              <a:buChar char="•"/>
              <a:defRPr/>
            </a:pPr>
            <a:r>
              <a:rPr lang="en-US" altLang="en-US" sz="2400" dirty="0">
                <a:solidFill>
                  <a:prstClr val="black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Harnessing resources from public institutions, private industry and philanthropic entities</a:t>
            </a:r>
          </a:p>
        </p:txBody>
      </p:sp>
      <p:sp>
        <p:nvSpPr>
          <p:cNvPr id="2770974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697339" y="97585"/>
            <a:ext cx="10527631" cy="119538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GB" altLang="en-US" dirty="0">
                <a:solidFill>
                  <a:srgbClr val="FF0000"/>
                </a:solidFill>
                <a:latin typeface="Arial Narrow" panose="020B0606020202030204" pitchFamily="34" charset="0"/>
              </a:rPr>
              <a:t>DND</a:t>
            </a:r>
            <a:r>
              <a:rPr lang="en-GB" altLang="en-US" i="1" dirty="0">
                <a:solidFill>
                  <a:srgbClr val="FF0000"/>
                </a:solidFill>
                <a:latin typeface="Arial Narrow" panose="020B0606020202030204" pitchFamily="34" charset="0"/>
              </a:rPr>
              <a:t>i</a:t>
            </a:r>
            <a:r>
              <a:rPr lang="en-GB" altLang="en-US" dirty="0">
                <a:solidFill>
                  <a:srgbClr val="FF0000"/>
                </a:solidFill>
                <a:latin typeface="Arial Narrow" panose="020B0606020202030204" pitchFamily="34" charset="0"/>
              </a:rPr>
              <a:t>, a new model for drug development</a:t>
            </a:r>
          </a:p>
        </p:txBody>
      </p:sp>
      <p:sp>
        <p:nvSpPr>
          <p:cNvPr id="36" name="Oval 35"/>
          <p:cNvSpPr/>
          <p:nvPr/>
        </p:nvSpPr>
        <p:spPr>
          <a:xfrm>
            <a:off x="8058828" y="4930816"/>
            <a:ext cx="116556" cy="125943"/>
          </a:xfrm>
          <a:prstGeom prst="ellipse">
            <a:avLst/>
          </a:prstGeom>
          <a:solidFill>
            <a:srgbClr val="FFC1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E5E2DC"/>
              </a:solidFill>
              <a:latin typeface="Calibri Light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6549835" y="5209159"/>
            <a:ext cx="116556" cy="125943"/>
          </a:xfrm>
          <a:prstGeom prst="ellipse">
            <a:avLst/>
          </a:prstGeom>
          <a:solidFill>
            <a:srgbClr val="FFC1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E5E2DC"/>
              </a:solidFill>
              <a:latin typeface="Calibri Light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8824760" y="4492907"/>
            <a:ext cx="116556" cy="125943"/>
          </a:xfrm>
          <a:prstGeom prst="ellipse">
            <a:avLst/>
          </a:prstGeom>
          <a:solidFill>
            <a:srgbClr val="FFC1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E5E2DC"/>
              </a:solidFill>
              <a:latin typeface="Calibri Light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9337200" y="4804873"/>
            <a:ext cx="116556" cy="125943"/>
          </a:xfrm>
          <a:prstGeom prst="ellipse">
            <a:avLst/>
          </a:prstGeom>
          <a:solidFill>
            <a:srgbClr val="FFC1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E5E2DC"/>
              </a:solidFill>
              <a:latin typeface="Calibri Light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7410591" y="3945348"/>
            <a:ext cx="116556" cy="125943"/>
          </a:xfrm>
          <a:prstGeom prst="ellipse">
            <a:avLst/>
          </a:prstGeom>
          <a:solidFill>
            <a:srgbClr val="FFC1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E5E2DC"/>
              </a:solidFill>
              <a:latin typeface="Calibri Light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7527147" y="3933586"/>
            <a:ext cx="116556" cy="125943"/>
          </a:xfrm>
          <a:prstGeom prst="ellipse">
            <a:avLst/>
          </a:prstGeom>
          <a:solidFill>
            <a:srgbClr val="FFC1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E5E2DC"/>
              </a:solidFill>
              <a:latin typeface="Calibri Light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6573749" y="5271754"/>
            <a:ext cx="116556" cy="125943"/>
          </a:xfrm>
          <a:prstGeom prst="ellipse">
            <a:avLst/>
          </a:prstGeom>
          <a:solidFill>
            <a:srgbClr val="EC67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E5E2DC"/>
              </a:solidFill>
              <a:latin typeface="Calibri Light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7478863" y="3891647"/>
            <a:ext cx="116556" cy="125943"/>
          </a:xfrm>
          <a:prstGeom prst="ellipse">
            <a:avLst/>
          </a:prstGeom>
          <a:solidFill>
            <a:srgbClr val="EC67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E5E2DC"/>
              </a:solidFill>
              <a:latin typeface="Calibri Light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9919371" y="4071291"/>
            <a:ext cx="116556" cy="125943"/>
          </a:xfrm>
          <a:prstGeom prst="ellipse">
            <a:avLst/>
          </a:prstGeom>
          <a:solidFill>
            <a:srgbClr val="EC67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E5E2DC"/>
              </a:solidFill>
              <a:latin typeface="Calibri Light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8915026" y="4445466"/>
            <a:ext cx="116556" cy="125943"/>
          </a:xfrm>
          <a:prstGeom prst="ellipse">
            <a:avLst/>
          </a:prstGeom>
          <a:solidFill>
            <a:srgbClr val="EC67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E5E2DC"/>
              </a:solidFill>
              <a:latin typeface="Calibri Light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7778346" y="4916562"/>
            <a:ext cx="116556" cy="125943"/>
          </a:xfrm>
          <a:prstGeom prst="ellipse">
            <a:avLst/>
          </a:prstGeom>
          <a:solidFill>
            <a:srgbClr val="EC67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E5E2DC"/>
              </a:solidFill>
              <a:latin typeface="Calibri Light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8027735" y="4864804"/>
            <a:ext cx="116556" cy="125943"/>
          </a:xfrm>
          <a:prstGeom prst="ellipse">
            <a:avLst/>
          </a:prstGeom>
          <a:solidFill>
            <a:srgbClr val="EC67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E5E2DC"/>
              </a:solidFill>
              <a:latin typeface="Calibri Light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9410052" y="4864804"/>
            <a:ext cx="116556" cy="125943"/>
          </a:xfrm>
          <a:prstGeom prst="ellipse">
            <a:avLst/>
          </a:prstGeom>
          <a:solidFill>
            <a:srgbClr val="EC67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E5E2DC"/>
              </a:solidFill>
              <a:latin typeface="Calibri Light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7F98219-562F-4AFE-A4E4-F029806011F8}"/>
              </a:ext>
            </a:extLst>
          </p:cNvPr>
          <p:cNvSpPr/>
          <p:nvPr/>
        </p:nvSpPr>
        <p:spPr>
          <a:xfrm>
            <a:off x="7714992" y="5500475"/>
            <a:ext cx="116556" cy="125943"/>
          </a:xfrm>
          <a:prstGeom prst="ellipse">
            <a:avLst/>
          </a:prstGeom>
          <a:solidFill>
            <a:srgbClr val="EC67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E5E2DC"/>
              </a:solidFill>
              <a:latin typeface="Calibri Light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27B3ABD-B847-4B2F-B884-9EFD8BC60156}"/>
              </a:ext>
            </a:extLst>
          </p:cNvPr>
          <p:cNvSpPr/>
          <p:nvPr/>
        </p:nvSpPr>
        <p:spPr>
          <a:xfrm>
            <a:off x="5961155" y="4134261"/>
            <a:ext cx="116556" cy="125943"/>
          </a:xfrm>
          <a:prstGeom prst="ellipse">
            <a:avLst/>
          </a:prstGeom>
          <a:solidFill>
            <a:srgbClr val="EC67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E5E2DC"/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156944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A5E84A-3729-42EA-A836-F58BCF93A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741" y="1107505"/>
            <a:ext cx="11312333" cy="5209074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err="1">
                <a:solidFill>
                  <a:srgbClr val="FF0000"/>
                </a:solidFill>
                <a:latin typeface="+mj-lt"/>
              </a:rPr>
              <a:t>BE</a:t>
            </a:r>
            <a:r>
              <a:rPr lang="en-US" b="1" dirty="0" err="1">
                <a:latin typeface="+mj-lt"/>
              </a:rPr>
              <a:t>nznidazole</a:t>
            </a:r>
            <a:r>
              <a:rPr lang="en-US" b="1" dirty="0">
                <a:latin typeface="+mj-lt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+mj-lt"/>
              </a:rPr>
              <a:t>N</a:t>
            </a:r>
            <a:r>
              <a:rPr lang="en-US" b="1" dirty="0">
                <a:latin typeface="+mj-lt"/>
              </a:rPr>
              <a:t>ew </a:t>
            </a:r>
            <a:r>
              <a:rPr lang="en-US" b="1" dirty="0">
                <a:solidFill>
                  <a:srgbClr val="FF0000"/>
                </a:solidFill>
                <a:latin typeface="+mj-lt"/>
              </a:rPr>
              <a:t>D</a:t>
            </a:r>
            <a:r>
              <a:rPr lang="en-US" b="1" dirty="0">
                <a:latin typeface="+mj-lt"/>
              </a:rPr>
              <a:t>oses </a:t>
            </a:r>
            <a:r>
              <a:rPr lang="en-US" b="1" dirty="0">
                <a:solidFill>
                  <a:srgbClr val="FF0000"/>
                </a:solidFill>
                <a:latin typeface="+mj-lt"/>
              </a:rPr>
              <a:t>I</a:t>
            </a:r>
            <a:r>
              <a:rPr lang="en-US" b="1" dirty="0">
                <a:latin typeface="+mj-lt"/>
              </a:rPr>
              <a:t>mproved </a:t>
            </a:r>
            <a:r>
              <a:rPr lang="en-US" b="1" dirty="0">
                <a:solidFill>
                  <a:srgbClr val="FF0000"/>
                </a:solidFill>
                <a:latin typeface="+mj-lt"/>
              </a:rPr>
              <a:t>T</a:t>
            </a:r>
            <a:r>
              <a:rPr lang="en-US" b="1" dirty="0">
                <a:latin typeface="+mj-lt"/>
              </a:rPr>
              <a:t>reatment and </a:t>
            </a:r>
            <a:r>
              <a:rPr lang="en-US" b="1" dirty="0">
                <a:solidFill>
                  <a:srgbClr val="FF0000"/>
                </a:solidFill>
                <a:latin typeface="+mj-lt"/>
              </a:rPr>
              <a:t>A</a:t>
            </a:r>
            <a:r>
              <a:rPr lang="en-US" b="1" dirty="0">
                <a:latin typeface="+mj-lt"/>
              </a:rPr>
              <a:t>ssociations 	</a:t>
            </a:r>
          </a:p>
          <a:p>
            <a:pPr algn="just">
              <a:lnSpc>
                <a:spcPct val="150000"/>
              </a:lnSpc>
            </a:pPr>
            <a:r>
              <a:rPr lang="es-419" sz="2800" dirty="0" err="1">
                <a:latin typeface="+mj-lt"/>
              </a:rPr>
              <a:t>Double-blind</a:t>
            </a:r>
            <a:r>
              <a:rPr lang="es-419" sz="2800" dirty="0">
                <a:latin typeface="+mj-lt"/>
              </a:rPr>
              <a:t>, </a:t>
            </a:r>
            <a:r>
              <a:rPr lang="es-419" sz="2800" dirty="0" err="1">
                <a:latin typeface="+mj-lt"/>
              </a:rPr>
              <a:t>Double-dummy</a:t>
            </a:r>
            <a:r>
              <a:rPr lang="es-419" sz="2800" dirty="0">
                <a:latin typeface="+mj-lt"/>
              </a:rPr>
              <a:t>, </a:t>
            </a:r>
            <a:r>
              <a:rPr lang="es-419" sz="2800" dirty="0" err="1">
                <a:latin typeface="+mj-lt"/>
              </a:rPr>
              <a:t>Phase</a:t>
            </a:r>
            <a:r>
              <a:rPr lang="es-419" sz="2800" dirty="0">
                <a:latin typeface="+mj-lt"/>
              </a:rPr>
              <a:t> 2 </a:t>
            </a:r>
            <a:r>
              <a:rPr lang="es-419" sz="2800" dirty="0" err="1">
                <a:latin typeface="+mj-lt"/>
              </a:rPr>
              <a:t>Randomized</a:t>
            </a:r>
            <a:r>
              <a:rPr lang="es-419" sz="2800" dirty="0">
                <a:latin typeface="+mj-lt"/>
              </a:rPr>
              <a:t>, </a:t>
            </a:r>
            <a:r>
              <a:rPr lang="es-419" sz="2800" dirty="0" err="1">
                <a:latin typeface="+mj-lt"/>
              </a:rPr>
              <a:t>Multicenter</a:t>
            </a:r>
            <a:r>
              <a:rPr lang="es-419" sz="2800" dirty="0">
                <a:latin typeface="+mj-lt"/>
              </a:rPr>
              <a:t>, </a:t>
            </a:r>
            <a:r>
              <a:rPr lang="es-419" sz="2800" dirty="0" err="1">
                <a:latin typeface="+mj-lt"/>
              </a:rPr>
              <a:t>Proof</a:t>
            </a:r>
            <a:r>
              <a:rPr lang="es-419" sz="2800" dirty="0">
                <a:latin typeface="+mj-lt"/>
              </a:rPr>
              <a:t>-</a:t>
            </a:r>
            <a:r>
              <a:rPr lang="es-419" sz="2800" dirty="0" err="1">
                <a:latin typeface="+mj-lt"/>
              </a:rPr>
              <a:t>of</a:t>
            </a:r>
            <a:r>
              <a:rPr lang="es-419" sz="2800" dirty="0">
                <a:latin typeface="+mj-lt"/>
              </a:rPr>
              <a:t>-Concept, Safety and </a:t>
            </a:r>
            <a:r>
              <a:rPr lang="es-419" sz="2800" dirty="0" err="1">
                <a:latin typeface="+mj-lt"/>
              </a:rPr>
              <a:t>Efficacy</a:t>
            </a:r>
            <a:r>
              <a:rPr lang="es-419" sz="2800" dirty="0">
                <a:latin typeface="+mj-lt"/>
              </a:rPr>
              <a:t> Trial </a:t>
            </a:r>
            <a:r>
              <a:rPr lang="es-419" sz="2800" dirty="0" err="1">
                <a:latin typeface="+mj-lt"/>
              </a:rPr>
              <a:t>to</a:t>
            </a:r>
            <a:r>
              <a:rPr lang="es-419" sz="2800" dirty="0">
                <a:latin typeface="+mj-lt"/>
              </a:rPr>
              <a:t> </a:t>
            </a:r>
            <a:r>
              <a:rPr lang="es-419" sz="2800" dirty="0" err="1">
                <a:latin typeface="+mj-lt"/>
              </a:rPr>
              <a:t>Evaluate</a:t>
            </a:r>
            <a:r>
              <a:rPr lang="es-419" sz="2800" dirty="0">
                <a:latin typeface="+mj-lt"/>
              </a:rPr>
              <a:t> </a:t>
            </a:r>
            <a:r>
              <a:rPr lang="es-419" sz="2800" dirty="0" err="1">
                <a:latin typeface="+mj-lt"/>
              </a:rPr>
              <a:t>Different</a:t>
            </a:r>
            <a:r>
              <a:rPr lang="es-419" sz="2800" dirty="0">
                <a:latin typeface="+mj-lt"/>
              </a:rPr>
              <a:t> Oral </a:t>
            </a:r>
            <a:r>
              <a:rPr lang="es-419" sz="2800" dirty="0" err="1">
                <a:latin typeface="+mj-lt"/>
              </a:rPr>
              <a:t>Benznidazole</a:t>
            </a:r>
            <a:r>
              <a:rPr lang="es-419" sz="2800" dirty="0">
                <a:latin typeface="+mj-lt"/>
              </a:rPr>
              <a:t> </a:t>
            </a:r>
            <a:r>
              <a:rPr lang="es-419" sz="2800" dirty="0" err="1">
                <a:latin typeface="+mj-lt"/>
              </a:rPr>
              <a:t>Monotherapy</a:t>
            </a:r>
            <a:r>
              <a:rPr lang="es-419" sz="2800" dirty="0">
                <a:latin typeface="+mj-lt"/>
              </a:rPr>
              <a:t> and </a:t>
            </a:r>
            <a:r>
              <a:rPr lang="es-419" sz="2800" dirty="0" err="1">
                <a:latin typeface="+mj-lt"/>
              </a:rPr>
              <a:t>Benznidazole</a:t>
            </a:r>
            <a:r>
              <a:rPr lang="es-419" sz="2800" dirty="0">
                <a:latin typeface="+mj-lt"/>
              </a:rPr>
              <a:t>/E1224 </a:t>
            </a:r>
            <a:r>
              <a:rPr lang="es-419" sz="2800" dirty="0" err="1">
                <a:latin typeface="+mj-lt"/>
              </a:rPr>
              <a:t>Combination</a:t>
            </a:r>
            <a:r>
              <a:rPr lang="es-419" sz="2800" dirty="0">
                <a:latin typeface="+mj-lt"/>
              </a:rPr>
              <a:t> </a:t>
            </a:r>
            <a:r>
              <a:rPr lang="es-419" sz="2800" dirty="0" err="1">
                <a:latin typeface="+mj-lt"/>
              </a:rPr>
              <a:t>Regimens</a:t>
            </a:r>
            <a:r>
              <a:rPr lang="es-419" sz="2800" dirty="0">
                <a:latin typeface="+mj-lt"/>
              </a:rPr>
              <a:t> </a:t>
            </a:r>
            <a:r>
              <a:rPr lang="es-419" sz="2800" dirty="0" err="1">
                <a:latin typeface="+mj-lt"/>
              </a:rPr>
              <a:t>for</a:t>
            </a:r>
            <a:r>
              <a:rPr lang="es-419" sz="2800" dirty="0">
                <a:latin typeface="+mj-lt"/>
              </a:rPr>
              <a:t> </a:t>
            </a:r>
            <a:r>
              <a:rPr lang="es-419" sz="2800" dirty="0" err="1">
                <a:latin typeface="+mj-lt"/>
              </a:rPr>
              <a:t>the</a:t>
            </a:r>
            <a:r>
              <a:rPr lang="es-419" sz="2800" dirty="0">
                <a:latin typeface="+mj-lt"/>
              </a:rPr>
              <a:t> </a:t>
            </a:r>
            <a:r>
              <a:rPr lang="es-419" sz="2800" dirty="0" err="1">
                <a:latin typeface="+mj-lt"/>
              </a:rPr>
              <a:t>Treatment</a:t>
            </a:r>
            <a:r>
              <a:rPr lang="es-419" sz="2800" dirty="0">
                <a:latin typeface="+mj-lt"/>
              </a:rPr>
              <a:t> </a:t>
            </a:r>
            <a:r>
              <a:rPr lang="es-419" sz="2800" dirty="0" err="1">
                <a:latin typeface="+mj-lt"/>
              </a:rPr>
              <a:t>of</a:t>
            </a:r>
            <a:r>
              <a:rPr lang="es-419" sz="2800" dirty="0">
                <a:latin typeface="+mj-lt"/>
              </a:rPr>
              <a:t> </a:t>
            </a:r>
            <a:r>
              <a:rPr lang="es-419" sz="2800" dirty="0" err="1">
                <a:latin typeface="+mj-lt"/>
              </a:rPr>
              <a:t>Adult</a:t>
            </a:r>
            <a:r>
              <a:rPr lang="es-419" sz="2800" dirty="0">
                <a:latin typeface="+mj-lt"/>
              </a:rPr>
              <a:t> </a:t>
            </a:r>
            <a:r>
              <a:rPr lang="es-419" sz="2800" dirty="0" err="1">
                <a:latin typeface="+mj-lt"/>
              </a:rPr>
              <a:t>Patients</a:t>
            </a:r>
            <a:r>
              <a:rPr lang="es-419" sz="2800" dirty="0">
                <a:latin typeface="+mj-lt"/>
              </a:rPr>
              <a:t> </a:t>
            </a:r>
            <a:r>
              <a:rPr lang="es-419" sz="2800" dirty="0" err="1">
                <a:latin typeface="+mj-lt"/>
              </a:rPr>
              <a:t>with</a:t>
            </a:r>
            <a:r>
              <a:rPr lang="es-419" sz="2800" dirty="0">
                <a:latin typeface="+mj-lt"/>
              </a:rPr>
              <a:t> </a:t>
            </a:r>
            <a:r>
              <a:rPr lang="es-419" sz="2800" dirty="0" err="1">
                <a:latin typeface="+mj-lt"/>
              </a:rPr>
              <a:t>Chronic</a:t>
            </a:r>
            <a:r>
              <a:rPr lang="es-419" sz="2800" dirty="0">
                <a:latin typeface="+mj-lt"/>
              </a:rPr>
              <a:t> </a:t>
            </a:r>
            <a:r>
              <a:rPr lang="es-419" sz="2800" dirty="0" err="1">
                <a:latin typeface="+mj-lt"/>
              </a:rPr>
              <a:t>Indeterminate</a:t>
            </a:r>
            <a:r>
              <a:rPr lang="es-419" sz="2800" dirty="0">
                <a:latin typeface="+mj-lt"/>
              </a:rPr>
              <a:t> Chagas </a:t>
            </a:r>
            <a:r>
              <a:rPr lang="es-419" sz="2800" dirty="0" err="1">
                <a:latin typeface="+mj-lt"/>
              </a:rPr>
              <a:t>Disease</a:t>
            </a:r>
            <a:endParaRPr lang="es-419" sz="2800" dirty="0">
              <a:latin typeface="+mj-lt"/>
            </a:endParaRPr>
          </a:p>
          <a:p>
            <a:pPr algn="just">
              <a:lnSpc>
                <a:spcPct val="150000"/>
              </a:lnSpc>
            </a:pPr>
            <a:r>
              <a:rPr lang="es-419" sz="2800" dirty="0">
                <a:latin typeface="+mj-lt"/>
              </a:rPr>
              <a:t>3 </a:t>
            </a:r>
            <a:r>
              <a:rPr lang="es-419" sz="2800" dirty="0" err="1">
                <a:latin typeface="+mj-lt"/>
              </a:rPr>
              <a:t>sites</a:t>
            </a:r>
            <a:r>
              <a:rPr lang="es-419" sz="2800" dirty="0">
                <a:latin typeface="+mj-lt"/>
              </a:rPr>
              <a:t> in Bolivia, 2016 – 2018</a:t>
            </a:r>
          </a:p>
          <a:p>
            <a:pPr algn="just">
              <a:lnSpc>
                <a:spcPct val="150000"/>
              </a:lnSpc>
            </a:pPr>
            <a:r>
              <a:rPr lang="es-419" sz="2800" dirty="0" err="1">
                <a:latin typeface="+mj-lt"/>
              </a:rPr>
              <a:t>Approved</a:t>
            </a:r>
            <a:r>
              <a:rPr lang="es-419" sz="2800" dirty="0">
                <a:latin typeface="+mj-lt"/>
              </a:rPr>
              <a:t> </a:t>
            </a:r>
            <a:r>
              <a:rPr lang="es-419" sz="2800" dirty="0" err="1">
                <a:latin typeface="+mj-lt"/>
              </a:rPr>
              <a:t>by</a:t>
            </a:r>
            <a:r>
              <a:rPr lang="es-419" sz="2800" dirty="0">
                <a:latin typeface="+mj-lt"/>
              </a:rPr>
              <a:t> local </a:t>
            </a:r>
            <a:r>
              <a:rPr lang="es-419" sz="2800" dirty="0" err="1">
                <a:latin typeface="+mj-lt"/>
              </a:rPr>
              <a:t>ethics</a:t>
            </a:r>
            <a:r>
              <a:rPr lang="es-419" sz="2800" dirty="0">
                <a:latin typeface="+mj-lt"/>
              </a:rPr>
              <a:t> </a:t>
            </a:r>
            <a:r>
              <a:rPr lang="es-419" sz="2800" dirty="0" err="1">
                <a:latin typeface="+mj-lt"/>
              </a:rPr>
              <a:t>committees</a:t>
            </a:r>
            <a:r>
              <a:rPr lang="es-419" sz="2800" dirty="0">
                <a:latin typeface="+mj-lt"/>
              </a:rPr>
              <a:t> and </a:t>
            </a:r>
            <a:r>
              <a:rPr lang="es-419" sz="2800" dirty="0" err="1">
                <a:latin typeface="+mj-lt"/>
              </a:rPr>
              <a:t>regulatory</a:t>
            </a:r>
            <a:r>
              <a:rPr lang="es-419" sz="2800" dirty="0">
                <a:latin typeface="+mj-lt"/>
              </a:rPr>
              <a:t> </a:t>
            </a:r>
            <a:r>
              <a:rPr lang="es-419" sz="2800" dirty="0" err="1">
                <a:latin typeface="+mj-lt"/>
              </a:rPr>
              <a:t>agency</a:t>
            </a:r>
            <a:endParaRPr lang="es-419" sz="2800" dirty="0">
              <a:latin typeface="+mj-lt"/>
            </a:endParaRPr>
          </a:p>
          <a:p>
            <a:pPr algn="just"/>
            <a:endParaRPr lang="es-419" dirty="0">
              <a:latin typeface="+mj-lt"/>
            </a:endParaRPr>
          </a:p>
          <a:p>
            <a:pPr algn="just"/>
            <a:endParaRPr lang="en-US" dirty="0"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1B65-72A7-490A-BE47-8E7BC3E04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741" y="175807"/>
            <a:ext cx="10972800" cy="871538"/>
          </a:xfrm>
        </p:spPr>
        <p:txBody>
          <a:bodyPr/>
          <a:lstStyle/>
          <a:p>
            <a:pPr algn="ctr"/>
            <a:r>
              <a:rPr lang="es-419" sz="4400" dirty="0">
                <a:solidFill>
                  <a:srgbClr val="FF0000"/>
                </a:solidFill>
              </a:rPr>
              <a:t>Bendita </a:t>
            </a:r>
            <a:r>
              <a:rPr lang="es-419" sz="4400" dirty="0" err="1">
                <a:solidFill>
                  <a:srgbClr val="FF0000"/>
                </a:solidFill>
              </a:rPr>
              <a:t>Study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E41A46-F7A2-45DB-884A-EBAAB0572E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698832" y="6423025"/>
            <a:ext cx="3390082" cy="444500"/>
          </a:xfrm>
        </p:spPr>
        <p:txBody>
          <a:bodyPr/>
          <a:lstStyle/>
          <a:p>
            <a:r>
              <a:rPr lang="fr-FR" sz="1400" dirty="0"/>
              <a:t>Fabiana Barreira, MSF, </a:t>
            </a:r>
            <a:r>
              <a:rPr lang="fr-FR" sz="1400" dirty="0" err="1"/>
              <a:t>Bendita</a:t>
            </a:r>
            <a:r>
              <a:rPr lang="fr-FR" sz="1400" dirty="0"/>
              <a:t> </a:t>
            </a:r>
            <a:r>
              <a:rPr lang="fr-FR" sz="1400" dirty="0" err="1"/>
              <a:t>Study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55268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21B65-72A7-490A-BE47-8E7BC3E04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2438400"/>
            <a:ext cx="10871200" cy="990600"/>
          </a:xfrm>
        </p:spPr>
        <p:txBody>
          <a:bodyPr/>
          <a:lstStyle/>
          <a:p>
            <a:pPr algn="ctr"/>
            <a:r>
              <a:rPr lang="fr-FR" sz="4800" dirty="0">
                <a:solidFill>
                  <a:schemeClr val="tx1"/>
                </a:solidFill>
                <a:latin typeface="Arial Narrow" panose="020B0606020202030204" pitchFamily="34" charset="0"/>
              </a:rPr>
              <a:t>Background and </a:t>
            </a:r>
            <a:r>
              <a:rPr lang="fr-FR" sz="4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Rationale</a:t>
            </a:r>
            <a:endParaRPr lang="en-US" sz="48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6E08BD-3A94-43FC-830A-66441299C734}"/>
              </a:ext>
            </a:extLst>
          </p:cNvPr>
          <p:cNvSpPr/>
          <p:nvPr/>
        </p:nvSpPr>
        <p:spPr>
          <a:xfrm>
            <a:off x="4931959" y="212377"/>
            <a:ext cx="30700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419" sz="4400" dirty="0">
                <a:solidFill>
                  <a:srgbClr val="FF0000"/>
                </a:solidFill>
                <a:latin typeface="Arial Narrow" panose="020B0606020202030204" pitchFamily="34" charset="0"/>
              </a:rPr>
              <a:t>Bendita </a:t>
            </a:r>
            <a:r>
              <a:rPr lang="es-419" sz="4400" dirty="0" err="1">
                <a:solidFill>
                  <a:srgbClr val="FF0000"/>
                </a:solidFill>
                <a:latin typeface="Arial Narrow" panose="020B0606020202030204" pitchFamily="34" charset="0"/>
              </a:rPr>
              <a:t>Study</a:t>
            </a:r>
            <a:endParaRPr lang="en-US" sz="4400" dirty="0">
              <a:latin typeface="Arial Narrow" panose="020B0606020202030204" pitchFamily="34" charset="0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6581180-0EB6-403E-9F4F-72017D13E551}"/>
              </a:ext>
            </a:extLst>
          </p:cNvPr>
          <p:cNvSpPr txBox="1">
            <a:spLocks/>
          </p:cNvSpPr>
          <p:nvPr/>
        </p:nvSpPr>
        <p:spPr>
          <a:xfrm>
            <a:off x="183887" y="6413500"/>
            <a:ext cx="5059059" cy="4445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2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>
                <a:solidFill>
                  <a:srgbClr val="FFFFFF"/>
                </a:solidFill>
              </a:rPr>
              <a:t>Fabiana Barreira, MSF, </a:t>
            </a:r>
            <a:r>
              <a:rPr lang="fr-FR" sz="1200" dirty="0" err="1">
                <a:solidFill>
                  <a:srgbClr val="FFFFFF"/>
                </a:solidFill>
              </a:rPr>
              <a:t>Bendita</a:t>
            </a:r>
            <a:r>
              <a:rPr lang="fr-FR" sz="1200" dirty="0">
                <a:solidFill>
                  <a:srgbClr val="FFFFFF"/>
                </a:solidFill>
              </a:rPr>
              <a:t> </a:t>
            </a:r>
            <a:r>
              <a:rPr lang="fr-FR" sz="1200" dirty="0" err="1">
                <a:solidFill>
                  <a:srgbClr val="FFFFFF"/>
                </a:solidFill>
              </a:rPr>
              <a:t>Study</a:t>
            </a:r>
            <a:endParaRPr lang="en-US" sz="1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228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55AD6136-3C98-4817-80C1-B09678BC5E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789257"/>
            <a:ext cx="8229600" cy="4147851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1E6EF1B8-A557-41CF-B582-0AFA33C18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38990"/>
            <a:ext cx="8229600" cy="871538"/>
          </a:xfrm>
        </p:spPr>
        <p:txBody>
          <a:bodyPr/>
          <a:lstStyle/>
          <a:p>
            <a:pPr algn="ctr"/>
            <a:r>
              <a:rPr lang="pt-BR" sz="4400" dirty="0">
                <a:solidFill>
                  <a:schemeClr val="tx1"/>
                </a:solidFill>
              </a:rPr>
              <a:t>Limitations of current treatment</a:t>
            </a:r>
            <a:endParaRPr lang="pt-BR" sz="5400" dirty="0">
              <a:solidFill>
                <a:schemeClr val="tx1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374F766-0933-4EE9-B727-5A383DEDD2E7}"/>
              </a:ext>
            </a:extLst>
          </p:cNvPr>
          <p:cNvSpPr/>
          <p:nvPr/>
        </p:nvSpPr>
        <p:spPr>
          <a:xfrm>
            <a:off x="6985622" y="5937107"/>
            <a:ext cx="3149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+mj-lt"/>
              </a:rPr>
              <a:t>Sosa-Estani </a:t>
            </a:r>
            <a:r>
              <a:rPr lang="pt-BR" i="1" dirty="0">
                <a:latin typeface="+mj-lt"/>
              </a:rPr>
              <a:t>et al. </a:t>
            </a:r>
            <a:r>
              <a:rPr lang="pt-BR" dirty="0">
                <a:latin typeface="+mj-lt"/>
              </a:rPr>
              <a:t>2012 J </a:t>
            </a:r>
            <a:r>
              <a:rPr lang="pt-BR" dirty="0" err="1">
                <a:latin typeface="+mj-lt"/>
              </a:rPr>
              <a:t>Trop</a:t>
            </a:r>
            <a:r>
              <a:rPr lang="pt-BR" dirty="0">
                <a:latin typeface="+mj-lt"/>
              </a:rPr>
              <a:t> </a:t>
            </a:r>
            <a:r>
              <a:rPr lang="pt-BR" dirty="0" err="1">
                <a:latin typeface="+mj-lt"/>
              </a:rPr>
              <a:t>Med</a:t>
            </a:r>
            <a:endParaRPr lang="pt-BR" dirty="0">
              <a:latin typeface="+mj-lt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585CC04-5EE6-4902-B61E-5D8750B2FA34}"/>
              </a:ext>
            </a:extLst>
          </p:cNvPr>
          <p:cNvSpPr/>
          <p:nvPr/>
        </p:nvSpPr>
        <p:spPr>
          <a:xfrm>
            <a:off x="1981200" y="1361633"/>
            <a:ext cx="82295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+mj-lt"/>
              </a:rPr>
              <a:t>Benznidazol - safety and treatment duration </a:t>
            </a:r>
            <a:endParaRPr lang="pt-BR" sz="2400" b="1" dirty="0">
              <a:latin typeface="+mj-lt"/>
            </a:endParaRP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8E9C12C-2BA8-495D-BBFD-DE44FFFC84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56821" y="6447089"/>
            <a:ext cx="2631992" cy="444500"/>
          </a:xfrm>
        </p:spPr>
        <p:txBody>
          <a:bodyPr/>
          <a:lstStyle/>
          <a:p>
            <a:r>
              <a:rPr lang="fr-FR" sz="1200" dirty="0"/>
              <a:t>Fabiana Barreira, MSF, </a:t>
            </a:r>
            <a:r>
              <a:rPr lang="fr-FR" sz="1200" dirty="0" err="1"/>
              <a:t>Bendita</a:t>
            </a:r>
            <a:r>
              <a:rPr lang="fr-FR" sz="1200" dirty="0"/>
              <a:t> </a:t>
            </a:r>
            <a:r>
              <a:rPr lang="fr-FR" sz="1200" dirty="0" err="1"/>
              <a:t>Study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99365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Chagas disease - limitation of </a:t>
            </a:r>
            <a:r>
              <a:rPr lang="pt-BR" dirty="0" err="1">
                <a:solidFill>
                  <a:schemeClr val="tx1"/>
                </a:solidFill>
              </a:rPr>
              <a:t>current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treatment</a:t>
            </a:r>
            <a:endParaRPr lang="en-GB" dirty="0">
              <a:solidFill>
                <a:schemeClr val="tx1"/>
              </a:solidFill>
            </a:endParaRPr>
          </a:p>
        </p:txBody>
      </p:sp>
      <p:grpSp>
        <p:nvGrpSpPr>
          <p:cNvPr id="3" name="Group 37"/>
          <p:cNvGrpSpPr>
            <a:grpSpLocks noChangeAspect="1"/>
          </p:cNvGrpSpPr>
          <p:nvPr/>
        </p:nvGrpSpPr>
        <p:grpSpPr>
          <a:xfrm>
            <a:off x="1396729" y="2050945"/>
            <a:ext cx="4021031" cy="3315139"/>
            <a:chOff x="1872335" y="2132856"/>
            <a:chExt cx="4888034" cy="4029953"/>
          </a:xfrm>
        </p:grpSpPr>
        <p:grpSp>
          <p:nvGrpSpPr>
            <p:cNvPr id="4" name="Group 15"/>
            <p:cNvGrpSpPr/>
            <p:nvPr/>
          </p:nvGrpSpPr>
          <p:grpSpPr>
            <a:xfrm>
              <a:off x="2915816" y="2276872"/>
              <a:ext cx="3312368" cy="3312368"/>
              <a:chOff x="3059832" y="2996952"/>
              <a:chExt cx="3312368" cy="3312368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3059832" y="3645024"/>
                <a:ext cx="2664296" cy="2664296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 dirty="0">
                    <a:solidFill>
                      <a:schemeClr val="tx1"/>
                    </a:solidFill>
                    <a:latin typeface="+mj-lt"/>
                  </a:rPr>
                  <a:t>Current BZN Therapy</a:t>
                </a:r>
              </a:p>
            </p:txBody>
          </p:sp>
          <p:cxnSp>
            <p:nvCxnSpPr>
              <p:cNvPr id="51" name="Straight Connector 50"/>
              <p:cNvCxnSpPr/>
              <p:nvPr/>
            </p:nvCxnSpPr>
            <p:spPr>
              <a:xfrm>
                <a:off x="3059832" y="2996952"/>
                <a:ext cx="0" cy="3312368"/>
              </a:xfrm>
              <a:prstGeom prst="line">
                <a:avLst/>
              </a:prstGeom>
              <a:ln w="5715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3059832" y="6309320"/>
                <a:ext cx="3312368" cy="0"/>
              </a:xfrm>
              <a:prstGeom prst="line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TextBox 39"/>
            <p:cNvSpPr txBox="1"/>
            <p:nvPr/>
          </p:nvSpPr>
          <p:spPr>
            <a:xfrm>
              <a:off x="3420593" y="5634044"/>
              <a:ext cx="1184367" cy="5015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>
                  <a:latin typeface="+mj-lt"/>
                </a:rPr>
                <a:t>Efficacy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212395" y="5661247"/>
              <a:ext cx="769915" cy="5015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>
                  <a:latin typeface="+mj-lt"/>
                </a:rPr>
                <a:t>80%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852715" y="5661247"/>
              <a:ext cx="907654" cy="5015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>
                  <a:latin typeface="+mj-lt"/>
                </a:rPr>
                <a:t>100%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976530" y="2708921"/>
              <a:ext cx="769915" cy="5015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>
                  <a:latin typeface="+mj-lt"/>
                </a:rPr>
                <a:t>80%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872335" y="2132856"/>
              <a:ext cx="907654" cy="5015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>
                  <a:latin typeface="+mj-lt"/>
                </a:rPr>
                <a:t>100%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300882" y="4121201"/>
              <a:ext cx="638349" cy="1308430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r>
                <a:rPr lang="en-GB" sz="1600" dirty="0">
                  <a:latin typeface="+mj-lt"/>
                </a:rPr>
                <a:t>Tolerability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615628" y="2420889"/>
              <a:ext cx="1644416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rgbClr val="FF0000"/>
                  </a:solidFill>
                  <a:latin typeface="+mj-lt"/>
                </a:rPr>
                <a:t>Tolerability gap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597417" y="3646399"/>
              <a:ext cx="547157" cy="1241082"/>
            </a:xfrm>
            <a:prstGeom prst="rect">
              <a:avLst/>
            </a:prstGeom>
            <a:noFill/>
          </p:spPr>
          <p:txBody>
            <a:bodyPr vert="vert" wrap="non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rgbClr val="FF0000"/>
                  </a:solidFill>
                  <a:latin typeface="+mj-lt"/>
                </a:rPr>
                <a:t>Efficacy gap</a:t>
              </a:r>
            </a:p>
          </p:txBody>
        </p:sp>
        <p:cxnSp>
          <p:nvCxnSpPr>
            <p:cNvPr id="48" name="Straight Connector 47"/>
            <p:cNvCxnSpPr/>
            <p:nvPr/>
          </p:nvCxnSpPr>
          <p:spPr>
            <a:xfrm>
              <a:off x="2915816" y="2276872"/>
              <a:ext cx="3312368" cy="0"/>
            </a:xfrm>
            <a:prstGeom prst="line">
              <a:avLst/>
            </a:prstGeom>
            <a:ln w="12700">
              <a:solidFill>
                <a:srgbClr val="00B05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6228184" y="2276872"/>
              <a:ext cx="0" cy="3312368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>
            <a:grpSpLocks noChangeAspect="1"/>
          </p:cNvGrpSpPr>
          <p:nvPr/>
        </p:nvGrpSpPr>
        <p:grpSpPr>
          <a:xfrm>
            <a:off x="6672529" y="2068890"/>
            <a:ext cx="3770207" cy="3127571"/>
            <a:chOff x="4361719" y="2132856"/>
            <a:chExt cx="4858001" cy="4029954"/>
          </a:xfrm>
        </p:grpSpPr>
        <p:sp>
          <p:nvSpPr>
            <p:cNvPr id="20" name="Rectangle 19"/>
            <p:cNvSpPr/>
            <p:nvPr/>
          </p:nvSpPr>
          <p:spPr>
            <a:xfrm>
              <a:off x="8028384" y="2276872"/>
              <a:ext cx="648072" cy="3312368"/>
            </a:xfrm>
            <a:prstGeom prst="rect">
              <a:avLst/>
            </a:prstGeom>
            <a:solidFill>
              <a:srgbClr val="1F497D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GB" sz="1400" b="1" dirty="0">
                  <a:latin typeface="Arial Narrow" panose="020B0606020202030204" pitchFamily="34" charset="0"/>
                </a:rPr>
                <a:t>Combinations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364088" y="2276872"/>
              <a:ext cx="2664296" cy="648072"/>
            </a:xfrm>
            <a:prstGeom prst="rect">
              <a:avLst/>
            </a:prstGeom>
            <a:solidFill>
              <a:srgbClr val="00B050">
                <a:alpha val="5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000" b="1" dirty="0">
                  <a:latin typeface="Arial Narrow" panose="020B0606020202030204" pitchFamily="34" charset="0"/>
                </a:rPr>
                <a:t>NEW REGIMENS of BZN</a:t>
              </a:r>
              <a:endParaRPr lang="en-GB" sz="900" b="1" dirty="0">
                <a:latin typeface="Arial Narrow" panose="020B0606020202030204" pitchFamily="34" charset="0"/>
              </a:endParaRPr>
            </a:p>
          </p:txBody>
        </p:sp>
        <p:grpSp>
          <p:nvGrpSpPr>
            <p:cNvPr id="22" name="Group 30"/>
            <p:cNvGrpSpPr/>
            <p:nvPr/>
          </p:nvGrpSpPr>
          <p:grpSpPr>
            <a:xfrm>
              <a:off x="4361719" y="2132856"/>
              <a:ext cx="4858001" cy="4029954"/>
              <a:chOff x="1902353" y="2132856"/>
              <a:chExt cx="4858001" cy="4029954"/>
            </a:xfrm>
          </p:grpSpPr>
          <p:grpSp>
            <p:nvGrpSpPr>
              <p:cNvPr id="23" name="Group 15"/>
              <p:cNvGrpSpPr/>
              <p:nvPr/>
            </p:nvGrpSpPr>
            <p:grpSpPr>
              <a:xfrm>
                <a:off x="2915816" y="2276872"/>
                <a:ext cx="3312368" cy="3312368"/>
                <a:chOff x="3059832" y="2996952"/>
                <a:chExt cx="3312368" cy="3312368"/>
              </a:xfrm>
            </p:grpSpPr>
            <p:cxnSp>
              <p:nvCxnSpPr>
                <p:cNvPr id="31" name="Straight Connector 30"/>
                <p:cNvCxnSpPr/>
                <p:nvPr/>
              </p:nvCxnSpPr>
              <p:spPr>
                <a:xfrm>
                  <a:off x="5724128" y="2996952"/>
                  <a:ext cx="0" cy="3312368"/>
                </a:xfrm>
                <a:prstGeom prst="line">
                  <a:avLst/>
                </a:prstGeom>
                <a:ln w="12700">
                  <a:solidFill>
                    <a:schemeClr val="tx2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>
                  <a:off x="3059832" y="3645024"/>
                  <a:ext cx="2664296" cy="2664296"/>
                </a:xfrm>
                <a:prstGeom prst="rect">
                  <a:avLst/>
                </a:prstGeom>
                <a:solidFill>
                  <a:srgbClr val="FFC000"/>
                </a:solidFill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600" b="1" dirty="0">
                      <a:solidFill>
                        <a:schemeClr val="tx1"/>
                      </a:solidFill>
                      <a:latin typeface="Arial Narrow" panose="020B0606020202030204" pitchFamily="34" charset="0"/>
                    </a:rPr>
                    <a:t>Current BZN Therapy</a:t>
                  </a:r>
                </a:p>
              </p:txBody>
            </p: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3059832" y="2996952"/>
                  <a:ext cx="0" cy="3312368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3059832" y="6309320"/>
                  <a:ext cx="3312368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" name="TextBox 23"/>
              <p:cNvSpPr txBox="1"/>
              <p:nvPr/>
            </p:nvSpPr>
            <p:spPr>
              <a:xfrm>
                <a:off x="3970237" y="5661248"/>
                <a:ext cx="1184370" cy="5015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dirty="0">
                    <a:latin typeface="Arial Narrow" panose="020B0606020202030204" pitchFamily="34" charset="0"/>
                  </a:rPr>
                  <a:t>Efficacy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5212376" y="5661248"/>
                <a:ext cx="769916" cy="5015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dirty="0">
                    <a:latin typeface="Arial Narrow" panose="020B0606020202030204" pitchFamily="34" charset="0"/>
                  </a:rPr>
                  <a:t>80%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5852698" y="5661248"/>
                <a:ext cx="907656" cy="5015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dirty="0">
                    <a:latin typeface="Arial Narrow" panose="020B0606020202030204" pitchFamily="34" charset="0"/>
                  </a:rPr>
                  <a:t>100%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006550" y="2708921"/>
                <a:ext cx="769916" cy="5015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dirty="0">
                    <a:latin typeface="Arial Narrow" panose="020B0606020202030204" pitchFamily="34" charset="0"/>
                  </a:rPr>
                  <a:t>80%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902353" y="2132856"/>
                <a:ext cx="907656" cy="5015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dirty="0">
                    <a:latin typeface="Arial Narrow" panose="020B0606020202030204" pitchFamily="34" charset="0"/>
                  </a:rPr>
                  <a:t>100%</a:t>
                </a:r>
              </a:p>
            </p:txBody>
          </p:sp>
          <p:cxnSp>
            <p:nvCxnSpPr>
              <p:cNvPr id="30" name="Straight Connector 29"/>
              <p:cNvCxnSpPr/>
              <p:nvPr/>
            </p:nvCxnSpPr>
            <p:spPr>
              <a:xfrm>
                <a:off x="2915816" y="2276872"/>
                <a:ext cx="3312368" cy="0"/>
              </a:xfrm>
              <a:prstGeom prst="line">
                <a:avLst/>
              </a:prstGeom>
              <a:ln w="1270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" name="TextBox 54"/>
          <p:cNvSpPr txBox="1"/>
          <p:nvPr/>
        </p:nvSpPr>
        <p:spPr>
          <a:xfrm>
            <a:off x="6817621" y="2837724"/>
            <a:ext cx="430887" cy="98828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GB" sz="1600" dirty="0"/>
              <a:t>Tolerability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DF14859-C4D7-4E28-94D0-57D74903F70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 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91DE873A-49BC-4065-B218-1A6865B8A010}"/>
              </a:ext>
            </a:extLst>
          </p:cNvPr>
          <p:cNvSpPr txBox="1">
            <a:spLocks/>
          </p:cNvSpPr>
          <p:nvPr/>
        </p:nvSpPr>
        <p:spPr>
          <a:xfrm>
            <a:off x="9518162" y="6459121"/>
            <a:ext cx="2570752" cy="4445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indent="0" algn="r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solidFill>
                  <a:schemeClr val="bg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ea typeface="MS PGothic" panose="020B0600070205080204" pitchFamily="34" charset="-128"/>
              </a:defRPr>
            </a:lvl2pPr>
            <a:lvl3pPr marL="1143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ea typeface="MS PGothic" panose="020B0600070205080204" pitchFamily="34" charset="-128"/>
              </a:defRPr>
            </a:lvl3pPr>
            <a:lvl4pPr marL="1600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ea typeface="MS PGothic" panose="020B0600070205080204" pitchFamily="34" charset="-128"/>
              </a:defRPr>
            </a:lvl4pPr>
            <a:lvl5pPr marL="20574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ea typeface="MS PGothic" panose="020B0600070205080204" pitchFamily="34" charset="-128"/>
              </a:defRPr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fr-FR" sz="1200" dirty="0"/>
              <a:t>Fabiana Barreira, MSF, </a:t>
            </a:r>
            <a:r>
              <a:rPr lang="fr-FR" sz="1200" dirty="0" err="1"/>
              <a:t>Bendita</a:t>
            </a:r>
            <a:r>
              <a:rPr lang="fr-FR" sz="1200" dirty="0"/>
              <a:t> </a:t>
            </a:r>
            <a:r>
              <a:rPr lang="fr-FR" sz="1200" dirty="0" err="1"/>
              <a:t>Study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99062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71EBF6DD-DF77-434F-889C-C0561F0935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989" y="1862469"/>
            <a:ext cx="10623885" cy="3812751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dirty="0">
                <a:latin typeface="+mj-lt"/>
              </a:rPr>
              <a:t>To address: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+mj-lt"/>
              </a:rPr>
              <a:t>Adverse and severe adverse events that may be related to dose and duration of treatment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+mj-lt"/>
              </a:rPr>
              <a:t>Offer an improved benefit/risk profile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+mj-lt"/>
              </a:rPr>
              <a:t>Improve acceptability of treatment among patients, care givers and physicians</a:t>
            </a:r>
          </a:p>
          <a:p>
            <a:pPr>
              <a:lnSpc>
                <a:spcPct val="150000"/>
              </a:lnSpc>
            </a:pPr>
            <a:endParaRPr lang="pt-BR" sz="3600" dirty="0">
              <a:latin typeface="+mj-lt"/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85A7C638-8729-4C0D-AFE6-7B2F93CB8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373" y="86736"/>
            <a:ext cx="10383253" cy="1713149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Need for an alternative treatment regimen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8210DB41-6B3B-490F-95B3-A4A6CB0B82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44789" y="6483185"/>
            <a:ext cx="2644024" cy="444500"/>
          </a:xfrm>
        </p:spPr>
        <p:txBody>
          <a:bodyPr/>
          <a:lstStyle/>
          <a:p>
            <a:r>
              <a:rPr lang="fr-FR" sz="1200" dirty="0"/>
              <a:t>Fabiana Barreira, MSF, </a:t>
            </a:r>
            <a:r>
              <a:rPr lang="fr-FR" sz="1200" dirty="0" err="1"/>
              <a:t>Bendita</a:t>
            </a:r>
            <a:r>
              <a:rPr lang="fr-FR" sz="1200" dirty="0"/>
              <a:t> </a:t>
            </a:r>
            <a:r>
              <a:rPr lang="fr-FR" sz="1200" dirty="0" err="1"/>
              <a:t>Study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25485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A39D66-B75D-41EB-977C-993F30878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-252960"/>
            <a:ext cx="8229600" cy="1143000"/>
          </a:xfrm>
        </p:spPr>
        <p:txBody>
          <a:bodyPr/>
          <a:lstStyle/>
          <a:p>
            <a:pPr algn="ctr"/>
            <a:r>
              <a:rPr lang="pt-BR" sz="3600" dirty="0">
                <a:solidFill>
                  <a:schemeClr val="tx1"/>
                </a:solidFill>
              </a:rPr>
              <a:t>Benznidazol efficacy – recent RCTs </a:t>
            </a:r>
          </a:p>
        </p:txBody>
      </p:sp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AAFC66BE-123A-492D-B7DC-C0754F1764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3096843"/>
              </p:ext>
            </p:extLst>
          </p:nvPr>
        </p:nvGraphicFramePr>
        <p:xfrm>
          <a:off x="1333316" y="588557"/>
          <a:ext cx="9144000" cy="3686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FF56EF9B-6E94-4345-9A79-CA3E99F334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925338"/>
              </p:ext>
            </p:extLst>
          </p:nvPr>
        </p:nvGraphicFramePr>
        <p:xfrm>
          <a:off x="974558" y="3918964"/>
          <a:ext cx="9693442" cy="29390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9612">
                  <a:extLst>
                    <a:ext uri="{9D8B030D-6E8A-4147-A177-3AD203B41FA5}">
                      <a16:colId xmlns:a16="http://schemas.microsoft.com/office/drawing/2014/main" val="1458069634"/>
                    </a:ext>
                  </a:extLst>
                </a:gridCol>
                <a:gridCol w="2596341">
                  <a:extLst>
                    <a:ext uri="{9D8B030D-6E8A-4147-A177-3AD203B41FA5}">
                      <a16:colId xmlns:a16="http://schemas.microsoft.com/office/drawing/2014/main" val="4253625630"/>
                    </a:ext>
                  </a:extLst>
                </a:gridCol>
                <a:gridCol w="2679681">
                  <a:extLst>
                    <a:ext uri="{9D8B030D-6E8A-4147-A177-3AD203B41FA5}">
                      <a16:colId xmlns:a16="http://schemas.microsoft.com/office/drawing/2014/main" val="137977796"/>
                    </a:ext>
                  </a:extLst>
                </a:gridCol>
                <a:gridCol w="2637808">
                  <a:extLst>
                    <a:ext uri="{9D8B030D-6E8A-4147-A177-3AD203B41FA5}">
                      <a16:colId xmlns:a16="http://schemas.microsoft.com/office/drawing/2014/main" val="2095348087"/>
                    </a:ext>
                  </a:extLst>
                </a:gridCol>
              </a:tblGrid>
              <a:tr h="5093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600" noProof="0" dirty="0">
                          <a:effectLst/>
                          <a:latin typeface="+mj-lt"/>
                        </a:rPr>
                        <a:t>Trial</a:t>
                      </a:r>
                      <a:endParaRPr lang="en-ZA" sz="1600" noProof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600" b="1" kern="1200" noProof="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Chagas </a:t>
                      </a:r>
                      <a:r>
                        <a:rPr lang="en-ZA" sz="1600" b="1" kern="1200" noProof="0" dirty="0" err="1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Azol</a:t>
                      </a:r>
                      <a:br>
                        <a:rPr lang="en-ZA" sz="1600" b="1" kern="1200" noProof="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en-ZA" sz="1600" b="1" kern="1200" noProof="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(Molina , 2014 </a:t>
                      </a:r>
                      <a:r>
                        <a:rPr lang="en-ZA" sz="1600" b="1" kern="1200" noProof="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600" b="1" kern="1200" noProof="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STOP Chagas</a:t>
                      </a:r>
                      <a:br>
                        <a:rPr lang="en-ZA" sz="1600" b="1" kern="1200" noProof="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en-ZA" sz="1600" b="1" kern="1200" noProof="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</a:t>
                      </a:r>
                      <a:r>
                        <a:rPr lang="en-ZA" sz="1600" b="1" kern="1200" noProof="0" dirty="0" err="1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Morillo</a:t>
                      </a:r>
                      <a:r>
                        <a:rPr lang="en-ZA" sz="1600" b="1" kern="1200" noProof="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 2017 )</a:t>
                      </a:r>
                      <a:endParaRPr lang="en-ZA" sz="1600" b="1" kern="1200" noProof="0" dirty="0">
                        <a:solidFill>
                          <a:schemeClr val="lt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600" b="1" kern="1200" noProof="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E1224-001</a:t>
                      </a:r>
                      <a:br>
                        <a:rPr lang="en-ZA" sz="1600" b="1" kern="1200" noProof="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en-ZA" sz="1600" b="1" kern="1200" noProof="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(Torrico, 2018)</a:t>
                      </a:r>
                      <a:endParaRPr lang="en-ZA" sz="1600" b="1" kern="1200" noProof="0" dirty="0">
                        <a:solidFill>
                          <a:schemeClr val="lt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9606567"/>
                  </a:ext>
                </a:extLst>
              </a:tr>
              <a:tr h="103023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600" b="1" kern="1200" noProof="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Study design and sample size (BZN arm)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sz="1600" noProof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noProof="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Comparison between arms</a:t>
                      </a:r>
                      <a:br>
                        <a:rPr lang="en-ZA" sz="1600" kern="1200" noProof="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en-ZA" sz="1600" kern="1200" noProof="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Open label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noProof="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12M follow-up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noProof="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Adults N: 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noProof="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Placebo controlled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600" kern="1200" noProof="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Single blinded</a:t>
                      </a:r>
                      <a:br>
                        <a:rPr lang="en-ZA" sz="1600" kern="1200" noProof="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en-ZA" sz="1600" kern="1200" noProof="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12M follow-up</a:t>
                      </a:r>
                      <a:br>
                        <a:rPr lang="en-ZA" sz="1600" kern="1200" noProof="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en-ZA" sz="1600" kern="1200" noProof="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Adults N: 30</a:t>
                      </a:r>
                      <a:endParaRPr lang="en-ZA" sz="1600" kern="1200" noProof="0" dirty="0">
                        <a:solidFill>
                          <a:schemeClr val="dk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noProof="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Placebo controlled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600" kern="1200" noProof="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Double-blinded</a:t>
                      </a:r>
                      <a:br>
                        <a:rPr lang="en-ZA" sz="1600" kern="1200" noProof="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en-ZA" sz="1600" kern="1200" noProof="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12M follow-up</a:t>
                      </a:r>
                      <a:br>
                        <a:rPr lang="en-ZA" sz="1600" kern="1200" noProof="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en-ZA" sz="1600" kern="1200" noProof="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Adults N: 45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97339598"/>
                  </a:ext>
                </a:extLst>
              </a:tr>
              <a:tr h="2488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600" b="1" kern="1200" noProof="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Dosage</a:t>
                      </a:r>
                      <a:endParaRPr lang="en-ZA" sz="1600" noProof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noProof="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150 mg bid for 60 days</a:t>
                      </a:r>
                      <a:endParaRPr lang="en-ZA" sz="1600" kern="1200" noProof="0" dirty="0">
                        <a:solidFill>
                          <a:schemeClr val="dk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noProof="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200 mg  bid for 60 days</a:t>
                      </a:r>
                      <a:endParaRPr lang="en-ZA" sz="1600" kern="1200" noProof="0" dirty="0">
                        <a:solidFill>
                          <a:schemeClr val="dk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600" noProof="0" dirty="0">
                          <a:effectLst/>
                          <a:latin typeface="+mj-lt"/>
                        </a:rPr>
                        <a:t> </a:t>
                      </a:r>
                      <a:r>
                        <a:rPr lang="en-ZA" sz="1600" kern="1200" noProof="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 mg/kg/d bid for 60 days</a:t>
                      </a:r>
                      <a:endParaRPr lang="en-ZA" sz="1600" kern="1200" noProof="0" dirty="0">
                        <a:solidFill>
                          <a:schemeClr val="dk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79108951"/>
                  </a:ext>
                </a:extLst>
              </a:tr>
              <a:tr h="50931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600" b="1" kern="1200" noProof="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Country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600" noProof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adults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600" noProof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Spain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noProof="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Argentina, Chile, Colombia,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noProof="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Guatemala, Mexico, Spain</a:t>
                      </a:r>
                      <a:endParaRPr lang="en-ZA" sz="1600" kern="1200" noProof="0" dirty="0">
                        <a:solidFill>
                          <a:schemeClr val="dk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600" noProof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Bolivia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34683498"/>
                  </a:ext>
                </a:extLst>
              </a:tr>
              <a:tr h="6413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600" b="1" kern="1200" noProof="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Molecular test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600" b="1" kern="1200" noProof="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(% Negative)</a:t>
                      </a:r>
                      <a:endParaRPr lang="en-ZA" sz="1600" b="1" kern="1200" noProof="0" dirty="0">
                        <a:solidFill>
                          <a:schemeClr val="lt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noProof="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Rt-PCR (61.6%)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noProof="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PCR 86.7%  - </a:t>
                      </a:r>
                      <a:r>
                        <a:rPr lang="en-ZA" sz="1600" b="1" kern="1200" noProof="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6M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noProof="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(95% CI: 74.5% to 98.8%)</a:t>
                      </a:r>
                      <a:endParaRPr lang="en-ZA" sz="1600" noProof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noProof="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PCR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noProof="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(82%, 67·9%–92·0%)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7362175"/>
                  </a:ext>
                </a:extLst>
              </a:tr>
            </a:tbl>
          </a:graphicData>
        </a:graphic>
      </p:graphicFrame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0E605E44-29A5-4753-8103-2ACB10CF2729}"/>
              </a:ext>
            </a:extLst>
          </p:cNvPr>
          <p:cNvSpPr txBox="1">
            <a:spLocks/>
          </p:cNvSpPr>
          <p:nvPr/>
        </p:nvSpPr>
        <p:spPr>
          <a:xfrm>
            <a:off x="10780294" y="6413500"/>
            <a:ext cx="1411705" cy="44450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50" dirty="0">
                <a:solidFill>
                  <a:srgbClr val="FFFFFF"/>
                </a:solidFill>
                <a:latin typeface="+mj-lt"/>
              </a:rPr>
              <a:t>Fabiana Barreira, MSF,</a:t>
            </a:r>
          </a:p>
          <a:p>
            <a:r>
              <a:rPr lang="fr-FR" sz="1050" dirty="0" err="1">
                <a:solidFill>
                  <a:srgbClr val="FFFFFF"/>
                </a:solidFill>
                <a:latin typeface="+mj-lt"/>
              </a:rPr>
              <a:t>Bendita</a:t>
            </a:r>
            <a:r>
              <a:rPr lang="fr-FR" sz="1050" dirty="0">
                <a:solidFill>
                  <a:srgbClr val="FFFFFF"/>
                </a:solidFill>
                <a:latin typeface="+mj-lt"/>
              </a:rPr>
              <a:t> </a:t>
            </a:r>
            <a:r>
              <a:rPr lang="fr-FR" sz="1050" dirty="0" err="1">
                <a:solidFill>
                  <a:srgbClr val="FFFFFF"/>
                </a:solidFill>
                <a:latin typeface="+mj-lt"/>
              </a:rPr>
              <a:t>Study</a:t>
            </a:r>
            <a:endParaRPr lang="en-US" sz="1050" dirty="0">
              <a:solidFill>
                <a:srgbClr val="FFFF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34271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21B65-72A7-490A-BE47-8E7BC3E04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2438400"/>
            <a:ext cx="10871200" cy="990600"/>
          </a:xfrm>
        </p:spPr>
        <p:txBody>
          <a:bodyPr/>
          <a:lstStyle/>
          <a:p>
            <a:pPr algn="ctr"/>
            <a:r>
              <a:rPr lang="fr-FR" sz="4800" dirty="0">
                <a:solidFill>
                  <a:schemeClr val="tx1"/>
                </a:solidFill>
                <a:latin typeface="Arial Narrow" panose="020B0606020202030204" pitchFamily="34" charset="0"/>
              </a:rPr>
              <a:t>Trial Design and </a:t>
            </a:r>
            <a:r>
              <a:rPr lang="fr-FR" sz="4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Results</a:t>
            </a:r>
            <a:endParaRPr lang="en-US" sz="48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6E08BD-3A94-43FC-830A-66441299C734}"/>
              </a:ext>
            </a:extLst>
          </p:cNvPr>
          <p:cNvSpPr/>
          <p:nvPr/>
        </p:nvSpPr>
        <p:spPr>
          <a:xfrm>
            <a:off x="4931959" y="212377"/>
            <a:ext cx="30700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419" sz="4400" dirty="0">
                <a:solidFill>
                  <a:srgbClr val="FF0000"/>
                </a:solidFill>
                <a:latin typeface="Arial Narrow" panose="020B0606020202030204" pitchFamily="34" charset="0"/>
              </a:rPr>
              <a:t>Bendita </a:t>
            </a:r>
            <a:r>
              <a:rPr lang="es-419" sz="4400" dirty="0" err="1">
                <a:solidFill>
                  <a:srgbClr val="FF0000"/>
                </a:solidFill>
                <a:latin typeface="Arial Narrow" panose="020B0606020202030204" pitchFamily="34" charset="0"/>
              </a:rPr>
              <a:t>Study</a:t>
            </a:r>
            <a:endParaRPr lang="en-US" sz="4400" dirty="0">
              <a:latin typeface="Arial Narrow" panose="020B0606020202030204" pitchFamily="34" charset="0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D9C61A8-54F6-42DF-B613-C454239E1822}"/>
              </a:ext>
            </a:extLst>
          </p:cNvPr>
          <p:cNvSpPr txBox="1">
            <a:spLocks/>
          </p:cNvSpPr>
          <p:nvPr/>
        </p:nvSpPr>
        <p:spPr>
          <a:xfrm>
            <a:off x="96252" y="6413500"/>
            <a:ext cx="3426076" cy="4445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2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>
                <a:solidFill>
                  <a:srgbClr val="FFFFFF"/>
                </a:solidFill>
              </a:rPr>
              <a:t>Fabiana Barreira, MSF, </a:t>
            </a:r>
            <a:r>
              <a:rPr lang="fr-FR" sz="1200" dirty="0" err="1">
                <a:solidFill>
                  <a:srgbClr val="FFFFFF"/>
                </a:solidFill>
              </a:rPr>
              <a:t>Bendita</a:t>
            </a:r>
            <a:r>
              <a:rPr lang="fr-FR" sz="1200" dirty="0">
                <a:solidFill>
                  <a:srgbClr val="FFFFFF"/>
                </a:solidFill>
              </a:rPr>
              <a:t> </a:t>
            </a:r>
            <a:r>
              <a:rPr lang="fr-FR" sz="1200" dirty="0" err="1">
                <a:solidFill>
                  <a:srgbClr val="FFFFFF"/>
                </a:solidFill>
              </a:rPr>
              <a:t>Study</a:t>
            </a:r>
            <a:endParaRPr lang="en-US" sz="1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015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695" y="120922"/>
            <a:ext cx="11706726" cy="6700982"/>
          </a:xfrm>
          <a:noFill/>
        </p:spPr>
        <p:txBody>
          <a:bodyPr/>
          <a:lstStyle/>
          <a:p>
            <a:pPr marL="0" indent="0">
              <a:buNone/>
            </a:pPr>
            <a:r>
              <a:rPr lang="fr-CH" sz="2400" b="1" dirty="0">
                <a:latin typeface="+mj-lt"/>
              </a:rPr>
              <a:t>Population: 	</a:t>
            </a:r>
            <a:r>
              <a:rPr lang="fr-CH" sz="2400" dirty="0">
                <a:latin typeface="+mj-lt"/>
              </a:rPr>
              <a:t>Adults with chronic indeterminate Chagas Disease (&gt;=18 yo - &lt;=50 yo, PCR Positive) (N=210)</a:t>
            </a:r>
          </a:p>
          <a:p>
            <a:pPr marL="0" indent="0">
              <a:buNone/>
            </a:pPr>
            <a:r>
              <a:rPr lang="fr-CH" sz="2400" b="1" dirty="0">
                <a:latin typeface="+mj-lt"/>
              </a:rPr>
              <a:t>Tested dosages :	</a:t>
            </a:r>
          </a:p>
          <a:p>
            <a:pPr marL="0" indent="0">
              <a:buNone/>
            </a:pPr>
            <a:endParaRPr lang="fr-CH" sz="2400" dirty="0">
              <a:latin typeface="+mj-lt"/>
            </a:endParaRPr>
          </a:p>
          <a:p>
            <a:pPr marL="0" indent="0">
              <a:buNone/>
            </a:pPr>
            <a:endParaRPr lang="fr-CH" sz="2400" dirty="0">
              <a:latin typeface="+mj-lt"/>
            </a:endParaRPr>
          </a:p>
          <a:p>
            <a:pPr marL="0" indent="0">
              <a:buNone/>
            </a:pPr>
            <a:endParaRPr lang="fr-CH" sz="2400" dirty="0">
              <a:latin typeface="+mj-lt"/>
            </a:endParaRPr>
          </a:p>
          <a:p>
            <a:pPr marL="0" indent="0">
              <a:buNone/>
            </a:pPr>
            <a:endParaRPr lang="fr-CH" sz="2400" dirty="0">
              <a:latin typeface="+mj-lt"/>
            </a:endParaRPr>
          </a:p>
          <a:p>
            <a:pPr marL="0" indent="0">
              <a:buNone/>
            </a:pPr>
            <a:r>
              <a:rPr lang="fr-CH" sz="2400" dirty="0">
                <a:latin typeface="+mj-lt"/>
              </a:rPr>
              <a:t>	</a:t>
            </a:r>
            <a:endParaRPr lang="fr-CH" sz="2400" b="1" dirty="0">
              <a:latin typeface="+mj-lt"/>
            </a:endParaRPr>
          </a:p>
          <a:p>
            <a:pPr marL="0" indent="0">
              <a:buNone/>
            </a:pPr>
            <a:r>
              <a:rPr lang="en-US" sz="2400" b="1" dirty="0">
                <a:latin typeface="+mj-lt"/>
              </a:rPr>
              <a:t>Follow-up</a:t>
            </a:r>
            <a:r>
              <a:rPr lang="en-US" sz="2400" b="1" dirty="0"/>
              <a:t>: </a:t>
            </a:r>
            <a:r>
              <a:rPr lang="en-US" sz="2400" dirty="0">
                <a:latin typeface="+mj-lt"/>
              </a:rPr>
              <a:t>10 weeks, 12 weeks, 4M,  6M, 12 M</a:t>
            </a:r>
          </a:p>
          <a:p>
            <a:pPr marL="0" indent="0">
              <a:buNone/>
            </a:pPr>
            <a:r>
              <a:rPr lang="fr-CH" sz="2400" b="1" dirty="0">
                <a:latin typeface="+mj-lt"/>
              </a:rPr>
              <a:t>Primary Objective: </a:t>
            </a:r>
            <a:r>
              <a:rPr lang="en-GB" sz="2400" dirty="0">
                <a:latin typeface="+mj-lt"/>
                <a:cs typeface="Calibri" panose="020F0502020204030204" pitchFamily="34" charset="0"/>
              </a:rPr>
              <a:t>Efficacy measured by PCR at End of treatment sustained until 6 months of follow-up, in comparison to placebo</a:t>
            </a:r>
            <a:r>
              <a:rPr lang="en-GB" sz="2400" dirty="0">
                <a:latin typeface="+mj-lt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en-GB" sz="2400" b="1" dirty="0">
                <a:latin typeface="+mj-lt"/>
              </a:rPr>
              <a:t>Secondary Objectives</a:t>
            </a:r>
            <a:r>
              <a:rPr lang="en-GB" sz="2400" dirty="0">
                <a:latin typeface="+mj-lt"/>
              </a:rPr>
              <a:t>: 12 months, Safety, and others.</a:t>
            </a:r>
          </a:p>
          <a:p>
            <a:pPr marL="0" indent="0">
              <a:buNone/>
            </a:pPr>
            <a:r>
              <a:rPr lang="fr-CH" sz="2400" b="1" dirty="0">
                <a:latin typeface="+mj-lt"/>
              </a:rPr>
              <a:t>Sites: </a:t>
            </a:r>
            <a:r>
              <a:rPr lang="es-ES" sz="2400" b="1" dirty="0">
                <a:latin typeface="+mj-lt"/>
              </a:rPr>
              <a:t>Plataforma de Atención Integral de Pacientes con Enfermedad de Chagas, Bolivia: </a:t>
            </a:r>
            <a:r>
              <a:rPr lang="en-GB" sz="2400" dirty="0">
                <a:latin typeface="+mj-lt"/>
              </a:rPr>
              <a:t>Cochabamba (PI Faustino Torrico), Tarija (PI Lourdes Ortiz), </a:t>
            </a:r>
            <a:r>
              <a:rPr lang="es-ES" sz="2400" dirty="0">
                <a:latin typeface="+mj-lt"/>
              </a:rPr>
              <a:t>Sucre </a:t>
            </a:r>
            <a:r>
              <a:rPr lang="pt-BR" sz="2400" dirty="0">
                <a:latin typeface="+mj-lt"/>
              </a:rPr>
              <a:t>(</a:t>
            </a:r>
            <a:r>
              <a:rPr lang="en-GB" sz="2400" dirty="0">
                <a:latin typeface="+mj-lt"/>
              </a:rPr>
              <a:t>PI Wilson Garcia) </a:t>
            </a:r>
          </a:p>
          <a:p>
            <a:pPr marL="0" indent="0">
              <a:buNone/>
            </a:pPr>
            <a:r>
              <a:rPr lang="en-GB" sz="2400" b="1" dirty="0">
                <a:latin typeface="+mj-lt"/>
              </a:rPr>
              <a:t>Spain:</a:t>
            </a:r>
            <a:r>
              <a:rPr lang="en-GB" sz="2400" dirty="0">
                <a:latin typeface="+mj-lt"/>
              </a:rPr>
              <a:t> </a:t>
            </a:r>
            <a:r>
              <a:rPr lang="en-GB" sz="2400" b="1" dirty="0" err="1">
                <a:latin typeface="+mj-lt"/>
              </a:rPr>
              <a:t>ISGlobal</a:t>
            </a:r>
            <a:r>
              <a:rPr lang="en-GB" sz="2400" dirty="0">
                <a:latin typeface="+mj-lt"/>
              </a:rPr>
              <a:t>, Barcelona (PI </a:t>
            </a:r>
            <a:r>
              <a:rPr lang="es-ES" sz="2400" dirty="0">
                <a:latin typeface="+mj-lt"/>
              </a:rPr>
              <a:t>Joaquín Gascón) </a:t>
            </a:r>
          </a:p>
        </p:txBody>
      </p:sp>
      <p:sp>
        <p:nvSpPr>
          <p:cNvPr id="5" name="AutoShape 2" descr="Image result for female symbol"/>
          <p:cNvSpPr>
            <a:spLocks noChangeAspect="1" noChangeArrowheads="1"/>
          </p:cNvSpPr>
          <p:nvPr/>
        </p:nvSpPr>
        <p:spPr bwMode="auto">
          <a:xfrm>
            <a:off x="2071458" y="-152401"/>
            <a:ext cx="304800" cy="30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Image result for female symbol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8F633C3A-78E0-45C2-9D31-FA4347FA54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1358796"/>
              </p:ext>
            </p:extLst>
          </p:nvPr>
        </p:nvGraphicFramePr>
        <p:xfrm>
          <a:off x="3086345" y="753839"/>
          <a:ext cx="8030834" cy="2560320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3308948">
                  <a:extLst>
                    <a:ext uri="{9D8B030D-6E8A-4147-A177-3AD203B41FA5}">
                      <a16:colId xmlns:a16="http://schemas.microsoft.com/office/drawing/2014/main" val="43006646"/>
                    </a:ext>
                  </a:extLst>
                </a:gridCol>
                <a:gridCol w="4721886">
                  <a:extLst>
                    <a:ext uri="{9D8B030D-6E8A-4147-A177-3AD203B41FA5}">
                      <a16:colId xmlns:a16="http://schemas.microsoft.com/office/drawing/2014/main" val="3758445793"/>
                    </a:ext>
                  </a:extLst>
                </a:gridCol>
              </a:tblGrid>
              <a:tr h="30615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800" dirty="0">
                          <a:latin typeface="+mj-lt"/>
                        </a:rPr>
                        <a:t>Standart Regimen (fixed dose) </a:t>
                      </a:r>
                      <a:endParaRPr lang="pt-BR" sz="1800" dirty="0">
                        <a:latin typeface="+mj-lt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+mj-lt"/>
                        </a:rPr>
                        <a:t>BZN 300 mg - 8 weeks </a:t>
                      </a:r>
                      <a:endParaRPr lang="pt-BR" sz="1800" dirty="0">
                        <a:latin typeface="+mj-lt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7413119"/>
                  </a:ext>
                </a:extLst>
              </a:tr>
              <a:tr h="306158">
                <a:tc rowSpan="2">
                  <a:txBody>
                    <a:bodyPr/>
                    <a:lstStyle/>
                    <a:p>
                      <a:r>
                        <a:rPr lang="en-US" sz="1800" dirty="0">
                          <a:latin typeface="+mj-lt"/>
                        </a:rPr>
                        <a:t>Short duration </a:t>
                      </a:r>
                      <a:endParaRPr lang="pt-BR" sz="1800" dirty="0">
                        <a:latin typeface="+mj-lt"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+mj-lt"/>
                        </a:rPr>
                        <a:t>BZN 300 mg - 4 weeks </a:t>
                      </a:r>
                      <a:endParaRPr lang="pt-BR" sz="1800" dirty="0">
                        <a:latin typeface="+mj-lt"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230454"/>
                  </a:ext>
                </a:extLst>
              </a:tr>
              <a:tr h="165996">
                <a:tc vMerge="1">
                  <a:txBody>
                    <a:bodyPr/>
                    <a:lstStyle/>
                    <a:p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+mj-lt"/>
                        </a:rPr>
                        <a:t>BZN 300 mg - 2 weeks </a:t>
                      </a:r>
                      <a:endParaRPr lang="pt-BR" sz="1800" dirty="0">
                        <a:latin typeface="+mj-lt"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698522"/>
                  </a:ext>
                </a:extLst>
              </a:tr>
              <a:tr h="306158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+mj-lt"/>
                        </a:rPr>
                        <a:t>Short dose </a:t>
                      </a:r>
                      <a:endParaRPr lang="pt-BR" sz="1800" dirty="0">
                        <a:latin typeface="+mj-lt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+mj-lt"/>
                        </a:rPr>
                        <a:t>BZN </a:t>
                      </a:r>
                      <a:r>
                        <a:rPr lang="en-US" sz="1800" b="1" dirty="0">
                          <a:latin typeface="+mj-lt"/>
                        </a:rPr>
                        <a:t>150</a:t>
                      </a:r>
                      <a:r>
                        <a:rPr lang="en-US" sz="1800" dirty="0">
                          <a:latin typeface="+mj-lt"/>
                        </a:rPr>
                        <a:t> mg </a:t>
                      </a:r>
                      <a:r>
                        <a:rPr lang="en-US" sz="1800" b="1" dirty="0">
                          <a:latin typeface="+mj-lt"/>
                        </a:rPr>
                        <a:t>- 4 weeks 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564390"/>
                  </a:ext>
                </a:extLst>
              </a:tr>
              <a:tr h="306158">
                <a:tc rowSpan="2">
                  <a:txBody>
                    <a:bodyPr/>
                    <a:lstStyle/>
                    <a:p>
                      <a:r>
                        <a:rPr lang="en-US" sz="1800" dirty="0">
                          <a:latin typeface="+mj-lt"/>
                        </a:rPr>
                        <a:t>Combination</a:t>
                      </a:r>
                      <a:endParaRPr lang="pt-BR" sz="1800" dirty="0">
                        <a:latin typeface="+mj-lt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+mj-lt"/>
                        </a:rPr>
                        <a:t>BZN </a:t>
                      </a:r>
                      <a:r>
                        <a:rPr lang="en-US" sz="1800" b="1" dirty="0">
                          <a:latin typeface="+mj-lt"/>
                        </a:rPr>
                        <a:t>150</a:t>
                      </a:r>
                      <a:r>
                        <a:rPr lang="en-US" sz="1800" dirty="0">
                          <a:latin typeface="+mj-lt"/>
                        </a:rPr>
                        <a:t> mg - </a:t>
                      </a:r>
                      <a:r>
                        <a:rPr lang="en-US" sz="1800" b="1" dirty="0">
                          <a:latin typeface="+mj-lt"/>
                        </a:rPr>
                        <a:t>4 weeks </a:t>
                      </a:r>
                      <a:r>
                        <a:rPr lang="en-US" sz="1800" dirty="0">
                          <a:latin typeface="+mj-lt"/>
                        </a:rPr>
                        <a:t>+ E1224 300 mg</a:t>
                      </a:r>
                      <a:endParaRPr lang="fr-CH" sz="1800" dirty="0">
                        <a:latin typeface="+mj-lt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7042356"/>
                  </a:ext>
                </a:extLst>
              </a:tr>
              <a:tr h="306158">
                <a:tc vMerge="1">
                  <a:txBody>
                    <a:bodyPr/>
                    <a:lstStyle/>
                    <a:p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+mj-lt"/>
                        </a:rPr>
                        <a:t>BZN 300 mg - 8 weeks (</a:t>
                      </a:r>
                      <a:r>
                        <a:rPr lang="en-US" sz="1800" b="1" dirty="0">
                          <a:latin typeface="+mj-lt"/>
                        </a:rPr>
                        <a:t>weekly</a:t>
                      </a:r>
                      <a:r>
                        <a:rPr lang="en-US" sz="1800" dirty="0">
                          <a:latin typeface="+mj-lt"/>
                        </a:rPr>
                        <a:t>)+ E1224 300 mg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602248"/>
                  </a:ext>
                </a:extLst>
              </a:tr>
              <a:tr h="316969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fr-CH" sz="18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Comparator</a:t>
                      </a:r>
                      <a:endParaRPr lang="pt-BR" sz="1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fr-CH" sz="18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Placebo</a:t>
                      </a:r>
                      <a:endParaRPr lang="pt-BR" sz="1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590212"/>
                  </a:ext>
                </a:extLst>
              </a:tr>
            </a:tbl>
          </a:graphicData>
        </a:graphic>
      </p:graphicFrame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F13BD29A-D805-4EBE-933F-B113BFA1CFA8}"/>
              </a:ext>
            </a:extLst>
          </p:cNvPr>
          <p:cNvSpPr txBox="1">
            <a:spLocks/>
          </p:cNvSpPr>
          <p:nvPr/>
        </p:nvSpPr>
        <p:spPr>
          <a:xfrm>
            <a:off x="9757619" y="6471153"/>
            <a:ext cx="2382246" cy="4445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>
                <a:solidFill>
                  <a:srgbClr val="FFFFFF"/>
                </a:solidFill>
                <a:latin typeface="Arial Narrow" panose="020B0606020202030204" pitchFamily="34" charset="0"/>
              </a:rPr>
              <a:t>Fabiana Barreira, MSF, Bendita Study</a:t>
            </a:r>
            <a:endParaRPr lang="en-US" sz="12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647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CaixaDeTexto 64">
            <a:extLst>
              <a:ext uri="{FF2B5EF4-FFF2-40B4-BE49-F238E27FC236}">
                <a16:creationId xmlns:a16="http://schemas.microsoft.com/office/drawing/2014/main" id="{294A499F-6517-4669-9EA4-C369A5A3448E}"/>
              </a:ext>
            </a:extLst>
          </p:cNvPr>
          <p:cNvSpPr txBox="1"/>
          <p:nvPr/>
        </p:nvSpPr>
        <p:spPr>
          <a:xfrm>
            <a:off x="1812208" y="29900"/>
            <a:ext cx="7560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+mj-lt"/>
              </a:rPr>
              <a:t>Study Profile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29040C-C8A7-4616-9F41-62F0DB1D6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786" y="861118"/>
            <a:ext cx="10142614" cy="5679801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FDBE8F-7B24-4016-A099-4591342615F3}"/>
              </a:ext>
            </a:extLst>
          </p:cNvPr>
          <p:cNvSpPr txBox="1">
            <a:spLocks/>
          </p:cNvSpPr>
          <p:nvPr/>
        </p:nvSpPr>
        <p:spPr bwMode="auto">
          <a:xfrm>
            <a:off x="9373049" y="6495217"/>
            <a:ext cx="2715764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kern="1200">
                <a:solidFill>
                  <a:srgbClr val="FFFFFF"/>
                </a:solidFill>
                <a:latin typeface="Arial Narrow" panose="020B0606020202030204" pitchFamily="34" charset="0"/>
                <a:ea typeface="MS PGothic" panose="020B0600070205080204" pitchFamily="34" charset="-128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/>
              <a:t>Fabiana Barreira, MSF, </a:t>
            </a:r>
            <a:r>
              <a:rPr lang="fr-FR" sz="1200" dirty="0" err="1"/>
              <a:t>Bendita</a:t>
            </a:r>
            <a:r>
              <a:rPr lang="fr-FR" sz="1200" dirty="0"/>
              <a:t> </a:t>
            </a:r>
            <a:r>
              <a:rPr lang="fr-FR" sz="1200" dirty="0" err="1"/>
              <a:t>Study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92635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D39D8EDC-C5C7-49F6-B505-54DE45CCF23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582032" y="3071412"/>
          <a:ext cx="9027947" cy="3368043"/>
        </p:xfrm>
        <a:graphic>
          <a:graphicData uri="http://schemas.openxmlformats.org/drawingml/2006/table">
            <a:tbl>
              <a:tblPr>
                <a:tableStyleId>{EB344D84-9AFB-497E-A393-DC336BA19D2E}</a:tableStyleId>
              </a:tblPr>
              <a:tblGrid>
                <a:gridCol w="2439984">
                  <a:extLst>
                    <a:ext uri="{9D8B030D-6E8A-4147-A177-3AD203B41FA5}">
                      <a16:colId xmlns:a16="http://schemas.microsoft.com/office/drawing/2014/main" val="248822454"/>
                    </a:ext>
                  </a:extLst>
                </a:gridCol>
                <a:gridCol w="914995">
                  <a:extLst>
                    <a:ext uri="{9D8B030D-6E8A-4147-A177-3AD203B41FA5}">
                      <a16:colId xmlns:a16="http://schemas.microsoft.com/office/drawing/2014/main" val="1890848104"/>
                    </a:ext>
                  </a:extLst>
                </a:gridCol>
                <a:gridCol w="914995">
                  <a:extLst>
                    <a:ext uri="{9D8B030D-6E8A-4147-A177-3AD203B41FA5}">
                      <a16:colId xmlns:a16="http://schemas.microsoft.com/office/drawing/2014/main" val="205214334"/>
                    </a:ext>
                  </a:extLst>
                </a:gridCol>
                <a:gridCol w="914995">
                  <a:extLst>
                    <a:ext uri="{9D8B030D-6E8A-4147-A177-3AD203B41FA5}">
                      <a16:colId xmlns:a16="http://schemas.microsoft.com/office/drawing/2014/main" val="3969420353"/>
                    </a:ext>
                  </a:extLst>
                </a:gridCol>
                <a:gridCol w="914995">
                  <a:extLst>
                    <a:ext uri="{9D8B030D-6E8A-4147-A177-3AD203B41FA5}">
                      <a16:colId xmlns:a16="http://schemas.microsoft.com/office/drawing/2014/main" val="559460506"/>
                    </a:ext>
                  </a:extLst>
                </a:gridCol>
                <a:gridCol w="914995">
                  <a:extLst>
                    <a:ext uri="{9D8B030D-6E8A-4147-A177-3AD203B41FA5}">
                      <a16:colId xmlns:a16="http://schemas.microsoft.com/office/drawing/2014/main" val="2345984725"/>
                    </a:ext>
                  </a:extLst>
                </a:gridCol>
                <a:gridCol w="1280992">
                  <a:extLst>
                    <a:ext uri="{9D8B030D-6E8A-4147-A177-3AD203B41FA5}">
                      <a16:colId xmlns:a16="http://schemas.microsoft.com/office/drawing/2014/main" val="2768160738"/>
                    </a:ext>
                  </a:extLst>
                </a:gridCol>
                <a:gridCol w="731996">
                  <a:extLst>
                    <a:ext uri="{9D8B030D-6E8A-4147-A177-3AD203B41FA5}">
                      <a16:colId xmlns:a16="http://schemas.microsoft.com/office/drawing/2014/main" val="3318170266"/>
                    </a:ext>
                  </a:extLst>
                </a:gridCol>
              </a:tblGrid>
              <a:tr h="92841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 </a:t>
                      </a:r>
                      <a:r>
                        <a:rPr lang="pt-BR" sz="1500" b="1" u="none" strike="noStrike" dirty="0">
                          <a:solidFill>
                            <a:srgbClr val="EC3623"/>
                          </a:solidFill>
                          <a:effectLst/>
                          <a:latin typeface="+mj-lt"/>
                        </a:rPr>
                        <a:t>Overall summary of TEAE (all treated set)</a:t>
                      </a:r>
                      <a:endParaRPr lang="pt-BR" sz="1500" b="1" i="0" u="none" strike="noStrike" dirty="0">
                        <a:solidFill>
                          <a:srgbClr val="EC3623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BZN 300 mg </a:t>
                      </a:r>
                      <a:br>
                        <a:rPr lang="pt-BR" sz="1500" b="0" u="none" strike="noStrike" dirty="0">
                          <a:effectLst/>
                          <a:latin typeface="+mj-lt"/>
                        </a:rPr>
                      </a:br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8 </a:t>
                      </a:r>
                      <a:r>
                        <a:rPr lang="pt-BR" sz="1500" b="0" u="none" strike="noStrike" dirty="0" err="1">
                          <a:effectLst/>
                          <a:latin typeface="+mj-lt"/>
                        </a:rPr>
                        <a:t>wks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BZN 300 mg </a:t>
                      </a:r>
                      <a:br>
                        <a:rPr lang="pt-BR" sz="1500" b="0" u="none" strike="noStrike" dirty="0">
                          <a:effectLst/>
                          <a:latin typeface="+mj-lt"/>
                        </a:rPr>
                      </a:br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4 </a:t>
                      </a:r>
                      <a:r>
                        <a:rPr lang="pt-BR" sz="1500" b="0" u="none" strike="noStrike" dirty="0" err="1">
                          <a:effectLst/>
                          <a:latin typeface="+mj-lt"/>
                        </a:rPr>
                        <a:t>wks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BZN 300 mg </a:t>
                      </a:r>
                      <a:br>
                        <a:rPr lang="pt-BR" sz="1500" b="0" u="none" strike="noStrike" dirty="0">
                          <a:effectLst/>
                          <a:latin typeface="+mj-lt"/>
                        </a:rPr>
                      </a:br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2 </a:t>
                      </a:r>
                      <a:r>
                        <a:rPr lang="pt-BR" sz="1500" b="0" u="none" strike="noStrike" dirty="0" err="1">
                          <a:effectLst/>
                          <a:latin typeface="+mj-lt"/>
                        </a:rPr>
                        <a:t>wks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BZN 150 mg</a:t>
                      </a:r>
                      <a:br>
                        <a:rPr lang="pt-BR" sz="1500" b="0" u="none" strike="noStrike" dirty="0">
                          <a:effectLst/>
                          <a:latin typeface="+mj-lt"/>
                        </a:rPr>
                      </a:br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4 </a:t>
                      </a:r>
                      <a:r>
                        <a:rPr lang="pt-BR" sz="1500" b="0" u="none" strike="noStrike" dirty="0" err="1">
                          <a:effectLst/>
                          <a:latin typeface="+mj-lt"/>
                        </a:rPr>
                        <a:t>wks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500" b="0" u="none" strike="noStrike" dirty="0">
                          <a:effectLst/>
                          <a:latin typeface="+mj-lt"/>
                        </a:rPr>
                        <a:t>BZN 150 mg 4 wks/ E1224 300 mg</a:t>
                      </a:r>
                      <a:endParaRPr lang="nl-NL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500" b="0" u="none" strike="noStrike" dirty="0">
                          <a:effectLst/>
                          <a:latin typeface="+mj-lt"/>
                        </a:rPr>
                        <a:t>BZN 300 mg</a:t>
                      </a:r>
                      <a:br>
                        <a:rPr lang="nl-NL" sz="1500" b="0" u="none" strike="noStrike" dirty="0">
                          <a:effectLst/>
                          <a:latin typeface="+mj-lt"/>
                        </a:rPr>
                      </a:br>
                      <a:r>
                        <a:rPr lang="nl-NL" sz="1500" b="0" u="none" strike="noStrike" dirty="0">
                          <a:effectLst/>
                          <a:latin typeface="+mj-lt"/>
                        </a:rPr>
                        <a:t>(Weekly) 8 wks/ </a:t>
                      </a:r>
                      <a:br>
                        <a:rPr lang="nl-NL" sz="1500" b="0" u="none" strike="noStrike" dirty="0">
                          <a:effectLst/>
                          <a:latin typeface="+mj-lt"/>
                        </a:rPr>
                      </a:br>
                      <a:r>
                        <a:rPr lang="nl-NL" sz="1500" b="0" u="none" strike="noStrike" dirty="0">
                          <a:effectLst/>
                          <a:latin typeface="+mj-lt"/>
                        </a:rPr>
                        <a:t>E1224 300 mg</a:t>
                      </a:r>
                      <a:endParaRPr lang="nl-NL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Placebo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/>
                </a:tc>
                <a:extLst>
                  <a:ext uri="{0D108BD9-81ED-4DB2-BD59-A6C34878D82A}">
                    <a16:rowId xmlns:a16="http://schemas.microsoft.com/office/drawing/2014/main" val="824238709"/>
                  </a:ext>
                </a:extLst>
              </a:tr>
              <a:tr h="23762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 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>
                          <a:effectLst/>
                          <a:latin typeface="+mj-lt"/>
                        </a:rPr>
                        <a:t>(N=30)</a:t>
                      </a:r>
                      <a:endParaRPr lang="pt-BR" sz="15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(N=30)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(N=30)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>
                          <a:effectLst/>
                          <a:latin typeface="+mj-lt"/>
                        </a:rPr>
                        <a:t>(N=30)</a:t>
                      </a:r>
                      <a:endParaRPr lang="pt-BR" sz="15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>
                          <a:effectLst/>
                          <a:latin typeface="+mj-lt"/>
                        </a:rPr>
                        <a:t>(N=30)</a:t>
                      </a:r>
                      <a:endParaRPr lang="pt-BR" sz="15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>
                          <a:effectLst/>
                          <a:latin typeface="+mj-lt"/>
                        </a:rPr>
                        <a:t>(N=30)</a:t>
                      </a:r>
                      <a:endParaRPr lang="pt-BR" sz="15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(N=30)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/>
                </a:tc>
                <a:extLst>
                  <a:ext uri="{0D108BD9-81ED-4DB2-BD59-A6C34878D82A}">
                    <a16:rowId xmlns:a16="http://schemas.microsoft.com/office/drawing/2014/main" val="1622070433"/>
                  </a:ext>
                </a:extLst>
              </a:tr>
              <a:tr h="23762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500" b="0" u="none" strike="noStrike">
                          <a:effectLst/>
                          <a:latin typeface="+mj-lt"/>
                        </a:rPr>
                        <a:t> </a:t>
                      </a:r>
                      <a:endParaRPr lang="pt-BR" sz="15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>
                          <a:effectLst/>
                          <a:latin typeface="+mj-lt"/>
                        </a:rPr>
                        <a:t>n (%)</a:t>
                      </a:r>
                      <a:endParaRPr lang="pt-BR" sz="15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>
                          <a:effectLst/>
                          <a:latin typeface="+mj-lt"/>
                        </a:rPr>
                        <a:t>n (%)</a:t>
                      </a:r>
                      <a:endParaRPr lang="pt-BR" sz="15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n (%)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n (%)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n (%)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>
                          <a:effectLst/>
                          <a:latin typeface="+mj-lt"/>
                        </a:rPr>
                        <a:t>n (%)</a:t>
                      </a:r>
                      <a:endParaRPr lang="pt-BR" sz="15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n (%)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3845659"/>
                  </a:ext>
                </a:extLst>
              </a:tr>
              <a:tr h="39549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u="none" strike="noStrike" dirty="0">
                          <a:solidFill>
                            <a:srgbClr val="0085B4"/>
                          </a:solidFill>
                          <a:effectLst/>
                          <a:latin typeface="+mj-lt"/>
                        </a:rPr>
                        <a:t>Subjects with any severe TEAE</a:t>
                      </a:r>
                      <a:endParaRPr lang="en-US" sz="1500" b="0" i="0" u="none" strike="noStrike" dirty="0">
                        <a:solidFill>
                          <a:srgbClr val="0085B4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   2 (6.7)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0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0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0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   2 (6.7)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   4 (13.3)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0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091789"/>
                  </a:ext>
                </a:extLst>
              </a:tr>
              <a:tr h="39549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u="none" strike="noStrike" dirty="0">
                          <a:solidFill>
                            <a:srgbClr val="0085B4"/>
                          </a:solidFill>
                          <a:effectLst/>
                          <a:latin typeface="+mj-lt"/>
                        </a:rPr>
                        <a:t>Subjects with any serious TEAE</a:t>
                      </a:r>
                      <a:endParaRPr lang="en-US" sz="1500" b="0" i="0" u="none" strike="noStrike" dirty="0">
                        <a:solidFill>
                          <a:srgbClr val="0085B4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   2 (6.7)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   1 (3.3)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0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>
                          <a:effectLst/>
                          <a:latin typeface="+mj-lt"/>
                        </a:rPr>
                        <a:t>0</a:t>
                      </a:r>
                      <a:endParaRPr lang="pt-BR" sz="15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   1 (3.3)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>
                          <a:effectLst/>
                          <a:latin typeface="+mj-lt"/>
                        </a:rPr>
                        <a:t>   2 (6.7)</a:t>
                      </a:r>
                      <a:endParaRPr lang="pt-BR" sz="15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0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875567"/>
                  </a:ext>
                </a:extLst>
              </a:tr>
              <a:tr h="46788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u="none" strike="noStrike" dirty="0">
                          <a:solidFill>
                            <a:srgbClr val="0085B4"/>
                          </a:solidFill>
                          <a:effectLst/>
                          <a:latin typeface="+mj-lt"/>
                        </a:rPr>
                        <a:t>Subjects with any TEAE leading to treatment discontinuation</a:t>
                      </a:r>
                      <a:endParaRPr lang="en-US" sz="1500" b="0" i="0" u="none" strike="noStrike" dirty="0">
                        <a:solidFill>
                          <a:srgbClr val="0085B4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   6 (20.0)</a:t>
                      </a:r>
                    </a:p>
                  </a:txBody>
                  <a:tcPr marL="6820" marR="6820" marT="68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1 (3.3)</a:t>
                      </a:r>
                    </a:p>
                  </a:txBody>
                  <a:tcPr marL="6820" marR="6820" marT="68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6820" marR="6820" marT="68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   1 (3.3)</a:t>
                      </a:r>
                    </a:p>
                  </a:txBody>
                  <a:tcPr marL="6820" marR="6820" marT="68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   3 (10.0)</a:t>
                      </a:r>
                    </a:p>
                  </a:txBody>
                  <a:tcPr marL="6820" marR="6820" marT="68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   4 (13.3)</a:t>
                      </a:r>
                    </a:p>
                  </a:txBody>
                  <a:tcPr marL="6820" marR="6820" marT="68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6820" marR="6820" marT="68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9488389"/>
                  </a:ext>
                </a:extLst>
              </a:tr>
              <a:tr h="237624">
                <a:tc>
                  <a:txBody>
                    <a:bodyPr/>
                    <a:lstStyle/>
                    <a:p>
                      <a:pPr algn="l" fontAlgn="b"/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5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879651"/>
                  </a:ext>
                </a:extLst>
              </a:tr>
              <a:tr h="467887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-US" sz="1500" b="0" u="none" strike="noStrike" dirty="0">
                          <a:effectLst/>
                          <a:latin typeface="+mj-lt"/>
                        </a:rPr>
                        <a:t>Note: A treatment-emergent adverse event (TEAE) is an adverse event with a start date on or after the date of the treatment.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20" marR="6820" marT="682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17426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03A29C17-626A-4093-A4B2-58305C69555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524004" y="189948"/>
          <a:ext cx="9145177" cy="2919015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547083">
                  <a:extLst>
                    <a:ext uri="{9D8B030D-6E8A-4147-A177-3AD203B41FA5}">
                      <a16:colId xmlns:a16="http://schemas.microsoft.com/office/drawing/2014/main" val="1423313937"/>
                    </a:ext>
                  </a:extLst>
                </a:gridCol>
                <a:gridCol w="1733163">
                  <a:extLst>
                    <a:ext uri="{9D8B030D-6E8A-4147-A177-3AD203B41FA5}">
                      <a16:colId xmlns:a16="http://schemas.microsoft.com/office/drawing/2014/main" val="331071634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87388391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357951478"/>
                    </a:ext>
                  </a:extLst>
                </a:gridCol>
                <a:gridCol w="963408">
                  <a:extLst>
                    <a:ext uri="{9D8B030D-6E8A-4147-A177-3AD203B41FA5}">
                      <a16:colId xmlns:a16="http://schemas.microsoft.com/office/drawing/2014/main" val="70137368"/>
                    </a:ext>
                  </a:extLst>
                </a:gridCol>
                <a:gridCol w="1034956">
                  <a:extLst>
                    <a:ext uri="{9D8B030D-6E8A-4147-A177-3AD203B41FA5}">
                      <a16:colId xmlns:a16="http://schemas.microsoft.com/office/drawing/2014/main" val="4173690404"/>
                    </a:ext>
                  </a:extLst>
                </a:gridCol>
                <a:gridCol w="1034956">
                  <a:extLst>
                    <a:ext uri="{9D8B030D-6E8A-4147-A177-3AD203B41FA5}">
                      <a16:colId xmlns:a16="http://schemas.microsoft.com/office/drawing/2014/main" val="2533965715"/>
                    </a:ext>
                  </a:extLst>
                </a:gridCol>
                <a:gridCol w="1005280">
                  <a:extLst>
                    <a:ext uri="{9D8B030D-6E8A-4147-A177-3AD203B41FA5}">
                      <a16:colId xmlns:a16="http://schemas.microsoft.com/office/drawing/2014/main" val="1332154148"/>
                    </a:ext>
                  </a:extLst>
                </a:gridCol>
                <a:gridCol w="768931">
                  <a:extLst>
                    <a:ext uri="{9D8B030D-6E8A-4147-A177-3AD203B41FA5}">
                      <a16:colId xmlns:a16="http://schemas.microsoft.com/office/drawing/2014/main" val="1042131033"/>
                    </a:ext>
                  </a:extLst>
                </a:gridCol>
              </a:tblGrid>
              <a:tr h="495613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US" sz="1600" b="0" dirty="0">
                          <a:solidFill>
                            <a:srgbClr val="EC3623"/>
                          </a:solidFill>
                          <a:latin typeface="+mj-lt"/>
                        </a:rPr>
                        <a:t>Analysis of parasitological response at EOT and until 6 months of follow up – primary efficacy endpoint – and at 12 months of follow up – secondary efficacy endpoint (ITT and PPS)  </a:t>
                      </a:r>
                      <a:endParaRPr lang="pt-BR" sz="1600" b="0" i="0" u="none" strike="noStrike" dirty="0">
                        <a:solidFill>
                          <a:srgbClr val="EC3623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33" marR="7933" marT="7933" marB="0" anchor="b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33" marR="7933" marT="7933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33" marR="7933" marT="7933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33" marR="7933" marT="7933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33" marR="7933" marT="7933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33" marR="7933" marT="7933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33" marR="7933" marT="7933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33" marR="7933" marT="7933" marB="0" anchor="ctr"/>
                </a:tc>
                <a:extLst>
                  <a:ext uri="{0D108BD9-81ED-4DB2-BD59-A6C34878D82A}">
                    <a16:rowId xmlns:a16="http://schemas.microsoft.com/office/drawing/2014/main" val="1974682440"/>
                  </a:ext>
                </a:extLst>
              </a:tr>
              <a:tr h="902013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 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u="none" strike="noStrike" dirty="0">
                          <a:effectLst/>
                          <a:latin typeface="+mj-lt"/>
                        </a:rPr>
                        <a:t> 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BZN 300 mg </a:t>
                      </a:r>
                      <a:br>
                        <a:rPr lang="pt-BR" sz="1500" b="0" u="none" strike="noStrike" dirty="0">
                          <a:effectLst/>
                          <a:latin typeface="+mj-lt"/>
                        </a:rPr>
                      </a:br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8 </a:t>
                      </a:r>
                      <a:r>
                        <a:rPr lang="pt-BR" sz="1500" b="0" u="none" strike="noStrike" dirty="0" err="1">
                          <a:effectLst/>
                          <a:latin typeface="+mj-lt"/>
                        </a:rPr>
                        <a:t>wks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BZN 300 mg </a:t>
                      </a:r>
                      <a:br>
                        <a:rPr lang="pt-BR" sz="1500" b="0" u="none" strike="noStrike" dirty="0">
                          <a:effectLst/>
                          <a:latin typeface="+mj-lt"/>
                        </a:rPr>
                      </a:br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4 </a:t>
                      </a:r>
                      <a:r>
                        <a:rPr lang="pt-BR" sz="1500" b="0" u="none" strike="noStrike" dirty="0" err="1">
                          <a:effectLst/>
                          <a:latin typeface="+mj-lt"/>
                        </a:rPr>
                        <a:t>wks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BZN 300 mg </a:t>
                      </a:r>
                      <a:br>
                        <a:rPr lang="pt-BR" sz="1500" b="0" u="none" strike="noStrike" dirty="0">
                          <a:effectLst/>
                          <a:latin typeface="+mj-lt"/>
                        </a:rPr>
                      </a:br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2 </a:t>
                      </a:r>
                      <a:r>
                        <a:rPr lang="pt-BR" sz="1500" b="0" u="none" strike="noStrike" dirty="0" err="1">
                          <a:effectLst/>
                          <a:latin typeface="+mj-lt"/>
                        </a:rPr>
                        <a:t>wks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BZN 150 mg</a:t>
                      </a:r>
                      <a:br>
                        <a:rPr lang="pt-BR" sz="1500" b="0" u="none" strike="noStrike" dirty="0">
                          <a:effectLst/>
                          <a:latin typeface="+mj-lt"/>
                        </a:rPr>
                      </a:br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4 </a:t>
                      </a:r>
                      <a:r>
                        <a:rPr lang="pt-BR" sz="1500" b="0" u="none" strike="noStrike" dirty="0" err="1">
                          <a:effectLst/>
                          <a:latin typeface="+mj-lt"/>
                        </a:rPr>
                        <a:t>wks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BZN 150 mg</a:t>
                      </a:r>
                      <a:br>
                        <a:rPr lang="pt-BR" sz="1500" b="0" u="none" strike="noStrike" dirty="0">
                          <a:effectLst/>
                          <a:latin typeface="+mj-lt"/>
                        </a:rPr>
                      </a:br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4 </a:t>
                      </a:r>
                      <a:r>
                        <a:rPr lang="pt-BR" sz="1500" b="0" u="none" strike="noStrike" dirty="0" err="1">
                          <a:effectLst/>
                          <a:latin typeface="+mj-lt"/>
                        </a:rPr>
                        <a:t>wks</a:t>
                      </a:r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/ E1224 300 mg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BZN 300 mg</a:t>
                      </a:r>
                      <a:br>
                        <a:rPr lang="pt-BR" sz="1500" b="0" u="none" strike="noStrike" dirty="0">
                          <a:effectLst/>
                          <a:latin typeface="+mj-lt"/>
                        </a:rPr>
                      </a:br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(</a:t>
                      </a:r>
                      <a:r>
                        <a:rPr lang="pt-BR" sz="1500" b="0" u="none" strike="noStrike" dirty="0" err="1">
                          <a:effectLst/>
                          <a:latin typeface="+mj-lt"/>
                        </a:rPr>
                        <a:t>Weekly</a:t>
                      </a:r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) 8 </a:t>
                      </a:r>
                      <a:r>
                        <a:rPr lang="pt-BR" sz="1500" b="0" u="none" strike="noStrike" dirty="0" err="1">
                          <a:effectLst/>
                          <a:latin typeface="+mj-lt"/>
                        </a:rPr>
                        <a:t>wks</a:t>
                      </a:r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/ E1224 300 mg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Placebo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977999651"/>
                  </a:ext>
                </a:extLst>
              </a:tr>
              <a:tr h="430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 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 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(N=24/ 30)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(N=28/ 30)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(N=28/ 30)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(N=29/30)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(N=25/30)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(N=26/30)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(N=30/30)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3735002"/>
                  </a:ext>
                </a:extLst>
              </a:tr>
              <a:tr h="26105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PPS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6 months of follow up 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u="none" strike="noStrike" dirty="0">
                          <a:effectLst/>
                          <a:latin typeface="+mj-lt"/>
                        </a:rPr>
                        <a:t>86.4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u="none" strike="noStrike" dirty="0">
                          <a:effectLst/>
                          <a:latin typeface="+mj-lt"/>
                        </a:rPr>
                        <a:t>88.9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u="none" strike="noStrike" dirty="0">
                          <a:effectLst/>
                          <a:latin typeface="+mj-lt"/>
                        </a:rPr>
                        <a:t>82.1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u="none" strike="noStrike" dirty="0">
                          <a:effectLst/>
                          <a:latin typeface="+mj-lt"/>
                        </a:rPr>
                        <a:t>86.2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u="none" strike="noStrike" dirty="0">
                          <a:effectLst/>
                          <a:latin typeface="+mj-lt"/>
                        </a:rPr>
                        <a:t>83.3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u="none" strike="noStrike" dirty="0">
                          <a:effectLst/>
                          <a:latin typeface="+mj-lt"/>
                        </a:rPr>
                        <a:t>84.0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u="none" strike="noStrike" dirty="0">
                          <a:effectLst/>
                          <a:latin typeface="+mj-lt"/>
                        </a:rPr>
                        <a:t>3.3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712105737"/>
                  </a:ext>
                </a:extLst>
              </a:tr>
              <a:tr h="27410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12 months of follow up 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78.3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88.9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78.6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82.8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83.3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84.0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3.3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30458"/>
                  </a:ext>
                </a:extLst>
              </a:tr>
              <a:tr h="26105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ITT 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6 months of follow up 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89.3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89.3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82.8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83.3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85.2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82.8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3.3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158673463"/>
                  </a:ext>
                </a:extLst>
              </a:tr>
              <a:tr h="27410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12 months of follow up 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82.8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89.3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79.3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80.0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85.2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82.8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0" u="none" strike="noStrike" dirty="0">
                          <a:effectLst/>
                          <a:latin typeface="+mj-lt"/>
                        </a:rPr>
                        <a:t>3.3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933" marR="7933" marT="7933" marB="0" anchor="ctr"/>
                </a:tc>
                <a:extLst>
                  <a:ext uri="{0D108BD9-81ED-4DB2-BD59-A6C34878D82A}">
                    <a16:rowId xmlns:a16="http://schemas.microsoft.com/office/drawing/2014/main" val="1881849513"/>
                  </a:ext>
                </a:extLst>
              </a:tr>
            </a:tbl>
          </a:graphicData>
        </a:graphic>
      </p:graphicFrame>
      <p:sp>
        <p:nvSpPr>
          <p:cNvPr id="4" name="Retângulo 3">
            <a:extLst>
              <a:ext uri="{FF2B5EF4-FFF2-40B4-BE49-F238E27FC236}">
                <a16:creationId xmlns:a16="http://schemas.microsoft.com/office/drawing/2014/main" id="{7DBE5683-3AB8-4572-95C5-E8F6DC9553BC}"/>
              </a:ext>
            </a:extLst>
          </p:cNvPr>
          <p:cNvSpPr/>
          <p:nvPr/>
        </p:nvSpPr>
        <p:spPr>
          <a:xfrm>
            <a:off x="3962400" y="762003"/>
            <a:ext cx="990600" cy="5105401"/>
          </a:xfrm>
          <a:prstGeom prst="rect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FC281D3-273A-460D-A6A0-81311A71A848}"/>
              </a:ext>
            </a:extLst>
          </p:cNvPr>
          <p:cNvSpPr/>
          <p:nvPr/>
        </p:nvSpPr>
        <p:spPr>
          <a:xfrm>
            <a:off x="4948339" y="762001"/>
            <a:ext cx="919065" cy="5105403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6B71B38-6951-4CD0-AECD-C43431562CD7}"/>
              </a:ext>
            </a:extLst>
          </p:cNvPr>
          <p:cNvSpPr/>
          <p:nvPr/>
        </p:nvSpPr>
        <p:spPr>
          <a:xfrm>
            <a:off x="5840635" y="762001"/>
            <a:ext cx="1827432" cy="5105403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99685324-240B-4027-917D-03FEAD9EA2E5}"/>
              </a:ext>
            </a:extLst>
          </p:cNvPr>
          <p:cNvSpPr/>
          <p:nvPr/>
        </p:nvSpPr>
        <p:spPr>
          <a:xfrm>
            <a:off x="7695624" y="685800"/>
            <a:ext cx="2138297" cy="518160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9514D71-8B08-48A2-B24F-C9F63DBFCC4C}"/>
              </a:ext>
            </a:extLst>
          </p:cNvPr>
          <p:cNvSpPr/>
          <p:nvPr/>
        </p:nvSpPr>
        <p:spPr>
          <a:xfrm>
            <a:off x="9891948" y="762003"/>
            <a:ext cx="776055" cy="510540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16EBBA2-5545-4518-B29A-45AC0CC49F08}"/>
              </a:ext>
            </a:extLst>
          </p:cNvPr>
          <p:cNvSpPr txBox="1">
            <a:spLocks/>
          </p:cNvSpPr>
          <p:nvPr/>
        </p:nvSpPr>
        <p:spPr>
          <a:xfrm>
            <a:off x="9733547" y="6459121"/>
            <a:ext cx="2355266" cy="4445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>
                <a:solidFill>
                  <a:srgbClr val="FFFFFF"/>
                </a:solidFill>
                <a:latin typeface="+mj-lt"/>
              </a:rPr>
              <a:t>Fabiana Barreira, MSF, Bendita Study</a:t>
            </a:r>
            <a:endParaRPr lang="en-US" sz="1200" dirty="0">
              <a:solidFill>
                <a:srgbClr val="FFFF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7083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FC7BBC-A710-47CA-8A68-A7FDFE534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811" y="129797"/>
            <a:ext cx="10684042" cy="1057275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Summary: efficacy, safety* and compliance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* </a:t>
            </a:r>
            <a:r>
              <a:rPr lang="en-US" sz="2400" dirty="0">
                <a:solidFill>
                  <a:schemeClr val="tx1"/>
                </a:solidFill>
              </a:rPr>
              <a:t>measured as patients discontinuing treatment due to AEs</a:t>
            </a:r>
            <a:endParaRPr lang="pt-BR" dirty="0">
              <a:solidFill>
                <a:schemeClr val="tx1"/>
              </a:solidFill>
            </a:endParaRP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EF1E5558-12DA-4D18-9947-4AFF2C61C6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8617098"/>
              </p:ext>
            </p:extLst>
          </p:nvPr>
        </p:nvGraphicFramePr>
        <p:xfrm>
          <a:off x="1660358" y="1253745"/>
          <a:ext cx="7792139" cy="5171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88161938-74A7-4454-B23A-5E0E1666DD46}"/>
              </a:ext>
            </a:extLst>
          </p:cNvPr>
          <p:cNvSpPr txBox="1">
            <a:spLocks/>
          </p:cNvSpPr>
          <p:nvPr/>
        </p:nvSpPr>
        <p:spPr>
          <a:xfrm>
            <a:off x="9769641" y="6459121"/>
            <a:ext cx="2319171" cy="4445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>
                <a:solidFill>
                  <a:srgbClr val="FFFFFF"/>
                </a:solidFill>
                <a:latin typeface="+mj-lt"/>
              </a:rPr>
              <a:t>Fabiana Barreira, MSF, Bendita Study</a:t>
            </a:r>
            <a:endParaRPr lang="en-US" sz="1200" dirty="0">
              <a:solidFill>
                <a:srgbClr val="FFFF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626293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21B65-72A7-490A-BE47-8E7BC3E04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2438400"/>
            <a:ext cx="10871200" cy="990600"/>
          </a:xfrm>
        </p:spPr>
        <p:txBody>
          <a:bodyPr/>
          <a:lstStyle/>
          <a:p>
            <a:pPr algn="ctr"/>
            <a:r>
              <a:rPr lang="fr-FR" sz="4800" dirty="0">
                <a:solidFill>
                  <a:schemeClr val="tx1"/>
                </a:solidFill>
                <a:latin typeface="Arial Narrow" panose="020B0606020202030204" pitchFamily="34" charset="0"/>
              </a:rPr>
              <a:t>Conclusions</a:t>
            </a:r>
            <a:endParaRPr lang="en-US" sz="48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6E08BD-3A94-43FC-830A-66441299C734}"/>
              </a:ext>
            </a:extLst>
          </p:cNvPr>
          <p:cNvSpPr/>
          <p:nvPr/>
        </p:nvSpPr>
        <p:spPr>
          <a:xfrm>
            <a:off x="4931959" y="212377"/>
            <a:ext cx="30700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419" sz="4400" dirty="0">
                <a:solidFill>
                  <a:srgbClr val="FF0000"/>
                </a:solidFill>
                <a:latin typeface="Arial Narrow" panose="020B0606020202030204" pitchFamily="34" charset="0"/>
              </a:rPr>
              <a:t>Bendita </a:t>
            </a:r>
            <a:r>
              <a:rPr lang="es-419" sz="4400" dirty="0" err="1">
                <a:solidFill>
                  <a:srgbClr val="FF0000"/>
                </a:solidFill>
                <a:latin typeface="Arial Narrow" panose="020B0606020202030204" pitchFamily="34" charset="0"/>
              </a:rPr>
              <a:t>Study</a:t>
            </a:r>
            <a:endParaRPr lang="en-US" sz="4400" dirty="0">
              <a:latin typeface="Arial Narrow" panose="020B0606020202030204" pitchFamily="34" charset="0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F8F8B57D-51C1-4A56-8CF5-FF60B768C313}"/>
              </a:ext>
            </a:extLst>
          </p:cNvPr>
          <p:cNvSpPr txBox="1">
            <a:spLocks/>
          </p:cNvSpPr>
          <p:nvPr/>
        </p:nvSpPr>
        <p:spPr>
          <a:xfrm>
            <a:off x="120316" y="6413500"/>
            <a:ext cx="3426076" cy="4445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2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>
                <a:solidFill>
                  <a:srgbClr val="FFFFFF"/>
                </a:solidFill>
              </a:rPr>
              <a:t>Fabiana Barreira, MSF, Bendita Study</a:t>
            </a:r>
            <a:endParaRPr lang="en-US" sz="1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4822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FC7BBC-A710-47CA-8A68-A7FDFE534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5494" y="234549"/>
            <a:ext cx="8902507" cy="60960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Conclusions</a:t>
            </a:r>
            <a:endParaRPr lang="pt-BR" strike="sngStrike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000FCEA-2B97-48C1-A533-D1096A06C328}"/>
              </a:ext>
            </a:extLst>
          </p:cNvPr>
          <p:cNvSpPr txBox="1"/>
          <p:nvPr/>
        </p:nvSpPr>
        <p:spPr>
          <a:xfrm flipH="1">
            <a:off x="300789" y="1156977"/>
            <a:ext cx="11658600" cy="4850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lvl="1" indent="-269875" defTabSz="457200" fontAlgn="base">
              <a:spcBef>
                <a:spcPct val="20000"/>
              </a:spcBef>
              <a:spcAft>
                <a:spcPts val="1200"/>
              </a:spcAft>
              <a:buClr>
                <a:srgbClr val="E84E0F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  <a:ea typeface="MS PGothic" panose="020B0600070205080204" pitchFamily="34" charset="-128"/>
              </a:rPr>
              <a:t>All treatment arms demonstrated superior efficacy against placebo at the primary efficacy endpoint (6M) and at sustained parasitological clearance at 12M</a:t>
            </a:r>
            <a:endParaRPr lang="pt-BR" sz="2400" dirty="0">
              <a:latin typeface="+mj-lt"/>
              <a:ea typeface="MS PGothic" panose="020B0600070205080204" pitchFamily="34" charset="-128"/>
            </a:endParaRPr>
          </a:p>
          <a:p>
            <a:pPr marL="269875" lvl="1" indent="-269875" defTabSz="457200" fontAlgn="base">
              <a:spcBef>
                <a:spcPct val="20000"/>
              </a:spcBef>
              <a:spcAft>
                <a:spcPts val="1200"/>
              </a:spcAft>
              <a:buClr>
                <a:srgbClr val="E84E0F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  <a:ea typeface="MS PGothic" panose="020B0600070205080204" pitchFamily="34" charset="-128"/>
              </a:rPr>
              <a:t>For the 8 weeks 300 mg BZN regimen, the rate of efficacy was as expected, and consistent with other studies using standard regimens (5 mg/kg/day for 60 days) </a:t>
            </a:r>
          </a:p>
          <a:p>
            <a:pPr marL="269875" lvl="1" indent="-269875" defTabSz="457200" fontAlgn="base">
              <a:spcBef>
                <a:spcPct val="20000"/>
              </a:spcBef>
              <a:spcAft>
                <a:spcPts val="1200"/>
              </a:spcAft>
              <a:buClr>
                <a:srgbClr val="E84E0F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  <a:ea typeface="MS PGothic" panose="020B0600070205080204" pitchFamily="34" charset="-128"/>
              </a:rPr>
              <a:t>The 2 weeks 300mg BZN regimen efficacy was of 79% (sustained negative PCR at 12 months) with no patient discontinuing treatment due to related adverse event</a:t>
            </a:r>
          </a:p>
          <a:p>
            <a:pPr marL="269875" lvl="1" indent="-269875" defTabSz="457200" fontAlgn="base">
              <a:spcBef>
                <a:spcPct val="20000"/>
              </a:spcBef>
              <a:spcAft>
                <a:spcPts val="1200"/>
              </a:spcAft>
              <a:buClr>
                <a:srgbClr val="E84E0F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  <a:ea typeface="MS PGothic" panose="020B0600070205080204" pitchFamily="34" charset="-128"/>
              </a:rPr>
              <a:t>Short course BZN regimen showed very good safety profiles, with 0.0-3.3% rates of treatment discontinuation.</a:t>
            </a:r>
            <a:endParaRPr lang="pt-BR" sz="2400" dirty="0">
              <a:latin typeface="+mj-lt"/>
              <a:ea typeface="MS PGothic" panose="020B0600070205080204" pitchFamily="34" charset="-128"/>
            </a:endParaRPr>
          </a:p>
          <a:p>
            <a:pPr marL="269875" lvl="1" indent="-269875" defTabSz="457200" fontAlgn="base">
              <a:spcBef>
                <a:spcPct val="20000"/>
              </a:spcBef>
              <a:spcAft>
                <a:spcPts val="1200"/>
              </a:spcAft>
              <a:buClr>
                <a:srgbClr val="E84E0F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  <a:ea typeface="MS PGothic" panose="020B0600070205080204" pitchFamily="34" charset="-128"/>
              </a:rPr>
              <a:t>Compliance was very good in all treatment arms. </a:t>
            </a:r>
            <a:endParaRPr lang="pt-BR" sz="2400" dirty="0">
              <a:latin typeface="+mj-lt"/>
              <a:ea typeface="MS PGothic" panose="020B0600070205080204" pitchFamily="34" charset="-128"/>
            </a:endParaRPr>
          </a:p>
          <a:p>
            <a:r>
              <a:rPr lang="en-US" sz="2400" b="1" dirty="0">
                <a:latin typeface="+mj-lt"/>
              </a:rPr>
              <a:t> </a:t>
            </a:r>
            <a:endParaRPr lang="pt-BR" sz="2400" dirty="0">
              <a:latin typeface="+mj-lt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FC6F07A9-1321-4626-AE88-C789D4FB541A}"/>
              </a:ext>
            </a:extLst>
          </p:cNvPr>
          <p:cNvSpPr txBox="1">
            <a:spLocks/>
          </p:cNvSpPr>
          <p:nvPr/>
        </p:nvSpPr>
        <p:spPr>
          <a:xfrm>
            <a:off x="9697453" y="6471153"/>
            <a:ext cx="2391360" cy="4445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>
                <a:solidFill>
                  <a:srgbClr val="FFFFFF"/>
                </a:solidFill>
                <a:latin typeface="+mj-lt"/>
              </a:rPr>
              <a:t>Fabiana Barreira, MSF, Bendita Study</a:t>
            </a:r>
            <a:endParaRPr lang="en-US" sz="1200" dirty="0">
              <a:solidFill>
                <a:srgbClr val="FFFF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6171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NDi logo_white.eps"/>
          <p:cNvPicPr>
            <a:picLocks noChangeAspect="1"/>
          </p:cNvPicPr>
          <p:nvPr/>
        </p:nvPicPr>
        <p:blipFill>
          <a:blip r:embed="rId3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789807" y="2889141"/>
            <a:ext cx="1687807" cy="385061"/>
          </a:xfrm>
          <a:prstGeom prst="rect">
            <a:avLst/>
          </a:prstGeom>
        </p:spPr>
      </p:pic>
      <p:pic>
        <p:nvPicPr>
          <p:cNvPr id="49" name="Picture 48" descr="DNDi logo_white.eps">
            <a:extLst>
              <a:ext uri="{FF2B5EF4-FFF2-40B4-BE49-F238E27FC236}">
                <a16:creationId xmlns:a16="http://schemas.microsoft.com/office/drawing/2014/main" id="{3C5C11D4-C94F-42DC-A3F5-8B76477734E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518108" y="2230824"/>
            <a:ext cx="1061383" cy="242147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3EE699B9-A9B2-46FD-82F6-9FC5372AE2C7}"/>
              </a:ext>
            </a:extLst>
          </p:cNvPr>
          <p:cNvSpPr/>
          <p:nvPr/>
        </p:nvSpPr>
        <p:spPr>
          <a:xfrm>
            <a:off x="1662325" y="38852"/>
            <a:ext cx="8966980" cy="2153502"/>
          </a:xfrm>
          <a:prstGeom prst="rect">
            <a:avLst/>
          </a:prstGeom>
          <a:solidFill>
            <a:srgbClr val="58302E"/>
          </a:soli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>
              <a:solidFill>
                <a:srgbClr val="E5E2DC"/>
              </a:solidFill>
              <a:latin typeface="Calibri Light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7A55E21-F57E-4889-98F3-251469F571A4}"/>
              </a:ext>
            </a:extLst>
          </p:cNvPr>
          <p:cNvSpPr txBox="1"/>
          <p:nvPr/>
        </p:nvSpPr>
        <p:spPr>
          <a:xfrm>
            <a:off x="1857713" y="181451"/>
            <a:ext cx="83424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5400" dirty="0">
                <a:solidFill>
                  <a:srgbClr val="E5E2DC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THANK YOU 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dirty="0">
                <a:solidFill>
                  <a:srgbClr val="E5E2DC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TO ALL OUR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4000" dirty="0">
                <a:solidFill>
                  <a:srgbClr val="E5E2DC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PARTNERS &amp; DONORS</a:t>
            </a:r>
          </a:p>
        </p:txBody>
      </p:sp>
      <p:pic>
        <p:nvPicPr>
          <p:cNvPr id="58" name="Picture 19">
            <a:extLst>
              <a:ext uri="{FF2B5EF4-FFF2-40B4-BE49-F238E27FC236}">
                <a16:creationId xmlns:a16="http://schemas.microsoft.com/office/drawing/2014/main" id="{950E80F8-A10A-4482-930D-D6CA1B3B1C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8108" y="2750981"/>
            <a:ext cx="865721" cy="1393924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60" name="Picture 29">
            <a:extLst>
              <a:ext uri="{FF2B5EF4-FFF2-40B4-BE49-F238E27FC236}">
                <a16:creationId xmlns:a16="http://schemas.microsoft.com/office/drawing/2014/main" id="{B6A4ECDA-730B-465C-AD11-53A1A36D8D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2174" y="4532748"/>
            <a:ext cx="2166145" cy="61039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71" name="Picture 30">
            <a:extLst>
              <a:ext uri="{FF2B5EF4-FFF2-40B4-BE49-F238E27FC236}">
                <a16:creationId xmlns:a16="http://schemas.microsoft.com/office/drawing/2014/main" id="{AA889DE6-8914-4525-9F7B-C155D18D5B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7308" y="5531120"/>
            <a:ext cx="2320157" cy="531216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73" name="Picture 31">
            <a:extLst>
              <a:ext uri="{FF2B5EF4-FFF2-40B4-BE49-F238E27FC236}">
                <a16:creationId xmlns:a16="http://schemas.microsoft.com/office/drawing/2014/main" id="{894BE900-3617-4D33-B4B9-375746BF32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34060" y="3486239"/>
            <a:ext cx="922816" cy="658529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74" name="Picture 9">
            <a:extLst>
              <a:ext uri="{FF2B5EF4-FFF2-40B4-BE49-F238E27FC236}">
                <a16:creationId xmlns:a16="http://schemas.microsoft.com/office/drawing/2014/main" id="{5977F7BD-B5B3-4AA0-A9E7-64711B28FA4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5831" y="2673349"/>
            <a:ext cx="2098296" cy="552182"/>
          </a:xfrm>
          <a:prstGeom prst="rect">
            <a:avLst/>
          </a:prstGeom>
        </p:spPr>
      </p:pic>
      <p:pic>
        <p:nvPicPr>
          <p:cNvPr id="75" name="Imagem 74">
            <a:extLst>
              <a:ext uri="{FF2B5EF4-FFF2-40B4-BE49-F238E27FC236}">
                <a16:creationId xmlns:a16="http://schemas.microsoft.com/office/drawing/2014/main" id="{0FF9AF70-3ED4-45F9-B622-4B6B8BB9367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947" y="2617025"/>
            <a:ext cx="1013769" cy="608262"/>
          </a:xfrm>
          <a:prstGeom prst="rect">
            <a:avLst/>
          </a:prstGeom>
        </p:spPr>
      </p:pic>
      <p:pic>
        <p:nvPicPr>
          <p:cNvPr id="1026" name="Picture 2" descr="Resultado de imagem para elea">
            <a:extLst>
              <a:ext uri="{FF2B5EF4-FFF2-40B4-BE49-F238E27FC236}">
                <a16:creationId xmlns:a16="http://schemas.microsoft.com/office/drawing/2014/main" id="{C207076C-64ED-4C60-BCF7-30A9A6EE6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837" y="5530982"/>
            <a:ext cx="1168304" cy="55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5C1F799-4FE9-4E5E-89AB-BE9DD3C2BA0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192" y="4380597"/>
            <a:ext cx="1451676" cy="7744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C08F31E-96F6-4E99-8B70-6F9F6162B87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837" y="4194260"/>
            <a:ext cx="989728" cy="989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5AA22F6-C63B-46D3-9728-53C147E1AB0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023" y="3548394"/>
            <a:ext cx="1687807" cy="763029"/>
          </a:xfrm>
          <a:prstGeom prst="rect">
            <a:avLst/>
          </a:prstGeom>
        </p:spPr>
      </p:pic>
      <p:pic>
        <p:nvPicPr>
          <p:cNvPr id="17" name="Picture 16" descr="Image result for bmbf kfw">
            <a:extLst>
              <a:ext uri="{FF2B5EF4-FFF2-40B4-BE49-F238E27FC236}">
                <a16:creationId xmlns:a16="http://schemas.microsoft.com/office/drawing/2014/main" id="{F897BBD2-972C-4972-847B-C1138438C14B}"/>
              </a:ext>
            </a:extLst>
          </p:cNvPr>
          <p:cNvPicPr/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81"/>
          <a:stretch/>
        </p:blipFill>
        <p:spPr bwMode="auto">
          <a:xfrm>
            <a:off x="4070256" y="2665609"/>
            <a:ext cx="1744002" cy="531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CA8DE90-D5C8-41B2-BBD8-F5693843C40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927776" y="3309816"/>
            <a:ext cx="965575" cy="88165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0AE4A77-BDE4-4371-A628-28AA548FE1E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37127" y="3316398"/>
            <a:ext cx="2151918" cy="86076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FC614C9-393A-4CEF-995E-2FC33A8A128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736703" y="5360287"/>
            <a:ext cx="691889" cy="68324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F60DF57-5E16-4FB1-92F0-621FA1041634}"/>
              </a:ext>
            </a:extLst>
          </p:cNvPr>
          <p:cNvSpPr txBox="1"/>
          <p:nvPr/>
        </p:nvSpPr>
        <p:spPr>
          <a:xfrm>
            <a:off x="4219779" y="5473352"/>
            <a:ext cx="1513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&amp; other  private individuals </a:t>
            </a:r>
          </a:p>
          <a:p>
            <a:pPr algn="ctr"/>
            <a:r>
              <a:rPr lang="en-GB" sz="1200" dirty="0">
                <a:solidFill>
                  <a:schemeClr val="tx2"/>
                </a:solidFill>
              </a:rPr>
              <a:t>and foundations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31474FF-2E14-45F5-A09E-ABE0AAA4B67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801769" y="5473351"/>
            <a:ext cx="1481966" cy="45711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61EF4BA-396C-4263-9483-B994B8BE6C0C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8496" y="4662371"/>
            <a:ext cx="1121595" cy="51873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25F0467-8D00-4886-B519-25199FF9D42D}"/>
              </a:ext>
            </a:extLst>
          </p:cNvPr>
          <p:cNvSpPr txBox="1"/>
          <p:nvPr/>
        </p:nvSpPr>
        <p:spPr>
          <a:xfrm>
            <a:off x="5808964" y="4585615"/>
            <a:ext cx="1026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STARR </a:t>
            </a:r>
          </a:p>
          <a:p>
            <a:pPr algn="ctr"/>
            <a:r>
              <a:rPr lang="en-GB" sz="1200" dirty="0">
                <a:solidFill>
                  <a:schemeClr val="tx2"/>
                </a:solidFill>
              </a:rPr>
              <a:t>International </a:t>
            </a:r>
          </a:p>
          <a:p>
            <a:pPr algn="ctr"/>
            <a:r>
              <a:rPr lang="en-GB" sz="1200" dirty="0">
                <a:solidFill>
                  <a:schemeClr val="tx2"/>
                </a:solidFill>
              </a:rPr>
              <a:t>Foundation</a:t>
            </a:r>
          </a:p>
        </p:txBody>
      </p:sp>
    </p:spTree>
    <p:extLst>
      <p:ext uri="{BB962C8B-B14F-4D97-AF65-F5344CB8AC3E}">
        <p14:creationId xmlns:p14="http://schemas.microsoft.com/office/powerpoint/2010/main" val="35576324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NDi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NDi Presentation template_Sept 2016">
  <a:themeElements>
    <a:clrScheme name="Custom 2">
      <a:dk1>
        <a:sysClr val="windowText" lastClr="000000"/>
      </a:dk1>
      <a:lt1>
        <a:srgbClr val="E5E2DC"/>
      </a:lt1>
      <a:dk2>
        <a:srgbClr val="505046"/>
      </a:dk2>
      <a:lt2>
        <a:srgbClr val="BFBFBF"/>
      </a:lt2>
      <a:accent1>
        <a:srgbClr val="E84E0F"/>
      </a:accent1>
      <a:accent2>
        <a:srgbClr val="F37543"/>
      </a:accent2>
      <a:accent3>
        <a:srgbClr val="FCDFD4"/>
      </a:accent3>
      <a:accent4>
        <a:srgbClr val="DCE5EE"/>
      </a:accent4>
      <a:accent5>
        <a:srgbClr val="86A5C4"/>
      </a:accent5>
      <a:accent6>
        <a:srgbClr val="3F6081"/>
      </a:accent6>
      <a:hlink>
        <a:srgbClr val="FFFFFF"/>
      </a:hlink>
      <a:folHlink>
        <a:srgbClr val="FFFFFF"/>
      </a:folHlink>
    </a:clrScheme>
    <a:fontScheme name="DNDi corporate presentations">
      <a:majorFont>
        <a:latin typeface="Arial Narrow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950D2C6D-95E5-45C3-9760-E850D5A40F4F}" vid="{88FEAFD7-C94C-4536-BA76-95B4BCDBBF5B}"/>
    </a:ext>
  </a:extLst>
</a:theme>
</file>

<file path=ppt/theme/theme3.xml><?xml version="1.0" encoding="utf-8"?>
<a:theme xmlns:a="http://schemas.openxmlformats.org/drawingml/2006/main" name="Template V3">
  <a:themeElements>
    <a:clrScheme name="Custom 2">
      <a:dk1>
        <a:sysClr val="windowText" lastClr="000000"/>
      </a:dk1>
      <a:lt1>
        <a:srgbClr val="E5E2DC"/>
      </a:lt1>
      <a:dk2>
        <a:srgbClr val="505046"/>
      </a:dk2>
      <a:lt2>
        <a:srgbClr val="BFBFBF"/>
      </a:lt2>
      <a:accent1>
        <a:srgbClr val="E84E0F"/>
      </a:accent1>
      <a:accent2>
        <a:srgbClr val="F37543"/>
      </a:accent2>
      <a:accent3>
        <a:srgbClr val="FCDFD4"/>
      </a:accent3>
      <a:accent4>
        <a:srgbClr val="DCE5EE"/>
      </a:accent4>
      <a:accent5>
        <a:srgbClr val="86A5C4"/>
      </a:accent5>
      <a:accent6>
        <a:srgbClr val="3F6081"/>
      </a:accent6>
      <a:hlink>
        <a:srgbClr val="FFFFFF"/>
      </a:hlink>
      <a:folHlink>
        <a:srgbClr val="FFFFFF"/>
      </a:folHlink>
    </a:clrScheme>
    <a:fontScheme name="DNDi corporate presentations">
      <a:majorFont>
        <a:latin typeface="Arial Narrow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 template v17" id="{BD36429F-4852-4C6C-9E94-46ECDA483DCA}" vid="{3C8B5586-3476-448E-B3FB-A0AE5091ED86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d4d5c33a-6440-4d59-8d4a-bfdd8f5335df" ContentTypeId="0x01" PreviousValue="false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2f035dc-877f-47c5-a098-0c6fdb408b4f">
      <UserInfo>
        <DisplayName/>
        <AccountId xsi:nil="true"/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94254F6-B28D-45B0-BE4D-97167147B1DA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6C283859-F31C-4B94-8CAB-72835B46762B}">
  <ds:schemaRefs>
    <ds:schemaRef ds:uri="http://schemas.microsoft.com/office/2006/documentManagement/types"/>
    <ds:schemaRef ds:uri="http://purl.org/dc/terms/"/>
    <ds:schemaRef ds:uri="ee15e4cc-f9de-4ca2-b94c-76702fdb143d"/>
    <ds:schemaRef ds:uri="http://schemas.openxmlformats.org/package/2006/metadata/core-properties"/>
    <ds:schemaRef ds:uri="http://www.w3.org/XML/1998/namespace"/>
    <ds:schemaRef ds:uri="http://schemas.microsoft.com/sharepoint/v3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D8D3517-FD9D-4D44-A428-76C7E3896122}"/>
</file>

<file path=customXml/itemProps4.xml><?xml version="1.0" encoding="utf-8"?>
<ds:datastoreItem xmlns:ds="http://schemas.openxmlformats.org/officeDocument/2006/customXml" ds:itemID="{FDEE9227-C0BA-4412-87DC-91A160654E8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DNDi</Template>
  <TotalTime>12607</TotalTime>
  <Words>1224</Words>
  <Application>Microsoft Office PowerPoint</Application>
  <PresentationFormat>Widescreen</PresentationFormat>
  <Paragraphs>253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32" baseType="lpstr">
      <vt:lpstr>Arial Unicode MS</vt:lpstr>
      <vt:lpstr>ＭＳ Ｐゴシック</vt:lpstr>
      <vt:lpstr>ＭＳ Ｐゴシック</vt:lpstr>
      <vt:lpstr>Arial</vt:lpstr>
      <vt:lpstr>Arial Narrow</vt:lpstr>
      <vt:lpstr>Calibri</vt:lpstr>
      <vt:lpstr>Calibri Light</vt:lpstr>
      <vt:lpstr>Courier New</vt:lpstr>
      <vt:lpstr>DINNeuzeitGrotesk Light</vt:lpstr>
      <vt:lpstr>Times New Roman</vt:lpstr>
      <vt:lpstr>Tw Cen MT</vt:lpstr>
      <vt:lpstr>Wingdings</vt:lpstr>
      <vt:lpstr>Wingdings 2</vt:lpstr>
      <vt:lpstr>DNDi</vt:lpstr>
      <vt:lpstr>DNDi Presentation template_Sept 2016</vt:lpstr>
      <vt:lpstr>Template V3</vt:lpstr>
      <vt:lpstr>Evaluating new regimens for the treatment of chronic Chagas disease: BENDITA, a randomized trial</vt:lpstr>
      <vt:lpstr>DNDi, a new model for drug development</vt:lpstr>
      <vt:lpstr>Bendita Study</vt:lpstr>
      <vt:lpstr>Background and Rationale</vt:lpstr>
      <vt:lpstr>Limitations of current treatment</vt:lpstr>
      <vt:lpstr>Chagas disease - limitation of current treatment</vt:lpstr>
      <vt:lpstr>Need for an alternative treatment regimen</vt:lpstr>
      <vt:lpstr>Benznidazol efficacy – recent RCTs </vt:lpstr>
      <vt:lpstr>Trial Design and Results</vt:lpstr>
      <vt:lpstr>PowerPoint Presentation</vt:lpstr>
      <vt:lpstr>PowerPoint Presentation</vt:lpstr>
      <vt:lpstr>PowerPoint Presentation</vt:lpstr>
      <vt:lpstr>Summary: efficacy, safety* and compliance  * measured as patients discontinuing treatment due to AEs</vt:lpstr>
      <vt:lpstr>Conclusions</vt:lpstr>
      <vt:lpstr>Conclusions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Alistair Swanson</dc:creator>
  <cp:lastModifiedBy>Fabiana Barreira</cp:lastModifiedBy>
  <cp:revision>162</cp:revision>
  <dcterms:created xsi:type="dcterms:W3CDTF">2014-07-24T13:56:02Z</dcterms:created>
  <dcterms:modified xsi:type="dcterms:W3CDTF">2019-04-27T00:26:57Z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0x010100EF656C67CEBF1B4EA4579FD3E3AFD5F7</vt:lpwstr>
  </property>
  <property fmtid="{D5CDD505-2E9C-101B-9397-08002B2CF9AE}" pid="3" name="Order">
    <vt:r8>358800</vt:r8>
  </property>
  <property fmtid="{D5CDD505-2E9C-101B-9397-08002B2CF9AE}" pid="4" name="xd_ProgID">
    <vt:lpwstr/>
  </property>
  <property fmtid="{D5CDD505-2E9C-101B-9397-08002B2CF9AE}" pid="5" name="TemplateUrl">
    <vt:lpwstr/>
  </property>
  <property fmtid="{D5CDD505-2E9C-101B-9397-08002B2CF9AE}" pid="6" name="p9e55aa2bc0c4c2ab4ce5239e4ee1cf5">
    <vt:lpwstr>To be approved|395b8003-cc85-4db7-be5b-5d00ccbb8850</vt:lpwstr>
  </property>
  <property fmtid="{D5CDD505-2E9C-101B-9397-08002B2CF9AE}" pid="7" name="c63ee7510a38461abf7bd6e2b2db142a">
    <vt:lpwstr>To be approved|395b8003-cc85-4db7-be5b-5d00ccbb8850</vt:lpwstr>
  </property>
  <property fmtid="{D5CDD505-2E9C-101B-9397-08002B2CF9AE}" pid="8" name="n57921ef4d7049e486b428590a868013">
    <vt:lpwstr>To be approved|395b8003-cc85-4db7-be5b-5d00ccbb8850</vt:lpwstr>
  </property>
  <property fmtid="{D5CDD505-2E9C-101B-9397-08002B2CF9AE}" pid="9" name="n36dd8e323e34d62a1d9e32465a12200">
    <vt:lpwstr>To be approved|395b8003-cc85-4db7-be5b-5d00ccbb8850</vt:lpwstr>
  </property>
  <property fmtid="{D5CDD505-2E9C-101B-9397-08002B2CF9AE}" pid="10" name="k4217b41ea8d4be48657150e8c76d745">
    <vt:lpwstr>To be approved|395b8003-cc85-4db7-be5b-5d00ccbb8850</vt:lpwstr>
  </property>
  <property fmtid="{D5CDD505-2E9C-101B-9397-08002B2CF9AE}" pid="11" name="f604550dd574474a9d7007e627166522">
    <vt:lpwstr>To be approved|395b8003-cc85-4db7-be5b-5d00ccbb8850</vt:lpwstr>
  </property>
  <property fmtid="{D5CDD505-2E9C-101B-9397-08002B2CF9AE}" pid="12" name="TaxCatchAll">
    <vt:lpwstr>3;#To be approved|395b8003-cc85-4db7-be5b-5d00ccbb8850</vt:lpwstr>
  </property>
  <property fmtid="{D5CDD505-2E9C-101B-9397-08002B2CF9AE}" pid="13" name="daf745ab18db4a7ca806776202cd77a2">
    <vt:lpwstr>To be approved|395b8003-cc85-4db7-be5b-5d00ccbb8850</vt:lpwstr>
  </property>
  <property fmtid="{D5CDD505-2E9C-101B-9397-08002B2CF9AE}" pid="14" name="kbca691ad6e24ee0bbcc5e427a124550">
    <vt:lpwstr>To be approved|395b8003-cc85-4db7-be5b-5d00ccbb8850</vt:lpwstr>
  </property>
  <property fmtid="{D5CDD505-2E9C-101B-9397-08002B2CF9AE}" pid="15" name="b8114bcd518246d79b81cfbf966eab3d">
    <vt:lpwstr>To be approved|395b8003-cc85-4db7-be5b-5d00ccbb8850</vt:lpwstr>
  </property>
  <property fmtid="{D5CDD505-2E9C-101B-9397-08002B2CF9AE}" pid="16" name="ScientificCommsManagerApproval">
    <vt:lpwstr>3;#To be approved|395b8003-cc85-4db7-be5b-5d00ccbb8850</vt:lpwstr>
  </property>
  <property fmtid="{D5CDD505-2E9C-101B-9397-08002B2CF9AE}" pid="17" name="MedicalDirectorApproval">
    <vt:lpwstr>3;#To be approved|395b8003-cc85-4db7-be5b-5d00ccbb8850</vt:lpwstr>
  </property>
  <property fmtid="{D5CDD505-2E9C-101B-9397-08002B2CF9AE}" pid="18" name="RDDirectorApproval">
    <vt:lpwstr>3;#To be approved|395b8003-cc85-4db7-be5b-5d00ccbb8850</vt:lpwstr>
  </property>
  <property fmtid="{D5CDD505-2E9C-101B-9397-08002B2CF9AE}" pid="19" name="HeadOfFundraisingApproval">
    <vt:lpwstr>3;#To be approved|395b8003-cc85-4db7-be5b-5d00ccbb8850</vt:lpwstr>
  </property>
  <property fmtid="{D5CDD505-2E9C-101B-9397-08002B2CF9AE}" pid="20" name="DiscoveryPreclinicalDirectorApproval">
    <vt:lpwstr>3;#To be approved|395b8003-cc85-4db7-be5b-5d00ccbb8850</vt:lpwstr>
  </property>
  <property fmtid="{D5CDD505-2E9C-101B-9397-08002B2CF9AE}" pid="21" name="FundraisingAdvocacyDirectorApproval">
    <vt:lpwstr>3;#To be approved|395b8003-cc85-4db7-be5b-5d00ccbb8850</vt:lpwstr>
  </property>
  <property fmtid="{D5CDD505-2E9C-101B-9397-08002B2CF9AE}" pid="22" name="_docset_NoMedatataSyncRequired">
    <vt:lpwstr>False</vt:lpwstr>
  </property>
  <property fmtid="{D5CDD505-2E9C-101B-9397-08002B2CF9AE}" pid="23" name="DiseaseRDHeadApproval">
    <vt:lpwstr>3;#To be approved|395b8003-cc85-4db7-be5b-5d00ccbb8850</vt:lpwstr>
  </property>
  <property fmtid="{D5CDD505-2E9C-101B-9397-08002B2CF9AE}" pid="24" name="PaedDirectorApproval">
    <vt:lpwstr>3;#To be approved|395b8003-cc85-4db7-be5b-5d00ccbb8850</vt:lpwstr>
  </property>
  <property fmtid="{D5CDD505-2E9C-101B-9397-08002B2CF9AE}" pid="25" name="LegalBusDevelopmentApproval">
    <vt:lpwstr>3;#To be approved|395b8003-cc85-4db7-be5b-5d00ccbb8850</vt:lpwstr>
  </property>
  <property fmtid="{D5CDD505-2E9C-101B-9397-08002B2CF9AE}" pid="26" name="WorkflowChangePath">
    <vt:lpwstr>0a8278f1-53c0-4411-be7e-a5319eae87f8,15;0a8278f1-53c0-4411-be7e-a5319eae87f8,15;0a8278f1-53c0-4411-be7e-a5319eae87f8,15;0a8278f1-53c0-4411-be7e-a5319eae87f8,15;0a8278f1-53c0-4411-be7e-a5319eae87f8,15;0a8278f1-53c0-4411-be7e-a5319eae87f8,15;0a8278f1-53c0-4</vt:lpwstr>
  </property>
  <property fmtid="{D5CDD505-2E9C-101B-9397-08002B2CF9AE}" pid="27" name="_SourceUrl">
    <vt:lpwstr/>
  </property>
  <property fmtid="{D5CDD505-2E9C-101B-9397-08002B2CF9AE}" pid="28" name="_SharedFileIndex">
    <vt:lpwstr/>
  </property>
  <property fmtid="{D5CDD505-2E9C-101B-9397-08002B2CF9AE}" pid="29" name="ComplianceAssetId">
    <vt:lpwstr/>
  </property>
</Properties>
</file>