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notesMasterIdLst>
    <p:notesMasterId r:id="rId17"/>
  </p:notesMasterIdLst>
  <p:sldIdLst>
    <p:sldId id="268" r:id="rId2"/>
    <p:sldId id="258" r:id="rId3"/>
    <p:sldId id="280" r:id="rId4"/>
    <p:sldId id="260" r:id="rId5"/>
    <p:sldId id="259" r:id="rId6"/>
    <p:sldId id="282" r:id="rId7"/>
    <p:sldId id="279" r:id="rId8"/>
    <p:sldId id="261" r:id="rId9"/>
    <p:sldId id="262" r:id="rId10"/>
    <p:sldId id="269" r:id="rId11"/>
    <p:sldId id="273" r:id="rId12"/>
    <p:sldId id="275" r:id="rId13"/>
    <p:sldId id="281" r:id="rId14"/>
    <p:sldId id="277" r:id="rId15"/>
    <p:sldId id="26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8392" autoAdjust="0"/>
  </p:normalViewPr>
  <p:slideViewPr>
    <p:cSldViewPr snapToGrid="0">
      <p:cViewPr>
        <p:scale>
          <a:sx n="92" d="100"/>
          <a:sy n="92" d="100"/>
        </p:scale>
        <p:origin x="-264" y="202"/>
      </p:cViewPr>
      <p:guideLst>
        <p:guide orient="horz" pos="2160"/>
        <p:guide pos="384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-3096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62157-75F7-4BA2-9425-A497AEDB880E}" type="datetimeFigureOut">
              <a:rPr lang="pt-BR" smtClean="0"/>
              <a:t>07/05/2019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23DB6-B2A7-4C57-BA65-E91ED33277E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8038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23DB6-B2A7-4C57-BA65-E91ED33277E2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804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23DB6-B2A7-4C57-BA65-E91ED33277E2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4101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23DB6-B2A7-4C57-BA65-E91ED33277E2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4473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000" dirty="0"/>
              <a:t>Will comment that by nature, this is a population with many barriers to adherence and also high-risk for treatment failure (in setting of prior therapy)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23DB6-B2A7-4C57-BA65-E91ED33277E2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00435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000" dirty="0"/>
              <a:t>Nat: </a:t>
            </a:r>
            <a:r>
              <a:rPr lang="pt-BR" sz="1000" dirty="0" err="1"/>
              <a:t>If</a:t>
            </a:r>
            <a:r>
              <a:rPr lang="pt-BR" sz="1000" baseline="0" dirty="0"/>
              <a:t> </a:t>
            </a:r>
            <a:r>
              <a:rPr lang="pt-BR" sz="1000" baseline="0" dirty="0" err="1"/>
              <a:t>you</a:t>
            </a:r>
            <a:r>
              <a:rPr lang="pt-BR" sz="1000" baseline="0" dirty="0"/>
              <a:t> </a:t>
            </a:r>
            <a:r>
              <a:rPr lang="pt-BR" sz="1000" baseline="0" dirty="0" err="1"/>
              <a:t>want</a:t>
            </a:r>
            <a:r>
              <a:rPr lang="pt-BR" sz="1000" baseline="0" dirty="0"/>
              <a:t> </a:t>
            </a:r>
            <a:r>
              <a:rPr lang="pt-BR" sz="1000" baseline="0" dirty="0" err="1"/>
              <a:t>to</a:t>
            </a:r>
            <a:r>
              <a:rPr lang="pt-BR" sz="1000" baseline="0" dirty="0"/>
              <a:t> </a:t>
            </a:r>
            <a:r>
              <a:rPr lang="pt-BR" sz="1000" baseline="0" dirty="0" err="1"/>
              <a:t>present</a:t>
            </a:r>
            <a:r>
              <a:rPr lang="pt-BR" sz="1000" baseline="0" dirty="0"/>
              <a:t> </a:t>
            </a:r>
            <a:r>
              <a:rPr lang="pt-BR" sz="1000" baseline="0" dirty="0" err="1"/>
              <a:t>all</a:t>
            </a:r>
            <a:r>
              <a:rPr lang="pt-BR" sz="1000" baseline="0" dirty="0"/>
              <a:t> </a:t>
            </a:r>
            <a:r>
              <a:rPr lang="pt-BR" sz="1000" baseline="0" dirty="0" err="1"/>
              <a:t>this</a:t>
            </a:r>
            <a:r>
              <a:rPr lang="pt-BR" sz="1000" baseline="0" dirty="0"/>
              <a:t> </a:t>
            </a:r>
            <a:r>
              <a:rPr lang="pt-BR" sz="1000" baseline="0" dirty="0" err="1"/>
              <a:t>information</a:t>
            </a:r>
            <a:r>
              <a:rPr lang="pt-BR" sz="1000" baseline="0" dirty="0"/>
              <a:t> in </a:t>
            </a:r>
            <a:r>
              <a:rPr lang="pt-BR" sz="1000" baseline="0" dirty="0" err="1"/>
              <a:t>one</a:t>
            </a:r>
            <a:r>
              <a:rPr lang="pt-BR" sz="1000" baseline="0" dirty="0"/>
              <a:t> slide, </a:t>
            </a:r>
            <a:r>
              <a:rPr lang="pt-BR" sz="1000" baseline="0" dirty="0" err="1"/>
              <a:t>better</a:t>
            </a:r>
            <a:r>
              <a:rPr lang="pt-BR" sz="1000" baseline="0" dirty="0"/>
              <a:t> </a:t>
            </a:r>
            <a:r>
              <a:rPr lang="pt-BR" sz="1000" baseline="0" dirty="0" err="1"/>
              <a:t>to</a:t>
            </a:r>
            <a:r>
              <a:rPr lang="pt-BR" sz="1000" baseline="0" dirty="0"/>
              <a:t> use </a:t>
            </a:r>
            <a:r>
              <a:rPr lang="pt-BR" sz="1000" baseline="0" dirty="0" err="1"/>
              <a:t>animations</a:t>
            </a:r>
            <a:r>
              <a:rPr lang="pt-BR" sz="1000" baseline="0" dirty="0"/>
              <a:t>. </a:t>
            </a:r>
          </a:p>
          <a:p>
            <a:r>
              <a:rPr lang="pt-BR" sz="1000" baseline="0" dirty="0"/>
              <a:t>Nat: The </a:t>
            </a:r>
            <a:r>
              <a:rPr lang="pt-BR" sz="1000" baseline="0" dirty="0" err="1"/>
              <a:t>gree</a:t>
            </a:r>
            <a:r>
              <a:rPr lang="pt-BR" sz="1000" baseline="0" dirty="0"/>
              <a:t> </a:t>
            </a:r>
            <a:r>
              <a:rPr lang="pt-BR" sz="1000" baseline="0" dirty="0" err="1"/>
              <a:t>table</a:t>
            </a:r>
            <a:r>
              <a:rPr lang="pt-BR" sz="1000" baseline="0" dirty="0"/>
              <a:t> </a:t>
            </a:r>
            <a:r>
              <a:rPr lang="pt-BR" sz="1000" baseline="0" dirty="0" err="1"/>
              <a:t>I’d</a:t>
            </a:r>
            <a:r>
              <a:rPr lang="pt-BR" sz="1000" baseline="0" dirty="0"/>
              <a:t> </a:t>
            </a:r>
            <a:r>
              <a:rPr lang="pt-BR" sz="1000" baseline="0" dirty="0" err="1"/>
              <a:t>suggest</a:t>
            </a:r>
            <a:r>
              <a:rPr lang="pt-BR" sz="1000" baseline="0" dirty="0"/>
              <a:t> </a:t>
            </a:r>
            <a:r>
              <a:rPr lang="pt-BR" sz="1000" baseline="0" dirty="0" err="1"/>
              <a:t>to</a:t>
            </a:r>
            <a:r>
              <a:rPr lang="pt-BR" sz="1000" baseline="0" dirty="0"/>
              <a:t> </a:t>
            </a:r>
            <a:r>
              <a:rPr lang="pt-BR" sz="1000" baseline="0" dirty="0" err="1"/>
              <a:t>take</a:t>
            </a:r>
            <a:r>
              <a:rPr lang="pt-BR" sz="1000" baseline="0" dirty="0"/>
              <a:t> out. </a:t>
            </a:r>
            <a:r>
              <a:rPr lang="pt-BR" sz="1000" baseline="0" dirty="0" err="1"/>
              <a:t>But</a:t>
            </a:r>
            <a:r>
              <a:rPr lang="pt-BR" sz="1000" baseline="0" dirty="0"/>
              <a:t> </a:t>
            </a:r>
            <a:r>
              <a:rPr lang="pt-BR" sz="1000" baseline="0" dirty="0" err="1"/>
              <a:t>add</a:t>
            </a:r>
            <a:r>
              <a:rPr lang="pt-BR" sz="1000" baseline="0" dirty="0"/>
              <a:t> RIC</a:t>
            </a:r>
            <a:endParaRPr lang="pt-BR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23DB6-B2A7-4C57-BA65-E91ED33277E2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37028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love that Natalia is in this picture. </a:t>
            </a:r>
            <a:r>
              <a:rPr lang="en-US" dirty="0">
                <a:sym typeface="Wingdings" panose="05000000000000000000" pitchFamily="2" charset="2"/>
              </a:rPr>
              <a:t> I’ll add one more = view from the front.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23DB6-B2A7-4C57-BA65-E91ED33277E2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7625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23DB6-B2A7-4C57-BA65-E91ED33277E2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117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000" dirty="0"/>
              <a:t>Not to explain the whole process but basically</a:t>
            </a:r>
            <a:r>
              <a:rPr lang="pt-BR" sz="1000" baseline="0" dirty="0"/>
              <a:t> remark:</a:t>
            </a:r>
          </a:p>
          <a:p>
            <a:pPr marL="228600" indent="-228600">
              <a:buAutoNum type="arabicPeriod"/>
            </a:pPr>
            <a:r>
              <a:rPr lang="pt-BR" sz="1000" baseline="0" dirty="0"/>
              <a:t>Selection of patients, persistant high viral load despite all available adherence strategies</a:t>
            </a:r>
          </a:p>
          <a:p>
            <a:pPr marL="228600" indent="-228600">
              <a:buAutoNum type="arabicPeriod"/>
            </a:pPr>
            <a:r>
              <a:rPr lang="pt-BR" sz="1000" baseline="0" dirty="0"/>
              <a:t>A peer educator is assigned to do the DOT for 4 weeks</a:t>
            </a:r>
          </a:p>
          <a:p>
            <a:pPr marL="228600" indent="-228600">
              <a:buAutoNum type="arabicPeriod"/>
            </a:pPr>
            <a:r>
              <a:rPr lang="pt-BR" sz="1000" baseline="0" dirty="0"/>
              <a:t>There is an intermediary and final evaluation </a:t>
            </a:r>
          </a:p>
          <a:p>
            <a:pPr marL="228600" indent="-228600">
              <a:buAutoNum type="arabicPeriod"/>
            </a:pPr>
            <a:r>
              <a:rPr lang="pt-BR" sz="1000" baseline="0" dirty="0"/>
              <a:t>GNT done if VL &gt;1000 (we performed for this cohort some plasma and some DBS genotypes)</a:t>
            </a:r>
            <a:endParaRPr lang="pt-BR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23DB6-B2A7-4C57-BA65-E91ED33277E2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926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23DB6-B2A7-4C57-BA65-E91ED33277E2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6562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000" dirty="0"/>
              <a:t>Nat: </a:t>
            </a:r>
            <a:r>
              <a:rPr lang="pt-BR" sz="1000" dirty="0" err="1"/>
              <a:t>here</a:t>
            </a:r>
            <a:r>
              <a:rPr lang="pt-BR" sz="1000" dirty="0"/>
              <a:t> </a:t>
            </a:r>
            <a:r>
              <a:rPr lang="pt-BR" sz="1000" dirty="0" err="1"/>
              <a:t>will</a:t>
            </a:r>
            <a:r>
              <a:rPr lang="pt-BR" sz="1000" dirty="0"/>
              <a:t> come </a:t>
            </a:r>
            <a:r>
              <a:rPr lang="pt-BR" sz="1000" dirty="0" err="1"/>
              <a:t>the</a:t>
            </a:r>
            <a:r>
              <a:rPr lang="pt-BR" sz="1000" dirty="0"/>
              <a:t> </a:t>
            </a:r>
            <a:r>
              <a:rPr lang="pt-BR" sz="1000" dirty="0" err="1"/>
              <a:t>question</a:t>
            </a:r>
            <a:r>
              <a:rPr lang="pt-BR" sz="1000" dirty="0"/>
              <a:t> </a:t>
            </a:r>
            <a:r>
              <a:rPr lang="pt-BR" sz="1000" dirty="0" err="1"/>
              <a:t>of</a:t>
            </a:r>
            <a:r>
              <a:rPr lang="pt-BR" sz="1000" dirty="0"/>
              <a:t> </a:t>
            </a:r>
            <a:r>
              <a:rPr lang="pt-BR" sz="1000" dirty="0" err="1"/>
              <a:t>inclusion</a:t>
            </a:r>
            <a:r>
              <a:rPr lang="pt-BR" sz="1000" baseline="0" dirty="0"/>
              <a:t> </a:t>
            </a:r>
            <a:r>
              <a:rPr lang="pt-BR" sz="1000" baseline="0" dirty="0" err="1"/>
              <a:t>criteria</a:t>
            </a:r>
            <a:r>
              <a:rPr lang="pt-BR" sz="1000" baseline="0" dirty="0"/>
              <a:t>, </a:t>
            </a:r>
            <a:r>
              <a:rPr lang="pt-BR" sz="1000" baseline="0" dirty="0" err="1"/>
              <a:t>why</a:t>
            </a:r>
            <a:r>
              <a:rPr lang="pt-BR" sz="1000" baseline="0" dirty="0"/>
              <a:t> 26/43?</a:t>
            </a:r>
            <a:endParaRPr lang="pt-BR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23DB6-B2A7-4C57-BA65-E91ED33277E2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7558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23DB6-B2A7-4C57-BA65-E91ED33277E2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09367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23DB6-B2A7-4C57-BA65-E91ED33277E2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50286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" dirty="0"/>
              <a:t>Add some last names/persons to PSEC team? Geneva people? </a:t>
            </a:r>
            <a:r>
              <a:rPr lang="en-US" sz="1000" dirty="0"/>
              <a:t>A group photo would be great</a:t>
            </a:r>
            <a:r>
              <a:rPr lang="pt-BR" sz="1000" dirty="0"/>
              <a:t>.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23DB6-B2A7-4C57-BA65-E91ED33277E2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8042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A05B-4A28-498A-806A-57ECB111FBDA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803E5-5997-43BB-861A-DD0B467F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832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A05B-4A28-498A-806A-57ECB111FBDA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803E5-5997-43BB-861A-DD0B467F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379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A05B-4A28-498A-806A-57ECB111FBDA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803E5-5997-43BB-861A-DD0B467F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461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A05B-4A28-498A-806A-57ECB111FBDA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803E5-5997-43BB-861A-DD0B467F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354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A05B-4A28-498A-806A-57ECB111FBDA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803E5-5997-43BB-861A-DD0B467FB94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694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A05B-4A28-498A-806A-57ECB111FBDA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803E5-5997-43BB-861A-DD0B467F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59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A05B-4A28-498A-806A-57ECB111FBDA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803E5-5997-43BB-861A-DD0B467F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625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A05B-4A28-498A-806A-57ECB111FBDA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803E5-5997-43BB-861A-DD0B467F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272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593A05B-4A28-498A-806A-57ECB111FBDA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803E5-5997-43BB-861A-DD0B467F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108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A05B-4A28-498A-806A-57ECB111FBDA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803E5-5997-43BB-861A-DD0B467F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222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A05B-4A28-498A-806A-57ECB111FBDA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803E5-5997-43BB-861A-DD0B467F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259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593A05B-4A28-498A-806A-57ECB111FBDA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9F6803E5-5997-43BB-861A-DD0B467F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52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013C33A-CAE6-4DC3-8C5C-A8B6473297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664" y="828136"/>
            <a:ext cx="9591136" cy="3204528"/>
          </a:xfrm>
        </p:spPr>
        <p:txBody>
          <a:bodyPr>
            <a:normAutofit/>
          </a:bodyPr>
          <a:lstStyle/>
          <a:p>
            <a:r>
              <a:rPr lang="en-US" dirty="0"/>
              <a:t>Implementation of directly observed therapy pre-resistance test for patients experiencing virologic failure in Maputo, Mozambique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91DD8BD-3B80-4CAE-81E5-171A22EB4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pt-PT" sz="2400" dirty="0">
                <a:solidFill>
                  <a:schemeClr val="tx1"/>
                </a:solidFill>
              </a:rPr>
              <a:t>Ernesto de Abreu, Robert Deiss, Natalia Tamayo Antabak, Lucas Molfino, Iza Ciglenecki, Maira Marra Chanese, Ana G. Gutierrez</a:t>
            </a:r>
            <a:endParaRPr lang="en-US" sz="24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6088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18308F-029E-415B-8E31-835AF9C46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111125"/>
            <a:ext cx="11698015" cy="1325563"/>
          </a:xfrm>
          <a:solidFill>
            <a:schemeClr val="accent2">
              <a:alpha val="15000"/>
            </a:schemeClr>
          </a:solidFill>
        </p:spPr>
        <p:txBody>
          <a:bodyPr>
            <a:noAutofit/>
          </a:bodyPr>
          <a:lstStyle/>
          <a:p>
            <a:r>
              <a:rPr lang="en-AU" sz="4400" dirty="0">
                <a:latin typeface="Calibri" panose="020F0502020204030204" pitchFamily="34" charset="0"/>
                <a:cs typeface="Calibri" panose="020F0502020204030204" pitchFamily="34" charset="0"/>
              </a:rPr>
              <a:t>HIV/AIDS in Mozambique</a:t>
            </a: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7298029-4E4F-453C-933D-0653B9EEC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63" y="1584959"/>
            <a:ext cx="11319642" cy="5161916"/>
          </a:xfrm>
        </p:spPr>
        <p:txBody>
          <a:bodyPr>
            <a:normAutofit/>
          </a:bodyPr>
          <a:lstStyle/>
          <a:p>
            <a:r>
              <a:rPr lang="en-US" sz="2400" dirty="0"/>
              <a:t>Approximately 1,800,000 people are living with HIV in Mozambique (2016)</a:t>
            </a:r>
          </a:p>
          <a:p>
            <a:pPr lvl="1"/>
            <a:r>
              <a:rPr lang="en-US" sz="2400" dirty="0"/>
              <a:t>Overall prevalence (12.5%) is eighth highest in the world and is much higher in Maputo (~17%)</a:t>
            </a:r>
          </a:p>
          <a:p>
            <a:pPr lvl="1"/>
            <a:endParaRPr lang="en-US" sz="2400" dirty="0"/>
          </a:p>
          <a:p>
            <a:r>
              <a:rPr lang="en-US" sz="2400" dirty="0"/>
              <a:t>Only 54% of adults receiving treatment</a:t>
            </a:r>
          </a:p>
          <a:p>
            <a:endParaRPr lang="en-US" sz="2400" dirty="0"/>
          </a:p>
          <a:p>
            <a:r>
              <a:rPr lang="en-US" sz="2400" dirty="0"/>
              <a:t>83,000 new infections, 62,000 AIDS-related deaths (2016)</a:t>
            </a:r>
          </a:p>
          <a:p>
            <a:pPr lvl="1"/>
            <a:r>
              <a:rPr lang="en-US" sz="2400" dirty="0"/>
              <a:t>Decreased by 24% and 46% since 2010, respectively</a:t>
            </a:r>
          </a:p>
          <a:p>
            <a:pPr lvl="1"/>
            <a:endParaRPr lang="en-US" sz="2400" dirty="0"/>
          </a:p>
          <a:p>
            <a:r>
              <a:rPr lang="en-US" sz="2400" dirty="0"/>
              <a:t>Goals: expand coverage to 81% of adults and 67% of children by 2020</a:t>
            </a:r>
          </a:p>
          <a:p>
            <a:endParaRPr lang="en-US" sz="2400" dirty="0"/>
          </a:p>
          <a:p>
            <a:pPr lvl="1"/>
            <a:endParaRPr lang="en-US" sz="2200" dirty="0"/>
          </a:p>
          <a:p>
            <a:pPr lvl="1"/>
            <a:endParaRPr lang="en-US" sz="2200" dirty="0"/>
          </a:p>
          <a:p>
            <a:pPr lvl="1"/>
            <a:endParaRPr lang="en-US" sz="2200" dirty="0"/>
          </a:p>
          <a:p>
            <a:pPr lvl="1"/>
            <a:endParaRPr lang="en-US" sz="2200" dirty="0"/>
          </a:p>
          <a:p>
            <a:pPr lvl="1"/>
            <a:endParaRPr lang="en-US" sz="2200" dirty="0"/>
          </a:p>
          <a:p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896273" y="6310938"/>
            <a:ext cx="2295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UNAIDS Fact </a:t>
            </a:r>
            <a:r>
              <a:rPr lang="fr-CH" sz="1200" dirty="0" err="1"/>
              <a:t>Sheet</a:t>
            </a:r>
            <a:r>
              <a:rPr lang="fr-CH" sz="1200" dirty="0"/>
              <a:t>, 2019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1416670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18308F-029E-415B-8E31-835AF9C46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111125"/>
            <a:ext cx="11698015" cy="1325563"/>
          </a:xfrm>
          <a:solidFill>
            <a:schemeClr val="accent2">
              <a:alpha val="15000"/>
            </a:schemeClr>
          </a:solidFill>
        </p:spPr>
        <p:txBody>
          <a:bodyPr>
            <a:noAutofit/>
          </a:bodyPr>
          <a:lstStyle/>
          <a:p>
            <a:r>
              <a:rPr lang="en-AU" sz="4400" dirty="0">
                <a:latin typeface="Calibri" panose="020F0502020204030204" pitchFamily="34" charset="0"/>
                <a:cs typeface="Calibri" panose="020F0502020204030204" pitchFamily="34" charset="0"/>
              </a:rPr>
              <a:t>ART Resistance</a:t>
            </a: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7298029-4E4F-453C-933D-0653B9EEC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63" y="2051902"/>
            <a:ext cx="11375326" cy="4407263"/>
          </a:xfrm>
        </p:spPr>
        <p:txBody>
          <a:bodyPr>
            <a:normAutofit/>
          </a:bodyPr>
          <a:lstStyle/>
          <a:p>
            <a:r>
              <a:rPr lang="en-US" sz="2400" dirty="0"/>
              <a:t>There are few studies which document the prevalence and type of common ART drug resistance mutations in Mozambique along with the overall mutation profile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A recent study of pediatric care in six health care centers of Maputo, Mozambique found virologic failure rates of 30%, with treatment resistance a primary factor (</a:t>
            </a:r>
            <a:r>
              <a:rPr lang="en-US" sz="2400" dirty="0" err="1"/>
              <a:t>Vaz</a:t>
            </a:r>
            <a:r>
              <a:rPr lang="en-US" sz="2400" dirty="0"/>
              <a:t>, 2018)</a:t>
            </a:r>
          </a:p>
          <a:p>
            <a:endParaRPr lang="en-US" sz="2400" dirty="0"/>
          </a:p>
          <a:p>
            <a:r>
              <a:rPr lang="en-US" sz="2400" dirty="0" smtClean="0"/>
              <a:t>MSF-Mozambique initiative: </a:t>
            </a:r>
            <a:r>
              <a:rPr lang="en-US" sz="2400" dirty="0"/>
              <a:t>Using DOT, before sending genotypes, to support patient adherence and optimize resistance testing</a:t>
            </a:r>
          </a:p>
          <a:p>
            <a:pPr lvl="1"/>
            <a:endParaRPr lang="en-US" sz="2400" dirty="0"/>
          </a:p>
          <a:p>
            <a:pPr marL="228600" lvl="1" indent="0">
              <a:buNone/>
            </a:pPr>
            <a:endParaRPr lang="en-US" sz="2200" dirty="0"/>
          </a:p>
          <a:p>
            <a:pPr lvl="1"/>
            <a:endParaRPr lang="en-US" sz="22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19649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18308F-029E-415B-8E31-835AF9C46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052" y="111125"/>
            <a:ext cx="11698015" cy="1325563"/>
          </a:xfrm>
          <a:solidFill>
            <a:schemeClr val="accent2">
              <a:alpha val="15000"/>
            </a:schemeClr>
          </a:solidFill>
        </p:spPr>
        <p:txBody>
          <a:bodyPr>
            <a:noAutofit/>
          </a:bodyPr>
          <a:lstStyle/>
          <a:p>
            <a:r>
              <a:rPr lang="en-AU" sz="4400" dirty="0">
                <a:latin typeface="Calibri" panose="020F0502020204030204" pitchFamily="34" charset="0"/>
                <a:cs typeface="Calibri" panose="020F0502020204030204" pitchFamily="34" charset="0"/>
              </a:rPr>
              <a:t>Centro </a:t>
            </a:r>
            <a:r>
              <a:rPr lang="en-AU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Referencia</a:t>
            </a:r>
            <a:r>
              <a:rPr lang="en-AU" sz="4400" dirty="0">
                <a:latin typeface="Calibri" panose="020F0502020204030204" pitchFamily="34" charset="0"/>
                <a:cs typeface="Calibri" panose="020F0502020204030204" pitchFamily="34" charset="0"/>
              </a:rPr>
              <a:t> de Alto Mae (CRAM)</a:t>
            </a: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7298029-4E4F-453C-933D-0653B9EEC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63" y="1584959"/>
            <a:ext cx="11319642" cy="5161916"/>
          </a:xfrm>
        </p:spPr>
        <p:txBody>
          <a:bodyPr>
            <a:normAutofit/>
          </a:bodyPr>
          <a:lstStyle/>
          <a:p>
            <a:r>
              <a:rPr lang="en-US" sz="2400" dirty="0"/>
              <a:t>Ambulatory reference center for patients with advanced HIV infection</a:t>
            </a:r>
          </a:p>
          <a:p>
            <a:pPr lvl="1"/>
            <a:r>
              <a:rPr lang="en-US" sz="2400" dirty="0"/>
              <a:t>CD4 &lt; 100 cells/</a:t>
            </a:r>
            <a:r>
              <a:rPr lang="en-US" sz="2400" dirty="0" err="1"/>
              <a:t>uL</a:t>
            </a:r>
            <a:r>
              <a:rPr lang="en-US" sz="2400" dirty="0"/>
              <a:t> or with complicated opportunistic infections (e.g. cryptococcal meningitis) </a:t>
            </a:r>
          </a:p>
          <a:p>
            <a:pPr lvl="1"/>
            <a:r>
              <a:rPr lang="en-US" sz="2400" dirty="0"/>
              <a:t>Kaposi’s Sarcoma</a:t>
            </a:r>
          </a:p>
          <a:p>
            <a:pPr lvl="1"/>
            <a:r>
              <a:rPr lang="en-US" sz="2400" dirty="0"/>
              <a:t>Drug users, Hepatitis C co-infection</a:t>
            </a:r>
          </a:p>
          <a:p>
            <a:pPr lvl="1"/>
            <a:endParaRPr lang="en-US" sz="2400" dirty="0"/>
          </a:p>
          <a:p>
            <a:r>
              <a:rPr lang="en-US" sz="2400" dirty="0"/>
              <a:t>In addition CRAM is the only health center providing “third-line” (integrase inhibitor-based) treatment in Mozambique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3711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427222"/>
              </p:ext>
            </p:extLst>
          </p:nvPr>
        </p:nvGraphicFramePr>
        <p:xfrm>
          <a:off x="6991011" y="1730506"/>
          <a:ext cx="4823526" cy="22735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56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6789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5415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noProof="0" dirty="0" smtClean="0"/>
                        <a:t>Basic</a:t>
                      </a:r>
                      <a:r>
                        <a:rPr lang="en-US" sz="1400" baseline="0" noProof="0" dirty="0" smtClean="0"/>
                        <a:t> Demographic Information </a:t>
                      </a:r>
                      <a:endParaRPr lang="en-US" sz="14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/>
                </a:tc>
              </a:tr>
              <a:tr h="254150">
                <a:tc>
                  <a:txBody>
                    <a:bodyPr/>
                    <a:lstStyle/>
                    <a:p>
                      <a:pPr algn="ctr"/>
                      <a:r>
                        <a:rPr lang="fr-CH" sz="1400" dirty="0"/>
                        <a:t>Total</a:t>
                      </a:r>
                      <a:r>
                        <a:rPr lang="fr-CH" sz="1400" baseline="0" dirty="0"/>
                        <a:t> = 2569</a:t>
                      </a:r>
                      <a:endParaRPr lang="en-A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400" dirty="0"/>
                        <a:t>N (%)</a:t>
                      </a:r>
                      <a:endParaRPr lang="en-A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4150">
                <a:tc>
                  <a:txBody>
                    <a:bodyPr/>
                    <a:lstStyle/>
                    <a:p>
                      <a:r>
                        <a:rPr lang="fr-CH" sz="1400" dirty="0"/>
                        <a:t>By ART </a:t>
                      </a:r>
                      <a:r>
                        <a:rPr lang="fr-CH" sz="1400" dirty="0" err="1"/>
                        <a:t>Regimen</a:t>
                      </a:r>
                      <a:endParaRPr lang="en-A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1400" dirty="0"/>
                        <a:t>1</a:t>
                      </a:r>
                      <a:r>
                        <a:rPr lang="fr-CH" sz="1400" baseline="30000" dirty="0"/>
                        <a:t>st</a:t>
                      </a:r>
                      <a:r>
                        <a:rPr lang="fr-CH" sz="1400" baseline="0" dirty="0"/>
                        <a:t> Line        </a:t>
                      </a:r>
                      <a:r>
                        <a:rPr lang="fr-CH" sz="1400" baseline="0" dirty="0" smtClean="0"/>
                        <a:t>842 (33</a:t>
                      </a:r>
                      <a:r>
                        <a:rPr lang="fr-CH" sz="1400" baseline="0" dirty="0"/>
                        <a:t>%)</a:t>
                      </a:r>
                      <a:endParaRPr lang="en-A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4150">
                <a:tc>
                  <a:txBody>
                    <a:bodyPr/>
                    <a:lstStyle/>
                    <a:p>
                      <a:endParaRPr lang="en-A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400" dirty="0"/>
                        <a:t>2</a:t>
                      </a:r>
                      <a:r>
                        <a:rPr lang="fr-CH" sz="1400" baseline="30000" dirty="0"/>
                        <a:t>nd</a:t>
                      </a:r>
                      <a:r>
                        <a:rPr lang="fr-CH" sz="1400" dirty="0"/>
                        <a:t> Line      1653</a:t>
                      </a:r>
                      <a:r>
                        <a:rPr lang="fr-CH" sz="1400" baseline="0" dirty="0"/>
                        <a:t> </a:t>
                      </a:r>
                      <a:r>
                        <a:rPr lang="fr-CH" sz="1400" dirty="0" smtClean="0"/>
                        <a:t>(</a:t>
                      </a:r>
                      <a:r>
                        <a:rPr lang="fr-CH" sz="1400" dirty="0"/>
                        <a:t>64%)</a:t>
                      </a:r>
                      <a:endParaRPr lang="en-A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4150">
                <a:tc>
                  <a:txBody>
                    <a:bodyPr/>
                    <a:lstStyle/>
                    <a:p>
                      <a:endParaRPr lang="en-A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400" dirty="0"/>
                        <a:t>3</a:t>
                      </a:r>
                      <a:r>
                        <a:rPr lang="fr-CH" sz="1400" baseline="30000" dirty="0"/>
                        <a:t>rd</a:t>
                      </a:r>
                      <a:r>
                        <a:rPr lang="fr-CH" sz="1400" baseline="0" dirty="0"/>
                        <a:t> Line         </a:t>
                      </a:r>
                      <a:r>
                        <a:rPr lang="fr-CH" sz="1400" dirty="0" smtClean="0"/>
                        <a:t>74 (3</a:t>
                      </a:r>
                      <a:r>
                        <a:rPr lang="fr-CH" sz="1400" dirty="0"/>
                        <a:t>%)</a:t>
                      </a:r>
                      <a:endParaRPr lang="en-A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4150">
                <a:tc>
                  <a:txBody>
                    <a:bodyPr/>
                    <a:lstStyle/>
                    <a:p>
                      <a:r>
                        <a:rPr lang="fr-CH" sz="1400" dirty="0" err="1"/>
                        <a:t>Gender</a:t>
                      </a:r>
                      <a:endParaRPr lang="en-A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400" dirty="0" err="1"/>
                        <a:t>Female</a:t>
                      </a:r>
                      <a:r>
                        <a:rPr lang="fr-CH" sz="1400" dirty="0"/>
                        <a:t>:</a:t>
                      </a:r>
                      <a:r>
                        <a:rPr lang="fr-CH" sz="1400" baseline="0" dirty="0"/>
                        <a:t>     </a:t>
                      </a:r>
                      <a:r>
                        <a:rPr lang="fr-CH" sz="1400" baseline="0" dirty="0" smtClean="0"/>
                        <a:t>  1310(51</a:t>
                      </a:r>
                      <a:r>
                        <a:rPr lang="fr-CH" sz="1400" baseline="0" dirty="0"/>
                        <a:t>%)</a:t>
                      </a:r>
                      <a:endParaRPr lang="en-A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4763">
                <a:tc>
                  <a:txBody>
                    <a:bodyPr/>
                    <a:lstStyle/>
                    <a:p>
                      <a:r>
                        <a:rPr lang="fr-CH" sz="1400" dirty="0"/>
                        <a:t>CD4 at admission</a:t>
                      </a:r>
                      <a:endParaRPr lang="en-A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400" dirty="0" err="1"/>
                        <a:t>Median</a:t>
                      </a:r>
                      <a:r>
                        <a:rPr lang="fr-CH" sz="1400" dirty="0"/>
                        <a:t> 103 </a:t>
                      </a:r>
                      <a:r>
                        <a:rPr lang="fr-CH" sz="1400" dirty="0" err="1"/>
                        <a:t>cells</a:t>
                      </a:r>
                      <a:r>
                        <a:rPr lang="fr-CH" sz="1400" dirty="0"/>
                        <a:t>/</a:t>
                      </a:r>
                      <a:r>
                        <a:rPr lang="fr-CH" sz="1400" dirty="0" err="1"/>
                        <a:t>ul</a:t>
                      </a:r>
                      <a:r>
                        <a:rPr lang="fr-CH" sz="1400" baseline="0" dirty="0"/>
                        <a:t>   (IQR 36,314)</a:t>
                      </a:r>
                      <a:endParaRPr lang="en-A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75" y="2409923"/>
            <a:ext cx="5607598" cy="360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="" xmlns:a16="http://schemas.microsoft.com/office/drawing/2014/main" id="{F018308F-029E-415B-8E31-835AF9C46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052" y="111125"/>
            <a:ext cx="11698015" cy="1325563"/>
          </a:xfrm>
          <a:solidFill>
            <a:schemeClr val="accent2">
              <a:alpha val="15000"/>
            </a:schemeClr>
          </a:solidFill>
        </p:spPr>
        <p:txBody>
          <a:bodyPr>
            <a:noAutofit/>
          </a:bodyPr>
          <a:lstStyle/>
          <a:p>
            <a:r>
              <a:rPr lang="en-AU" sz="4400" dirty="0">
                <a:latin typeface="Calibri" panose="020F0502020204030204" pitchFamily="34" charset="0"/>
                <a:cs typeface="Calibri" panose="020F0502020204030204" pitchFamily="34" charset="0"/>
              </a:rPr>
              <a:t>CHARACTERISTICS OF CRAM PATIENTS</a:t>
            </a: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991011" y="4214221"/>
            <a:ext cx="5062443" cy="2544025"/>
            <a:chOff x="2741578" y="2720829"/>
            <a:chExt cx="6194603" cy="3293034"/>
          </a:xfrm>
        </p:grpSpPr>
        <p:pic>
          <p:nvPicPr>
            <p:cNvPr id="10" name="Picture 179794346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578" y="2720829"/>
              <a:ext cx="6194603" cy="3293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2801389" y="2914941"/>
              <a:ext cx="451929" cy="1839937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n-US" sz="1200" b="1" dirty="0" smtClean="0"/>
                <a:t>Percentage of RIC</a:t>
              </a:r>
              <a:endParaRPr lang="en-US" sz="12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724102" y="2793074"/>
              <a:ext cx="5020887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/>
                <a:t>RIC for 2</a:t>
              </a:r>
              <a:r>
                <a:rPr lang="en-US" sz="1600" b="1" baseline="30000" dirty="0" smtClean="0"/>
                <a:t>nd</a:t>
              </a:r>
              <a:r>
                <a:rPr lang="en-US" sz="1600" b="1" dirty="0" smtClean="0"/>
                <a:t> &amp; 3rd ARV Regimen, CRAM, </a:t>
              </a:r>
              <a:br>
                <a:rPr lang="en-US" sz="1600" b="1" dirty="0" smtClean="0"/>
              </a:br>
              <a:r>
                <a:rPr lang="en-US" sz="1600" b="1" dirty="0" smtClean="0"/>
                <a:t>December 2018</a:t>
              </a:r>
              <a:endParaRPr lang="en-US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405603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031" y="489787"/>
            <a:ext cx="8088198" cy="5980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453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ench in front of a building&#10;&#10;Description automatically generated">
            <a:extLst>
              <a:ext uri="{FF2B5EF4-FFF2-40B4-BE49-F238E27FC236}">
                <a16:creationId xmlns="" xmlns:a16="http://schemas.microsoft.com/office/drawing/2014/main" id="{92BC2C4C-DA90-4B98-95AE-F162C9DAD0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811" y="673925"/>
            <a:ext cx="8396377" cy="582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046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18308F-029E-415B-8E31-835AF9C46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111125"/>
            <a:ext cx="11698015" cy="1325563"/>
          </a:xfrm>
          <a:solidFill>
            <a:schemeClr val="accent2">
              <a:alpha val="15000"/>
            </a:schemeClr>
          </a:solidFill>
        </p:spPr>
        <p:txBody>
          <a:bodyPr>
            <a:noAutofit/>
          </a:bodyPr>
          <a:lstStyle/>
          <a:p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The problem……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7298029-4E4F-453C-933D-0653B9EEC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63" y="1584959"/>
            <a:ext cx="11319642" cy="5161916"/>
          </a:xfrm>
        </p:spPr>
        <p:txBody>
          <a:bodyPr>
            <a:normAutofit fontScale="40000" lnSpcReduction="20000"/>
          </a:bodyPr>
          <a:lstStyle/>
          <a:p>
            <a:r>
              <a:rPr lang="en-US" sz="6000" dirty="0"/>
              <a:t>Non-adherence is one of the most common reasons for virologic failure and can lead to selection of resistant strains</a:t>
            </a:r>
          </a:p>
          <a:p>
            <a:pPr lvl="1"/>
            <a:r>
              <a:rPr lang="en-US" sz="5100" dirty="0"/>
              <a:t>Nonetheless, in a genotype analysis, drug mutations may be masked (“wild type” predominates)</a:t>
            </a:r>
          </a:p>
          <a:p>
            <a:pPr marL="228600" lvl="1" indent="0">
              <a:buNone/>
            </a:pPr>
            <a:endParaRPr lang="en-US" sz="5100" dirty="0"/>
          </a:p>
          <a:p>
            <a:r>
              <a:rPr lang="en-US" sz="6000" dirty="0"/>
              <a:t>62% of genotypes sent from CRAM between 2015-18 had no major PI mutations, despite being considered “2</a:t>
            </a:r>
            <a:r>
              <a:rPr lang="en-US" sz="6000" baseline="30000" dirty="0"/>
              <a:t>nd</a:t>
            </a:r>
            <a:r>
              <a:rPr lang="en-US" sz="6000" dirty="0"/>
              <a:t> line failures”</a:t>
            </a:r>
          </a:p>
          <a:p>
            <a:endParaRPr lang="en-US" sz="6000" dirty="0"/>
          </a:p>
          <a:p>
            <a:r>
              <a:rPr lang="en-US" sz="6000" dirty="0"/>
              <a:t>Genotypic testing is expensive and often unavailable or difficult to access in resource-challenged areas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5100" dirty="0"/>
              <a:t>THEREFORE…..</a:t>
            </a:r>
          </a:p>
          <a:p>
            <a:endParaRPr lang="en-US" sz="2600" dirty="0"/>
          </a:p>
          <a:p>
            <a:pPr marL="0" indent="0" algn="ctr">
              <a:buNone/>
            </a:pPr>
            <a:r>
              <a:rPr lang="en-US" sz="6000" dirty="0"/>
              <a:t>	How can we ensure maximal adherence, uncover true resistance mutations and thereby improve the yield of genotypic testing?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95204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7298029-4E4F-453C-933D-0653B9EEC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04" y="1584958"/>
            <a:ext cx="11685601" cy="5496777"/>
          </a:xfrm>
        </p:spPr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18308F-029E-415B-8E31-835AF9C46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62485"/>
            <a:ext cx="11698015" cy="1325563"/>
          </a:xfrm>
          <a:solidFill>
            <a:schemeClr val="accent2">
              <a:alpha val="15000"/>
            </a:schemeClr>
          </a:solidFill>
        </p:spPr>
        <p:txBody>
          <a:bodyPr>
            <a:noAutofit/>
          </a:bodyPr>
          <a:lstStyle/>
          <a:p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solution: pre-Genotype dot?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336" y="1463718"/>
            <a:ext cx="8597089" cy="5403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8424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18308F-029E-415B-8E31-835AF9C46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111125"/>
            <a:ext cx="11698015" cy="1325563"/>
          </a:xfrm>
          <a:solidFill>
            <a:schemeClr val="accent2">
              <a:alpha val="15000"/>
            </a:schemeClr>
          </a:solidFill>
        </p:spPr>
        <p:txBody>
          <a:bodyPr>
            <a:noAutofit/>
          </a:bodyPr>
          <a:lstStyle/>
          <a:p>
            <a:r>
              <a:rPr lang="en-US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7298029-4E4F-453C-933D-0653B9EEC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63" y="1584959"/>
            <a:ext cx="11319642" cy="51619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 </a:t>
            </a:r>
          </a:p>
          <a:p>
            <a:r>
              <a:rPr lang="en-US" sz="2400" dirty="0"/>
              <a:t>Retrospective data analysis of patients receiving pre-genotype DOT between May and December 2018</a:t>
            </a:r>
          </a:p>
          <a:p>
            <a:endParaRPr lang="en-US" sz="2400" dirty="0"/>
          </a:p>
          <a:p>
            <a:r>
              <a:rPr lang="en-US" sz="2400" dirty="0"/>
              <a:t>Project is ongoing and frequently </a:t>
            </a:r>
            <a:r>
              <a:rPr lang="en-US" sz="2400" dirty="0" smtClean="0"/>
              <a:t>refined</a:t>
            </a:r>
          </a:p>
          <a:p>
            <a:endParaRPr lang="en-US" sz="2400" dirty="0"/>
          </a:p>
          <a:p>
            <a:r>
              <a:rPr lang="en-US" sz="2400" dirty="0" smtClean="0"/>
              <a:t>DOT pre-genotype patients meet the following criteria:</a:t>
            </a:r>
            <a:endParaRPr lang="en-US" sz="2400" dirty="0"/>
          </a:p>
          <a:p>
            <a:pPr lvl="1"/>
            <a:r>
              <a:rPr lang="en-US" sz="2400" dirty="0" smtClean="0"/>
              <a:t>VL&gt;1000 with suspected 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line failure</a:t>
            </a:r>
            <a:endParaRPr lang="en-US" sz="2400" dirty="0"/>
          </a:p>
          <a:p>
            <a:pPr lvl="1"/>
            <a:r>
              <a:rPr lang="en-US" sz="2400" dirty="0" smtClean="0"/>
              <a:t>Have been on PI-based regimen for </a:t>
            </a:r>
            <a:r>
              <a:rPr lang="en-US" sz="2400" u="sng" dirty="0" smtClean="0"/>
              <a:t>&gt;</a:t>
            </a:r>
            <a:r>
              <a:rPr lang="en-US" sz="2400" dirty="0" smtClean="0"/>
              <a:t> 2 years</a:t>
            </a:r>
            <a:endParaRPr lang="en-US" sz="2400" dirty="0"/>
          </a:p>
          <a:p>
            <a:pPr lvl="1"/>
            <a:r>
              <a:rPr lang="en-US" sz="2400" dirty="0" smtClean="0"/>
              <a:t>Completed </a:t>
            </a:r>
            <a:r>
              <a:rPr lang="en-US" sz="2400" dirty="0" smtClean="0"/>
              <a:t>all </a:t>
            </a:r>
            <a:r>
              <a:rPr lang="en-US" sz="2400" dirty="0" smtClean="0"/>
              <a:t>available </a:t>
            </a:r>
            <a:r>
              <a:rPr lang="en-US" sz="2400" dirty="0" smtClean="0"/>
              <a:t>adherence </a:t>
            </a:r>
            <a:r>
              <a:rPr lang="en-US" sz="2400" dirty="0" smtClean="0"/>
              <a:t>strategies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50007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18308F-029E-415B-8E31-835AF9C46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111125"/>
            <a:ext cx="11698015" cy="1325563"/>
          </a:xfrm>
          <a:solidFill>
            <a:schemeClr val="accent2">
              <a:alpha val="15000"/>
            </a:schemeClr>
          </a:solidFill>
        </p:spPr>
        <p:txBody>
          <a:bodyPr>
            <a:noAutofit/>
          </a:bodyPr>
          <a:lstStyle/>
          <a:p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7298029-4E4F-453C-933D-0653B9EEC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63" y="1584959"/>
            <a:ext cx="11319642" cy="51619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200" dirty="0"/>
              <a:t> </a:t>
            </a:r>
          </a:p>
          <a:p>
            <a:r>
              <a:rPr lang="en-US" sz="2400" b="1" dirty="0"/>
              <a:t>43</a:t>
            </a:r>
            <a:r>
              <a:rPr lang="en-US" sz="2400" dirty="0"/>
              <a:t> patients with suspected failure of 2</a:t>
            </a:r>
            <a:r>
              <a:rPr lang="en-US" sz="2400" baseline="30000" dirty="0"/>
              <a:t>nd</a:t>
            </a:r>
            <a:r>
              <a:rPr lang="en-US" sz="2400" dirty="0"/>
              <a:t> line regimen identified</a:t>
            </a:r>
          </a:p>
          <a:p>
            <a:pPr lvl="1"/>
            <a:r>
              <a:rPr lang="en-US" sz="2400" dirty="0"/>
              <a:t>17 patients excluded</a:t>
            </a:r>
            <a:br>
              <a:rPr lang="en-US" sz="2400" dirty="0"/>
            </a:br>
            <a:r>
              <a:rPr lang="en-US" sz="2400" dirty="0"/>
              <a:t>	4 declined participation</a:t>
            </a:r>
            <a:br>
              <a:rPr lang="en-US" sz="2400" dirty="0"/>
            </a:br>
            <a:r>
              <a:rPr lang="en-US" sz="2400" dirty="0"/>
              <a:t>	6 patients lived outside MSF coverage area (and activist was difficult to find)</a:t>
            </a:r>
            <a:br>
              <a:rPr lang="en-US" sz="2400" dirty="0"/>
            </a:br>
            <a:r>
              <a:rPr lang="en-US" sz="2400" dirty="0"/>
              <a:t>	7 waiting for activist to be located </a:t>
            </a:r>
          </a:p>
          <a:p>
            <a:pPr marL="228600" lvl="1" indent="0">
              <a:buNone/>
            </a:pPr>
            <a:endParaRPr lang="en-US" sz="2400" dirty="0"/>
          </a:p>
          <a:p>
            <a:r>
              <a:rPr lang="en-US" sz="2400" b="1" dirty="0"/>
              <a:t>26</a:t>
            </a:r>
            <a:r>
              <a:rPr lang="en-US" sz="2400" dirty="0"/>
              <a:t> patients (60%) were enrolled on the pre-Genotype DOT strategy</a:t>
            </a:r>
          </a:p>
          <a:p>
            <a:pPr lvl="1"/>
            <a:r>
              <a:rPr lang="en-US" sz="2000" dirty="0"/>
              <a:t>Median Age 34 (IQR: </a:t>
            </a:r>
            <a:r>
              <a:rPr lang="en-US" sz="2000" dirty="0" smtClean="0"/>
              <a:t>20,47),  </a:t>
            </a:r>
            <a:r>
              <a:rPr lang="en-US" sz="2000" dirty="0"/>
              <a:t>5 patients &lt;18 years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56% male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Median CD4 = 116 cells/</a:t>
            </a:r>
            <a:r>
              <a:rPr lang="en-US" sz="2000" dirty="0" err="1"/>
              <a:t>uL</a:t>
            </a:r>
            <a:endParaRPr lang="en-US" sz="2000" dirty="0"/>
          </a:p>
          <a:p>
            <a:pPr lvl="1">
              <a:lnSpc>
                <a:spcPct val="110000"/>
              </a:lnSpc>
            </a:pPr>
            <a:r>
              <a:rPr lang="en-US" sz="2000" dirty="0"/>
              <a:t>Median exposure to ART= 8 years (IQR: 6, 11)</a:t>
            </a:r>
          </a:p>
          <a:p>
            <a:pPr marL="228600" lvl="1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8994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18308F-029E-415B-8E31-835AF9C46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111125"/>
            <a:ext cx="11698015" cy="1325563"/>
          </a:xfrm>
          <a:solidFill>
            <a:schemeClr val="accent2">
              <a:alpha val="15000"/>
            </a:schemeClr>
          </a:solidFill>
        </p:spPr>
        <p:txBody>
          <a:bodyPr>
            <a:noAutofit/>
          </a:bodyPr>
          <a:lstStyle/>
          <a:p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7298029-4E4F-453C-933D-0653B9EEC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63" y="1584959"/>
            <a:ext cx="11319642" cy="5161916"/>
          </a:xfrm>
        </p:spPr>
        <p:txBody>
          <a:bodyPr>
            <a:normAutofit/>
          </a:bodyPr>
          <a:lstStyle/>
          <a:p>
            <a:r>
              <a:rPr lang="en-US" sz="2400" b="1" dirty="0"/>
              <a:t>24/26</a:t>
            </a:r>
            <a:r>
              <a:rPr lang="en-US" sz="2400" dirty="0"/>
              <a:t> (92%) patients completed 4 weeks DOT </a:t>
            </a:r>
          </a:p>
          <a:p>
            <a:pPr lvl="1"/>
            <a:r>
              <a:rPr lang="es-ES_tradnl" sz="2400" dirty="0"/>
              <a:t>14 (58%) </a:t>
            </a:r>
            <a:r>
              <a:rPr lang="es-ES_tradnl" sz="2400" dirty="0" err="1"/>
              <a:t>patients</a:t>
            </a:r>
            <a:r>
              <a:rPr lang="es-ES_tradnl" sz="2400" dirty="0"/>
              <a:t> </a:t>
            </a:r>
            <a:r>
              <a:rPr lang="es-ES_tradnl" sz="2400" dirty="0" err="1"/>
              <a:t>experienced</a:t>
            </a:r>
            <a:r>
              <a:rPr lang="es-ES_tradnl" sz="2400" dirty="0"/>
              <a:t> VL </a:t>
            </a:r>
            <a:r>
              <a:rPr lang="es-ES_tradnl" sz="2400" dirty="0" err="1"/>
              <a:t>suppression</a:t>
            </a:r>
            <a:r>
              <a:rPr lang="es-ES_tradnl" sz="2400" dirty="0"/>
              <a:t> </a:t>
            </a:r>
          </a:p>
          <a:p>
            <a:pPr lvl="1"/>
            <a:r>
              <a:rPr lang="es-ES_tradnl" sz="2400" dirty="0"/>
              <a:t>  3 (13%) </a:t>
            </a:r>
            <a:r>
              <a:rPr lang="es-ES_tradnl" sz="2400" dirty="0" err="1"/>
              <a:t>patients</a:t>
            </a:r>
            <a:r>
              <a:rPr lang="es-ES_tradnl" sz="2400" dirty="0"/>
              <a:t> </a:t>
            </a:r>
            <a:r>
              <a:rPr lang="es-ES_tradnl" sz="2400" dirty="0" err="1"/>
              <a:t>experienced</a:t>
            </a:r>
            <a:r>
              <a:rPr lang="es-ES_tradnl" sz="2400" dirty="0"/>
              <a:t> VL </a:t>
            </a:r>
            <a:r>
              <a:rPr lang="es-ES_tradnl" sz="2400" dirty="0" err="1"/>
              <a:t>reduction</a:t>
            </a:r>
            <a:r>
              <a:rPr lang="es-ES_tradnl" sz="2400" dirty="0"/>
              <a:t> &gt; 3 </a:t>
            </a:r>
            <a:r>
              <a:rPr lang="es-ES_tradnl" sz="2400" dirty="0" err="1"/>
              <a:t>logs</a:t>
            </a:r>
            <a:endParaRPr lang="en-US" sz="2400" dirty="0"/>
          </a:p>
          <a:p>
            <a:pPr lvl="1"/>
            <a:r>
              <a:rPr lang="es-ES_tradnl" sz="2400" dirty="0"/>
              <a:t>  7 (29%) </a:t>
            </a:r>
            <a:r>
              <a:rPr lang="es-ES_tradnl" sz="2400" dirty="0" err="1"/>
              <a:t>patients</a:t>
            </a:r>
            <a:r>
              <a:rPr lang="es-ES_tradnl" sz="2400" dirty="0"/>
              <a:t> </a:t>
            </a:r>
            <a:r>
              <a:rPr lang="es-ES_tradnl" sz="2400" dirty="0" err="1"/>
              <a:t>underwent</a:t>
            </a:r>
            <a:r>
              <a:rPr lang="es-ES_tradnl" sz="2400" dirty="0"/>
              <a:t> </a:t>
            </a:r>
            <a:r>
              <a:rPr lang="fr-CH" sz="2400" dirty="0" err="1"/>
              <a:t>genotyping</a:t>
            </a:r>
            <a:endParaRPr lang="fr-CH" sz="2400" dirty="0"/>
          </a:p>
          <a:p>
            <a:pPr marL="228600" lvl="1" indent="0">
              <a:buNone/>
            </a:pPr>
            <a:endParaRPr lang="en-US" sz="2400" dirty="0"/>
          </a:p>
          <a:p>
            <a:r>
              <a:rPr lang="es-ES_tradnl" sz="2400" dirty="0"/>
              <a:t>7 </a:t>
            </a:r>
            <a:r>
              <a:rPr lang="es-ES_tradnl" sz="2400" dirty="0" err="1"/>
              <a:t>patients</a:t>
            </a:r>
            <a:r>
              <a:rPr lang="es-ES_tradnl" sz="2400" dirty="0"/>
              <a:t> </a:t>
            </a:r>
            <a:r>
              <a:rPr lang="es-ES_tradnl" sz="2400" dirty="0" err="1"/>
              <a:t>who</a:t>
            </a:r>
            <a:r>
              <a:rPr lang="es-ES_tradnl" sz="2400" dirty="0"/>
              <a:t> </a:t>
            </a:r>
            <a:r>
              <a:rPr lang="es-ES_tradnl" sz="2400" dirty="0" err="1"/>
              <a:t>underwent</a:t>
            </a:r>
            <a:r>
              <a:rPr lang="es-ES_tradnl" sz="2400" dirty="0"/>
              <a:t> </a:t>
            </a:r>
            <a:r>
              <a:rPr lang="fr-CH" sz="2400" dirty="0" err="1"/>
              <a:t>genotyping</a:t>
            </a:r>
            <a:r>
              <a:rPr lang="fr-CH" sz="2400" dirty="0"/>
              <a:t>:</a:t>
            </a:r>
          </a:p>
          <a:p>
            <a:pPr lvl="1"/>
            <a:r>
              <a:rPr lang="fr-CH" sz="2200" dirty="0"/>
              <a:t>3 patients </a:t>
            </a:r>
            <a:r>
              <a:rPr lang="fr-CH" sz="2200" dirty="0" err="1"/>
              <a:t>with</a:t>
            </a:r>
            <a:r>
              <a:rPr lang="fr-CH" sz="2200" dirty="0"/>
              <a:t> major mutations for PI, </a:t>
            </a:r>
            <a:r>
              <a:rPr lang="fr-CH" sz="2200" dirty="0" err="1"/>
              <a:t>they</a:t>
            </a:r>
            <a:r>
              <a:rPr lang="fr-CH" sz="2200" dirty="0"/>
              <a:t> all </a:t>
            </a:r>
            <a:r>
              <a:rPr lang="fr-CH" sz="2200" dirty="0" err="1"/>
              <a:t>started</a:t>
            </a:r>
            <a:r>
              <a:rPr lang="fr-CH" sz="2200" dirty="0"/>
              <a:t> a 3rd Line ART </a:t>
            </a:r>
            <a:r>
              <a:rPr lang="fr-CH" sz="2200" dirty="0" err="1"/>
              <a:t>regimen</a:t>
            </a:r>
            <a:endParaRPr lang="fr-CH" sz="2200" dirty="0"/>
          </a:p>
          <a:p>
            <a:pPr lvl="1"/>
            <a:r>
              <a:rPr lang="fr-CH" sz="2200" dirty="0"/>
              <a:t>2 patients </a:t>
            </a:r>
            <a:r>
              <a:rPr lang="fr-CH" sz="2200" dirty="0" err="1"/>
              <a:t>with</a:t>
            </a:r>
            <a:r>
              <a:rPr lang="fr-CH" sz="2200" dirty="0"/>
              <a:t> major mutations for RT but full </a:t>
            </a:r>
            <a:r>
              <a:rPr lang="en-US" sz="2200" dirty="0"/>
              <a:t>susceptibility</a:t>
            </a:r>
            <a:r>
              <a:rPr lang="fr-CH" sz="2200" dirty="0"/>
              <a:t> to at least 1 NRTI and PI</a:t>
            </a:r>
          </a:p>
          <a:p>
            <a:pPr lvl="1"/>
            <a:r>
              <a:rPr lang="fr-CH" sz="2200" dirty="0"/>
              <a:t>2 patients </a:t>
            </a:r>
            <a:r>
              <a:rPr lang="fr-CH" sz="2200" dirty="0" err="1"/>
              <a:t>showed</a:t>
            </a:r>
            <a:r>
              <a:rPr lang="fr-CH" sz="2200" dirty="0"/>
              <a:t> no major mutations</a:t>
            </a:r>
          </a:p>
          <a:p>
            <a:pPr marL="228600" lvl="1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36158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F018308F-029E-415B-8E31-835AF9C46DFA}"/>
              </a:ext>
            </a:extLst>
          </p:cNvPr>
          <p:cNvSpPr txBox="1">
            <a:spLocks/>
          </p:cNvSpPr>
          <p:nvPr/>
        </p:nvSpPr>
        <p:spPr bwMode="black">
          <a:xfrm>
            <a:off x="304799" y="111125"/>
            <a:ext cx="11698015" cy="1325563"/>
          </a:xfrm>
          <a:prstGeom prst="rect">
            <a:avLst/>
          </a:prstGeom>
          <a:solidFill>
            <a:schemeClr val="accent2"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Results (FOLLOW-UP)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17298029-4E4F-453C-933D-0653B9EEC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63" y="1584959"/>
            <a:ext cx="11319642" cy="5161916"/>
          </a:xfrm>
        </p:spPr>
        <p:txBody>
          <a:bodyPr>
            <a:normAutofit/>
          </a:bodyPr>
          <a:lstStyle/>
          <a:p>
            <a:pPr marL="228600" lvl="1" indent="0">
              <a:buNone/>
            </a:pPr>
            <a:endParaRPr lang="en-US" sz="2400" dirty="0"/>
          </a:p>
          <a:p>
            <a:r>
              <a:rPr lang="en-US" sz="2400" dirty="0"/>
              <a:t>Of the 14 patients who suppressed VL after DOT:</a:t>
            </a:r>
          </a:p>
          <a:p>
            <a:pPr lvl="1"/>
            <a:r>
              <a:rPr lang="en-US" sz="2200" dirty="0"/>
              <a:t>6 (43%) patients remained undetectable at 3 months post-DOT </a:t>
            </a:r>
          </a:p>
          <a:p>
            <a:pPr lvl="1"/>
            <a:r>
              <a:rPr lang="en-US" sz="2200" dirty="0"/>
              <a:t>5 (36%) patients had detectable VL at 3 months post-DOT </a:t>
            </a:r>
          </a:p>
          <a:p>
            <a:pPr lvl="1"/>
            <a:r>
              <a:rPr lang="en-US" sz="2200" dirty="0"/>
              <a:t>3 (21%) VL results pending</a:t>
            </a:r>
          </a:p>
          <a:p>
            <a:endParaRPr lang="es-ES_tradnl" sz="2400" dirty="0"/>
          </a:p>
          <a:p>
            <a:r>
              <a:rPr lang="es-ES_tradnl" sz="2400" dirty="0"/>
              <a:t>3 </a:t>
            </a:r>
            <a:r>
              <a:rPr lang="es-ES_tradnl" sz="2400" dirty="0" err="1"/>
              <a:t>patients</a:t>
            </a:r>
            <a:r>
              <a:rPr lang="es-ES_tradnl" sz="2400" dirty="0"/>
              <a:t> </a:t>
            </a:r>
            <a:r>
              <a:rPr lang="es-ES_tradnl" sz="2400" dirty="0" err="1"/>
              <a:t>who</a:t>
            </a:r>
            <a:r>
              <a:rPr lang="es-ES_tradnl" sz="2400" dirty="0"/>
              <a:t> </a:t>
            </a:r>
            <a:r>
              <a:rPr lang="es-ES_tradnl" sz="2400" dirty="0" err="1"/>
              <a:t>experienced</a:t>
            </a:r>
            <a:r>
              <a:rPr lang="es-ES_tradnl" sz="2400" dirty="0"/>
              <a:t> VL </a:t>
            </a:r>
            <a:r>
              <a:rPr lang="es-ES_tradnl" sz="2400" dirty="0" err="1"/>
              <a:t>reduction</a:t>
            </a:r>
            <a:r>
              <a:rPr lang="es-ES_tradnl" sz="2400" dirty="0"/>
              <a:t> &gt; 3 logs:</a:t>
            </a:r>
          </a:p>
          <a:p>
            <a:pPr lvl="1"/>
            <a:r>
              <a:rPr lang="es-ES_tradnl" sz="2200" dirty="0" err="1"/>
              <a:t>Intensive</a:t>
            </a:r>
            <a:r>
              <a:rPr lang="es-ES_tradnl" sz="2200" dirty="0"/>
              <a:t> </a:t>
            </a:r>
            <a:r>
              <a:rPr lang="es-ES_tradnl" sz="2200" dirty="0" err="1"/>
              <a:t>counseling</a:t>
            </a:r>
            <a:r>
              <a:rPr lang="es-ES_tradnl" sz="2200" dirty="0"/>
              <a:t> </a:t>
            </a:r>
            <a:r>
              <a:rPr lang="es-ES_tradnl" sz="2200" dirty="0" err="1"/>
              <a:t>for</a:t>
            </a:r>
            <a:r>
              <a:rPr lang="es-ES_tradnl" sz="2200" dirty="0"/>
              <a:t> 3 </a:t>
            </a:r>
            <a:r>
              <a:rPr lang="es-ES_tradnl" sz="2200" dirty="0" err="1"/>
              <a:t>months</a:t>
            </a:r>
            <a:r>
              <a:rPr lang="es-ES_tradnl" sz="2200" dirty="0"/>
              <a:t> </a:t>
            </a:r>
            <a:r>
              <a:rPr lang="es-ES_tradnl" sz="2200" dirty="0" err="1"/>
              <a:t>with</a:t>
            </a:r>
            <a:r>
              <a:rPr lang="es-ES_tradnl" sz="2200" dirty="0"/>
              <a:t> a </a:t>
            </a:r>
            <a:r>
              <a:rPr lang="es-ES_tradnl" sz="2200" dirty="0" err="1"/>
              <a:t>follow</a:t>
            </a:r>
            <a:r>
              <a:rPr lang="es-ES_tradnl" sz="2200" dirty="0"/>
              <a:t>-up VL</a:t>
            </a:r>
          </a:p>
          <a:p>
            <a:pPr lvl="2"/>
            <a:r>
              <a:rPr lang="es-ES_tradnl" sz="2200" dirty="0"/>
              <a:t>2 </a:t>
            </a:r>
            <a:r>
              <a:rPr lang="es-ES_tradnl" sz="2200" dirty="0" err="1"/>
              <a:t>patients</a:t>
            </a:r>
            <a:r>
              <a:rPr lang="es-ES_tradnl" sz="2200" dirty="0"/>
              <a:t> </a:t>
            </a:r>
            <a:r>
              <a:rPr lang="es-ES_tradnl" sz="2200" dirty="0" err="1"/>
              <a:t>with</a:t>
            </a:r>
            <a:r>
              <a:rPr lang="es-ES_tradnl" sz="2200" dirty="0"/>
              <a:t> </a:t>
            </a:r>
            <a:r>
              <a:rPr lang="es-ES_tradnl" sz="2200" dirty="0" err="1"/>
              <a:t>re-increase</a:t>
            </a:r>
            <a:r>
              <a:rPr lang="es-ES_tradnl" sz="2200" dirty="0"/>
              <a:t> </a:t>
            </a:r>
            <a:r>
              <a:rPr lang="es-ES_tradnl" sz="2200" dirty="0" err="1"/>
              <a:t>of</a:t>
            </a:r>
            <a:r>
              <a:rPr lang="es-ES_tradnl" sz="2200" dirty="0"/>
              <a:t> 2 Logs</a:t>
            </a:r>
          </a:p>
          <a:p>
            <a:pPr lvl="2"/>
            <a:r>
              <a:rPr lang="es-ES_tradnl" sz="2200" dirty="0"/>
              <a:t>1 </a:t>
            </a:r>
            <a:r>
              <a:rPr lang="es-ES_tradnl" sz="2200" dirty="0" err="1"/>
              <a:t>patient</a:t>
            </a:r>
            <a:r>
              <a:rPr lang="es-ES_tradnl" sz="2200" dirty="0"/>
              <a:t> </a:t>
            </a:r>
            <a:r>
              <a:rPr lang="es-ES_tradnl" sz="2200" dirty="0" err="1"/>
              <a:t>still</a:t>
            </a:r>
            <a:r>
              <a:rPr lang="es-ES_tradnl" sz="2200" dirty="0"/>
              <a:t> </a:t>
            </a:r>
            <a:r>
              <a:rPr lang="es-ES_tradnl" sz="2200" dirty="0" err="1"/>
              <a:t>waiting</a:t>
            </a:r>
            <a:r>
              <a:rPr lang="es-ES_tradnl" sz="2200" dirty="0"/>
              <a:t> </a:t>
            </a:r>
            <a:r>
              <a:rPr lang="es-ES_tradnl" sz="2200" dirty="0" err="1"/>
              <a:t>result</a:t>
            </a:r>
            <a:endParaRPr lang="es-ES_tradnl" sz="2200" dirty="0"/>
          </a:p>
          <a:p>
            <a:endParaRPr lang="es-ES_tradnl" sz="2400" dirty="0"/>
          </a:p>
          <a:p>
            <a:pPr marL="228600" lvl="1" indent="0">
              <a:buNone/>
            </a:pPr>
            <a:endParaRPr lang="en-US" sz="2400" dirty="0"/>
          </a:p>
          <a:p>
            <a:pPr marL="228600" lvl="1" indent="0">
              <a:buNone/>
            </a:pPr>
            <a:endParaRPr lang="en-US" sz="2400" dirty="0"/>
          </a:p>
          <a:p>
            <a:pPr marL="228600" lvl="1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83507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18308F-029E-415B-8E31-835AF9C46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111125"/>
            <a:ext cx="11698015" cy="1325563"/>
          </a:xfrm>
          <a:solidFill>
            <a:schemeClr val="accent2">
              <a:alpha val="15000"/>
            </a:schemeClr>
          </a:solidFill>
        </p:spPr>
        <p:txBody>
          <a:bodyPr>
            <a:noAutofit/>
          </a:bodyPr>
          <a:lstStyle/>
          <a:p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7298029-4E4F-453C-933D-0653B9EEC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63" y="1584959"/>
            <a:ext cx="11319642" cy="51619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200" dirty="0"/>
              <a:t> </a:t>
            </a:r>
          </a:p>
          <a:p>
            <a:r>
              <a:rPr lang="en-US" sz="2400" dirty="0"/>
              <a:t>Peer DOT is a </a:t>
            </a:r>
            <a:r>
              <a:rPr lang="en-US" sz="2400" u="sng" dirty="0"/>
              <a:t>useful strategy</a:t>
            </a:r>
            <a:r>
              <a:rPr lang="en-US" sz="2400" dirty="0"/>
              <a:t> to ensure adherence while providing social support</a:t>
            </a:r>
          </a:p>
          <a:p>
            <a:pPr lvl="1"/>
            <a:r>
              <a:rPr lang="en-US" sz="2400" dirty="0"/>
              <a:t>High acceptance from patients, and activists often helped uncover barriers to treatment adherence</a:t>
            </a:r>
          </a:p>
          <a:p>
            <a:pPr lvl="1"/>
            <a:endParaRPr lang="en-US" sz="2400" dirty="0"/>
          </a:p>
          <a:p>
            <a:r>
              <a:rPr lang="en-US" sz="2400" dirty="0"/>
              <a:t>DOT helped reduce the number of patients needing genotypes while also maximizing yield and improving the proper interpretation of results</a:t>
            </a:r>
          </a:p>
          <a:p>
            <a:endParaRPr lang="en-US" sz="2400" dirty="0"/>
          </a:p>
          <a:p>
            <a:r>
              <a:rPr lang="en-US" sz="2400" dirty="0"/>
              <a:t>Pre-Genotype DOT can improve proper resource allocation in low income settings where genotype testing is frequently unavailable and/or expensive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Further research/analyses may demonstrate cost-savings from this strategy</a:t>
            </a:r>
          </a:p>
        </p:txBody>
      </p:sp>
    </p:spTree>
    <p:extLst>
      <p:ext uri="{BB962C8B-B14F-4D97-AF65-F5344CB8AC3E}">
        <p14:creationId xmlns:p14="http://schemas.microsoft.com/office/powerpoint/2010/main" val="4122786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18308F-029E-415B-8E31-835AF9C46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111125"/>
            <a:ext cx="11698015" cy="1325563"/>
          </a:xfrm>
          <a:solidFill>
            <a:schemeClr val="accent2">
              <a:alpha val="15000"/>
            </a:schemeClr>
          </a:solidFill>
        </p:spPr>
        <p:txBody>
          <a:bodyPr>
            <a:noAutofit/>
          </a:bodyPr>
          <a:lstStyle/>
          <a:p>
            <a:r>
              <a:rPr lang="en-AU" sz="4400" dirty="0">
                <a:latin typeface="Calibri" panose="020F0502020204030204" pitchFamily="34" charset="0"/>
                <a:cs typeface="Calibri" panose="020F0502020204030204" pitchFamily="34" charset="0"/>
              </a:rPr>
              <a:t>Acknowledgements</a:t>
            </a: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7298029-4E4F-453C-933D-0653B9EEC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63" y="1584959"/>
            <a:ext cx="11319642" cy="5161916"/>
          </a:xfrm>
        </p:spPr>
        <p:txBody>
          <a:bodyPr>
            <a:normAutofit/>
          </a:bodyPr>
          <a:lstStyle/>
          <a:p>
            <a:r>
              <a:rPr lang="en-US" sz="2400" dirty="0"/>
              <a:t>MSF/CRAM psycho/social team: Ernesto, </a:t>
            </a:r>
            <a:r>
              <a:rPr lang="en-US" sz="2400" dirty="0" err="1"/>
              <a:t>Mefina</a:t>
            </a:r>
            <a:r>
              <a:rPr lang="en-US" sz="2400" dirty="0"/>
              <a:t>, Leonor</a:t>
            </a:r>
          </a:p>
          <a:p>
            <a:r>
              <a:rPr lang="en-US" sz="2400" dirty="0"/>
              <a:t>Patients, families/caregivers and peer educator</a:t>
            </a:r>
          </a:p>
          <a:p>
            <a:r>
              <a:rPr lang="en-US" sz="2400" dirty="0"/>
              <a:t>CRAM medical, laboratory, administrative and data management teams</a:t>
            </a:r>
          </a:p>
          <a:p>
            <a:r>
              <a:rPr lang="en-US" sz="2400" dirty="0"/>
              <a:t>MOH, Mozambique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 err="1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916" y="3776260"/>
            <a:ext cx="4518850" cy="254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828808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0BDC4BB7-8AF9-46FD-8C32-AB93AC9C410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2f035dc-877f-47c5-a098-0c6fdb408b4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94017220-41F6-402D-901A-5356C9D4D196}"/>
</file>

<file path=customXml/itemProps2.xml><?xml version="1.0" encoding="utf-8"?>
<ds:datastoreItem xmlns:ds="http://schemas.openxmlformats.org/officeDocument/2006/customXml" ds:itemID="{724F3203-9431-4139-A610-FFBF5F5AADCE}"/>
</file>

<file path=customXml/itemProps3.xml><?xml version="1.0" encoding="utf-8"?>
<ds:datastoreItem xmlns:ds="http://schemas.openxmlformats.org/officeDocument/2006/customXml" ds:itemID="{39475683-CFB8-4A97-84CE-2A047E094F74}"/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13698</TotalTime>
  <Words>920</Words>
  <Application>Microsoft Office PowerPoint</Application>
  <PresentationFormat>Custom</PresentationFormat>
  <Paragraphs>143</Paragraphs>
  <Slides>15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Parcel</vt:lpstr>
      <vt:lpstr>Implementation of directly observed therapy pre-resistance test for patients experiencing virologic failure in Maputo, Mozambique</vt:lpstr>
      <vt:lpstr>HIV/AIDS in Mozambique</vt:lpstr>
      <vt:lpstr>ART Resistance</vt:lpstr>
      <vt:lpstr>Centro Referencia de Alto Mae (CRAM)</vt:lpstr>
      <vt:lpstr>CHARACTERISTICS OF CRAM PATIENTS</vt:lpstr>
      <vt:lpstr>PowerPoint Presentation</vt:lpstr>
      <vt:lpstr>PowerPoint Presentation</vt:lpstr>
      <vt:lpstr>The problem……</vt:lpstr>
      <vt:lpstr>solution: pre-Genotype dot?</vt:lpstr>
      <vt:lpstr>ANAlysis</vt:lpstr>
      <vt:lpstr>results</vt:lpstr>
      <vt:lpstr>results</vt:lpstr>
      <vt:lpstr>PowerPoint Presentation</vt:lpstr>
      <vt:lpstr>conclusions</vt:lpstr>
      <vt:lpstr>Acknowledgements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 deiss</dc:creator>
  <cp:lastModifiedBy>MSFUser</cp:lastModifiedBy>
  <cp:revision>92</cp:revision>
  <dcterms:created xsi:type="dcterms:W3CDTF">2019-04-09T20:42:41Z</dcterms:created>
  <dcterms:modified xsi:type="dcterms:W3CDTF">2019-05-07T09:26:51Z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  <property fmtid="{D5CDD505-2E9C-101B-9397-08002B2CF9AE}" pid="3" name="Order">
    <vt:r8>360700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</Properties>
</file>