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16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8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charts/chart1.xml" ContentType="application/vnd.openxmlformats-officedocument.drawingml.chart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charts/colors1.xml" ContentType="application/vnd.ms-office.chartcolorstyl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8"/>
  </p:notesMasterIdLst>
  <p:handoutMasterIdLst>
    <p:handoutMasterId r:id="rId19"/>
  </p:handoutMasterIdLst>
  <p:sldIdLst>
    <p:sldId id="705" r:id="rId2"/>
    <p:sldId id="533" r:id="rId3"/>
    <p:sldId id="774" r:id="rId4"/>
    <p:sldId id="764" r:id="rId5"/>
    <p:sldId id="765" r:id="rId6"/>
    <p:sldId id="780" r:id="rId7"/>
    <p:sldId id="762" r:id="rId8"/>
    <p:sldId id="768" r:id="rId9"/>
    <p:sldId id="769" r:id="rId10"/>
    <p:sldId id="767" r:id="rId11"/>
    <p:sldId id="256" r:id="rId12"/>
    <p:sldId id="770" r:id="rId13"/>
    <p:sldId id="781" r:id="rId14"/>
    <p:sldId id="779" r:id="rId15"/>
    <p:sldId id="776" r:id="rId16"/>
    <p:sldId id="775" r:id="rId17"/>
  </p:sldIdLst>
  <p:sldSz cx="12192000" cy="6858000"/>
  <p:notesSz cx="6662738" cy="9906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laire DORION" initials="CD" lastIdx="1" clrIdx="0">
    <p:extLst>
      <p:ext uri="{19B8F6BF-5375-455C-9EA6-DF929625EA0E}">
        <p15:presenceInfo xmlns:p15="http://schemas.microsoft.com/office/powerpoint/2012/main" userId="Claire DORION" providerId="None"/>
      </p:ext>
    </p:extLst>
  </p:cmAuthor>
  <p:cmAuthor id="2" name="Manuel ALBELA" initials="MA" lastIdx="2" clrIdx="1">
    <p:extLst>
      <p:ext uri="{19B8F6BF-5375-455C-9EA6-DF929625EA0E}">
        <p15:presenceInfo xmlns:p15="http://schemas.microsoft.com/office/powerpoint/2012/main" userId="S::Manuel.ALBELA@geneva.msf.org::e5af6bd3-b931-455c-93b5-8aaba12cecf3" providerId="AD"/>
      </p:ext>
    </p:extLst>
  </p:cmAuthor>
  <p:cmAuthor id="3" name="Iza CIGLENECKI" initials="IC" lastIdx="7" clrIdx="2">
    <p:extLst>
      <p:ext uri="{19B8F6BF-5375-455C-9EA6-DF929625EA0E}">
        <p15:presenceInfo xmlns:p15="http://schemas.microsoft.com/office/powerpoint/2012/main" userId="S::Iza.CIGLENECKI@geneva.msf.org::ec26b450-5593-442b-b60b-575b52f1ce2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3CC33"/>
    <a:srgbClr val="FF3300"/>
    <a:srgbClr val="000099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85057" autoAdjust="0"/>
  </p:normalViewPr>
  <p:slideViewPr>
    <p:cSldViewPr>
      <p:cViewPr varScale="1">
        <p:scale>
          <a:sx n="77" d="100"/>
          <a:sy n="77" d="100"/>
        </p:scale>
        <p:origin x="1068" y="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49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cdg\Documents\Malaria%20control%20ppt\TZ111-Malaria%20control-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CH" sz="2400" b="1" dirty="0">
                <a:solidFill>
                  <a:sysClr val="windowText" lastClr="000000"/>
                </a:solidFill>
              </a:rPr>
              <a:t>Malaria: </a:t>
            </a:r>
            <a:r>
              <a:rPr lang="fr-CH" sz="2400" b="1" dirty="0" err="1">
                <a:solidFill>
                  <a:sysClr val="windowText" lastClr="000000"/>
                </a:solidFill>
              </a:rPr>
              <a:t>weekly</a:t>
            </a:r>
            <a:r>
              <a:rPr lang="fr-CH" sz="2400" b="1" baseline="0" dirty="0">
                <a:solidFill>
                  <a:sysClr val="windowText" lastClr="000000"/>
                </a:solidFill>
              </a:rPr>
              <a:t> </a:t>
            </a:r>
            <a:r>
              <a:rPr lang="fr-CH" sz="2400" b="1" dirty="0">
                <a:solidFill>
                  <a:sysClr val="windowText" lastClr="000000"/>
                </a:solidFill>
              </a:rPr>
              <a:t> incidence and </a:t>
            </a:r>
            <a:r>
              <a:rPr lang="fr-CH" sz="2400" b="1" dirty="0" err="1">
                <a:solidFill>
                  <a:sysClr val="windowText" lastClr="000000"/>
                </a:solidFill>
              </a:rPr>
              <a:t>morbidity</a:t>
            </a:r>
            <a:r>
              <a:rPr lang="fr-CH" sz="2400" b="1" dirty="0">
                <a:solidFill>
                  <a:sysClr val="windowText" lastClr="000000"/>
                </a:solidFill>
              </a:rPr>
              <a:t> </a:t>
            </a:r>
          </a:p>
          <a:p>
            <a:pPr>
              <a:defRPr/>
            </a:pPr>
            <a:r>
              <a:rPr lang="fr-CH" sz="1800" b="1" dirty="0" err="1">
                <a:solidFill>
                  <a:sysClr val="windowText" lastClr="000000"/>
                </a:solidFill>
              </a:rPr>
              <a:t>Nduta</a:t>
            </a:r>
            <a:r>
              <a:rPr lang="fr-CH" sz="1800" b="1" dirty="0">
                <a:solidFill>
                  <a:sysClr val="windowText" lastClr="000000"/>
                </a:solidFill>
              </a:rPr>
              <a:t> camp</a:t>
            </a:r>
            <a:r>
              <a:rPr lang="fr-CH" sz="1800" b="1" baseline="0" dirty="0">
                <a:solidFill>
                  <a:sysClr val="windowText" lastClr="000000"/>
                </a:solidFill>
              </a:rPr>
              <a:t>      </a:t>
            </a:r>
            <a:r>
              <a:rPr lang="fr-CH" sz="1800" b="1" dirty="0">
                <a:solidFill>
                  <a:sysClr val="windowText" lastClr="000000"/>
                </a:solidFill>
              </a:rPr>
              <a:t> 11.2015 - 12-2017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Malaria!$Q$2</c:f>
              <c:strCache>
                <c:ptCount val="1"/>
                <c:pt idx="0">
                  <c:v>Malaria Incidence (10,000pop/week)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Malaria!$N$3:$O$112</c:f>
              <c:multiLvlStrCache>
                <c:ptCount val="110"/>
                <c:lvl>
                  <c:pt idx="0">
                    <c:v>48</c:v>
                  </c:pt>
                  <c:pt idx="1">
                    <c:v>49</c:v>
                  </c:pt>
                  <c:pt idx="2">
                    <c:v>50</c:v>
                  </c:pt>
                  <c:pt idx="3">
                    <c:v>51</c:v>
                  </c:pt>
                  <c:pt idx="4">
                    <c:v>52</c:v>
                  </c:pt>
                  <c:pt idx="5">
                    <c:v>53</c:v>
                  </c:pt>
                  <c:pt idx="6">
                    <c:v>1</c:v>
                  </c:pt>
                  <c:pt idx="7">
                    <c:v>2</c:v>
                  </c:pt>
                  <c:pt idx="8">
                    <c:v>3</c:v>
                  </c:pt>
                  <c:pt idx="9">
                    <c:v>4</c:v>
                  </c:pt>
                  <c:pt idx="10">
                    <c:v>5</c:v>
                  </c:pt>
                  <c:pt idx="11">
                    <c:v>6</c:v>
                  </c:pt>
                  <c:pt idx="12">
                    <c:v>7</c:v>
                  </c:pt>
                  <c:pt idx="13">
                    <c:v>8</c:v>
                  </c:pt>
                  <c:pt idx="14">
                    <c:v>9</c:v>
                  </c:pt>
                  <c:pt idx="15">
                    <c:v>10</c:v>
                  </c:pt>
                  <c:pt idx="16">
                    <c:v>11</c:v>
                  </c:pt>
                  <c:pt idx="17">
                    <c:v>12</c:v>
                  </c:pt>
                  <c:pt idx="18">
                    <c:v>13</c:v>
                  </c:pt>
                  <c:pt idx="19">
                    <c:v>14</c:v>
                  </c:pt>
                  <c:pt idx="20">
                    <c:v>15</c:v>
                  </c:pt>
                  <c:pt idx="21">
                    <c:v>16</c:v>
                  </c:pt>
                  <c:pt idx="22">
                    <c:v>17</c:v>
                  </c:pt>
                  <c:pt idx="23">
                    <c:v>18</c:v>
                  </c:pt>
                  <c:pt idx="24">
                    <c:v>19</c:v>
                  </c:pt>
                  <c:pt idx="25">
                    <c:v>20</c:v>
                  </c:pt>
                  <c:pt idx="26">
                    <c:v>21</c:v>
                  </c:pt>
                  <c:pt idx="27">
                    <c:v>22</c:v>
                  </c:pt>
                  <c:pt idx="28">
                    <c:v>23</c:v>
                  </c:pt>
                  <c:pt idx="29">
                    <c:v>24</c:v>
                  </c:pt>
                  <c:pt idx="30">
                    <c:v>25</c:v>
                  </c:pt>
                  <c:pt idx="31">
                    <c:v>26</c:v>
                  </c:pt>
                  <c:pt idx="32">
                    <c:v>27</c:v>
                  </c:pt>
                  <c:pt idx="33">
                    <c:v>28</c:v>
                  </c:pt>
                  <c:pt idx="34">
                    <c:v>29</c:v>
                  </c:pt>
                  <c:pt idx="35">
                    <c:v>30</c:v>
                  </c:pt>
                  <c:pt idx="36">
                    <c:v>31</c:v>
                  </c:pt>
                  <c:pt idx="37">
                    <c:v>32</c:v>
                  </c:pt>
                  <c:pt idx="38">
                    <c:v>33</c:v>
                  </c:pt>
                  <c:pt idx="39">
                    <c:v>34</c:v>
                  </c:pt>
                  <c:pt idx="40">
                    <c:v>35</c:v>
                  </c:pt>
                  <c:pt idx="41">
                    <c:v>36</c:v>
                  </c:pt>
                  <c:pt idx="42">
                    <c:v>37</c:v>
                  </c:pt>
                  <c:pt idx="43">
                    <c:v>38</c:v>
                  </c:pt>
                  <c:pt idx="44">
                    <c:v>39</c:v>
                  </c:pt>
                  <c:pt idx="45">
                    <c:v>40</c:v>
                  </c:pt>
                  <c:pt idx="46">
                    <c:v>41</c:v>
                  </c:pt>
                  <c:pt idx="47">
                    <c:v>42</c:v>
                  </c:pt>
                  <c:pt idx="48">
                    <c:v>43</c:v>
                  </c:pt>
                  <c:pt idx="49">
                    <c:v>44</c:v>
                  </c:pt>
                  <c:pt idx="50">
                    <c:v>45</c:v>
                  </c:pt>
                  <c:pt idx="51">
                    <c:v>46</c:v>
                  </c:pt>
                  <c:pt idx="52">
                    <c:v>47</c:v>
                  </c:pt>
                  <c:pt idx="53">
                    <c:v>48</c:v>
                  </c:pt>
                  <c:pt idx="54">
                    <c:v>49</c:v>
                  </c:pt>
                  <c:pt idx="55">
                    <c:v>50</c:v>
                  </c:pt>
                  <c:pt idx="56">
                    <c:v>51</c:v>
                  </c:pt>
                  <c:pt idx="57">
                    <c:v>52</c:v>
                  </c:pt>
                  <c:pt idx="58">
                    <c:v>1</c:v>
                  </c:pt>
                  <c:pt idx="59">
                    <c:v>2</c:v>
                  </c:pt>
                  <c:pt idx="60">
                    <c:v>3</c:v>
                  </c:pt>
                  <c:pt idx="61">
                    <c:v>4</c:v>
                  </c:pt>
                  <c:pt idx="62">
                    <c:v>5</c:v>
                  </c:pt>
                  <c:pt idx="63">
                    <c:v>6</c:v>
                  </c:pt>
                  <c:pt idx="64">
                    <c:v>7</c:v>
                  </c:pt>
                  <c:pt idx="65">
                    <c:v>8</c:v>
                  </c:pt>
                  <c:pt idx="66">
                    <c:v>9</c:v>
                  </c:pt>
                  <c:pt idx="67">
                    <c:v>10</c:v>
                  </c:pt>
                  <c:pt idx="68">
                    <c:v>11</c:v>
                  </c:pt>
                  <c:pt idx="69">
                    <c:v>12</c:v>
                  </c:pt>
                  <c:pt idx="70">
                    <c:v>13</c:v>
                  </c:pt>
                  <c:pt idx="71">
                    <c:v>14</c:v>
                  </c:pt>
                  <c:pt idx="72">
                    <c:v>15</c:v>
                  </c:pt>
                  <c:pt idx="73">
                    <c:v>16</c:v>
                  </c:pt>
                  <c:pt idx="74">
                    <c:v>17</c:v>
                  </c:pt>
                  <c:pt idx="75">
                    <c:v>18</c:v>
                  </c:pt>
                  <c:pt idx="76">
                    <c:v>19</c:v>
                  </c:pt>
                  <c:pt idx="77">
                    <c:v>20</c:v>
                  </c:pt>
                  <c:pt idx="78">
                    <c:v>21</c:v>
                  </c:pt>
                  <c:pt idx="79">
                    <c:v>22</c:v>
                  </c:pt>
                  <c:pt idx="80">
                    <c:v>23</c:v>
                  </c:pt>
                  <c:pt idx="81">
                    <c:v>24</c:v>
                  </c:pt>
                  <c:pt idx="82">
                    <c:v>25</c:v>
                  </c:pt>
                  <c:pt idx="83">
                    <c:v>26</c:v>
                  </c:pt>
                  <c:pt idx="84">
                    <c:v>27</c:v>
                  </c:pt>
                  <c:pt idx="85">
                    <c:v>28</c:v>
                  </c:pt>
                  <c:pt idx="86">
                    <c:v>29</c:v>
                  </c:pt>
                  <c:pt idx="87">
                    <c:v>30</c:v>
                  </c:pt>
                  <c:pt idx="88">
                    <c:v>31</c:v>
                  </c:pt>
                  <c:pt idx="89">
                    <c:v>32</c:v>
                  </c:pt>
                  <c:pt idx="90">
                    <c:v>33</c:v>
                  </c:pt>
                  <c:pt idx="91">
                    <c:v>34</c:v>
                  </c:pt>
                  <c:pt idx="92">
                    <c:v>35</c:v>
                  </c:pt>
                  <c:pt idx="93">
                    <c:v>36</c:v>
                  </c:pt>
                  <c:pt idx="94">
                    <c:v>37</c:v>
                  </c:pt>
                  <c:pt idx="95">
                    <c:v>38</c:v>
                  </c:pt>
                  <c:pt idx="96">
                    <c:v>39</c:v>
                  </c:pt>
                  <c:pt idx="97">
                    <c:v>40</c:v>
                  </c:pt>
                  <c:pt idx="98">
                    <c:v>41</c:v>
                  </c:pt>
                  <c:pt idx="99">
                    <c:v>42</c:v>
                  </c:pt>
                  <c:pt idx="100">
                    <c:v>43</c:v>
                  </c:pt>
                  <c:pt idx="101">
                    <c:v>44</c:v>
                  </c:pt>
                  <c:pt idx="102">
                    <c:v>45</c:v>
                  </c:pt>
                  <c:pt idx="103">
                    <c:v>46</c:v>
                  </c:pt>
                  <c:pt idx="104">
                    <c:v>47</c:v>
                  </c:pt>
                  <c:pt idx="105">
                    <c:v>48</c:v>
                  </c:pt>
                  <c:pt idx="106">
                    <c:v>49</c:v>
                  </c:pt>
                  <c:pt idx="107">
                    <c:v>50</c:v>
                  </c:pt>
                  <c:pt idx="108">
                    <c:v>51</c:v>
                  </c:pt>
                  <c:pt idx="109">
                    <c:v>52</c:v>
                  </c:pt>
                </c:lvl>
                <c:lvl>
                  <c:pt idx="0">
                    <c:v>2015</c:v>
                  </c:pt>
                  <c:pt idx="6">
                    <c:v>2016</c:v>
                  </c:pt>
                  <c:pt idx="58">
                    <c:v>2017</c:v>
                  </c:pt>
                </c:lvl>
              </c:multiLvlStrCache>
            </c:multiLvlStrRef>
          </c:cat>
          <c:val>
            <c:numRef>
              <c:f>Malaria!$Q$3:$Q$112</c:f>
              <c:numCache>
                <c:formatCode>#,##0</c:formatCode>
                <c:ptCount val="110"/>
                <c:pt idx="0">
                  <c:v>233.8678474700142</c:v>
                </c:pt>
                <c:pt idx="1">
                  <c:v>233.53488540497483</c:v>
                </c:pt>
                <c:pt idx="2">
                  <c:v>273.46612484178269</c:v>
                </c:pt>
                <c:pt idx="3">
                  <c:v>252.48922112968762</c:v>
                </c:pt>
                <c:pt idx="4">
                  <c:v>217.523325788108</c:v>
                </c:pt>
                <c:pt idx="5">
                  <c:v>214.94179216063227</c:v>
                </c:pt>
                <c:pt idx="6">
                  <c:v>227.18489482691987</c:v>
                </c:pt>
                <c:pt idx="7">
                  <c:v>258.99818434262522</c:v>
                </c:pt>
                <c:pt idx="8">
                  <c:v>318.99109792284867</c:v>
                </c:pt>
                <c:pt idx="9">
                  <c:v>309.25093089607816</c:v>
                </c:pt>
                <c:pt idx="10">
                  <c:v>366.72438740897121</c:v>
                </c:pt>
                <c:pt idx="11" formatCode="0">
                  <c:v>322.02141030641877</c:v>
                </c:pt>
                <c:pt idx="12" formatCode="0">
                  <c:v>333.42380524876302</c:v>
                </c:pt>
                <c:pt idx="13" formatCode="0">
                  <c:v>287.08035787572845</c:v>
                </c:pt>
                <c:pt idx="14" formatCode="0">
                  <c:v>314.36008151570792</c:v>
                </c:pt>
                <c:pt idx="15" formatCode="0">
                  <c:v>320.02237359915301</c:v>
                </c:pt>
                <c:pt idx="16" formatCode="0">
                  <c:v>374.01497628102089</c:v>
                </c:pt>
                <c:pt idx="17" formatCode="0">
                  <c:v>368.61017735017964</c:v>
                </c:pt>
                <c:pt idx="18" formatCode="0">
                  <c:v>328.44465203176082</c:v>
                </c:pt>
                <c:pt idx="19" formatCode="0">
                  <c:v>310.40902471843839</c:v>
                </c:pt>
                <c:pt idx="20" formatCode="0">
                  <c:v>281.07931553829684</c:v>
                </c:pt>
                <c:pt idx="21" formatCode="0">
                  <c:v>232.47801251246713</c:v>
                </c:pt>
                <c:pt idx="22" formatCode="0">
                  <c:v>205.639677214616</c:v>
                </c:pt>
                <c:pt idx="23" formatCode="0">
                  <c:v>214.52534227944508</c:v>
                </c:pt>
                <c:pt idx="24" formatCode="0">
                  <c:v>212.89328134917037</c:v>
                </c:pt>
                <c:pt idx="25" formatCode="0">
                  <c:v>158.9464123524069</c:v>
                </c:pt>
                <c:pt idx="26" formatCode="0">
                  <c:v>165.51724137931035</c:v>
                </c:pt>
                <c:pt idx="27" formatCode="0">
                  <c:v>155.26768729051545</c:v>
                </c:pt>
                <c:pt idx="28" formatCode="0">
                  <c:v>147.29595072017395</c:v>
                </c:pt>
                <c:pt idx="29" formatCode="0">
                  <c:v>161.42766554941571</c:v>
                </c:pt>
                <c:pt idx="30" formatCode="0">
                  <c:v>157.07944560195668</c:v>
                </c:pt>
                <c:pt idx="31" formatCode="0">
                  <c:v>122.837213515717</c:v>
                </c:pt>
                <c:pt idx="32" formatCode="0">
                  <c:v>87.490961677512658</c:v>
                </c:pt>
                <c:pt idx="33" formatCode="0">
                  <c:v>64.895155459146778</c:v>
                </c:pt>
                <c:pt idx="34" formatCode="0">
                  <c:v>60.014461315979752</c:v>
                </c:pt>
                <c:pt idx="35" formatCode="0">
                  <c:v>42.480115690527832</c:v>
                </c:pt>
                <c:pt idx="36" formatCode="0">
                  <c:v>58.929862617498188</c:v>
                </c:pt>
                <c:pt idx="37" formatCode="0">
                  <c:v>65.146579804560261</c:v>
                </c:pt>
                <c:pt idx="38" formatCode="0">
                  <c:v>69.07783893069751</c:v>
                </c:pt>
                <c:pt idx="39" formatCode="0">
                  <c:v>58.968886892058855</c:v>
                </c:pt>
                <c:pt idx="40" formatCode="0">
                  <c:v>64.397768542438882</c:v>
                </c:pt>
                <c:pt idx="41" formatCode="0">
                  <c:v>67.767419221985094</c:v>
                </c:pt>
                <c:pt idx="42" formatCode="0">
                  <c:v>84.990078250776889</c:v>
                </c:pt>
                <c:pt idx="43" formatCode="0">
                  <c:v>54.476019319330568</c:v>
                </c:pt>
                <c:pt idx="44" formatCode="0">
                  <c:v>27.331611067430455</c:v>
                </c:pt>
                <c:pt idx="45" formatCode="0">
                  <c:v>36.317346212887045</c:v>
                </c:pt>
                <c:pt idx="46" formatCode="0">
                  <c:v>51.480774270845032</c:v>
                </c:pt>
                <c:pt idx="47" formatCode="0">
                  <c:v>52.603991164027107</c:v>
                </c:pt>
                <c:pt idx="48" formatCode="0">
                  <c:v>94.350219027294173</c:v>
                </c:pt>
                <c:pt idx="49" formatCode="0">
                  <c:v>128.04672582275637</c:v>
                </c:pt>
                <c:pt idx="50" formatCode="0">
                  <c:v>145.08218203601783</c:v>
                </c:pt>
                <c:pt idx="51" formatCode="0">
                  <c:v>127.85952300722603</c:v>
                </c:pt>
                <c:pt idx="52" formatCode="0">
                  <c:v>151.25987494851921</c:v>
                </c:pt>
                <c:pt idx="53" formatCode="0">
                  <c:v>158.18637912314199</c:v>
                </c:pt>
                <c:pt idx="54" formatCode="0">
                  <c:v>209.47995057845671</c:v>
                </c:pt>
                <c:pt idx="55" formatCode="0">
                  <c:v>287.9179302856715</c:v>
                </c:pt>
                <c:pt idx="56" formatCode="0">
                  <c:v>313.00310756673775</c:v>
                </c:pt>
                <c:pt idx="57" formatCode="0">
                  <c:v>378.89849863341942</c:v>
                </c:pt>
                <c:pt idx="58" formatCode="0">
                  <c:v>279</c:v>
                </c:pt>
                <c:pt idx="59" formatCode="0">
                  <c:v>267</c:v>
                </c:pt>
                <c:pt idx="60" formatCode="0">
                  <c:v>301</c:v>
                </c:pt>
                <c:pt idx="61" formatCode="0">
                  <c:v>251</c:v>
                </c:pt>
                <c:pt idx="62" formatCode="0">
                  <c:v>279</c:v>
                </c:pt>
                <c:pt idx="63" formatCode="0">
                  <c:v>284</c:v>
                </c:pt>
                <c:pt idx="64" formatCode="0">
                  <c:v>284</c:v>
                </c:pt>
                <c:pt idx="65" formatCode="0">
                  <c:v>267</c:v>
                </c:pt>
                <c:pt idx="66" formatCode="0">
                  <c:v>237</c:v>
                </c:pt>
                <c:pt idx="67" formatCode="0">
                  <c:v>229</c:v>
                </c:pt>
                <c:pt idx="68" formatCode="0">
                  <c:v>247</c:v>
                </c:pt>
                <c:pt idx="69" formatCode="0">
                  <c:v>267</c:v>
                </c:pt>
                <c:pt idx="70" formatCode="0">
                  <c:v>258</c:v>
                </c:pt>
                <c:pt idx="71" formatCode="0">
                  <c:v>231</c:v>
                </c:pt>
                <c:pt idx="72" formatCode="0">
                  <c:v>282</c:v>
                </c:pt>
                <c:pt idx="73" formatCode="0">
                  <c:v>265</c:v>
                </c:pt>
                <c:pt idx="74" formatCode="0">
                  <c:v>329</c:v>
                </c:pt>
                <c:pt idx="75" formatCode="0">
                  <c:v>335</c:v>
                </c:pt>
                <c:pt idx="76" formatCode="General">
                  <c:v>373</c:v>
                </c:pt>
                <c:pt idx="77" formatCode="General">
                  <c:v>412</c:v>
                </c:pt>
                <c:pt idx="78" formatCode="General">
                  <c:v>448</c:v>
                </c:pt>
                <c:pt idx="79" formatCode="General">
                  <c:v>407</c:v>
                </c:pt>
                <c:pt idx="80" formatCode="General">
                  <c:v>401</c:v>
                </c:pt>
                <c:pt idx="81" formatCode="General">
                  <c:v>311</c:v>
                </c:pt>
                <c:pt idx="82" formatCode="General">
                  <c:v>292</c:v>
                </c:pt>
                <c:pt idx="83" formatCode="General">
                  <c:v>204</c:v>
                </c:pt>
                <c:pt idx="84" formatCode="General">
                  <c:v>188</c:v>
                </c:pt>
                <c:pt idx="85" formatCode="General">
                  <c:v>151</c:v>
                </c:pt>
                <c:pt idx="86" formatCode="General">
                  <c:v>153</c:v>
                </c:pt>
                <c:pt idx="87" formatCode="General">
                  <c:v>126</c:v>
                </c:pt>
                <c:pt idx="88" formatCode="General">
                  <c:v>118</c:v>
                </c:pt>
                <c:pt idx="89" formatCode="General">
                  <c:v>95</c:v>
                </c:pt>
                <c:pt idx="90" formatCode="General">
                  <c:v>101</c:v>
                </c:pt>
                <c:pt idx="91" formatCode="General">
                  <c:v>118</c:v>
                </c:pt>
                <c:pt idx="92" formatCode="General">
                  <c:v>115</c:v>
                </c:pt>
                <c:pt idx="93" formatCode="General">
                  <c:v>114</c:v>
                </c:pt>
                <c:pt idx="94" formatCode="General">
                  <c:v>149</c:v>
                </c:pt>
                <c:pt idx="95" formatCode="General">
                  <c:v>155</c:v>
                </c:pt>
                <c:pt idx="96" formatCode="General">
                  <c:v>143</c:v>
                </c:pt>
                <c:pt idx="97" formatCode="General">
                  <c:v>180</c:v>
                </c:pt>
                <c:pt idx="98" formatCode="General">
                  <c:v>192</c:v>
                </c:pt>
                <c:pt idx="99" formatCode="General">
                  <c:v>207</c:v>
                </c:pt>
                <c:pt idx="100" formatCode="General">
                  <c:v>165</c:v>
                </c:pt>
                <c:pt idx="101" formatCode="General">
                  <c:v>200</c:v>
                </c:pt>
                <c:pt idx="102" formatCode="General">
                  <c:v>209</c:v>
                </c:pt>
                <c:pt idx="103" formatCode="General">
                  <c:v>262</c:v>
                </c:pt>
                <c:pt idx="104" formatCode="General">
                  <c:v>270</c:v>
                </c:pt>
                <c:pt idx="105" formatCode="General">
                  <c:v>282</c:v>
                </c:pt>
                <c:pt idx="106" formatCode="General">
                  <c:v>306</c:v>
                </c:pt>
                <c:pt idx="107" formatCode="General">
                  <c:v>263</c:v>
                </c:pt>
                <c:pt idx="108" formatCode="General">
                  <c:v>244</c:v>
                </c:pt>
                <c:pt idx="109" formatCode="General">
                  <c:v>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0F-4510-A3CA-1DB5B6046F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8378704"/>
        <c:axId val="488379032"/>
      </c:lineChart>
      <c:catAx>
        <c:axId val="48837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88379032"/>
        <c:crosses val="autoZero"/>
        <c:auto val="1"/>
        <c:lblAlgn val="ctr"/>
        <c:lblOffset val="100"/>
        <c:noMultiLvlLbl val="0"/>
      </c:catAx>
      <c:valAx>
        <c:axId val="488379032"/>
        <c:scaling>
          <c:orientation val="minMax"/>
        </c:scaling>
        <c:delete val="0"/>
        <c:axPos val="l"/>
        <c:majorGridlines>
          <c:spPr>
            <a:ln w="1587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8837870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982063E1-816F-4A9B-82FE-084157E0176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AE3CABF9-6622-4887-AAF2-132B778A456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76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5236" name="Rectangle 4">
            <a:extLst>
              <a:ext uri="{FF2B5EF4-FFF2-40B4-BE49-F238E27FC236}">
                <a16:creationId xmlns:a16="http://schemas.microsoft.com/office/drawing/2014/main" id="{5FE83138-5636-4467-AAE8-375ECBBAFBB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0700"/>
            <a:ext cx="28876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5237" name="Rectangle 5">
            <a:extLst>
              <a:ext uri="{FF2B5EF4-FFF2-40B4-BE49-F238E27FC236}">
                <a16:creationId xmlns:a16="http://schemas.microsoft.com/office/drawing/2014/main" id="{72E5FCE9-77BB-42F4-9479-4994B31F92A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410700"/>
            <a:ext cx="28876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730DB66-B0FE-4B15-A682-AA85E7029DA0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51.77993" units="1/cm"/>
          <inkml:channelProperty channel="Y" name="resolution" value="51.72414" units="1/cm"/>
          <inkml:channelProperty channel="T" name="resolution" value="1" units="1/dev"/>
        </inkml:channelProperties>
      </inkml:inkSource>
      <inkml:timestamp xml:id="ts0" timeString="2019-04-19T12:30:27.297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36B816DE-1FA1-40ED-B93A-FF49E3F9E81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8794442C-BAAF-4A28-8A66-9DD9BB57A14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76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284A382F-22F7-462F-BA88-39B5F53B52F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0163" y="742950"/>
            <a:ext cx="6604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AB7B89FC-2D71-4BF0-8BEA-9DAD95AC146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05350"/>
            <a:ext cx="4884738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noProof="0"/>
              <a:t>Click to edit Master text styles</a:t>
            </a:r>
          </a:p>
          <a:p>
            <a:pPr lvl="1"/>
            <a:r>
              <a:rPr lang="fr-FR" altLang="fr-FR" noProof="0"/>
              <a:t>Second level</a:t>
            </a:r>
          </a:p>
          <a:p>
            <a:pPr lvl="2"/>
            <a:r>
              <a:rPr lang="fr-FR" altLang="fr-FR" noProof="0"/>
              <a:t>Third level</a:t>
            </a:r>
          </a:p>
          <a:p>
            <a:pPr lvl="3"/>
            <a:r>
              <a:rPr lang="fr-FR" altLang="fr-FR" noProof="0"/>
              <a:t>Fourth level</a:t>
            </a:r>
          </a:p>
          <a:p>
            <a:pPr lvl="4"/>
            <a:r>
              <a:rPr lang="fr-FR" altLang="fr-FR" noProof="0"/>
              <a:t>Fifth level</a:t>
            </a:r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13BA186D-DB71-458F-9D36-070686E2CA3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8876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D44786CD-D238-49CF-8F3A-9FF9D4A230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410700"/>
            <a:ext cx="28876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D556546-6E44-44EE-A49C-1F1975C12761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C4376203-8F8E-4B97-8018-0B46FD9476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163" y="742950"/>
            <a:ext cx="6604000" cy="3714750"/>
          </a:xfrm>
          <a:ln/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4CEB6F8D-D1C6-4508-9623-42A92F990F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CH" altLang="fr-FR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0394F86B-57C5-4412-8ECC-014F9F1E70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308962B-EEAB-42FC-8422-74BE1D82D749}" type="slidenum">
              <a:rPr lang="fr-FR" altLang="fr-FR" sz="1200" smtClean="0"/>
              <a:pPr/>
              <a:t>1</a:t>
            </a:fld>
            <a:endParaRPr lang="fr-FR" altLang="fr-FR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DE4563F2-7C8A-4833-ADCF-BE7D1A0A4C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163" y="742950"/>
            <a:ext cx="6604000" cy="3714750"/>
          </a:xfrm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09596D62-FA24-48ED-A378-34390C8B45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fr-CH" altLang="fr-FR" dirty="0"/>
              <a:t>LLIN gap </a:t>
            </a:r>
            <a:r>
              <a:rPr lang="fr-CH" altLang="fr-FR" dirty="0" err="1"/>
              <a:t>census</a:t>
            </a:r>
            <a:r>
              <a:rPr lang="fr-CH" altLang="fr-FR" dirty="0"/>
              <a:t> in 2016 &amp; 2017 </a:t>
            </a:r>
            <a:r>
              <a:rPr lang="fr-CH" altLang="fr-FR" dirty="0" err="1"/>
              <a:t>october</a:t>
            </a:r>
            <a:r>
              <a:rPr lang="fr-CH" altLang="fr-FR" dirty="0"/>
              <a:t> show </a:t>
            </a:r>
            <a:r>
              <a:rPr lang="fr-CH" altLang="fr-FR" dirty="0" err="1"/>
              <a:t>respecively</a:t>
            </a:r>
            <a:r>
              <a:rPr lang="fr-CH" altLang="fr-FR" dirty="0"/>
              <a:t> 17% &amp; 14% of </a:t>
            </a:r>
            <a:r>
              <a:rPr lang="fr-CH" altLang="fr-FR" dirty="0" err="1"/>
              <a:t>capacity</a:t>
            </a:r>
            <a:r>
              <a:rPr lang="fr-CH" altLang="fr-FR" dirty="0"/>
              <a:t> use of intact net</a:t>
            </a:r>
          </a:p>
          <a:p>
            <a:r>
              <a:rPr lang="fr-CH" altLang="fr-FR" dirty="0" err="1"/>
              <a:t>Resistence</a:t>
            </a:r>
            <a:r>
              <a:rPr lang="fr-CH" altLang="fr-FR" dirty="0"/>
              <a:t> to </a:t>
            </a:r>
            <a:r>
              <a:rPr lang="fr-CH" altLang="fr-FR" dirty="0" err="1"/>
              <a:t>pyrethroid</a:t>
            </a:r>
            <a:r>
              <a:rPr lang="fr-CH" altLang="fr-FR" dirty="0"/>
              <a:t> 29&amp; </a:t>
            </a:r>
            <a:r>
              <a:rPr lang="fr-CH" altLang="fr-FR" dirty="0" err="1"/>
              <a:t>susceptibility</a:t>
            </a:r>
            <a:endParaRPr lang="fr-CH" altLang="fr-FR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A8BF2A59-6582-4D70-A7FD-0C7A25E0C1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E7859A6-A691-4F00-9B2F-0F5994AC9D87}" type="slidenum">
              <a:rPr lang="fr-FR" altLang="fr-FR" sz="1200" smtClean="0"/>
              <a:pPr/>
              <a:t>2</a:t>
            </a:fld>
            <a:endParaRPr lang="fr-FR" altLang="fr-FR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556546-6E44-44EE-A49C-1F1975C12761}" type="slidenum">
              <a:rPr lang="fr-FR" altLang="fr-FR" smtClean="0"/>
              <a:pPr>
                <a:defRPr/>
              </a:pPr>
              <a:t>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77700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F9E9EF68-CE2D-4140-8163-3C0D468053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163" y="742950"/>
            <a:ext cx="6604000" cy="3714750"/>
          </a:xfrm>
          <a:ln/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483F6902-23B9-4D75-98D8-4D6F1AFD11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CH" altLang="fr-FR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C9AF7A79-23C8-4118-8FB8-CF4F28A8FF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0B2D779-5404-430B-82E2-3EB21119ACE3}" type="slidenum">
              <a:rPr lang="fr-FR" altLang="fr-FR" sz="1200" smtClean="0"/>
              <a:pPr/>
              <a:t>7</a:t>
            </a:fld>
            <a:endParaRPr lang="fr-FR" altLang="fr-FR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B8124BD6-2890-4B3B-8546-FBA23553E6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163" y="742950"/>
            <a:ext cx="6604000" cy="3714750"/>
          </a:xfrm>
          <a:ln/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B502B02B-56DF-4FCB-BE67-0F6FD32E0C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fr-CH" altLang="fr-FR"/>
              <a:t>Larviciding</a:t>
            </a:r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AD05E7EE-8472-4054-BEC3-CD27DC42CC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A062D55-7AA1-4A61-95E8-A38126035D87}" type="slidenum">
              <a:rPr lang="fr-FR" altLang="fr-FR" sz="1200" smtClean="0"/>
              <a:pPr/>
              <a:t>10</a:t>
            </a:fld>
            <a:endParaRPr lang="fr-FR" altLang="fr-FR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7781CC9B-9DAF-4B3B-BD40-07038D4151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163" y="742950"/>
            <a:ext cx="6604000" cy="3714750"/>
          </a:xfrm>
          <a:ln/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AA1B2499-D9F2-4438-AFC6-924901BD3E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fr-CH" altLang="fr-FR">
                <a:latin typeface="Calibri" panose="020F0502020204030204" pitchFamily="34" charset="0"/>
              </a:rPr>
              <a:t>Octobre: pas d’autorisation du gouvernement pour mettre en place la MDA, decision de continuer avec le contrôle vectoriel</a:t>
            </a:r>
          </a:p>
          <a:p>
            <a:r>
              <a:rPr lang="fr-CH" altLang="fr-FR">
                <a:latin typeface="Calibri" panose="020F0502020204030204" pitchFamily="34" charset="0"/>
              </a:rPr>
              <a:t>Etat des lieux couverture en moustiquaires:</a:t>
            </a:r>
          </a:p>
          <a:p>
            <a:r>
              <a:rPr lang="en-US" altLang="fr-FR" sz="1100">
                <a:latin typeface="Calibri" panose="020F0502020204030204" pitchFamily="34" charset="0"/>
              </a:rPr>
              <a:t>-couverture totale de personnes qui peuvent dormir sous une moustiquaire 43,7%</a:t>
            </a:r>
          </a:p>
          <a:p>
            <a:r>
              <a:rPr lang="en-US" altLang="fr-FR" sz="1100">
                <a:latin typeface="Calibri" panose="020F0502020204030204" pitchFamily="34" charset="0"/>
              </a:rPr>
              <a:t>-coverture de moustiquaire intactes 15.6% </a:t>
            </a:r>
            <a:endParaRPr lang="en-GB" altLang="fr-FR" sz="1100">
              <a:latin typeface="Calibri" panose="020F0502020204030204" pitchFamily="34" charset="0"/>
            </a:endParaRPr>
          </a:p>
          <a:p>
            <a:r>
              <a:rPr lang="en-US" altLang="fr-FR" sz="1100">
                <a:latin typeface="Calibri" panose="020F0502020204030204" pitchFamily="34" charset="0"/>
              </a:rPr>
              <a:t>- Usage important (nb of moustiquaire utilisées/ nombre de moustiquaire dispo)</a:t>
            </a:r>
            <a:endParaRPr lang="fr-CH" altLang="fr-FR" sz="1100">
              <a:latin typeface="Calibri" panose="020F0502020204030204" pitchFamily="34" charset="0"/>
            </a:endParaRPr>
          </a:p>
          <a:p>
            <a:endParaRPr lang="fr-CH" altLang="fr-FR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08D916D8-53B7-41DE-81DE-95BF95E978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5C4A478-3B66-414C-A11A-6BA3407D53D7}" type="slidenum">
              <a:rPr lang="fr-CH" altLang="fr-FR" sz="1200" smtClean="0"/>
              <a:pPr/>
              <a:t>11</a:t>
            </a:fld>
            <a:endParaRPr lang="fr-CH" altLang="fr-FR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556546-6E44-44EE-A49C-1F1975C12761}" type="slidenum">
              <a:rPr lang="fr-FR" altLang="fr-FR" smtClean="0"/>
              <a:pPr>
                <a:defRPr/>
              </a:pPr>
              <a:t>13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66845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0C71573C-A718-47F9-99C6-2B632D9313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163" y="742950"/>
            <a:ext cx="6604000" cy="3714750"/>
          </a:xfrm>
          <a:ln/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CBF27FD7-13D8-461C-AA3F-B62D7217EC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CH" altLang="fr-FR" dirty="0"/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7DFB5C1F-3CAA-4316-B915-951456F9A8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439FAED-2154-4712-A7E4-D02BC49AE2B6}" type="slidenum">
              <a:rPr lang="fr-FR" altLang="fr-FR" sz="1200" smtClean="0"/>
              <a:pPr/>
              <a:t>16</a:t>
            </a:fld>
            <a:endParaRPr lang="fr-FR" altLang="fr-FR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6F1316-2215-4539-925A-50048EA48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D9658E-34B4-462D-988E-189413F22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904122-CE18-4B49-A5DC-B66F2524B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668BB-6BEF-4E10-A0D1-C83FDBC830F6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51508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5" y="274638"/>
            <a:ext cx="10670116" cy="1143000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FF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r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2285" y="1600201"/>
            <a:ext cx="10670116" cy="45259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8DB91-812F-4555-8F07-12F5B90516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432551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FAF3E-F5CC-4872-8B89-D1760388A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432551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1C38D4-1C79-4E06-A66A-9E71DFD15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432551"/>
            <a:ext cx="2844800" cy="365125"/>
          </a:xfrm>
        </p:spPr>
        <p:txBody>
          <a:bodyPr anchor="b"/>
          <a:lstStyle>
            <a:lvl1pPr>
              <a:defRPr>
                <a:solidFill>
                  <a:srgbClr val="BFBFBF"/>
                </a:solidFill>
              </a:defRPr>
            </a:lvl1pPr>
          </a:lstStyle>
          <a:p>
            <a:pPr>
              <a:defRPr/>
            </a:pPr>
            <a:fld id="{639FD01E-144F-48EE-9F8C-6EF56ED54583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8350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F8AB8F-360B-401A-A4B9-F5AFE0D91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B55B0A-2D71-4C32-BDE7-EAD5489EE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F411CB-8F30-497F-8E99-65E4A359D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A2434-B039-482F-925B-B125E2BE11A5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39250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7321323-86DD-492D-A033-8368878CA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D894AB6-50C2-46BC-AD5A-B5B97A2E5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2649135-B1DE-4926-B8E5-F32ED83C9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8E460-5C12-4B26-A522-5624F7E10669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8494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2221E93-2BF9-4368-BF1B-BA04D53BA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C5BA044-45A2-4856-B128-F284CF1F5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6F2C69A-AA0E-48FC-A5C6-3EC5077AD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90B93-E233-43DB-A01E-A92701AC680A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92728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rgbClr val="FF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A8CF0FC-624E-43A7-B18C-623BA09FE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4715C07-D8A6-45DE-9B95-EE9113931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0B1D0EA-9D37-4B56-A2B5-C012F5AF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86A6B-02EA-45FE-B6CA-FAAFB4D558C9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64405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F96DBCF-840E-42E7-89CD-ED9FA2FED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207C569-5760-44D9-9781-72F41E8DC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19F76A0-C446-4E9D-A576-7D30AD379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29E0D-EC69-4C2E-B960-3B8DFB16449D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20551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7B9F9F9-C7BC-41ED-B6CE-C9960B5A2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D9507B0-72AE-4392-BE2C-AEC69FBA2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E1230A0-6831-4FF9-908B-EF516293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90F3F-C9D5-4EFB-AE43-DD5E29982AA0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3039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fr-CH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6828BFD-5A4F-4674-A57E-12A284CFC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414A035-075F-4CC6-802A-198654D09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C69E0AE-5B88-4F4E-907B-82DF0B08F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D204C-0743-41F4-85CC-EFC1E3DCCAD6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98763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59A3C5-6F76-4C7A-AC6D-E7D0BE12B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C274B-9595-437C-9BAA-74B440E32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084E4-53F0-4C33-B5A1-454011D9B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10B06-BE1B-4B1C-B614-FA2CE9E9CC79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43172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15A408-32D5-4D31-A748-FE603CFF6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9CFB4-AE68-4475-A032-7A68A6022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031E0E-50D3-468B-A504-42FDD650A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CC856-DD82-452B-8D0C-8BC1F09553F1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3988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4C7FC094-6443-4BA8-8966-6FDB5DAD042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/>
              <a:t>Click to edit Master title style</a:t>
            </a:r>
            <a:endParaRPr lang="fr-CH" altLang="fr-FR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8C13BB3-1C83-4524-B66F-520261322E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/>
              <a:t>Click to edit Master text styles</a:t>
            </a:r>
          </a:p>
          <a:p>
            <a:pPr lvl="1"/>
            <a:r>
              <a:rPr lang="en-US" altLang="fr-FR"/>
              <a:t>Second level</a:t>
            </a:r>
          </a:p>
          <a:p>
            <a:pPr lvl="2"/>
            <a:r>
              <a:rPr lang="en-US" altLang="fr-FR"/>
              <a:t>Third level</a:t>
            </a:r>
          </a:p>
          <a:p>
            <a:pPr lvl="3"/>
            <a:r>
              <a:rPr lang="en-US" altLang="fr-FR"/>
              <a:t>Fourth level</a:t>
            </a:r>
          </a:p>
          <a:p>
            <a:pPr lvl="4"/>
            <a:r>
              <a:rPr lang="en-US" altLang="fr-FR"/>
              <a:t>Fifth level</a:t>
            </a:r>
            <a:endParaRPr lang="fr-CH" alt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8405F4-784F-43D4-A8F5-C196BC006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BC9D5-1403-4A38-8D9B-A8B1B104C2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1392F-8780-4096-AFC4-971D0210B8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718BA96-BCA3-454F-92D5-0313E6D28AED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  <p:pic>
        <p:nvPicPr>
          <p:cNvPr id="1031" name="Picture 3" descr="header-breakingnew">
            <a:extLst>
              <a:ext uri="{FF2B5EF4-FFF2-40B4-BE49-F238E27FC236}">
                <a16:creationId xmlns:a16="http://schemas.microsoft.com/office/drawing/2014/main" id="{A45138C4-C6D3-465D-957B-6831CC88E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3914"/>
            <a:ext cx="121920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8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626" name="Text Box 2">
            <a:extLst>
              <a:ext uri="{FF2B5EF4-FFF2-40B4-BE49-F238E27FC236}">
                <a16:creationId xmlns:a16="http://schemas.microsoft.com/office/drawing/2014/main" id="{DC6F92EB-8418-457A-8B1B-7FB665D66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9936" y="3838416"/>
            <a:ext cx="6796088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fr-BE" altLang="fr-FR" sz="3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Malaria control </a:t>
            </a:r>
            <a:r>
              <a:rPr lang="fr-BE" altLang="fr-FR" sz="3600" b="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Strategy</a:t>
            </a:r>
            <a:endParaRPr lang="en-GB" altLang="fr-FR" sz="4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0E71784-F787-493E-8EAA-AB6AF23C4EF0}"/>
              </a:ext>
            </a:extLst>
          </p:cNvPr>
          <p:cNvSpPr/>
          <p:nvPr/>
        </p:nvSpPr>
        <p:spPr>
          <a:xfrm>
            <a:off x="747590" y="188914"/>
            <a:ext cx="10965034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ts val="600"/>
              </a:spcBef>
              <a:defRPr/>
            </a:pP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Integrated vector control strategies for malaria prevention </a:t>
            </a:r>
            <a:r>
              <a:rPr lang="fr-BE" altLang="fr-FR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Nduta</a:t>
            </a:r>
            <a:r>
              <a:rPr lang="fr-BE" alt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camp - </a:t>
            </a:r>
            <a:r>
              <a:rPr lang="fr-BE" altLang="fr-FR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Tanzania</a:t>
            </a:r>
            <a:endParaRPr lang="fr-BE" altLang="fr-FR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charset="0"/>
            </a:endParaRPr>
          </a:p>
          <a:p>
            <a:pPr algn="ctr" eaLnBrk="1" hangingPunct="1">
              <a:spcBef>
                <a:spcPts val="600"/>
              </a:spcBef>
              <a:defRPr/>
            </a:pPr>
            <a:r>
              <a:rPr lang="fr-BE" altLang="fr-FR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MSF Scientific Days – May 2019</a:t>
            </a:r>
            <a:endParaRPr lang="fr-CH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Picture 2" descr="D:\Users\cdo\Downloads\MSF179623(High).jpg">
            <a:extLst>
              <a:ext uri="{FF2B5EF4-FFF2-40B4-BE49-F238E27FC236}">
                <a16:creationId xmlns:a16="http://schemas.microsoft.com/office/drawing/2014/main" id="{36BAD061-FA98-4470-A86D-BCDC228CC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68" y="1628800"/>
            <a:ext cx="5348411" cy="422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D:\Users\cdo\Documents\missions OCG\tanzania\2018\Nduta 2017 Larvae Moustic Selection\P1170232.JPG">
            <a:extLst>
              <a:ext uri="{FF2B5EF4-FFF2-40B4-BE49-F238E27FC236}">
                <a16:creationId xmlns:a16="http://schemas.microsoft.com/office/drawing/2014/main" id="{EE4C4082-2C77-4982-B5C5-7AB1ECC8A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627" y="1650853"/>
            <a:ext cx="6207037" cy="4200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E96900-AB2E-4184-949E-9A4A6A3205CF}"/>
              </a:ext>
            </a:extLst>
          </p:cNvPr>
          <p:cNvSpPr txBox="1"/>
          <p:nvPr/>
        </p:nvSpPr>
        <p:spPr>
          <a:xfrm>
            <a:off x="297520" y="5512730"/>
            <a:ext cx="2558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800" b="1" dirty="0">
                <a:solidFill>
                  <a:schemeClr val="bg1"/>
                </a:solidFill>
              </a:rPr>
              <a:t>@Louise Annaud/MSF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216662-3C0D-4F99-96B9-6D5D182B6DC8}"/>
              </a:ext>
            </a:extLst>
          </p:cNvPr>
          <p:cNvSpPr txBox="1"/>
          <p:nvPr/>
        </p:nvSpPr>
        <p:spPr>
          <a:xfrm>
            <a:off x="5770128" y="5517232"/>
            <a:ext cx="2558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800" b="1" dirty="0">
                <a:solidFill>
                  <a:schemeClr val="bg1"/>
                </a:solidFill>
              </a:rPr>
              <a:t>@Luc </a:t>
            </a:r>
            <a:r>
              <a:rPr lang="fr-CH" sz="1800" b="1" dirty="0" err="1">
                <a:solidFill>
                  <a:schemeClr val="bg1"/>
                </a:solidFill>
              </a:rPr>
              <a:t>Brondel</a:t>
            </a:r>
            <a:r>
              <a:rPr lang="fr-CH" sz="1800" b="1" dirty="0">
                <a:solidFill>
                  <a:schemeClr val="bg1"/>
                </a:solidFill>
              </a:rPr>
              <a:t>/MSF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7D3654D-5F46-4D76-B0DF-8D60B984C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607" y="273050"/>
            <a:ext cx="3719513" cy="700088"/>
          </a:xfrm>
        </p:spPr>
        <p:txBody>
          <a:bodyPr/>
          <a:lstStyle/>
          <a:p>
            <a:pPr eaLnBrk="1" hangingPunct="1"/>
            <a:r>
              <a:rPr lang="fr-CH" altLang="fr-FR" sz="320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BACKGROUND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9236806-A15B-4A4D-9133-6F0D83AC5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69876"/>
            <a:ext cx="5704507" cy="5853113"/>
          </a:xfrm>
        </p:spPr>
        <p:txBody>
          <a:bodyPr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altLang="fr-FR" sz="2800" b="1" dirty="0"/>
              <a:t>Poor living conditions: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altLang="fr-FR" sz="2400" dirty="0"/>
              <a:t>Up to 126,000 people, mass shelters, makeshift sheeting  shelters and tents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altLang="fr-FR" sz="2400" dirty="0"/>
              <a:t>Insufficient waste water management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altLang="fr-FR" sz="2400" dirty="0"/>
              <a:t>Environmental and climatic conditions: flood plains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GB" altLang="fr-FR" sz="2400" b="1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altLang="fr-FR" sz="2800" b="1" dirty="0"/>
              <a:t>Ineffective traditional preventive measures: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altLang="fr-FR" sz="2400" dirty="0"/>
              <a:t>LLIN distribution and coverage gap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altLang="fr-FR" sz="2400" dirty="0"/>
              <a:t>Evidence of resistance to pyrethroids insecticide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altLang="fr-FR" sz="2400" dirty="0"/>
              <a:t>IRS restricted by TZ government in temporary structures </a:t>
            </a:r>
          </a:p>
          <a:p>
            <a:pPr>
              <a:defRPr/>
            </a:pPr>
            <a:endParaRPr lang="fr-CH" dirty="0"/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6182F597-3299-4E68-8CD3-DD6927C8B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56" y="1125539"/>
            <a:ext cx="4349750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>
            <a:extLst>
              <a:ext uri="{FF2B5EF4-FFF2-40B4-BE49-F238E27FC236}">
                <a16:creationId xmlns:a16="http://schemas.microsoft.com/office/drawing/2014/main" id="{4AF740AD-5717-4CCC-99DC-62E2F0728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54"/>
          <a:stretch>
            <a:fillRect/>
          </a:stretch>
        </p:blipFill>
        <p:spPr bwMode="auto">
          <a:xfrm>
            <a:off x="1199456" y="4776789"/>
            <a:ext cx="2219325" cy="120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B7FED365-1BFE-48D1-BA8D-FB026D9A3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4" y="274638"/>
            <a:ext cx="80025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CH" altLang="fr-FR" sz="3600" b="1">
              <a:solidFill>
                <a:srgbClr val="FF0000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B6AA79D-AD08-4E04-80E8-481B1826FE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399942"/>
              </p:ext>
            </p:extLst>
          </p:nvPr>
        </p:nvGraphicFramePr>
        <p:xfrm>
          <a:off x="2351088" y="5157788"/>
          <a:ext cx="6522281" cy="7921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5101">
                  <a:extLst>
                    <a:ext uri="{9D8B030D-6E8A-4147-A177-3AD203B41FA5}">
                      <a16:colId xmlns:a16="http://schemas.microsoft.com/office/drawing/2014/main" val="1417592709"/>
                    </a:ext>
                  </a:extLst>
                </a:gridCol>
                <a:gridCol w="1177420">
                  <a:extLst>
                    <a:ext uri="{9D8B030D-6E8A-4147-A177-3AD203B41FA5}">
                      <a16:colId xmlns:a16="http://schemas.microsoft.com/office/drawing/2014/main" val="1038724915"/>
                    </a:ext>
                  </a:extLst>
                </a:gridCol>
                <a:gridCol w="1254880">
                  <a:extLst>
                    <a:ext uri="{9D8B030D-6E8A-4147-A177-3AD203B41FA5}">
                      <a16:colId xmlns:a16="http://schemas.microsoft.com/office/drawing/2014/main" val="3948015989"/>
                    </a:ext>
                  </a:extLst>
                </a:gridCol>
                <a:gridCol w="1254880">
                  <a:extLst>
                    <a:ext uri="{9D8B030D-6E8A-4147-A177-3AD203B41FA5}">
                      <a16:colId xmlns:a16="http://schemas.microsoft.com/office/drawing/2014/main" val="2125799915"/>
                    </a:ext>
                  </a:extLst>
                </a:gridCol>
              </a:tblGrid>
              <a:tr h="386420">
                <a:tc>
                  <a:txBody>
                    <a:bodyPr/>
                    <a:lstStyle/>
                    <a:p>
                      <a:pPr algn="l" fontAlgn="b"/>
                      <a:r>
                        <a:rPr lang="fr-CH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fr-CH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0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H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2015</a:t>
                      </a:r>
                      <a:endParaRPr lang="fr-CH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0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H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2016</a:t>
                      </a:r>
                      <a:endParaRPr lang="fr-CH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0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H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2017</a:t>
                      </a:r>
                      <a:endParaRPr lang="fr-CH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0" marB="0" anchor="b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871251"/>
                  </a:ext>
                </a:extLst>
              </a:tr>
              <a:tr h="405742">
                <a:tc>
                  <a:txBody>
                    <a:bodyPr/>
                    <a:lstStyle/>
                    <a:p>
                      <a:pPr algn="l" fontAlgn="b"/>
                      <a:r>
                        <a:rPr lang="fr-CH" sz="1600" b="1" u="none" strike="noStrike" dirty="0">
                          <a:effectLst/>
                        </a:rPr>
                        <a:t> % of </a:t>
                      </a:r>
                      <a:r>
                        <a:rPr lang="fr-CH" sz="1600" b="1" u="none" strike="noStrike" dirty="0" err="1">
                          <a:effectLst/>
                        </a:rPr>
                        <a:t>morbidity</a:t>
                      </a:r>
                      <a:endParaRPr lang="fr-CH" sz="1600" b="1" u="none" strike="noStrike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9524" marR="9524" marT="95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H" sz="1600" b="1" u="none" strike="noStrike" dirty="0">
                          <a:effectLst/>
                        </a:rPr>
                        <a:t>41%</a:t>
                      </a:r>
                      <a:endParaRPr lang="fr-CH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H" sz="1600" b="1" u="none" strike="noStrike" dirty="0">
                          <a:effectLst/>
                        </a:rPr>
                        <a:t>27%</a:t>
                      </a:r>
                      <a:endParaRPr lang="fr-CH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H" sz="1600" b="1" u="none" strike="noStrike" dirty="0">
                          <a:effectLst/>
                        </a:rPr>
                        <a:t>34%</a:t>
                      </a:r>
                      <a:endParaRPr lang="fr-CH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0" marB="0" anchor="ctr"/>
                </a:tc>
                <a:extLst>
                  <a:ext uri="{0D108BD9-81ED-4DB2-BD59-A6C34878D82A}">
                    <a16:rowId xmlns:a16="http://schemas.microsoft.com/office/drawing/2014/main" val="2564919538"/>
                  </a:ext>
                </a:extLst>
              </a:tr>
            </a:tbl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07DEF9D-8FA2-4BEB-80D4-010DB20924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4326709"/>
              </p:ext>
            </p:extLst>
          </p:nvPr>
        </p:nvGraphicFramePr>
        <p:xfrm>
          <a:off x="1703512" y="116632"/>
          <a:ext cx="8784976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6FD9B440-6875-4399-9CE6-10FB3F9D8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-206375"/>
            <a:ext cx="9828213" cy="1143000"/>
          </a:xfrm>
        </p:spPr>
        <p:txBody>
          <a:bodyPr/>
          <a:lstStyle/>
          <a:p>
            <a:pPr eaLnBrk="1" hangingPunct="1"/>
            <a:r>
              <a:rPr lang="fr-CH" altLang="fr-FR" sz="3200"/>
              <a:t>INTEGRATED MALARIA CONTROL STRATEGY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7954A18-FC72-4B6B-8C19-4A6A405B71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012910"/>
              </p:ext>
            </p:extLst>
          </p:nvPr>
        </p:nvGraphicFramePr>
        <p:xfrm>
          <a:off x="263352" y="908050"/>
          <a:ext cx="11809312" cy="48509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23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86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718">
                <a:tc>
                  <a:txBody>
                    <a:bodyPr/>
                    <a:lstStyle/>
                    <a:p>
                      <a:r>
                        <a:rPr lang="fr-CH" sz="2000" dirty="0"/>
                        <a:t>Objective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2000" u="none" strike="noStrike" kern="1200" baseline="0" dirty="0"/>
                        <a:t>Radically reduce the malaria burden in the vulnerable population  in </a:t>
                      </a:r>
                      <a:r>
                        <a:rPr lang="en-US" sz="2000" u="none" strike="noStrike" kern="1200" baseline="0" dirty="0" err="1"/>
                        <a:t>Nduta</a:t>
                      </a:r>
                      <a:r>
                        <a:rPr lang="en-US" sz="2000" u="none" strike="noStrike" kern="1200" baseline="0" dirty="0"/>
                        <a:t> camp</a:t>
                      </a:r>
                    </a:p>
                  </a:txBody>
                  <a:tcPr marT="45713" marB="4571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873">
                <a:tc>
                  <a:txBody>
                    <a:bodyPr/>
                    <a:lstStyle/>
                    <a:p>
                      <a:r>
                        <a:rPr lang="fr-CH" sz="2000" b="1" dirty="0"/>
                        <a:t>Components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2000" b="1" dirty="0"/>
                        <a:t>1. </a:t>
                      </a:r>
                      <a:r>
                        <a:rPr lang="fr-CH" sz="2000" b="1" dirty="0" err="1"/>
                        <a:t>Early</a:t>
                      </a:r>
                      <a:r>
                        <a:rPr lang="fr-CH" sz="2000" b="1" dirty="0"/>
                        <a:t> </a:t>
                      </a:r>
                      <a:r>
                        <a:rPr lang="fr-CH" sz="2000" b="1" dirty="0" err="1"/>
                        <a:t>diagnosis</a:t>
                      </a:r>
                      <a:r>
                        <a:rPr lang="fr-CH" sz="2000" b="1" dirty="0"/>
                        <a:t> and </a:t>
                      </a:r>
                      <a:r>
                        <a:rPr lang="fr-CH" sz="2000" b="1" dirty="0" err="1"/>
                        <a:t>treatment</a:t>
                      </a:r>
                      <a:endParaRPr lang="fr-CH" sz="2000" b="1" dirty="0"/>
                    </a:p>
                  </a:txBody>
                  <a:tcPr marT="45713" marB="4571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244">
                <a:tc>
                  <a:txBody>
                    <a:bodyPr/>
                    <a:lstStyle/>
                    <a:p>
                      <a:endParaRPr lang="fr-CH" sz="20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2000" b="1" dirty="0"/>
                        <a:t>2. Integrated surveillance and monitoring </a:t>
                      </a:r>
                      <a:r>
                        <a:rPr lang="fr-CH" sz="2000" b="1" dirty="0" err="1"/>
                        <a:t>systems</a:t>
                      </a:r>
                      <a:r>
                        <a:rPr lang="fr-CH" sz="2000" b="1" dirty="0"/>
                        <a:t>: </a:t>
                      </a:r>
                      <a:r>
                        <a:rPr lang="fr-CH" sz="2000" b="1" dirty="0" err="1"/>
                        <a:t>epidemiological</a:t>
                      </a:r>
                      <a:r>
                        <a:rPr lang="fr-CH" sz="2000" b="1" dirty="0"/>
                        <a:t> and </a:t>
                      </a:r>
                      <a:r>
                        <a:rPr lang="fr-CH" sz="2000" b="1" dirty="0" err="1"/>
                        <a:t>entomological</a:t>
                      </a:r>
                      <a:endParaRPr lang="fr-CH" sz="2000" b="1" dirty="0"/>
                    </a:p>
                  </a:txBody>
                  <a:tcPr marT="45713" marB="4571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359">
                <a:tc>
                  <a:txBody>
                    <a:bodyPr/>
                    <a:lstStyle/>
                    <a:p>
                      <a:endParaRPr lang="fr-CH" sz="20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fr-CH" sz="2000" b="1" dirty="0"/>
                        <a:t>3. </a:t>
                      </a:r>
                      <a:r>
                        <a:rPr lang="fr-CH" sz="2000" b="1" dirty="0" err="1"/>
                        <a:t>Vector</a:t>
                      </a:r>
                      <a:r>
                        <a:rPr lang="fr-CH" sz="2000" b="1" dirty="0"/>
                        <a:t> control - </a:t>
                      </a:r>
                      <a:r>
                        <a:rPr lang="fr-CH" sz="2000" b="1" dirty="0" err="1"/>
                        <a:t>adapted</a:t>
                      </a:r>
                      <a:endParaRPr lang="fr-CH" sz="2000" b="1" dirty="0"/>
                    </a:p>
                    <a:p>
                      <a:pPr marL="914400" lvl="1" indent="-514350">
                        <a:buFont typeface="Wingdings" panose="05000000000000000000" pitchFamily="2" charset="2"/>
                        <a:buChar char="§"/>
                      </a:pPr>
                      <a:r>
                        <a:rPr lang="fr-CH" sz="2000" b="0" dirty="0" err="1"/>
                        <a:t>Targeted</a:t>
                      </a:r>
                      <a:r>
                        <a:rPr lang="fr-CH" sz="2000" b="0" baseline="0" dirty="0"/>
                        <a:t> m</a:t>
                      </a:r>
                      <a:r>
                        <a:rPr lang="fr-CH" sz="2000" b="0" dirty="0"/>
                        <a:t>osquito nets distribution: 1</a:t>
                      </a:r>
                      <a:r>
                        <a:rPr lang="fr-CH" sz="2000" b="0" baseline="30000" dirty="0"/>
                        <a:t>st</a:t>
                      </a:r>
                      <a:r>
                        <a:rPr lang="fr-CH" sz="2000" b="0" baseline="0" dirty="0"/>
                        <a:t> and 2</a:t>
                      </a:r>
                      <a:r>
                        <a:rPr lang="fr-CH" sz="2000" b="0" baseline="30000" dirty="0"/>
                        <a:t>nd</a:t>
                      </a:r>
                      <a:r>
                        <a:rPr lang="fr-CH" sz="2000" b="0" baseline="0" dirty="0"/>
                        <a:t> </a:t>
                      </a:r>
                      <a:r>
                        <a:rPr lang="fr-CH" sz="2000" b="0" baseline="0" dirty="0" err="1"/>
                        <a:t>generation</a:t>
                      </a:r>
                      <a:endParaRPr lang="fr-CH" sz="2000" b="0" dirty="0"/>
                    </a:p>
                    <a:p>
                      <a:pPr marL="914400" lvl="1" indent="-514350">
                        <a:buFont typeface="Wingdings" panose="05000000000000000000" pitchFamily="2" charset="2"/>
                        <a:buChar char="§"/>
                      </a:pPr>
                      <a:r>
                        <a:rPr lang="fr-CH" sz="2000" b="0" dirty="0"/>
                        <a:t>Chemical control </a:t>
                      </a:r>
                      <a:r>
                        <a:rPr lang="fr-CH" sz="2000" b="0" dirty="0">
                          <a:solidFill>
                            <a:schemeClr val="tx1"/>
                          </a:solidFill>
                        </a:rPr>
                        <a:t>of </a:t>
                      </a:r>
                      <a:r>
                        <a:rPr lang="fr-CH" sz="2000" b="0" dirty="0" err="1">
                          <a:solidFill>
                            <a:schemeClr val="tx1"/>
                          </a:solidFill>
                        </a:rPr>
                        <a:t>larvae</a:t>
                      </a:r>
                      <a:r>
                        <a:rPr lang="fr-CH" sz="2000" b="0" dirty="0"/>
                        <a:t>: </a:t>
                      </a:r>
                      <a:r>
                        <a:rPr lang="fr-CH" sz="2000" b="0" dirty="0" err="1"/>
                        <a:t>larviciding</a:t>
                      </a:r>
                      <a:endParaRPr lang="fr-CH" sz="2000" b="0" dirty="0"/>
                    </a:p>
                    <a:p>
                      <a:pPr marL="914400" lvl="1" indent="-514350">
                        <a:buFont typeface="Wingdings" panose="05000000000000000000" pitchFamily="2" charset="2"/>
                        <a:buChar char="§"/>
                      </a:pPr>
                      <a:r>
                        <a:rPr lang="fr-CH" sz="2000" b="0" dirty="0"/>
                        <a:t>Environnemental control</a:t>
                      </a:r>
                    </a:p>
                  </a:txBody>
                  <a:tcPr marT="45713" marB="4571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244">
                <a:tc>
                  <a:txBody>
                    <a:bodyPr/>
                    <a:lstStyle/>
                    <a:p>
                      <a:endParaRPr lang="fr-CH" sz="20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2000" b="1" dirty="0"/>
                        <a:t>4. Mass</a:t>
                      </a:r>
                      <a:r>
                        <a:rPr lang="fr-CH" sz="2000" b="1" baseline="0" dirty="0"/>
                        <a:t> Drug Administration (MDA) : </a:t>
                      </a:r>
                      <a:r>
                        <a:rPr lang="fr-CH" sz="2000" b="1" dirty="0" err="1"/>
                        <a:t>considered</a:t>
                      </a:r>
                      <a:r>
                        <a:rPr lang="fr-CH" sz="2000" b="1" dirty="0"/>
                        <a:t> but not </a:t>
                      </a:r>
                      <a:r>
                        <a:rPr lang="fr-CH" sz="2000" b="1" dirty="0" err="1"/>
                        <a:t>feasible</a:t>
                      </a:r>
                      <a:endParaRPr lang="fr-CH" sz="2000" b="1" dirty="0"/>
                    </a:p>
                  </a:txBody>
                  <a:tcPr marT="45713" marB="4571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38987">
                <a:tc>
                  <a:txBody>
                    <a:bodyPr/>
                    <a:lstStyle/>
                    <a:p>
                      <a:r>
                        <a:rPr lang="fr-CH" sz="2000" b="1" dirty="0" err="1"/>
                        <a:t>Partners</a:t>
                      </a:r>
                      <a:endParaRPr lang="fr-CH" sz="20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fr-CH" sz="2000" dirty="0"/>
                        <a:t>Community</a:t>
                      </a:r>
                    </a:p>
                    <a:p>
                      <a:r>
                        <a:rPr lang="fr-CH" sz="2000" dirty="0"/>
                        <a:t>MOSHI / Pan-</a:t>
                      </a:r>
                      <a:r>
                        <a:rPr lang="fr-CH" sz="2000" dirty="0" err="1"/>
                        <a:t>Africa</a:t>
                      </a:r>
                      <a:r>
                        <a:rPr lang="fr-CH" sz="2000" dirty="0"/>
                        <a:t> Malaria </a:t>
                      </a:r>
                      <a:r>
                        <a:rPr lang="fr-CH" sz="2000" dirty="0" err="1"/>
                        <a:t>Vector</a:t>
                      </a:r>
                      <a:r>
                        <a:rPr lang="fr-CH" sz="2000" dirty="0"/>
                        <a:t> </a:t>
                      </a:r>
                      <a:r>
                        <a:rPr lang="fr-CH" sz="2000" dirty="0" err="1"/>
                        <a:t>Research</a:t>
                      </a:r>
                      <a:r>
                        <a:rPr lang="fr-CH" sz="2000" dirty="0"/>
                        <a:t> consortium </a:t>
                      </a:r>
                    </a:p>
                    <a:p>
                      <a:r>
                        <a:rPr lang="fr-CH" sz="2000" dirty="0" err="1"/>
                        <a:t>NGOs</a:t>
                      </a:r>
                      <a:endParaRPr lang="fr-CH" sz="2000" dirty="0"/>
                    </a:p>
                    <a:p>
                      <a:r>
                        <a:rPr lang="fr-CH" sz="2000" dirty="0" err="1"/>
                        <a:t>MoH</a:t>
                      </a:r>
                      <a:endParaRPr lang="fr-CH" sz="2000" dirty="0"/>
                    </a:p>
                  </a:txBody>
                  <a:tcPr marT="45713" marB="4571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522">
                <a:tc gridSpan="2">
                  <a:txBody>
                    <a:bodyPr/>
                    <a:lstStyle/>
                    <a:p>
                      <a:pPr algn="ctr"/>
                      <a:r>
                        <a:rPr lang="fr-CH" sz="2000" b="1" dirty="0"/>
                        <a:t>Documentation &amp; </a:t>
                      </a:r>
                      <a:r>
                        <a:rPr lang="fr-CH" sz="2000" b="1" dirty="0" err="1"/>
                        <a:t>Advocacy</a:t>
                      </a:r>
                      <a:endParaRPr lang="fr-CH" sz="2000" b="1" dirty="0"/>
                    </a:p>
                  </a:txBody>
                  <a:tcPr marT="45713" marB="45713"/>
                </a:tc>
                <a:tc hMerge="1">
                  <a:txBody>
                    <a:bodyPr/>
                    <a:lstStyle/>
                    <a:p>
                      <a:endParaRPr lang="fr-CH" sz="20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134534785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232A2-07B2-4C6E-8315-24ABC7D52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274638"/>
            <a:ext cx="11521280" cy="92211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CH" sz="4000" dirty="0"/>
              <a:t>INTEGRATED SURVEILLANCE &amp; MONITORING</a:t>
            </a:r>
            <a:br>
              <a:rPr lang="fr-CH" dirty="0"/>
            </a:br>
            <a:endParaRPr lang="fr-CH" dirty="0"/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948DD15F-A097-4D7D-B48C-7C39727EA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96753"/>
            <a:ext cx="10670116" cy="492941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  <a:defRPr/>
            </a:pPr>
            <a:r>
              <a:rPr lang="en-GB" altLang="fr-FR" sz="3300" b="1" dirty="0"/>
              <a:t>Epidemiological surveillance</a:t>
            </a:r>
          </a:p>
          <a:p>
            <a:pPr>
              <a:defRPr/>
            </a:pPr>
            <a:r>
              <a:rPr lang="en-GB" altLang="fr-FR" dirty="0"/>
              <a:t>Incidence of Malaria</a:t>
            </a:r>
            <a:r>
              <a:rPr lang="en-GB" altLang="fr-FR" b="1" dirty="0"/>
              <a:t>,</a:t>
            </a:r>
            <a:r>
              <a:rPr lang="en-GB" altLang="fr-FR" dirty="0"/>
              <a:t> analysed by administrative zone of origin and bi-weekly</a:t>
            </a:r>
          </a:p>
          <a:p>
            <a:pPr marL="0" indent="0">
              <a:buNone/>
              <a:defRPr/>
            </a:pPr>
            <a:endParaRPr lang="en-GB" altLang="fr-FR" dirty="0"/>
          </a:p>
          <a:p>
            <a:pPr marL="0" indent="0">
              <a:buNone/>
              <a:defRPr/>
            </a:pPr>
            <a:r>
              <a:rPr lang="en-GB" altLang="fr-FR" sz="3300" b="1" dirty="0"/>
              <a:t>Entomological surveillance:</a:t>
            </a:r>
          </a:p>
          <a:p>
            <a:pPr>
              <a:defRPr/>
            </a:pPr>
            <a:r>
              <a:rPr lang="en-GB" altLang="fr-FR" i="1" dirty="0"/>
              <a:t>Anopheles gambiae </a:t>
            </a:r>
            <a:r>
              <a:rPr lang="en-GB" altLang="fr-FR" dirty="0"/>
              <a:t>and </a:t>
            </a:r>
            <a:r>
              <a:rPr lang="en-GB" altLang="fr-FR" i="1" dirty="0" err="1"/>
              <a:t>funestus</a:t>
            </a:r>
            <a:r>
              <a:rPr lang="en-GB" altLang="fr-FR" dirty="0"/>
              <a:t> density: monitoring with 15 light traps / zone, bi-weekly</a:t>
            </a:r>
          </a:p>
          <a:p>
            <a:pPr>
              <a:defRPr/>
            </a:pPr>
            <a:r>
              <a:rPr lang="en-GB" altLang="fr-FR" dirty="0"/>
              <a:t>Resistance testing  and analysis of sporozoite rate (capacity of transmission linked to probability of a mosquito to get infected and probability to become infectious)</a:t>
            </a:r>
          </a:p>
          <a:p>
            <a:pPr marL="0" indent="0">
              <a:buNone/>
              <a:defRPr/>
            </a:pPr>
            <a:endParaRPr lang="en-GB" altLang="fr-FR" dirty="0"/>
          </a:p>
          <a:p>
            <a:pPr lvl="1">
              <a:buFont typeface="Wingdings" panose="05000000000000000000" pitchFamily="2" charset="2"/>
              <a:buChar char="à"/>
              <a:defRPr/>
            </a:pPr>
            <a:r>
              <a:rPr lang="en-GB" altLang="fr-FR" sz="2800" dirty="0"/>
              <a:t>confirm vulnerability area and identify priority areas where to timely  implement the most effective tools </a:t>
            </a:r>
          </a:p>
          <a:p>
            <a:pPr marL="457200" lvl="1" indent="0">
              <a:buNone/>
              <a:defRPr/>
            </a:pPr>
            <a:r>
              <a:rPr lang="en-GB" altLang="fr-FR" sz="2800" dirty="0">
                <a:sym typeface="Wingdings" panose="05000000000000000000" pitchFamily="2" charset="2"/>
              </a:rPr>
              <a:t> </a:t>
            </a:r>
            <a:r>
              <a:rPr lang="en-GB" altLang="fr-FR" sz="2800" dirty="0"/>
              <a:t>monitor impact of the interventions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839C3AA-577C-4B80-B272-7311072AFFB2}"/>
                  </a:ext>
                </a:extLst>
              </p14:cNvPr>
              <p14:cNvContentPartPr/>
              <p14:nvPr/>
            </p14:nvContentPartPr>
            <p14:xfrm>
              <a:off x="1340127" y="2317202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839C3AA-577C-4B80-B272-7311072AFFB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31127" y="230820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5D720-7588-42A5-82F9-FA66AD23D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b="0" dirty="0" err="1">
                <a:solidFill>
                  <a:schemeClr val="tx1"/>
                </a:solidFill>
              </a:rPr>
              <a:t>Entomology</a:t>
            </a:r>
            <a:r>
              <a:rPr lang="fr-CH" b="0" dirty="0">
                <a:solidFill>
                  <a:schemeClr val="tx1"/>
                </a:solidFill>
              </a:rPr>
              <a:t> surveillance </a:t>
            </a:r>
            <a:r>
              <a:rPr lang="fr-CH" b="0" dirty="0" err="1">
                <a:solidFill>
                  <a:schemeClr val="tx1"/>
                </a:solidFill>
              </a:rPr>
              <a:t>lab</a:t>
            </a:r>
            <a:endParaRPr lang="fr-CH" b="0" dirty="0">
              <a:solidFill>
                <a:schemeClr val="tx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00CFBA-87EA-4377-B1AF-1F7D5D4095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464075"/>
            <a:ext cx="5762241" cy="3929849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F3BF0AB-5FDC-42A9-9D5F-B2947EFD0489}"/>
              </a:ext>
            </a:extLst>
          </p:cNvPr>
          <p:cNvSpPr txBox="1"/>
          <p:nvPr/>
        </p:nvSpPr>
        <p:spPr>
          <a:xfrm>
            <a:off x="191344" y="5013176"/>
            <a:ext cx="2558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800" b="1" dirty="0">
                <a:solidFill>
                  <a:schemeClr val="bg1"/>
                </a:solidFill>
              </a:rPr>
              <a:t>@ Ellie </a:t>
            </a:r>
            <a:r>
              <a:rPr lang="fr-CH" sz="1800" b="1" dirty="0" err="1">
                <a:solidFill>
                  <a:schemeClr val="bg1"/>
                </a:solidFill>
              </a:rPr>
              <a:t>Kealey</a:t>
            </a:r>
            <a:r>
              <a:rPr lang="fr-CH" sz="1800" b="1" dirty="0">
                <a:solidFill>
                  <a:schemeClr val="bg1"/>
                </a:solidFill>
              </a:rPr>
              <a:t>/MSF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D74F02-7E3E-40E3-9A23-B596C76227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178" y="1437949"/>
            <a:ext cx="5891827" cy="39298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2458F2B-6164-48EC-9A4C-4DB585282B32}"/>
              </a:ext>
            </a:extLst>
          </p:cNvPr>
          <p:cNvSpPr txBox="1"/>
          <p:nvPr/>
        </p:nvSpPr>
        <p:spPr>
          <a:xfrm>
            <a:off x="6058160" y="5003884"/>
            <a:ext cx="3422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800" b="1" dirty="0">
                <a:solidFill>
                  <a:schemeClr val="bg1"/>
                </a:solidFill>
              </a:rPr>
              <a:t>@ Pierre-Yves Bernard/MSF</a:t>
            </a:r>
          </a:p>
        </p:txBody>
      </p:sp>
    </p:spTree>
    <p:extLst>
      <p:ext uri="{BB962C8B-B14F-4D97-AF65-F5344CB8AC3E}">
        <p14:creationId xmlns:p14="http://schemas.microsoft.com/office/powerpoint/2010/main" val="2127675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23E51C-2719-499D-8677-517BE2C759F0}"/>
              </a:ext>
            </a:extLst>
          </p:cNvPr>
          <p:cNvSpPr txBox="1"/>
          <p:nvPr/>
        </p:nvSpPr>
        <p:spPr>
          <a:xfrm>
            <a:off x="1919288" y="333376"/>
            <a:ext cx="7777162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dirty="0"/>
              <a:t> </a:t>
            </a:r>
            <a:endParaRPr lang="fr-CH" dirty="0"/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endParaRPr lang="fr-C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4" name="Rectangle 1">
            <a:extLst>
              <a:ext uri="{FF2B5EF4-FFF2-40B4-BE49-F238E27FC236}">
                <a16:creationId xmlns:a16="http://schemas.microsoft.com/office/drawing/2014/main" id="{4E57718E-5AA0-41D0-9469-367CA322B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2801" y="4508500"/>
            <a:ext cx="82089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fr-CH" altLang="fr-F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ECF157-D7C3-4544-9C38-6115664736DC}"/>
              </a:ext>
            </a:extLst>
          </p:cNvPr>
          <p:cNvSpPr/>
          <p:nvPr/>
        </p:nvSpPr>
        <p:spPr>
          <a:xfrm>
            <a:off x="4816" y="5906768"/>
            <a:ext cx="12192000" cy="980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F450A8BA-0AC9-4F65-89EC-5FA79E93126D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14D076A4-42EC-4F98-9303-989BAF0F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44624"/>
            <a:ext cx="10670116" cy="1143000"/>
          </a:xfrm>
        </p:spPr>
        <p:txBody>
          <a:bodyPr>
            <a:normAutofit/>
          </a:bodyPr>
          <a:lstStyle/>
          <a:p>
            <a:r>
              <a:rPr lang="fr-CH" altLang="fr-FR" dirty="0"/>
              <a:t>MOSQUITO NET DISTRIBUTIONS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84672513-84FF-43E3-A2D2-5E72A7D40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530" y="1196752"/>
            <a:ext cx="8002587" cy="4857750"/>
          </a:xfrm>
        </p:spPr>
        <p:txBody>
          <a:bodyPr>
            <a:normAutofit lnSpcReduction="10000"/>
          </a:bodyPr>
          <a:lstStyle/>
          <a:p>
            <a:r>
              <a:rPr lang="en-GB" altLang="fr-FR" sz="2400" dirty="0"/>
              <a:t>Standard pyrethroid nets were ineffective to kill the </a:t>
            </a:r>
            <a:r>
              <a:rPr lang="en-GB" altLang="fr-FR" sz="2400" i="1" dirty="0"/>
              <a:t>Anopheles</a:t>
            </a:r>
            <a:r>
              <a:rPr lang="en-GB" altLang="fr-FR" sz="2400" dirty="0"/>
              <a:t> because of insecticide resistance,  thus a need for more expensive nets including a </a:t>
            </a:r>
            <a:r>
              <a:rPr lang="en-GB" altLang="fr-FR" sz="2400" dirty="0" err="1"/>
              <a:t>synergis</a:t>
            </a:r>
            <a:r>
              <a:rPr lang="en-GB" altLang="fr-FR" sz="2400" dirty="0"/>
              <a:t> compound (PBO)</a:t>
            </a:r>
          </a:p>
          <a:p>
            <a:pPr marL="0" indent="0">
              <a:buNone/>
            </a:pPr>
            <a:endParaRPr lang="en-GB" altLang="fr-FR" sz="2400" dirty="0"/>
          </a:p>
          <a:p>
            <a:r>
              <a:rPr lang="en-GB" altLang="fr-FR" sz="2400" dirty="0"/>
              <a:t>In 2017-2018 season: OCG capacity to cover only about half of the population with new generation nets </a:t>
            </a:r>
          </a:p>
          <a:p>
            <a:pPr marL="0" indent="0">
              <a:buNone/>
            </a:pPr>
            <a:endParaRPr lang="en-GB" altLang="fr-FR" sz="2400" dirty="0"/>
          </a:p>
          <a:p>
            <a:r>
              <a:rPr lang="en-GB" altLang="fr-FR" sz="2400" dirty="0"/>
              <a:t>PBO treated nets distributed in priority areas identified through surveillance (22435) , standard nets in the rest of camp (19070)</a:t>
            </a:r>
          </a:p>
          <a:p>
            <a:r>
              <a:rPr lang="en-GB" altLang="fr-FR" sz="2400" dirty="0"/>
              <a:t>House to house distribution by Health Promoters, after census and needs identification surveys, to ensure maximum </a:t>
            </a:r>
            <a:r>
              <a:rPr lang="fr-CH" altLang="fr-FR" sz="2400" dirty="0"/>
              <a:t>use</a:t>
            </a:r>
          </a:p>
        </p:txBody>
      </p:sp>
      <p:pic>
        <p:nvPicPr>
          <p:cNvPr id="4" name="Picture 2" descr="D:\Users\cdo\Documents\missions OCG\tanzania\2018\Nduta 2017 Larvae Moustic Selection\PB220519.JPG">
            <a:extLst>
              <a:ext uri="{FF2B5EF4-FFF2-40B4-BE49-F238E27FC236}">
                <a16:creationId xmlns:a16="http://schemas.microsoft.com/office/drawing/2014/main" id="{F1630766-3445-41CA-AFF8-F040CF358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272" y="1032147"/>
            <a:ext cx="3457572" cy="259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64A7119-48D9-4A2D-8973-D37BD538A1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65"/>
          <a:stretch/>
        </p:blipFill>
        <p:spPr>
          <a:xfrm>
            <a:off x="9255666" y="3606555"/>
            <a:ext cx="2034784" cy="27695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8D5659-38F7-410F-9F97-C1B994626DE6}"/>
              </a:ext>
            </a:extLst>
          </p:cNvPr>
          <p:cNvSpPr txBox="1"/>
          <p:nvPr/>
        </p:nvSpPr>
        <p:spPr>
          <a:xfrm>
            <a:off x="10295817" y="3317850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b="1" dirty="0">
                <a:solidFill>
                  <a:schemeClr val="bg1"/>
                </a:solidFill>
              </a:rPr>
              <a:t>@Luc </a:t>
            </a:r>
            <a:r>
              <a:rPr lang="fr-CH" sz="1400" b="1" dirty="0" err="1">
                <a:solidFill>
                  <a:schemeClr val="bg1"/>
                </a:solidFill>
              </a:rPr>
              <a:t>Brondel</a:t>
            </a:r>
            <a:r>
              <a:rPr lang="fr-CH" sz="1400" b="1" dirty="0">
                <a:solidFill>
                  <a:schemeClr val="bg1"/>
                </a:solidFill>
              </a:rPr>
              <a:t>/MSF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A8FFBD-08FC-45D6-AAE0-ED9B0DE866E8}"/>
              </a:ext>
            </a:extLst>
          </p:cNvPr>
          <p:cNvSpPr txBox="1"/>
          <p:nvPr/>
        </p:nvSpPr>
        <p:spPr>
          <a:xfrm>
            <a:off x="9366363" y="6120039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b="1" dirty="0">
                <a:solidFill>
                  <a:schemeClr val="bg1"/>
                </a:solidFill>
              </a:rPr>
              <a:t>@Luc </a:t>
            </a:r>
            <a:r>
              <a:rPr lang="fr-CH" sz="1400" b="1" dirty="0" err="1">
                <a:solidFill>
                  <a:schemeClr val="bg1"/>
                </a:solidFill>
              </a:rPr>
              <a:t>Brondel</a:t>
            </a:r>
            <a:r>
              <a:rPr lang="fr-CH" sz="1400" b="1" dirty="0">
                <a:solidFill>
                  <a:schemeClr val="bg1"/>
                </a:solidFill>
              </a:rPr>
              <a:t>/MSF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4504D9FA-E9E8-4378-B7C7-5F13F9BD4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altLang="fr-FR" dirty="0"/>
              <a:t>LARVICIDING ACTIVITIES</a:t>
            </a: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3B9201A9-D9C1-4C7A-8976-C78D9AABE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altLang="fr-FR" dirty="0" err="1"/>
              <a:t>Identified</a:t>
            </a:r>
            <a:r>
              <a:rPr lang="fr-CH" altLang="fr-FR" dirty="0"/>
              <a:t> </a:t>
            </a:r>
            <a:r>
              <a:rPr lang="fr-CH" altLang="fr-FR" dirty="0" err="1"/>
              <a:t>breeding</a:t>
            </a:r>
            <a:r>
              <a:rPr lang="fr-CH" altLang="fr-FR" dirty="0"/>
              <a:t> sites </a:t>
            </a:r>
            <a:r>
              <a:rPr lang="fr-CH" altLang="fr-FR" dirty="0" err="1"/>
              <a:t>were</a:t>
            </a:r>
            <a:r>
              <a:rPr lang="fr-CH" altLang="fr-FR" dirty="0"/>
              <a:t> </a:t>
            </a:r>
            <a:r>
              <a:rPr lang="fr-CH" altLang="fr-FR" dirty="0" err="1"/>
              <a:t>treated</a:t>
            </a:r>
            <a:r>
              <a:rPr lang="fr-CH" altLang="fr-FR" dirty="0"/>
              <a:t> </a:t>
            </a:r>
            <a:r>
              <a:rPr lang="fr-CH" altLang="fr-FR" dirty="0" err="1"/>
              <a:t>with</a:t>
            </a:r>
            <a:r>
              <a:rPr lang="fr-CH" altLang="fr-FR" dirty="0"/>
              <a:t> BTI (</a:t>
            </a:r>
            <a:r>
              <a:rPr lang="fr-CH" altLang="fr-FR" dirty="0" err="1"/>
              <a:t>bacterial</a:t>
            </a:r>
            <a:r>
              <a:rPr lang="fr-CH" altLang="fr-FR" dirty="0"/>
              <a:t> larvicide) 3 times a </a:t>
            </a:r>
            <a:r>
              <a:rPr lang="fr-CH" altLang="fr-FR" dirty="0" err="1"/>
              <a:t>year</a:t>
            </a:r>
            <a:r>
              <a:rPr lang="fr-CH" altLang="fr-FR" dirty="0"/>
              <a:t>:</a:t>
            </a:r>
          </a:p>
          <a:p>
            <a:pPr lvl="1"/>
            <a:r>
              <a:rPr lang="fr-CH" altLang="fr-FR" dirty="0"/>
              <a:t>&gt; </a:t>
            </a:r>
            <a:r>
              <a:rPr lang="fr-CH" altLang="fr-FR" dirty="0" err="1"/>
              <a:t>beginning</a:t>
            </a:r>
            <a:r>
              <a:rPr lang="fr-CH" altLang="fr-FR" dirty="0"/>
              <a:t> of the </a:t>
            </a:r>
            <a:r>
              <a:rPr lang="fr-CH" altLang="fr-FR" dirty="0" err="1"/>
              <a:t>rainy</a:t>
            </a:r>
            <a:r>
              <a:rPr lang="fr-CH" altLang="fr-FR" dirty="0"/>
              <a:t> </a:t>
            </a:r>
            <a:r>
              <a:rPr lang="fr-CH" altLang="fr-FR" dirty="0" err="1"/>
              <a:t>season</a:t>
            </a:r>
            <a:r>
              <a:rPr lang="fr-CH" altLang="fr-FR" dirty="0"/>
              <a:t>: to </a:t>
            </a:r>
            <a:r>
              <a:rPr lang="fr-CH" altLang="fr-FR" dirty="0" err="1"/>
              <a:t>delay</a:t>
            </a:r>
            <a:r>
              <a:rPr lang="fr-CH" altLang="fr-FR" dirty="0"/>
              <a:t> the </a:t>
            </a:r>
            <a:r>
              <a:rPr lang="fr-CH" altLang="fr-FR" dirty="0" err="1"/>
              <a:t>exponential</a:t>
            </a:r>
            <a:r>
              <a:rPr lang="fr-CH" altLang="fr-FR" dirty="0"/>
              <a:t> </a:t>
            </a:r>
            <a:r>
              <a:rPr lang="fr-CH" altLang="fr-FR" dirty="0" err="1"/>
              <a:t>growth</a:t>
            </a:r>
            <a:r>
              <a:rPr lang="fr-CH" altLang="fr-FR" dirty="0"/>
              <a:t> of </a:t>
            </a:r>
            <a:r>
              <a:rPr lang="fr-CH" altLang="fr-FR" i="1" dirty="0" err="1"/>
              <a:t>Anopheles</a:t>
            </a:r>
            <a:r>
              <a:rPr lang="fr-CH" altLang="fr-FR" dirty="0"/>
              <a:t> population &amp; </a:t>
            </a:r>
            <a:r>
              <a:rPr lang="fr-CH" altLang="fr-FR" dirty="0" err="1"/>
              <a:t>provide</a:t>
            </a:r>
            <a:r>
              <a:rPr lang="fr-CH" altLang="fr-FR" dirty="0"/>
              <a:t> time to organise </a:t>
            </a:r>
            <a:r>
              <a:rPr lang="fr-CH" altLang="fr-FR" dirty="0" err="1"/>
              <a:t>treatment</a:t>
            </a:r>
            <a:r>
              <a:rPr lang="fr-CH" altLang="fr-FR" dirty="0"/>
              <a:t> </a:t>
            </a:r>
            <a:r>
              <a:rPr lang="fr-CH" altLang="fr-FR" dirty="0" err="1"/>
              <a:t>capacity</a:t>
            </a:r>
            <a:endParaRPr lang="fr-CH" altLang="fr-FR" dirty="0"/>
          </a:p>
          <a:p>
            <a:pPr lvl="1"/>
            <a:r>
              <a:rPr lang="fr-CH" altLang="fr-FR" dirty="0"/>
              <a:t>&gt; </a:t>
            </a:r>
            <a:r>
              <a:rPr lang="fr-CH" altLang="fr-FR" dirty="0" err="1"/>
              <a:t>between</a:t>
            </a:r>
            <a:r>
              <a:rPr lang="fr-CH" altLang="fr-FR" dirty="0"/>
              <a:t> the 2 </a:t>
            </a:r>
            <a:r>
              <a:rPr lang="fr-CH" altLang="fr-FR" dirty="0" err="1"/>
              <a:t>rainy</a:t>
            </a:r>
            <a:r>
              <a:rPr lang="fr-CH" altLang="fr-FR" dirty="0"/>
              <a:t> </a:t>
            </a:r>
            <a:r>
              <a:rPr lang="fr-CH" altLang="fr-FR" dirty="0" err="1"/>
              <a:t>seasons</a:t>
            </a:r>
            <a:r>
              <a:rPr lang="fr-CH" altLang="fr-FR" dirty="0"/>
              <a:t>: to minimise the </a:t>
            </a:r>
            <a:r>
              <a:rPr lang="fr-CH" altLang="fr-FR" dirty="0" err="1"/>
              <a:t>potential</a:t>
            </a:r>
            <a:r>
              <a:rPr lang="fr-CH" altLang="fr-FR" dirty="0"/>
              <a:t> of the big </a:t>
            </a:r>
            <a:r>
              <a:rPr lang="fr-CH" altLang="fr-FR" dirty="0" err="1"/>
              <a:t>rainy</a:t>
            </a:r>
            <a:r>
              <a:rPr lang="fr-CH" altLang="fr-FR" dirty="0"/>
              <a:t> </a:t>
            </a:r>
            <a:r>
              <a:rPr lang="fr-CH" altLang="fr-FR" dirty="0" err="1"/>
              <a:t>season</a:t>
            </a:r>
            <a:endParaRPr lang="fr-CH" altLang="fr-FR" dirty="0"/>
          </a:p>
          <a:p>
            <a:pPr lvl="1"/>
            <a:r>
              <a:rPr lang="fr-CH" altLang="fr-FR" dirty="0"/>
              <a:t>&gt; at the end of the </a:t>
            </a:r>
            <a:r>
              <a:rPr lang="fr-CH" altLang="fr-FR" dirty="0" err="1"/>
              <a:t>rainy</a:t>
            </a:r>
            <a:r>
              <a:rPr lang="fr-CH" altLang="fr-FR" dirty="0"/>
              <a:t> </a:t>
            </a:r>
            <a:r>
              <a:rPr lang="fr-CH" altLang="fr-FR" dirty="0" err="1"/>
              <a:t>season</a:t>
            </a:r>
            <a:r>
              <a:rPr lang="fr-CH" altLang="fr-FR" dirty="0"/>
              <a:t>: to </a:t>
            </a:r>
            <a:r>
              <a:rPr lang="fr-CH" altLang="fr-FR" dirty="0" err="1"/>
              <a:t>reduce</a:t>
            </a:r>
            <a:r>
              <a:rPr lang="fr-CH" altLang="fr-FR" dirty="0"/>
              <a:t> the inter-</a:t>
            </a:r>
            <a:r>
              <a:rPr lang="fr-CH" altLang="fr-FR" dirty="0" err="1"/>
              <a:t>seasonal</a:t>
            </a:r>
            <a:r>
              <a:rPr lang="fr-CH" altLang="fr-FR" dirty="0"/>
              <a:t> transmission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2" descr="D:\Users\cdo\Documents\missions OCG\tanzania\2018\Nduta 2017 Larvae Moustic Selection\P3070309.JPG">
            <a:extLst>
              <a:ext uri="{FF2B5EF4-FFF2-40B4-BE49-F238E27FC236}">
                <a16:creationId xmlns:a16="http://schemas.microsoft.com/office/drawing/2014/main" id="{DC98253D-0B8E-42C9-9814-B44AE5155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8" y="888231"/>
            <a:ext cx="6362881" cy="4773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2" descr="F:\GIS UNI MAPS NDUTA-TZ\WATSAN\TZA_MSF_Nduta_Larviciding_Breeding_Site_Basemap_A3L_30122017.tif">
            <a:extLst>
              <a:ext uri="{FF2B5EF4-FFF2-40B4-BE49-F238E27FC236}">
                <a16:creationId xmlns:a16="http://schemas.microsoft.com/office/drawing/2014/main" id="{5A62AF7E-41CC-4B6D-810C-9DD7446EB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072" y="836712"/>
            <a:ext cx="5804953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050C890-2B8D-4074-88EE-1599033DEBEC}"/>
              </a:ext>
            </a:extLst>
          </p:cNvPr>
          <p:cNvSpPr txBox="1">
            <a:spLocks/>
          </p:cNvSpPr>
          <p:nvPr/>
        </p:nvSpPr>
        <p:spPr bwMode="auto">
          <a:xfrm>
            <a:off x="2428056" y="-1714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GB" altLang="en-US" sz="3600" kern="0" dirty="0">
                <a:solidFill>
                  <a:schemeClr val="tx1"/>
                </a:solidFill>
                <a:highlight>
                  <a:srgbClr val="FFFFFF"/>
                </a:highlight>
              </a:rPr>
              <a:t>Larvicide activity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5ECC0D-496A-435E-8684-16B8D28736C3}"/>
              </a:ext>
            </a:extLst>
          </p:cNvPr>
          <p:cNvSpPr txBox="1"/>
          <p:nvPr/>
        </p:nvSpPr>
        <p:spPr>
          <a:xfrm>
            <a:off x="191344" y="5229200"/>
            <a:ext cx="2558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800" b="1" dirty="0">
                <a:solidFill>
                  <a:schemeClr val="bg1"/>
                </a:solidFill>
              </a:rPr>
              <a:t>@Luc </a:t>
            </a:r>
            <a:r>
              <a:rPr lang="fr-CH" sz="1800" b="1" dirty="0" err="1">
                <a:solidFill>
                  <a:schemeClr val="bg1"/>
                </a:solidFill>
              </a:rPr>
              <a:t>Brondel</a:t>
            </a:r>
            <a:r>
              <a:rPr lang="fr-CH" sz="1800" b="1" dirty="0">
                <a:solidFill>
                  <a:schemeClr val="bg1"/>
                </a:solidFill>
              </a:rPr>
              <a:t>/MSF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>
            <a:extLst>
              <a:ext uri="{FF2B5EF4-FFF2-40B4-BE49-F238E27FC236}">
                <a16:creationId xmlns:a16="http://schemas.microsoft.com/office/drawing/2014/main" id="{77C19E78-AB7A-4075-AF38-59BDC73E3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981101"/>
            <a:ext cx="8856663" cy="5256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F0D6658-8106-45A6-A84B-617F13652B9F}"/>
              </a:ext>
            </a:extLst>
          </p:cNvPr>
          <p:cNvSpPr/>
          <p:nvPr/>
        </p:nvSpPr>
        <p:spPr>
          <a:xfrm>
            <a:off x="6132514" y="981101"/>
            <a:ext cx="171449" cy="4248124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A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919454-D2EB-417F-A950-3088F1E450C5}"/>
              </a:ext>
            </a:extLst>
          </p:cNvPr>
          <p:cNvSpPr/>
          <p:nvPr/>
        </p:nvSpPr>
        <p:spPr>
          <a:xfrm>
            <a:off x="6284914" y="981101"/>
            <a:ext cx="171449" cy="4248124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371D65-9C02-485B-BEFE-D774D107E79F}"/>
              </a:ext>
            </a:extLst>
          </p:cNvPr>
          <p:cNvSpPr/>
          <p:nvPr/>
        </p:nvSpPr>
        <p:spPr>
          <a:xfrm>
            <a:off x="7356160" y="980530"/>
            <a:ext cx="180000" cy="4248125"/>
          </a:xfrm>
          <a:prstGeom prst="rect">
            <a:avLst/>
          </a:prstGeom>
          <a:solidFill>
            <a:schemeClr val="tx2">
              <a:lumMod val="40000"/>
              <a:lumOff val="60000"/>
              <a:alpha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r" eaLnBrk="1" hangingPunct="1">
              <a:defRPr/>
            </a:pPr>
            <a:r>
              <a:rPr lang="fr-CH" sz="1400" b="1" dirty="0">
                <a:solidFill>
                  <a:schemeClr val="tx2"/>
                </a:solidFill>
              </a:rPr>
              <a:t>LARVICIDE 2</a:t>
            </a:r>
            <a:r>
              <a:rPr lang="fr-CH" sz="1400" b="1" baseline="30000" dirty="0">
                <a:solidFill>
                  <a:schemeClr val="tx2"/>
                </a:solidFill>
              </a:rPr>
              <a:t>ND</a:t>
            </a:r>
            <a:r>
              <a:rPr lang="fr-CH" sz="1400" b="1" dirty="0">
                <a:solidFill>
                  <a:schemeClr val="tx2"/>
                </a:solidFill>
              </a:rPr>
              <a:t> ROUND</a:t>
            </a:r>
            <a:r>
              <a:rPr lang="fr-CH" sz="1600" b="1" dirty="0">
                <a:solidFill>
                  <a:schemeClr val="tx2"/>
                </a:solidFill>
              </a:rPr>
              <a:t> (all zones</a:t>
            </a:r>
            <a:r>
              <a:rPr lang="fr-CH" dirty="0">
                <a:solidFill>
                  <a:schemeClr val="tx2"/>
                </a:solidFill>
              </a:rPr>
              <a:t>)</a:t>
            </a:r>
            <a:endParaRPr lang="en-AU" dirty="0">
              <a:solidFill>
                <a:schemeClr val="tx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9448CF-3A34-461C-A812-C1102096B099}"/>
              </a:ext>
            </a:extLst>
          </p:cNvPr>
          <p:cNvSpPr/>
          <p:nvPr/>
        </p:nvSpPr>
        <p:spPr>
          <a:xfrm>
            <a:off x="9588500" y="980529"/>
            <a:ext cx="180000" cy="4248695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A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EC7493-0206-4678-A4DE-BF6F4164188A}"/>
              </a:ext>
            </a:extLst>
          </p:cNvPr>
          <p:cNvSpPr/>
          <p:nvPr/>
        </p:nvSpPr>
        <p:spPr>
          <a:xfrm>
            <a:off x="8292264" y="980530"/>
            <a:ext cx="171449" cy="4248126"/>
          </a:xfrm>
          <a:prstGeom prst="rect">
            <a:avLst/>
          </a:prstGeom>
          <a:solidFill>
            <a:schemeClr val="tx2">
              <a:lumMod val="40000"/>
              <a:lumOff val="60000"/>
              <a:alpha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r" eaLnBrk="1" hangingPunct="1">
              <a:defRPr/>
            </a:pPr>
            <a:r>
              <a:rPr lang="fr-CH" sz="1400" b="1" dirty="0">
                <a:solidFill>
                  <a:schemeClr val="tx2"/>
                </a:solidFill>
              </a:rPr>
              <a:t>LARVICIDE 3nd  ROUND</a:t>
            </a:r>
            <a:r>
              <a:rPr lang="fr-CH" sz="1600" b="1" dirty="0">
                <a:solidFill>
                  <a:schemeClr val="tx2"/>
                </a:solidFill>
              </a:rPr>
              <a:t> (all zones</a:t>
            </a:r>
            <a:r>
              <a:rPr lang="fr-CH" dirty="0">
                <a:solidFill>
                  <a:schemeClr val="tx2"/>
                </a:solidFill>
              </a:rPr>
              <a:t>)</a:t>
            </a:r>
            <a:endParaRPr lang="en-AU" dirty="0">
              <a:solidFill>
                <a:schemeClr val="tx2"/>
              </a:solidFill>
            </a:endParaRPr>
          </a:p>
        </p:txBody>
      </p:sp>
      <p:sp>
        <p:nvSpPr>
          <p:cNvPr id="27656" name="TextBox 10">
            <a:extLst>
              <a:ext uri="{FF2B5EF4-FFF2-40B4-BE49-F238E27FC236}">
                <a16:creationId xmlns:a16="http://schemas.microsoft.com/office/drawing/2014/main" id="{F0F6FF92-E6C1-4FAF-A2F4-867667C56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8431" y="1126485"/>
            <a:ext cx="19383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CH" altLang="fr-FR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Distribution </a:t>
            </a:r>
            <a:r>
              <a:rPr lang="fr-CH" altLang="fr-FR" sz="12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Permanet</a:t>
            </a:r>
            <a:r>
              <a:rPr lang="fr-CH" altLang="fr-FR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3.0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CH" altLang="fr-FR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+ larvicide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CH" altLang="fr-FR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(</a:t>
            </a:r>
            <a:r>
              <a:rPr lang="fr-CH" altLang="fr-FR" sz="12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Priority</a:t>
            </a:r>
            <a:r>
              <a:rPr lang="fr-CH" altLang="fr-FR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zones)</a:t>
            </a:r>
            <a:endParaRPr lang="en-AU" altLang="fr-FR" sz="1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57" name="TextBox 11">
            <a:extLst>
              <a:ext uri="{FF2B5EF4-FFF2-40B4-BE49-F238E27FC236}">
                <a16:creationId xmlns:a16="http://schemas.microsoft.com/office/drawing/2014/main" id="{A602C524-7064-4187-A680-39BA1F090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5149" y="1846565"/>
            <a:ext cx="15456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CH" altLang="fr-FR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Distribution </a:t>
            </a:r>
            <a:r>
              <a:rPr lang="fr-CH" altLang="fr-FR" sz="12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Olyset</a:t>
            </a:r>
            <a:endParaRPr lang="fr-CH" altLang="fr-FR" sz="1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CH" altLang="fr-FR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+ larvicide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CH" altLang="fr-FR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(non- </a:t>
            </a:r>
            <a:r>
              <a:rPr lang="fr-CH" altLang="fr-FR" sz="12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Priority</a:t>
            </a:r>
            <a:r>
              <a:rPr lang="fr-CH" altLang="fr-FR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zones)</a:t>
            </a:r>
            <a:endParaRPr lang="en-AU" altLang="fr-FR" sz="1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F98BE57-221F-48C6-8F53-6E760E69BB57}"/>
              </a:ext>
            </a:extLst>
          </p:cNvPr>
          <p:cNvCxnSpPr/>
          <p:nvPr/>
        </p:nvCxnSpPr>
        <p:spPr>
          <a:xfrm>
            <a:off x="5448301" y="1510659"/>
            <a:ext cx="684213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FC585C5-0163-43F2-B1B9-17210283B37A}"/>
              </a:ext>
            </a:extLst>
          </p:cNvPr>
          <p:cNvCxnSpPr/>
          <p:nvPr/>
        </p:nvCxnSpPr>
        <p:spPr>
          <a:xfrm>
            <a:off x="5591175" y="2206926"/>
            <a:ext cx="86518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60" name="TextBox 16">
            <a:extLst>
              <a:ext uri="{FF2B5EF4-FFF2-40B4-BE49-F238E27FC236}">
                <a16:creationId xmlns:a16="http://schemas.microsoft.com/office/drawing/2014/main" id="{CF269B2D-17F3-4626-9C43-9AFD6FBD7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4369" y="2135189"/>
            <a:ext cx="10583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CH" altLang="fr-FR" sz="1200" b="1">
                <a:solidFill>
                  <a:srgbClr val="FF0000"/>
                </a:solidFill>
                <a:latin typeface="Times New Roman" panose="02020603050405020304" pitchFamily="18" charset="0"/>
              </a:rPr>
              <a:t>Distribution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CH" altLang="fr-FR" sz="1200" b="1">
                <a:solidFill>
                  <a:srgbClr val="FF0000"/>
                </a:solidFill>
                <a:latin typeface="Times New Roman" panose="02020603050405020304" pitchFamily="18" charset="0"/>
              </a:rPr>
              <a:t>Permanet 3.0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CH" altLang="fr-FR" sz="1200" b="1">
                <a:solidFill>
                  <a:srgbClr val="FF0000"/>
                </a:solidFill>
                <a:latin typeface="Times New Roman" panose="02020603050405020304" pitchFamily="18" charset="0"/>
              </a:rPr>
              <a:t>(all zones) </a:t>
            </a:r>
          </a:p>
        </p:txBody>
      </p:sp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11AC5F7E-1271-4F50-84EA-250242A197D1}"/>
              </a:ext>
            </a:extLst>
          </p:cNvPr>
          <p:cNvCxnSpPr/>
          <p:nvPr/>
        </p:nvCxnSpPr>
        <p:spPr>
          <a:xfrm rot="16200000" flipH="1">
            <a:off x="9274176" y="2609851"/>
            <a:ext cx="142875" cy="485775"/>
          </a:xfrm>
          <a:prstGeom prst="bentConnector2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6" name="TextBox 15">
            <a:extLst>
              <a:ext uri="{FF2B5EF4-FFF2-40B4-BE49-F238E27FC236}">
                <a16:creationId xmlns:a16="http://schemas.microsoft.com/office/drawing/2014/main" id="{9EB38CD0-2741-4E2B-9626-7DEFDF27B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6387" y="6272213"/>
            <a:ext cx="9039225" cy="5857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fr-CH" altLang="fr-FR" sz="1600" b="1" dirty="0">
                <a:latin typeface="+mn-lt"/>
              </a:rPr>
              <a:t>Malaria incidence rate (/10,000/2weeks), </a:t>
            </a:r>
            <a:r>
              <a:rPr lang="fr-CH" altLang="fr-FR" sz="1600" b="1" dirty="0" err="1">
                <a:latin typeface="+mn-lt"/>
              </a:rPr>
              <a:t>aopheles</a:t>
            </a:r>
            <a:r>
              <a:rPr lang="fr-CH" altLang="fr-FR" sz="1600" b="1" dirty="0">
                <a:latin typeface="+mn-lt"/>
              </a:rPr>
              <a:t> </a:t>
            </a:r>
            <a:r>
              <a:rPr lang="fr-CH" altLang="fr-FR" sz="1600" b="1" dirty="0" err="1">
                <a:latin typeface="+mn-lt"/>
              </a:rPr>
              <a:t>density</a:t>
            </a:r>
            <a:r>
              <a:rPr lang="fr-CH" altLang="fr-FR" sz="1600" b="1" dirty="0">
                <a:latin typeface="+mn-lt"/>
              </a:rPr>
              <a:t>  and </a:t>
            </a:r>
            <a:r>
              <a:rPr lang="fr-CH" altLang="fr-FR" sz="1600" b="1" dirty="0" err="1">
                <a:latin typeface="+mn-lt"/>
              </a:rPr>
              <a:t>precipitation</a:t>
            </a:r>
            <a:r>
              <a:rPr lang="fr-CH" altLang="fr-FR" sz="1600" b="1" dirty="0">
                <a:latin typeface="+mn-lt"/>
              </a:rPr>
              <a:t> in all zones of </a:t>
            </a:r>
            <a:r>
              <a:rPr lang="fr-CH" altLang="fr-FR" sz="1600" b="1" dirty="0" err="1">
                <a:latin typeface="+mn-lt"/>
              </a:rPr>
              <a:t>Nduta</a:t>
            </a:r>
            <a:r>
              <a:rPr lang="fr-CH" altLang="fr-FR" sz="1600" b="1" dirty="0">
                <a:latin typeface="+mn-lt"/>
              </a:rPr>
              <a:t> Camp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fr-CH" altLang="fr-FR" sz="1600" b="1" dirty="0" err="1">
                <a:latin typeface="+mn-lt"/>
              </a:rPr>
              <a:t>from</a:t>
            </a:r>
            <a:r>
              <a:rPr lang="fr-CH" altLang="fr-FR" sz="1600" b="1" dirty="0">
                <a:latin typeface="+mn-lt"/>
              </a:rPr>
              <a:t> </a:t>
            </a:r>
            <a:r>
              <a:rPr lang="fr-CH" altLang="fr-FR" sz="1600" b="1" dirty="0" err="1">
                <a:latin typeface="+mn-lt"/>
              </a:rPr>
              <a:t>January</a:t>
            </a:r>
            <a:r>
              <a:rPr lang="fr-CH" altLang="fr-FR" sz="1600" b="1" dirty="0">
                <a:latin typeface="+mn-lt"/>
              </a:rPr>
              <a:t> 2017 to </a:t>
            </a:r>
            <a:r>
              <a:rPr lang="fr-CH" altLang="fr-FR" sz="1600" b="1" dirty="0" err="1">
                <a:latin typeface="+mn-lt"/>
              </a:rPr>
              <a:t>October</a:t>
            </a:r>
            <a:r>
              <a:rPr lang="fr-CH" altLang="fr-FR" sz="1600" b="1" dirty="0">
                <a:latin typeface="+mn-lt"/>
              </a:rPr>
              <a:t> 2018</a:t>
            </a:r>
            <a:endParaRPr lang="en-AU" altLang="fr-FR" sz="1600" b="1" dirty="0">
              <a:latin typeface="+mn-lt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FFB9FE5-58C4-4475-9FAB-C3EA73D33E3C}"/>
              </a:ext>
            </a:extLst>
          </p:cNvPr>
          <p:cNvSpPr txBox="1">
            <a:spLocks/>
          </p:cNvSpPr>
          <p:nvPr/>
        </p:nvSpPr>
        <p:spPr bwMode="auto">
          <a:xfrm>
            <a:off x="455349" y="-102158"/>
            <a:ext cx="1067011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CH" altLang="fr-FR" sz="3600" b="1" dirty="0">
                <a:solidFill>
                  <a:srgbClr val="FF0000"/>
                </a:solidFill>
              </a:rPr>
              <a:t>RESULTS (1/3)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DC8869D5-98F0-460B-9014-08F3E7263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484" y="-18256"/>
            <a:ext cx="10670116" cy="1143000"/>
          </a:xfrm>
        </p:spPr>
        <p:txBody>
          <a:bodyPr/>
          <a:lstStyle/>
          <a:p>
            <a:r>
              <a:rPr lang="fr-CH" altLang="fr-FR" dirty="0"/>
              <a:t>RESULTS (2/3)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B9AE2E7-DD18-48A0-BC40-1117D5F8C3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2351584" y="908719"/>
            <a:ext cx="7704856" cy="525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11732564-9239-4909-A7F3-5267652BE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altLang="fr-FR" dirty="0"/>
              <a:t>RESULTS (3/3)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A761DAC-17A1-4074-B982-EA4A1D4A83D0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119337" y="1433514"/>
          <a:ext cx="11953328" cy="398303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96143">
                  <a:extLst>
                    <a:ext uri="{9D8B030D-6E8A-4147-A177-3AD203B41FA5}">
                      <a16:colId xmlns:a16="http://schemas.microsoft.com/office/drawing/2014/main" val="3047134841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171592454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6992227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288452609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68439791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7759512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1726405281"/>
                    </a:ext>
                  </a:extLst>
                </a:gridCol>
                <a:gridCol w="2304257">
                  <a:extLst>
                    <a:ext uri="{9D8B030D-6E8A-4147-A177-3AD203B41FA5}">
                      <a16:colId xmlns:a16="http://schemas.microsoft.com/office/drawing/2014/main" val="1235814919"/>
                    </a:ext>
                  </a:extLst>
                </a:gridCol>
              </a:tblGrid>
              <a:tr h="457221">
                <a:tc rowSpan="2">
                  <a:txBody>
                    <a:bodyPr/>
                    <a:lstStyle/>
                    <a:p>
                      <a:endParaRPr lang="fr-CH" sz="1800" dirty="0"/>
                    </a:p>
                  </a:txBody>
                  <a:tcPr marL="91444" marR="91444" marT="45722" marB="45722"/>
                </a:tc>
                <a:tc rowSpan="2">
                  <a:txBody>
                    <a:bodyPr/>
                    <a:lstStyle/>
                    <a:p>
                      <a:endParaRPr lang="fr-CH" sz="1800" dirty="0"/>
                    </a:p>
                  </a:txBody>
                  <a:tcPr marL="91444" marR="91444" marT="45722" marB="45722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CH" sz="1800" dirty="0" err="1"/>
                        <a:t>Priority</a:t>
                      </a:r>
                      <a:r>
                        <a:rPr lang="fr-CH" sz="1800" dirty="0"/>
                        <a:t> Zone </a:t>
                      </a:r>
                    </a:p>
                    <a:p>
                      <a:pPr algn="ctr"/>
                      <a:r>
                        <a:rPr lang="fr-CH" sz="1800" dirty="0"/>
                        <a:t>(PZ)</a:t>
                      </a:r>
                    </a:p>
                  </a:txBody>
                  <a:tcPr marL="91444" marR="91444" marT="45722" marB="45722"/>
                </a:tc>
                <a:tc hMerge="1">
                  <a:txBody>
                    <a:bodyPr/>
                    <a:lstStyle/>
                    <a:p>
                      <a:pPr algn="ctr"/>
                      <a:endParaRPr lang="fr-CH" sz="1800" dirty="0"/>
                    </a:p>
                  </a:txBody>
                  <a:tcPr marL="91444" marR="91444" marT="45722" marB="45722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CH" sz="1800" dirty="0"/>
                        <a:t>Non-</a:t>
                      </a:r>
                      <a:r>
                        <a:rPr lang="fr-CH" sz="1800" dirty="0" err="1"/>
                        <a:t>Priority</a:t>
                      </a:r>
                      <a:r>
                        <a:rPr lang="fr-CH" sz="1800" dirty="0"/>
                        <a:t> Zone (NPZ)</a:t>
                      </a:r>
                    </a:p>
                  </a:txBody>
                  <a:tcPr marL="91444" marR="91444" marT="45722" marB="45722"/>
                </a:tc>
                <a:tc hMerge="1">
                  <a:txBody>
                    <a:bodyPr/>
                    <a:lstStyle/>
                    <a:p>
                      <a:pPr algn="ctr"/>
                      <a:endParaRPr lang="fr-CH" sz="1800" dirty="0"/>
                    </a:p>
                  </a:txBody>
                  <a:tcPr marL="91444" marR="91444" marT="45722" marB="45722"/>
                </a:tc>
                <a:tc rowSpan="2" gridSpan="2">
                  <a:txBody>
                    <a:bodyPr/>
                    <a:lstStyle/>
                    <a:p>
                      <a:r>
                        <a:rPr lang="fr-CH" sz="1800" dirty="0" err="1"/>
                        <a:t>Differences</a:t>
                      </a:r>
                      <a:r>
                        <a:rPr lang="fr-CH" sz="1800" dirty="0"/>
                        <a:t>: </a:t>
                      </a:r>
                    </a:p>
                    <a:p>
                      <a:r>
                        <a:rPr lang="fr-CH" sz="1800" dirty="0" err="1"/>
                        <a:t>priority</a:t>
                      </a:r>
                      <a:r>
                        <a:rPr lang="fr-CH" sz="1800" dirty="0"/>
                        <a:t>  (PZ) </a:t>
                      </a:r>
                      <a:r>
                        <a:rPr lang="fr-CH" sz="1800" i="1" dirty="0"/>
                        <a:t>versus</a:t>
                      </a:r>
                      <a:r>
                        <a:rPr lang="fr-CH" sz="1800" dirty="0"/>
                        <a:t> </a:t>
                      </a:r>
                    </a:p>
                    <a:p>
                      <a:r>
                        <a:rPr lang="fr-CH" sz="1800" dirty="0"/>
                        <a:t>non-</a:t>
                      </a:r>
                      <a:r>
                        <a:rPr lang="fr-CH" sz="1800" dirty="0" err="1"/>
                        <a:t>priority</a:t>
                      </a:r>
                      <a:r>
                        <a:rPr lang="fr-CH" sz="1800" dirty="0"/>
                        <a:t> zones (NPZ</a:t>
                      </a:r>
                    </a:p>
                  </a:txBody>
                  <a:tcPr marL="91444" marR="91444" marT="45722" marB="45722"/>
                </a:tc>
                <a:tc rowSpan="2" h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696646"/>
                  </a:ext>
                </a:extLst>
              </a:tr>
              <a:tr h="457221">
                <a:tc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Before Intervention</a:t>
                      </a:r>
                      <a:endParaRPr lang="fr-CH" sz="1400" dirty="0"/>
                    </a:p>
                  </a:txBody>
                  <a:tcPr marL="91444" marR="91444"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After Intervention</a:t>
                      </a:r>
                      <a:endParaRPr lang="fr-CH" sz="1400" dirty="0"/>
                    </a:p>
                  </a:txBody>
                  <a:tcPr marL="91444" marR="91444"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Before Intervention</a:t>
                      </a:r>
                      <a:endParaRPr lang="fr-CH" sz="1400" dirty="0"/>
                    </a:p>
                  </a:txBody>
                  <a:tcPr marL="91444" marR="91444"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After Intervention</a:t>
                      </a:r>
                      <a:endParaRPr lang="fr-CH" sz="1400" dirty="0"/>
                    </a:p>
                  </a:txBody>
                  <a:tcPr marL="91444" marR="91444" marT="45722" marB="45722"/>
                </a:tc>
                <a:tc gridSpan="2"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732020"/>
                  </a:ext>
                </a:extLst>
              </a:tr>
              <a:tr h="937028">
                <a:tc>
                  <a:txBody>
                    <a:bodyPr/>
                    <a:lstStyle/>
                    <a:p>
                      <a:r>
                        <a:rPr lang="fr-CH" sz="1800" b="1" dirty="0"/>
                        <a:t>EPIDEMIO</a:t>
                      </a:r>
                    </a:p>
                  </a:txBody>
                  <a:tcPr marL="91444" marR="91444" marT="45722" marB="45722"/>
                </a:tc>
                <a:tc>
                  <a:txBody>
                    <a:bodyPr/>
                    <a:lstStyle/>
                    <a:p>
                      <a:r>
                        <a:rPr lang="fr-CH" sz="1800" b="1" dirty="0"/>
                        <a:t>Malaria incidence </a:t>
                      </a:r>
                      <a:r>
                        <a:rPr lang="fr-CH" sz="1800" dirty="0"/>
                        <a:t>(</a:t>
                      </a:r>
                      <a:r>
                        <a:rPr lang="fr-CH" sz="1800" dirty="0" err="1"/>
                        <a:t>biweekly</a:t>
                      </a:r>
                      <a:r>
                        <a:rPr lang="fr-CH" sz="1800" dirty="0"/>
                        <a:t>; 10,000pop)</a:t>
                      </a:r>
                    </a:p>
                  </a:txBody>
                  <a:tcPr marL="91444" marR="91444"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800" b="0" dirty="0"/>
                        <a:t> </a:t>
                      </a:r>
                      <a:r>
                        <a:rPr lang="fr-CH" sz="1800" b="1" dirty="0"/>
                        <a:t>678</a:t>
                      </a:r>
                    </a:p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en-GB" sz="1800" b="0" dirty="0"/>
                        <a:t>(</a:t>
                      </a:r>
                      <a:r>
                        <a:rPr lang="fr-CH" sz="1800" b="0" dirty="0"/>
                        <a:t>SD, 196)</a:t>
                      </a:r>
                    </a:p>
                  </a:txBody>
                  <a:tcPr marL="91444" marR="91444"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800" b="1" dirty="0"/>
                        <a:t>306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/>
                        <a:t>(</a:t>
                      </a:r>
                      <a:r>
                        <a:rPr lang="fr-CH" sz="1800" b="0" dirty="0"/>
                        <a:t>SD, 46)</a:t>
                      </a:r>
                    </a:p>
                  </a:txBody>
                  <a:tcPr marL="91444" marR="91444"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/>
                        <a:t>555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/>
                        <a:t>(</a:t>
                      </a:r>
                      <a:r>
                        <a:rPr lang="fr-CH" sz="1800" b="0" dirty="0"/>
                        <a:t>SD, 131)</a:t>
                      </a:r>
                    </a:p>
                  </a:txBody>
                  <a:tcPr marL="91444" marR="91444"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/>
                        <a:t>263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/>
                        <a:t>(</a:t>
                      </a:r>
                      <a:r>
                        <a:rPr lang="fr-CH" sz="1800" b="0" dirty="0"/>
                        <a:t>SD, 69)</a:t>
                      </a:r>
                    </a:p>
                  </a:txBody>
                  <a:tcPr marL="91444" marR="91444" marT="45722" marB="45722"/>
                </a:tc>
                <a:tc>
                  <a:txBody>
                    <a:bodyPr/>
                    <a:lstStyle/>
                    <a:p>
                      <a:r>
                        <a:rPr lang="fr-CH" sz="1800" dirty="0"/>
                        <a:t>PZ:   </a:t>
                      </a:r>
                      <a:r>
                        <a:rPr lang="fr-CH" sz="1800" b="1" dirty="0"/>
                        <a:t>↓54.9%   </a:t>
                      </a:r>
                    </a:p>
                    <a:p>
                      <a:r>
                        <a:rPr lang="fr-CH" sz="1800" dirty="0"/>
                        <a:t>NPZ: </a:t>
                      </a:r>
                      <a:r>
                        <a:rPr lang="fr-CH" sz="1800" b="1" dirty="0"/>
                        <a:t>↓52.6%</a:t>
                      </a:r>
                    </a:p>
                  </a:txBody>
                  <a:tcPr marL="91444" marR="91444" marT="45722" marB="45722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800" i="1" dirty="0"/>
                        <a:t>(p-value &lt;0.001)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800" i="1" dirty="0"/>
                        <a:t>(p-value &lt;0.001)</a:t>
                      </a:r>
                    </a:p>
                    <a:p>
                      <a:endParaRPr lang="fr-CH" sz="1800" i="1" dirty="0"/>
                    </a:p>
                  </a:txBody>
                  <a:tcPr marL="91444" marR="91444" marT="45722" marB="45722"/>
                </a:tc>
                <a:extLst>
                  <a:ext uri="{0D108BD9-81ED-4DB2-BD59-A6C34878D82A}">
                    <a16:rowId xmlns:a16="http://schemas.microsoft.com/office/drawing/2014/main" val="1994674869"/>
                  </a:ext>
                </a:extLst>
              </a:tr>
              <a:tr h="213370">
                <a:tc>
                  <a:txBody>
                    <a:bodyPr/>
                    <a:lstStyle/>
                    <a:p>
                      <a:endParaRPr lang="fr-CH" sz="800" b="1" dirty="0"/>
                    </a:p>
                  </a:txBody>
                  <a:tcPr marL="91444" marR="91444" marT="45722" marB="45722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CH" sz="800" dirty="0"/>
                    </a:p>
                  </a:txBody>
                  <a:tcPr marL="91444" marR="91444" marT="45722" marB="45722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CH" sz="800" b="1" dirty="0"/>
                    </a:p>
                  </a:txBody>
                  <a:tcPr marL="91444" marR="91444" marT="45722" marB="45722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CH" sz="800" b="1" dirty="0"/>
                    </a:p>
                  </a:txBody>
                  <a:tcPr marL="91444" marR="91444" marT="45722" marB="45722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CH" sz="800" b="1" dirty="0"/>
                    </a:p>
                  </a:txBody>
                  <a:tcPr marL="91444" marR="91444" marT="45722" marB="45722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CH" sz="800" b="1" dirty="0"/>
                    </a:p>
                  </a:txBody>
                  <a:tcPr marL="91444" marR="91444" marT="45722" marB="45722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CH" sz="800" dirty="0"/>
                    </a:p>
                  </a:txBody>
                  <a:tcPr marL="91444" marR="91444" marT="45722" marB="45722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CH" sz="800" i="1" dirty="0"/>
                    </a:p>
                  </a:txBody>
                  <a:tcPr marL="91444" marR="91444" marT="45722" marB="45722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180157"/>
                  </a:ext>
                </a:extLst>
              </a:tr>
              <a:tr h="759947">
                <a:tc>
                  <a:txBody>
                    <a:bodyPr/>
                    <a:lstStyle/>
                    <a:p>
                      <a:r>
                        <a:rPr lang="fr-CH" sz="1800" b="1" dirty="0"/>
                        <a:t>ENTOMO</a:t>
                      </a:r>
                    </a:p>
                  </a:txBody>
                  <a:tcPr marL="91444" marR="91444" marT="45722" marB="45722"/>
                </a:tc>
                <a:tc>
                  <a:txBody>
                    <a:bodyPr/>
                    <a:lstStyle/>
                    <a:p>
                      <a:r>
                        <a:rPr lang="fr-CH" sz="1800" b="1" dirty="0"/>
                        <a:t>Mosquito </a:t>
                      </a:r>
                      <a:r>
                        <a:rPr lang="fr-CH" sz="1800" b="1" dirty="0" err="1"/>
                        <a:t>density</a:t>
                      </a:r>
                      <a:r>
                        <a:rPr lang="fr-CH" sz="1800" b="1" dirty="0"/>
                        <a:t> </a:t>
                      </a:r>
                      <a:r>
                        <a:rPr lang="fr-CH" sz="1800" dirty="0"/>
                        <a:t>(/trap)</a:t>
                      </a:r>
                    </a:p>
                  </a:txBody>
                  <a:tcPr marL="91444" marR="91444"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800" b="1" dirty="0"/>
                        <a:t>5 </a:t>
                      </a:r>
                    </a:p>
                    <a:p>
                      <a:pPr algn="ctr"/>
                      <a:r>
                        <a:rPr lang="fr-CH" sz="1800" b="0" dirty="0"/>
                        <a:t>(SD, 3)</a:t>
                      </a:r>
                    </a:p>
                  </a:txBody>
                  <a:tcPr marL="91444" marR="91444"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800" b="1" dirty="0"/>
                        <a:t>3.1 </a:t>
                      </a:r>
                    </a:p>
                    <a:p>
                      <a:pPr algn="ctr"/>
                      <a:r>
                        <a:rPr lang="fr-CH" sz="1800" b="0" dirty="0"/>
                        <a:t>(SD, 2.2)</a:t>
                      </a:r>
                    </a:p>
                  </a:txBody>
                  <a:tcPr marL="91444" marR="91444"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/>
                        <a:t>1.9 </a:t>
                      </a:r>
                    </a:p>
                    <a:p>
                      <a:pPr algn="ctr"/>
                      <a:r>
                        <a:rPr lang="en-GB" sz="1800" b="0" dirty="0"/>
                        <a:t>(SD, 2.5)</a:t>
                      </a:r>
                      <a:endParaRPr lang="fr-CH" sz="1800" b="0" dirty="0"/>
                    </a:p>
                  </a:txBody>
                  <a:tcPr marL="91444" marR="91444"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/>
                        <a:t>1.8 </a:t>
                      </a:r>
                    </a:p>
                    <a:p>
                      <a:pPr algn="ctr"/>
                      <a:r>
                        <a:rPr lang="en-GB" sz="1800" b="0" dirty="0"/>
                        <a:t>(SD, 1.9)</a:t>
                      </a:r>
                      <a:endParaRPr lang="fr-CH" sz="1800" b="0" dirty="0"/>
                    </a:p>
                  </a:txBody>
                  <a:tcPr marL="91444" marR="91444" marT="45722" marB="45722"/>
                </a:tc>
                <a:tc>
                  <a:txBody>
                    <a:bodyPr/>
                    <a:lstStyle/>
                    <a:p>
                      <a:r>
                        <a:rPr lang="fr-CH" sz="1800" dirty="0"/>
                        <a:t>PZ:   </a:t>
                      </a:r>
                      <a:r>
                        <a:rPr lang="fr-CH" sz="1800" b="1" dirty="0"/>
                        <a:t>↓38.0%   </a:t>
                      </a:r>
                    </a:p>
                    <a:p>
                      <a:r>
                        <a:rPr lang="fr-CH" sz="1800" dirty="0"/>
                        <a:t>NPZ: </a:t>
                      </a:r>
                      <a:r>
                        <a:rPr lang="fr-CH" sz="1800" b="1" dirty="0"/>
                        <a:t>↓5.2%</a:t>
                      </a:r>
                    </a:p>
                  </a:txBody>
                  <a:tcPr marL="91444" marR="91444" marT="45722" marB="45722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800" i="1" dirty="0"/>
                        <a:t>(p-value &lt;0.08)</a:t>
                      </a:r>
                    </a:p>
                    <a:p>
                      <a:r>
                        <a:rPr lang="fr-CH" sz="1800" i="1" dirty="0"/>
                        <a:t>(p-value &lt;0.91)</a:t>
                      </a:r>
                    </a:p>
                  </a:txBody>
                  <a:tcPr marL="91444" marR="91444" marT="45722" marB="45722"/>
                </a:tc>
                <a:extLst>
                  <a:ext uri="{0D108BD9-81ED-4DB2-BD59-A6C34878D82A}">
                    <a16:rowId xmlns:a16="http://schemas.microsoft.com/office/drawing/2014/main" val="3131228269"/>
                  </a:ext>
                </a:extLst>
              </a:tr>
              <a:tr h="914442">
                <a:tc>
                  <a:txBody>
                    <a:bodyPr/>
                    <a:lstStyle/>
                    <a:p>
                      <a:endParaRPr lang="fr-CH" sz="1800" dirty="0"/>
                    </a:p>
                  </a:txBody>
                  <a:tcPr marL="91444" marR="91444" marT="45722" marB="45722"/>
                </a:tc>
                <a:tc>
                  <a:txBody>
                    <a:bodyPr/>
                    <a:lstStyle/>
                    <a:p>
                      <a:r>
                        <a:rPr lang="fr-CH" sz="1800" b="1" dirty="0" err="1"/>
                        <a:t>Sporozoite</a:t>
                      </a:r>
                      <a:r>
                        <a:rPr lang="fr-CH" sz="1800" b="1" dirty="0"/>
                        <a:t> rate </a:t>
                      </a:r>
                      <a:r>
                        <a:rPr lang="fr-CH" sz="1800" dirty="0"/>
                        <a:t>(%)</a:t>
                      </a:r>
                      <a:endParaRPr lang="fr-CH" sz="1800" b="0" dirty="0"/>
                    </a:p>
                  </a:txBody>
                  <a:tcPr marL="91444" marR="91444"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800" b="1" dirty="0"/>
                        <a:t>4.9</a:t>
                      </a:r>
                    </a:p>
                    <a:p>
                      <a:pPr algn="ctr"/>
                      <a:r>
                        <a:rPr lang="en-GB" sz="1800" b="0" dirty="0"/>
                        <a:t>9</a:t>
                      </a:r>
                      <a:r>
                        <a:rPr lang="fr-CH" sz="1800" b="0" dirty="0"/>
                        <a:t>5%CI 3.1-8.3</a:t>
                      </a:r>
                    </a:p>
                  </a:txBody>
                  <a:tcPr marL="91444" marR="91444"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/>
                        <a:t>1</a:t>
                      </a:r>
                      <a:endParaRPr lang="fr-CH" sz="1800" b="1" dirty="0"/>
                    </a:p>
                    <a:p>
                      <a:pPr algn="ctr"/>
                      <a:r>
                        <a:rPr lang="en-GB" sz="1800" b="0" dirty="0"/>
                        <a:t>9</a:t>
                      </a:r>
                      <a:r>
                        <a:rPr lang="fr-CH" sz="1800" b="0" dirty="0"/>
                        <a:t>5%CI 0.3-2.2</a:t>
                      </a:r>
                    </a:p>
                  </a:txBody>
                  <a:tcPr marL="91444" marR="91444"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800" b="1" dirty="0"/>
                        <a:t>4</a:t>
                      </a:r>
                    </a:p>
                    <a:p>
                      <a:pPr algn="ctr"/>
                      <a:r>
                        <a:rPr lang="en-GB" sz="1800" b="0" dirty="0"/>
                        <a:t>9</a:t>
                      </a:r>
                      <a:r>
                        <a:rPr lang="fr-CH" sz="1800" b="0" dirty="0"/>
                        <a:t>5%CI 2.1-6.8</a:t>
                      </a:r>
                    </a:p>
                  </a:txBody>
                  <a:tcPr marL="91444" marR="91444"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800" b="1" dirty="0"/>
                        <a:t>2.4</a:t>
                      </a:r>
                    </a:p>
                    <a:p>
                      <a:pPr algn="ctr"/>
                      <a:r>
                        <a:rPr lang="en-GB" sz="1800" b="0" dirty="0"/>
                        <a:t>9</a:t>
                      </a:r>
                      <a:r>
                        <a:rPr lang="fr-CH" sz="1800" b="0" dirty="0"/>
                        <a:t>5%CI 1.2-4.5</a:t>
                      </a:r>
                    </a:p>
                  </a:txBody>
                  <a:tcPr marL="91444" marR="91444" marT="45722" marB="45722"/>
                </a:tc>
                <a:tc>
                  <a:txBody>
                    <a:bodyPr/>
                    <a:lstStyle/>
                    <a:p>
                      <a:r>
                        <a:rPr lang="fr-CH" sz="1800" dirty="0"/>
                        <a:t>PZ:   </a:t>
                      </a:r>
                      <a:r>
                        <a:rPr lang="fr-CH" sz="1800" b="1" dirty="0">
                          <a:solidFill>
                            <a:schemeClr val="tx1"/>
                          </a:solidFill>
                        </a:rPr>
                        <a:t>-3.9</a:t>
                      </a:r>
                      <a:endParaRPr lang="fr-CH" sz="18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CH" sz="1800" dirty="0">
                          <a:solidFill>
                            <a:schemeClr val="tx1"/>
                          </a:solidFill>
                        </a:rPr>
                        <a:t>NPZ: </a:t>
                      </a:r>
                      <a:r>
                        <a:rPr lang="fr-CH" sz="1800" b="1" dirty="0">
                          <a:solidFill>
                            <a:schemeClr val="tx1"/>
                          </a:solidFill>
                        </a:rPr>
                        <a:t>-1.6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800" dirty="0"/>
                        <a:t>  </a:t>
                      </a:r>
                    </a:p>
                  </a:txBody>
                  <a:tcPr marL="91444" marR="91444" marT="45722" marB="45722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800" dirty="0"/>
                        <a:t>95%CI 1.7-6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800" dirty="0"/>
                        <a:t>95%CI -1-4.2 </a:t>
                      </a:r>
                      <a:endParaRPr lang="en-GB" sz="1800" i="1" dirty="0"/>
                    </a:p>
                  </a:txBody>
                  <a:tcPr marL="91444" marR="91444" marT="45722" marB="45722"/>
                </a:tc>
                <a:extLst>
                  <a:ext uri="{0D108BD9-81ED-4DB2-BD59-A6C34878D82A}">
                    <a16:rowId xmlns:a16="http://schemas.microsoft.com/office/drawing/2014/main" val="214848062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8F8D2839-3C3F-476E-9C78-079ED8902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altLang="fr-FR" dirty="0"/>
              <a:t>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8951A-DC73-4D91-864F-DEA8B47F5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  <a:defRPr/>
            </a:pPr>
            <a:r>
              <a:rPr lang="en-GB" dirty="0"/>
              <a:t>Data collection: epidemiology and entomological</a:t>
            </a:r>
          </a:p>
          <a:p>
            <a:pPr lvl="1">
              <a:spcAft>
                <a:spcPts val="0"/>
              </a:spcAft>
              <a:defRPr/>
            </a:pPr>
            <a:r>
              <a:rPr lang="en-GB" sz="2800" dirty="0"/>
              <a:t>Mosquito samples only collected inside the households</a:t>
            </a:r>
          </a:p>
          <a:p>
            <a:pPr lvl="1">
              <a:spcAft>
                <a:spcPts val="0"/>
              </a:spcAft>
              <a:defRPr/>
            </a:pPr>
            <a:r>
              <a:rPr lang="en-GB" sz="2800" dirty="0"/>
              <a:t>Data availability: Different periods for different indicators</a:t>
            </a:r>
          </a:p>
          <a:p>
            <a:pPr>
              <a:spcAft>
                <a:spcPts val="600"/>
              </a:spcAft>
              <a:defRPr/>
            </a:pPr>
            <a:r>
              <a:rPr lang="en-GB" dirty="0"/>
              <a:t>Context evolution, with drastic increase of target population</a:t>
            </a:r>
            <a:endParaRPr lang="en-GB" strike="sngStrike" dirty="0"/>
          </a:p>
          <a:p>
            <a:pPr>
              <a:spcAft>
                <a:spcPts val="600"/>
              </a:spcAft>
              <a:defRPr/>
            </a:pPr>
            <a:r>
              <a:rPr lang="en-GB" dirty="0"/>
              <a:t>2 intervention zones not comparable as such - different risk factors impacting mosquito density and blood feeding behaviours </a:t>
            </a:r>
          </a:p>
          <a:p>
            <a:pPr>
              <a:spcAft>
                <a:spcPts val="600"/>
              </a:spcAft>
              <a:defRPr/>
            </a:pPr>
            <a:r>
              <a:rPr lang="en-GB" dirty="0"/>
              <a:t>Multifactorial relationship between intervention and reduction of malaria incidence</a:t>
            </a:r>
            <a:endParaRPr lang="fr-CH" dirty="0"/>
          </a:p>
          <a:p>
            <a:pPr marL="0" indent="0">
              <a:buNone/>
              <a:defRPr/>
            </a:pPr>
            <a:endParaRPr lang="fr-CH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3D7050C9-25FD-4324-8B93-1E36E7348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116632"/>
            <a:ext cx="10670116" cy="1143000"/>
          </a:xfrm>
        </p:spPr>
        <p:txBody>
          <a:bodyPr/>
          <a:lstStyle/>
          <a:p>
            <a:r>
              <a:rPr lang="fr-CH" altLang="fr-FR" dirty="0"/>
              <a:t>CONCLUSIONS</a:t>
            </a:r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F67186A5-6D95-40D5-AD6B-BE8B7891C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268760"/>
            <a:ext cx="10670116" cy="4781127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  <a:defRPr/>
            </a:pPr>
            <a:r>
              <a:rPr lang="fr-CH" altLang="fr-FR" dirty="0"/>
              <a:t>Reduction of malaria incidence in the </a:t>
            </a:r>
            <a:r>
              <a:rPr lang="fr-CH" altLang="fr-FR" dirty="0" err="1"/>
              <a:t>whole</a:t>
            </a:r>
            <a:r>
              <a:rPr lang="fr-CH" altLang="fr-FR" dirty="0"/>
              <a:t> camp, </a:t>
            </a:r>
            <a:r>
              <a:rPr lang="fr-CH" altLang="fr-FR" dirty="0" err="1"/>
              <a:t>both</a:t>
            </a:r>
            <a:r>
              <a:rPr lang="fr-CH" altLang="fr-FR" dirty="0"/>
              <a:t> in </a:t>
            </a:r>
            <a:r>
              <a:rPr lang="fr-CH" altLang="fr-FR" dirty="0" err="1"/>
              <a:t>priority</a:t>
            </a:r>
            <a:r>
              <a:rPr lang="fr-CH" altLang="fr-FR" dirty="0"/>
              <a:t> and non </a:t>
            </a:r>
            <a:r>
              <a:rPr lang="fr-CH" altLang="fr-FR" dirty="0" err="1"/>
              <a:t>priority</a:t>
            </a:r>
            <a:r>
              <a:rPr lang="fr-CH" altLang="fr-FR" dirty="0"/>
              <a:t> zones</a:t>
            </a:r>
          </a:p>
          <a:p>
            <a:pPr>
              <a:spcAft>
                <a:spcPts val="600"/>
              </a:spcAft>
              <a:defRPr/>
            </a:pPr>
            <a:r>
              <a:rPr lang="en-GB" dirty="0"/>
              <a:t>Reduction of entomologic indicators was more pronounced in the areas receiving PBO treated nets</a:t>
            </a:r>
            <a:endParaRPr lang="en-GB" dirty="0">
              <a:highlight>
                <a:srgbClr val="FFFF00"/>
              </a:highlight>
            </a:endParaRPr>
          </a:p>
          <a:p>
            <a:pPr>
              <a:spcAft>
                <a:spcPts val="600"/>
              </a:spcAft>
              <a:defRPr/>
            </a:pPr>
            <a:r>
              <a:rPr lang="fr-CH" altLang="fr-FR" dirty="0" err="1">
                <a:highlight>
                  <a:srgbClr val="FFFFFF"/>
                </a:highlight>
              </a:rPr>
              <a:t>While</a:t>
            </a:r>
            <a:r>
              <a:rPr lang="fr-CH" altLang="fr-FR" dirty="0">
                <a:highlight>
                  <a:srgbClr val="FFFFFF"/>
                </a:highlight>
              </a:rPr>
              <a:t> </a:t>
            </a:r>
            <a:r>
              <a:rPr lang="fr-CH" altLang="fr-FR" dirty="0" err="1">
                <a:highlight>
                  <a:srgbClr val="FFFFFF"/>
                </a:highlight>
              </a:rPr>
              <a:t>causality</a:t>
            </a:r>
            <a:r>
              <a:rPr lang="fr-CH" altLang="fr-FR" dirty="0">
                <a:highlight>
                  <a:srgbClr val="FFFFFF"/>
                </a:highlight>
              </a:rPr>
              <a:t> </a:t>
            </a:r>
            <a:r>
              <a:rPr lang="fr-CH" altLang="fr-FR" dirty="0" err="1">
                <a:highlight>
                  <a:srgbClr val="FFFFFF"/>
                </a:highlight>
              </a:rPr>
              <a:t>between</a:t>
            </a:r>
            <a:r>
              <a:rPr lang="fr-CH" altLang="fr-FR" dirty="0">
                <a:highlight>
                  <a:srgbClr val="FFFFFF"/>
                </a:highlight>
              </a:rPr>
              <a:t> intervention and </a:t>
            </a:r>
            <a:r>
              <a:rPr lang="fr-CH" altLang="fr-FR" dirty="0" err="1">
                <a:highlight>
                  <a:srgbClr val="FFFFFF"/>
                </a:highlight>
              </a:rPr>
              <a:t>reduction</a:t>
            </a:r>
            <a:r>
              <a:rPr lang="fr-CH" altLang="fr-FR" dirty="0">
                <a:highlight>
                  <a:srgbClr val="FFFFFF"/>
                </a:highlight>
              </a:rPr>
              <a:t> </a:t>
            </a:r>
            <a:r>
              <a:rPr lang="fr-CH" altLang="fr-FR" dirty="0" err="1">
                <a:highlight>
                  <a:srgbClr val="FFFFFF"/>
                </a:highlight>
              </a:rPr>
              <a:t>cannot</a:t>
            </a:r>
            <a:r>
              <a:rPr lang="fr-CH" altLang="fr-FR" dirty="0">
                <a:highlight>
                  <a:srgbClr val="FFFFFF"/>
                </a:highlight>
              </a:rPr>
              <a:t> </a:t>
            </a:r>
            <a:r>
              <a:rPr lang="fr-CH" altLang="fr-FR" dirty="0" err="1">
                <a:highlight>
                  <a:srgbClr val="FFFFFF"/>
                </a:highlight>
              </a:rPr>
              <a:t>be</a:t>
            </a:r>
            <a:r>
              <a:rPr lang="fr-CH" altLang="fr-FR" dirty="0">
                <a:highlight>
                  <a:srgbClr val="FFFFFF"/>
                </a:highlight>
              </a:rPr>
              <a:t> </a:t>
            </a:r>
            <a:r>
              <a:rPr lang="fr-CH" altLang="fr-FR" dirty="0" err="1">
                <a:highlight>
                  <a:srgbClr val="FFFFFF"/>
                </a:highlight>
              </a:rPr>
              <a:t>proved</a:t>
            </a:r>
            <a:r>
              <a:rPr lang="fr-CH" altLang="fr-FR" dirty="0">
                <a:highlight>
                  <a:srgbClr val="FFFFFF"/>
                </a:highlight>
              </a:rPr>
              <a:t>, due to the </a:t>
            </a:r>
            <a:r>
              <a:rPr lang="en-GB" altLang="fr-FR" dirty="0">
                <a:highlight>
                  <a:srgbClr val="FFFFFF"/>
                </a:highlight>
              </a:rPr>
              <a:t>multifactorial aspect of malaria transmission, the data (e.g. sporozoite rate) suggest that </a:t>
            </a:r>
            <a:r>
              <a:rPr lang="fr-CH" altLang="fr-FR" dirty="0">
                <a:highlight>
                  <a:srgbClr val="FFFFFF"/>
                </a:highlight>
              </a:rPr>
              <a:t>PBO </a:t>
            </a:r>
            <a:r>
              <a:rPr lang="fr-CH" altLang="fr-FR" dirty="0" err="1">
                <a:highlight>
                  <a:srgbClr val="FFFFFF"/>
                </a:highlight>
              </a:rPr>
              <a:t>treated</a:t>
            </a:r>
            <a:r>
              <a:rPr lang="fr-CH" altLang="fr-FR" dirty="0">
                <a:highlight>
                  <a:srgbClr val="FFFFFF"/>
                </a:highlight>
              </a:rPr>
              <a:t> nets </a:t>
            </a:r>
            <a:r>
              <a:rPr lang="fr-CH" altLang="fr-FR" dirty="0" err="1"/>
              <a:t>could</a:t>
            </a:r>
            <a:r>
              <a:rPr lang="fr-CH" altLang="fr-FR" dirty="0"/>
              <a:t> </a:t>
            </a:r>
            <a:r>
              <a:rPr lang="fr-CH" altLang="fr-FR" dirty="0" err="1"/>
              <a:t>be</a:t>
            </a:r>
            <a:r>
              <a:rPr lang="fr-CH" altLang="fr-FR" dirty="0"/>
              <a:t> more efficient in </a:t>
            </a:r>
            <a:r>
              <a:rPr lang="fr-CH" altLang="fr-FR" dirty="0" err="1"/>
              <a:t>this</a:t>
            </a:r>
            <a:r>
              <a:rPr lang="fr-CH" altLang="fr-FR" dirty="0"/>
              <a:t> </a:t>
            </a:r>
            <a:r>
              <a:rPr lang="fr-CH" altLang="fr-FR" dirty="0" err="1"/>
              <a:t>context</a:t>
            </a:r>
            <a:r>
              <a:rPr lang="fr-CH" altLang="fr-FR" dirty="0"/>
              <a:t> of high </a:t>
            </a:r>
            <a:r>
              <a:rPr lang="fr-CH" altLang="fr-FR" dirty="0">
                <a:highlight>
                  <a:srgbClr val="FFFFFF"/>
                </a:highlight>
              </a:rPr>
              <a:t>insecticide </a:t>
            </a:r>
            <a:r>
              <a:rPr lang="fr-CH" altLang="fr-FR" dirty="0" err="1">
                <a:highlight>
                  <a:srgbClr val="FFFFFF"/>
                </a:highlight>
              </a:rPr>
              <a:t>resistance</a:t>
            </a:r>
            <a:endParaRPr lang="fr-CH" altLang="fr-FR" dirty="0">
              <a:highlight>
                <a:srgbClr val="FFFFFF"/>
              </a:highlight>
            </a:endParaRPr>
          </a:p>
          <a:p>
            <a:pPr>
              <a:spcAft>
                <a:spcPts val="600"/>
              </a:spcAft>
              <a:defRPr/>
            </a:pPr>
            <a:r>
              <a:rPr lang="en-US" dirty="0">
                <a:highlight>
                  <a:srgbClr val="FFFFFF"/>
                </a:highlight>
              </a:rPr>
              <a:t>Importance of comprehensive surveillance activities to inform the adaptation of malaria control interventions </a:t>
            </a:r>
          </a:p>
          <a:p>
            <a:pPr>
              <a:spcAft>
                <a:spcPts val="600"/>
              </a:spcAft>
              <a:defRPr/>
            </a:pPr>
            <a:r>
              <a:rPr lang="fr-CH" altLang="fr-FR" dirty="0" err="1">
                <a:highlight>
                  <a:srgbClr val="FFFFFF"/>
                </a:highlight>
              </a:rPr>
              <a:t>Quality</a:t>
            </a:r>
            <a:r>
              <a:rPr lang="fr-CH" altLang="fr-FR" dirty="0">
                <a:highlight>
                  <a:srgbClr val="FFFFFF"/>
                </a:highlight>
              </a:rPr>
              <a:t> &amp; </a:t>
            </a:r>
            <a:r>
              <a:rPr lang="fr-CH" altLang="fr-FR" dirty="0" err="1">
                <a:highlight>
                  <a:srgbClr val="FFFFFF"/>
                </a:highlight>
              </a:rPr>
              <a:t>Targeted</a:t>
            </a:r>
            <a:r>
              <a:rPr lang="fr-CH" altLang="fr-FR" dirty="0">
                <a:highlight>
                  <a:srgbClr val="FFFFFF"/>
                </a:highlight>
              </a:rPr>
              <a:t> malaria </a:t>
            </a:r>
            <a:r>
              <a:rPr lang="fr-CH" altLang="fr-FR" dirty="0" err="1">
                <a:highlight>
                  <a:srgbClr val="FFFFFF"/>
                </a:highlight>
              </a:rPr>
              <a:t>prevention</a:t>
            </a:r>
            <a:r>
              <a:rPr lang="fr-CH" altLang="fr-FR" dirty="0">
                <a:highlight>
                  <a:srgbClr val="FFFFFF"/>
                </a:highlight>
              </a:rPr>
              <a:t> are </a:t>
            </a:r>
            <a:r>
              <a:rPr lang="fr-CH" altLang="fr-FR" dirty="0" err="1">
                <a:highlight>
                  <a:srgbClr val="FFFFFF"/>
                </a:highlight>
              </a:rPr>
              <a:t>feasible</a:t>
            </a:r>
            <a:r>
              <a:rPr lang="fr-CH" altLang="fr-FR" dirty="0">
                <a:highlight>
                  <a:srgbClr val="FFFFFF"/>
                </a:highlight>
              </a:rPr>
              <a:t> for a large population in </a:t>
            </a:r>
            <a:r>
              <a:rPr lang="fr-CH" altLang="fr-FR" dirty="0" err="1">
                <a:highlight>
                  <a:srgbClr val="FFFFFF"/>
                </a:highlight>
              </a:rPr>
              <a:t>heterogenous</a:t>
            </a:r>
            <a:r>
              <a:rPr lang="fr-CH" altLang="fr-FR" dirty="0">
                <a:highlight>
                  <a:srgbClr val="FFFFFF"/>
                </a:highlight>
              </a:rPr>
              <a:t> </a:t>
            </a:r>
            <a:r>
              <a:rPr lang="fr-CH" altLang="fr-FR" dirty="0" err="1">
                <a:highlight>
                  <a:srgbClr val="FFFFFF"/>
                </a:highlight>
              </a:rPr>
              <a:t>context</a:t>
            </a:r>
            <a:endParaRPr lang="fr-CH" altLang="fr-F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02E2201E-AD70-47F6-9B50-67653374C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H" altLang="fr-FR"/>
          </a:p>
        </p:txBody>
      </p:sp>
      <p:pic>
        <p:nvPicPr>
          <p:cNvPr id="37891" name="Content Placeholder 2">
            <a:extLst>
              <a:ext uri="{FF2B5EF4-FFF2-40B4-BE49-F238E27FC236}">
                <a16:creationId xmlns:a16="http://schemas.microsoft.com/office/drawing/2014/main" id="{890234B3-47D5-41E7-BE46-449FBFC4DDD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0561"/>
            <a:ext cx="12191999" cy="6854823"/>
          </a:xfrm>
        </p:spPr>
      </p:pic>
      <p:sp>
        <p:nvSpPr>
          <p:cNvPr id="37892" name="TextBox 3">
            <a:extLst>
              <a:ext uri="{FF2B5EF4-FFF2-40B4-BE49-F238E27FC236}">
                <a16:creationId xmlns:a16="http://schemas.microsoft.com/office/drawing/2014/main" id="{901C9196-4FC2-4147-B1E9-269927225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1664" y="4221088"/>
            <a:ext cx="774082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CH" altLang="fr-FR" sz="4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THANK YOU</a:t>
            </a:r>
          </a:p>
          <a:p>
            <a:pPr>
              <a:spcBef>
                <a:spcPct val="0"/>
              </a:spcBef>
              <a:buNone/>
            </a:pPr>
            <a:r>
              <a:rPr lang="fr-CH" altLang="fr-FR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Thanks</a:t>
            </a:r>
            <a:r>
              <a:rPr lang="fr-CH" altLang="fr-FR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to: </a:t>
            </a:r>
          </a:p>
          <a:p>
            <a:pPr marL="342900" indent="-342900">
              <a:spcBef>
                <a:spcPct val="0"/>
              </a:spcBef>
              <a:buFontTx/>
              <a:buChar char="-"/>
            </a:pPr>
            <a:r>
              <a:rPr lang="fr-CH" altLang="fr-FR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Tanzania</a:t>
            </a:r>
            <a:r>
              <a:rPr lang="fr-CH" altLang="fr-FR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fr-CH" altLang="fr-FR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MoH</a:t>
            </a:r>
            <a:endParaRPr lang="fr-CH" altLang="fr-FR" sz="24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342900" indent="-342900">
              <a:spcBef>
                <a:spcPct val="0"/>
              </a:spcBef>
              <a:buFontTx/>
              <a:buChar char="-"/>
            </a:pPr>
            <a:r>
              <a:rPr lang="fr-CH" altLang="fr-FR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Jovin Kitau &amp; Natacha Protopopoff - Moshi </a:t>
            </a:r>
            <a:r>
              <a:rPr lang="fr-CH" altLang="fr-FR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University</a:t>
            </a:r>
            <a:endParaRPr lang="fr-CH" altLang="fr-FR" sz="24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342900" indent="-342900">
              <a:spcBef>
                <a:spcPct val="0"/>
              </a:spcBef>
              <a:buFontTx/>
              <a:buChar char="-"/>
            </a:pPr>
            <a:r>
              <a:rPr lang="fr-CH" altLang="fr-FR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MSF team in </a:t>
            </a:r>
            <a:r>
              <a:rPr lang="fr-CH" altLang="fr-FR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Nduta</a:t>
            </a:r>
            <a:r>
              <a:rPr lang="fr-CH" altLang="fr-FR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(</a:t>
            </a:r>
            <a:r>
              <a:rPr lang="fr-CH" altLang="fr-FR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Watsan</a:t>
            </a:r>
            <a:r>
              <a:rPr lang="fr-CH" altLang="fr-FR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, GIS, HP and </a:t>
            </a:r>
            <a:r>
              <a:rPr lang="fr-CH" altLang="fr-FR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medical</a:t>
            </a:r>
            <a:r>
              <a:rPr lang="fr-CH" altLang="fr-FR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)</a:t>
            </a:r>
          </a:p>
          <a:p>
            <a:pPr marL="342900" indent="-342900">
              <a:spcBef>
                <a:spcPct val="0"/>
              </a:spcBef>
              <a:buFontTx/>
              <a:buChar char="-"/>
            </a:pPr>
            <a:r>
              <a:rPr lang="fr-CH" altLang="fr-FR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Manuel </a:t>
            </a:r>
            <a:r>
              <a:rPr lang="fr-CH" altLang="fr-FR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Albela</a:t>
            </a:r>
            <a:r>
              <a:rPr lang="fr-CH" altLang="fr-FR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and Iza </a:t>
            </a:r>
            <a:r>
              <a:rPr lang="fr-CH" altLang="fr-FR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Ciglenecki</a:t>
            </a:r>
            <a:r>
              <a:rPr lang="fr-CH" altLang="fr-FR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/MSF OCG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SF theme pp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2f035dc-877f-47c5-a098-0c6fdb408b4f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4D7BF0C1-32F1-4AEC-ADAB-A9098D47F49D}"/>
</file>

<file path=customXml/itemProps2.xml><?xml version="1.0" encoding="utf-8"?>
<ds:datastoreItem xmlns:ds="http://schemas.openxmlformats.org/officeDocument/2006/customXml" ds:itemID="{F236DC88-1D6E-48EF-83DF-FEF18E5DBBEE}"/>
</file>

<file path=customXml/itemProps3.xml><?xml version="1.0" encoding="utf-8"?>
<ds:datastoreItem xmlns:ds="http://schemas.openxmlformats.org/officeDocument/2006/customXml" ds:itemID="{756C91B5-F4E2-4773-B88B-E44EB75BE05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17171</TotalTime>
  <Words>1011</Words>
  <Application>Microsoft Office PowerPoint</Application>
  <PresentationFormat>Widescreen</PresentationFormat>
  <Paragraphs>175</Paragraphs>
  <Slides>16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 New Roman</vt:lpstr>
      <vt:lpstr>Wingdings</vt:lpstr>
      <vt:lpstr>MSF theme ppt</vt:lpstr>
      <vt:lpstr>PowerPoint Presentation</vt:lpstr>
      <vt:lpstr>BACKGROUND</vt:lpstr>
      <vt:lpstr>PowerPoint Presentation</vt:lpstr>
      <vt:lpstr>INTEGRATED MALARIA CONTROL STRATEGY </vt:lpstr>
      <vt:lpstr>INTEGRATED SURVEILLANCE &amp; MONITORING </vt:lpstr>
      <vt:lpstr>Entomology surveillance lab</vt:lpstr>
      <vt:lpstr>PowerPoint Presentation</vt:lpstr>
      <vt:lpstr>MOSQUITO NET DISTRIBUTIONS</vt:lpstr>
      <vt:lpstr>LARVICIDING ACTIVITIES</vt:lpstr>
      <vt:lpstr>PowerPoint Presentation</vt:lpstr>
      <vt:lpstr>PowerPoint Presentation</vt:lpstr>
      <vt:lpstr>RESULTS (2/3)</vt:lpstr>
      <vt:lpstr>RESULTS (3/3)</vt:lpstr>
      <vt:lpstr>LIMITATIONS</vt:lpstr>
      <vt:lpstr>CONCLUSIONS</vt:lpstr>
      <vt:lpstr>PowerPoint Presentation</vt:lpstr>
    </vt:vector>
  </TitlesOfParts>
  <Company>MSF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MSFUser</dc:creator>
  <cp:lastModifiedBy>Claire DORION</cp:lastModifiedBy>
  <cp:revision>431</cp:revision>
  <dcterms:created xsi:type="dcterms:W3CDTF">2003-08-29T16:14:29Z</dcterms:created>
  <dcterms:modified xsi:type="dcterms:W3CDTF">2019-04-26T12:02:04Z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0x010100EF656C67CEBF1B4EA4579FD3E3AFD5F7</vt:lpwstr>
  </property>
  <property fmtid="{D5CDD505-2E9C-101B-9397-08002B2CF9AE}" pid="3" name="Order">
    <vt:r8>356400</vt:r8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</Properties>
</file>