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3" r:id="rId3"/>
    <p:sldId id="275" r:id="rId4"/>
    <p:sldId id="263" r:id="rId5"/>
    <p:sldId id="270" r:id="rId6"/>
    <p:sldId id="258" r:id="rId7"/>
    <p:sldId id="267" r:id="rId8"/>
    <p:sldId id="262" r:id="rId9"/>
    <p:sldId id="264" r:id="rId10"/>
    <p:sldId id="271" r:id="rId11"/>
    <p:sldId id="260" r:id="rId12"/>
    <p:sldId id="261" r:id="rId13"/>
    <p:sldId id="274" r:id="rId14"/>
    <p:sldId id="265" r:id="rId15"/>
  </p:sldIdLst>
  <p:sldSz cx="9144000" cy="5143500" type="screen16x9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arlie Mamba" initials="C 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240" y="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8BDF7-5C14-4123-958C-54D1DEC079D0}" type="datetimeFigureOut">
              <a:rPr lang="en-AU" smtClean="0"/>
              <a:t>30/04/2019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CADB4-EBC9-414A-BEDE-3B2E789FD5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5591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I</a:t>
            </a:r>
            <a:r>
              <a:rPr lang="fr-CH" baseline="0" dirty="0" smtClean="0"/>
              <a:t> </a:t>
            </a:r>
            <a:r>
              <a:rPr lang="fr-CH" baseline="0" dirty="0" err="1" smtClean="0"/>
              <a:t>will</a:t>
            </a:r>
            <a:r>
              <a:rPr lang="fr-CH" baseline="0" dirty="0" smtClean="0"/>
              <a:t> </a:t>
            </a:r>
            <a:r>
              <a:rPr lang="fr-CH" baseline="0" dirty="0" err="1" smtClean="0"/>
              <a:t>be</a:t>
            </a:r>
            <a:r>
              <a:rPr lang="fr-CH" baseline="0" dirty="0" smtClean="0"/>
              <a:t> </a:t>
            </a:r>
            <a:r>
              <a:rPr lang="fr-CH" baseline="0" dirty="0" err="1" smtClean="0"/>
              <a:t>presenting</a:t>
            </a:r>
            <a:r>
              <a:rPr lang="fr-CH" baseline="0" dirty="0" smtClean="0"/>
              <a:t> </a:t>
            </a:r>
            <a:r>
              <a:rPr lang="fr-CH" baseline="0" dirty="0" err="1" smtClean="0"/>
              <a:t>study</a:t>
            </a:r>
            <a:r>
              <a:rPr lang="fr-CH" baseline="0" dirty="0" smtClean="0"/>
              <a:t> </a:t>
            </a:r>
            <a:r>
              <a:rPr lang="fr-CH" baseline="0" dirty="0" err="1" smtClean="0"/>
              <a:t>findings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from</a:t>
            </a:r>
            <a:r>
              <a:rPr lang="fr-CH" baseline="0" dirty="0" smtClean="0"/>
              <a:t> a </a:t>
            </a:r>
            <a:r>
              <a:rPr lang="fr-CH" baseline="0" dirty="0" err="1" smtClean="0"/>
              <a:t>study</a:t>
            </a:r>
            <a:r>
              <a:rPr lang="fr-CH" baseline="0" dirty="0" smtClean="0"/>
              <a:t> on …. </a:t>
            </a:r>
            <a:r>
              <a:rPr lang="fr-CH" baseline="0" dirty="0" err="1" smtClean="0"/>
              <a:t>Mainly</a:t>
            </a:r>
            <a:r>
              <a:rPr lang="fr-CH" baseline="0" dirty="0" smtClean="0"/>
              <a:t> to </a:t>
            </a:r>
            <a:r>
              <a:rPr lang="fr-CH" baseline="0" dirty="0" err="1" smtClean="0"/>
              <a:t>understand</a:t>
            </a:r>
            <a:r>
              <a:rPr lang="fr-CH" baseline="0" dirty="0" smtClean="0"/>
              <a:t> the social- cultural and </a:t>
            </a:r>
            <a:r>
              <a:rPr lang="fr-CH" baseline="0" dirty="0" err="1" smtClean="0"/>
              <a:t>programmatic</a:t>
            </a:r>
            <a:r>
              <a:rPr lang="fr-CH" baseline="0" dirty="0" smtClean="0"/>
              <a:t> conditions </a:t>
            </a:r>
            <a:r>
              <a:rPr lang="fr-CH" baseline="0" dirty="0" err="1" smtClean="0"/>
              <a:t>that</a:t>
            </a:r>
            <a:r>
              <a:rPr lang="fr-CH" baseline="0" dirty="0" smtClean="0"/>
              <a:t> influence PrEP initiation, </a:t>
            </a:r>
            <a:r>
              <a:rPr lang="fr-CH" baseline="0" dirty="0" err="1" smtClean="0"/>
              <a:t>adherence</a:t>
            </a:r>
            <a:r>
              <a:rPr lang="fr-CH" baseline="0" dirty="0" smtClean="0"/>
              <a:t> and continuation </a:t>
            </a:r>
            <a:r>
              <a:rPr lang="fr-CH" baseline="0" dirty="0" err="1" smtClean="0"/>
              <a:t>amoung</a:t>
            </a:r>
            <a:r>
              <a:rPr lang="fr-CH" baseline="0" dirty="0" smtClean="0"/>
              <a:t> AGYW 16-25 and </a:t>
            </a:r>
            <a:r>
              <a:rPr lang="fr-CH" baseline="0" dirty="0" err="1" smtClean="0"/>
              <a:t>Pregnant</a:t>
            </a:r>
            <a:r>
              <a:rPr lang="fr-CH" baseline="0" dirty="0" smtClean="0"/>
              <a:t>, </a:t>
            </a:r>
            <a:r>
              <a:rPr lang="fr-CH" baseline="0" dirty="0" err="1" smtClean="0"/>
              <a:t>breastfeeding</a:t>
            </a:r>
            <a:r>
              <a:rPr lang="fr-CH" baseline="0" dirty="0" smtClean="0"/>
              <a:t> </a:t>
            </a:r>
            <a:r>
              <a:rPr lang="fr-CH" baseline="0" dirty="0" err="1" smtClean="0"/>
              <a:t>women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290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2. </a:t>
            </a:r>
            <a:r>
              <a:rPr lang="en-AU" dirty="0" smtClean="0"/>
              <a:t>regarding its programmatic feasibility remains</a:t>
            </a:r>
          </a:p>
          <a:p>
            <a:r>
              <a:rPr lang="fr-CH" dirty="0" smtClean="0"/>
              <a:t>3. to</a:t>
            </a:r>
            <a:r>
              <a:rPr lang="fr-CH" baseline="0" dirty="0" smtClean="0"/>
              <a:t> </a:t>
            </a:r>
            <a:r>
              <a:rPr lang="fr-CH" baseline="0" dirty="0" err="1" smtClean="0"/>
              <a:t>December</a:t>
            </a:r>
            <a:r>
              <a:rPr lang="fr-CH" baseline="0" dirty="0" smtClean="0"/>
              <a:t> 2018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1488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2. </a:t>
            </a:r>
            <a:r>
              <a:rPr lang="en-AU" dirty="0" smtClean="0"/>
              <a:t>regarding its programmatic feasibility remains</a:t>
            </a:r>
          </a:p>
          <a:p>
            <a:r>
              <a:rPr lang="fr-CH" dirty="0" smtClean="0"/>
              <a:t>3. to</a:t>
            </a:r>
            <a:r>
              <a:rPr lang="fr-CH" baseline="0" dirty="0" smtClean="0"/>
              <a:t> </a:t>
            </a:r>
            <a:r>
              <a:rPr lang="fr-CH" baseline="0" dirty="0" err="1" smtClean="0"/>
              <a:t>December</a:t>
            </a:r>
            <a:r>
              <a:rPr lang="fr-CH" baseline="0" dirty="0" smtClean="0"/>
              <a:t> 2018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1488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H" dirty="0" smtClean="0"/>
              <a:t>2. </a:t>
            </a:r>
            <a:r>
              <a:rPr lang="en-AU" dirty="0" smtClean="0"/>
              <a:t>9 PHC facilities of Nhlangano  and 01 Secondary health </a:t>
            </a:r>
            <a:r>
              <a:rPr lang="en-AU" dirty="0" err="1" smtClean="0"/>
              <a:t>center</a:t>
            </a:r>
            <a:r>
              <a:rPr lang="en-AU" baseline="0" dirty="0" smtClean="0"/>
              <a:t>, </a:t>
            </a:r>
            <a:r>
              <a:rPr lang="en-AU" dirty="0" smtClean="0"/>
              <a:t>1 Satellite Fixed HIV testing site and 01 safe space in </a:t>
            </a:r>
            <a:r>
              <a:rPr lang="en-AU" dirty="0" err="1" smtClean="0"/>
              <a:t>Matsanjeni</a:t>
            </a:r>
            <a:endParaRPr lang="en-AU" dirty="0" smtClean="0"/>
          </a:p>
          <a:p>
            <a:pPr marL="0" indent="0">
              <a:buNone/>
            </a:pPr>
            <a:r>
              <a:rPr lang="fr-CH" dirty="0" err="1" smtClean="0"/>
              <a:t>Inform</a:t>
            </a:r>
            <a:r>
              <a:rPr lang="fr-CH" baseline="0" dirty="0" smtClean="0"/>
              <a:t> about the focus </a:t>
            </a:r>
            <a:r>
              <a:rPr lang="fr-CH" baseline="0" dirty="0" err="1" smtClean="0"/>
              <a:t>being</a:t>
            </a:r>
            <a:r>
              <a:rPr lang="fr-CH" baseline="0" dirty="0" smtClean="0"/>
              <a:t> </a:t>
            </a:r>
            <a:r>
              <a:rPr lang="fr-CH" baseline="0" dirty="0" err="1" smtClean="0"/>
              <a:t>Quali</a:t>
            </a:r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0244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2408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4327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Entry point </a:t>
            </a:r>
            <a:r>
              <a:rPr lang="fr-CH" dirty="0" err="1" smtClean="0"/>
              <a:t>being</a:t>
            </a:r>
            <a:r>
              <a:rPr lang="fr-CH" dirty="0" smtClean="0"/>
              <a:t> ANC </a:t>
            </a:r>
          </a:p>
          <a:p>
            <a:r>
              <a:rPr lang="fr-CH" dirty="0" err="1" smtClean="0"/>
              <a:t>Reason</a:t>
            </a:r>
            <a:r>
              <a:rPr lang="fr-CH" dirty="0" smtClean="0"/>
              <a:t> for the drop down</a:t>
            </a:r>
            <a:r>
              <a:rPr lang="fr-CH" baseline="0" dirty="0" smtClean="0"/>
              <a:t> to 32 % </a:t>
            </a:r>
            <a:r>
              <a:rPr lang="fr-CH" baseline="0" dirty="0" err="1" smtClean="0"/>
              <a:t>was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that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others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preferred</a:t>
            </a:r>
            <a:r>
              <a:rPr lang="fr-CH" baseline="0" dirty="0" smtClean="0"/>
              <a:t> </a:t>
            </a:r>
            <a:r>
              <a:rPr lang="fr-CH" baseline="0" dirty="0" err="1" smtClean="0"/>
              <a:t>other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prevention</a:t>
            </a:r>
            <a:r>
              <a:rPr lang="fr-CH" baseline="0" dirty="0" smtClean="0"/>
              <a:t> </a:t>
            </a:r>
            <a:r>
              <a:rPr lang="fr-CH" baseline="0" dirty="0" err="1" smtClean="0"/>
              <a:t>methods</a:t>
            </a:r>
            <a:r>
              <a:rPr lang="fr-CH" baseline="0" dirty="0" smtClean="0"/>
              <a:t>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1898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dirty="0" smtClean="0"/>
              <a:t>1. </a:t>
            </a:r>
            <a:r>
              <a:rPr lang="en-AU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Perceptions of HIV risk drove PrEP initiation and continuation </a:t>
            </a:r>
            <a:r>
              <a:rPr lang="en-GB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were shaped by challenges in negotiating protected sex</a:t>
            </a:r>
            <a:endParaRPr lang="en-AU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4801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2. </a:t>
            </a:r>
            <a:r>
              <a:rPr lang="en-AU" dirty="0" smtClean="0"/>
              <a:t>Side effects, pill burden or misconceptions that PrEP is lifelong 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0012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AU" dirty="0" smtClean="0"/>
              <a:t>to participate in this study, therefore FGDs were conducted, documenting perspectives and hypothetical answers rather than real-life experiences</a:t>
            </a:r>
          </a:p>
          <a:p>
            <a:pPr marL="228600" indent="-228600">
              <a:buAutoNum type="arabicPeriod"/>
            </a:pPr>
            <a:r>
              <a:rPr lang="fr-CH" dirty="0" smtClean="0"/>
              <a:t>Due</a:t>
            </a:r>
            <a:r>
              <a:rPr lang="fr-CH" baseline="0" dirty="0" smtClean="0"/>
              <a:t> to </a:t>
            </a:r>
            <a:r>
              <a:rPr lang="fr-CH" baseline="0" dirty="0" err="1" smtClean="0"/>
              <a:t>strong</a:t>
            </a:r>
            <a:r>
              <a:rPr lang="fr-CH" baseline="0" dirty="0" smtClean="0"/>
              <a:t> </a:t>
            </a:r>
            <a:r>
              <a:rPr lang="fr-CH" baseline="0" dirty="0" err="1" smtClean="0"/>
              <a:t>female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norms</a:t>
            </a:r>
            <a:r>
              <a:rPr lang="fr-CH" baseline="0" dirty="0" smtClean="0"/>
              <a:t> of </a:t>
            </a:r>
            <a:r>
              <a:rPr lang="fr-CH" baseline="0" dirty="0" err="1" smtClean="0"/>
              <a:t>respectibility</a:t>
            </a:r>
            <a:endParaRPr lang="en-AU" dirty="0" smtClean="0"/>
          </a:p>
          <a:p>
            <a:pPr marL="228600" indent="-228600">
              <a:buAutoNum type="arabicPeriod"/>
            </a:pPr>
            <a:r>
              <a:rPr lang="en-AU" baseline="0" dirty="0" smtClean="0"/>
              <a:t>due to the strong and strict emphasis on adherence within health facilities</a:t>
            </a:r>
          </a:p>
          <a:p>
            <a:pPr marL="228600" indent="-228600">
              <a:buAutoNum type="arabicPeriod"/>
            </a:pPr>
            <a:r>
              <a:rPr lang="en-AU" baseline="0" dirty="0" smtClean="0"/>
              <a:t>due the sensitive nature of topic</a:t>
            </a:r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endParaRPr lang="en-AU" baseline="0" dirty="0" smtClean="0"/>
          </a:p>
          <a:p>
            <a:pPr marL="228600" indent="-228600">
              <a:buAutoNum type="arabicPeriod"/>
            </a:pPr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>
                <a:solidFill>
                  <a:prstClr val="black"/>
                </a:solidFill>
              </a:rPr>
              <a:pPr/>
              <a:t>10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180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3. </a:t>
            </a:r>
            <a:r>
              <a:rPr lang="en-AU" dirty="0" smtClean="0"/>
              <a:t>The potential for PrEP to empower women may be undermined without community-level interventions to…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9919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smtClean="0"/>
              <a:t>SO WITH THAT WE WILL LIKE TO 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4337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smtClean="0"/>
              <a:t>SO WITH THAT WE WILL LIKE TO 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43370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CADB4-EBC9-414A-BEDE-3B2E789FD5E9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3940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88D73-FBB3-45C9-B203-B0C3DDDEE8FE}" type="datetime1">
              <a:rPr lang="en-AU" smtClean="0"/>
              <a:t>30/04/2019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734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3183-E192-40CF-B934-5327EAD70B9B}" type="datetime1">
              <a:rPr lang="en-AU" smtClean="0"/>
              <a:t>30/04/2019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6080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A8C3-F9ED-499B-B575-DB8F6B8562E0}" type="datetime1">
              <a:rPr lang="en-AU" smtClean="0"/>
              <a:t>30/04/2019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991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1253-902E-41F9-8FE3-01B15F67C6C4}" type="datetime1">
              <a:rPr lang="en-AU" smtClean="0"/>
              <a:t>30/04/2019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65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9F093-CFD1-4F0A-9BE0-99B56DFE896A}" type="datetime1">
              <a:rPr lang="en-AU" smtClean="0"/>
              <a:t>30/04/2019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5837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A326-B3A1-4A46-B867-26C53C140D24}" type="datetime1">
              <a:rPr lang="en-AU" smtClean="0"/>
              <a:t>30/04/2019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0110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1E943-9314-4EF5-A34A-C2AF717ACDB1}" type="datetime1">
              <a:rPr lang="en-AU" smtClean="0"/>
              <a:t>30/04/2019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793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10D2-8C80-48C5-8358-BC6A16CEA003}" type="datetime1">
              <a:rPr lang="en-AU" smtClean="0"/>
              <a:t>30/04/2019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058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820D-3BD1-4382-BF6C-5EDA0B464110}" type="datetime1">
              <a:rPr lang="en-AU" smtClean="0"/>
              <a:t>30/04/2019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1289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6E2-4D38-4F65-9322-2039D8FD0B8F}" type="datetime1">
              <a:rPr lang="en-AU" smtClean="0"/>
              <a:t>30/04/2019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549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DB5B-50BE-44D9-A1E9-C3AC74C50A46}" type="datetime1">
              <a:rPr lang="en-AU" smtClean="0"/>
              <a:t>30/04/2019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533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2ADF-B1B5-45B0-B779-EA189763AEA2}" type="datetime1">
              <a:rPr lang="en-AU" smtClean="0"/>
              <a:t>30/04/2019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C34C5-DCA5-4F47-8D4E-4D23F62788F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335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2000"/>
            <a:lum/>
          </a:blip>
          <a:srcRect/>
          <a:stretch>
            <a:fillRect l="-33000" t="-32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23678"/>
            <a:ext cx="9144000" cy="252028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b="1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b="1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Pre-exposure prophylaxis for HIV prevention in the public healthcare system in Eswatini</a:t>
            </a:r>
            <a:endParaRPr lang="en-AU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7864" y="123478"/>
            <a:ext cx="6400800" cy="1314450"/>
          </a:xfrm>
        </p:spPr>
        <p:txBody>
          <a:bodyPr>
            <a:noAutofit/>
          </a:bodyPr>
          <a:lstStyle/>
          <a:p>
            <a:r>
              <a:rPr lang="fr-CH" sz="4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MSF SCIENTIFIC DAYS </a:t>
            </a:r>
            <a:r>
              <a:rPr lang="fr-CH" sz="4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</a:t>
            </a:r>
            <a:endParaRPr lang="en-AU" sz="4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3"/>
            <a:ext cx="8712968" cy="273844"/>
          </a:xfrm>
        </p:spPr>
        <p:txBody>
          <a:bodyPr/>
          <a:lstStyle/>
          <a:p>
            <a:r>
              <a:rPr lang="fr-CH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fr-CH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fr-CH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Pre-exposure prophylaxis for HIV prevention in the public healthcare system,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  <a:endParaRPr lang="en-A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11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/>
          </a:solidFill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1590"/>
            <a:ext cx="8229600" cy="3600399"/>
          </a:xfrm>
        </p:spPr>
        <p:txBody>
          <a:bodyPr>
            <a:noAutofit/>
          </a:bodyPr>
          <a:lstStyle/>
          <a:p>
            <a:pPr algn="just"/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re-exposure prophylaxis (PrEP) holds great potential as a HIV prevention intervention in settings with high HIV </a:t>
            </a: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incidence (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1.36%) </a:t>
            </a:r>
          </a:p>
          <a:p>
            <a:pPr algn="just"/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HIV prevalence of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27.2% </a:t>
            </a: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among adults aged 15 years and above in 2016 </a:t>
            </a:r>
          </a:p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Evidence on PrEP limited for African </a:t>
            </a: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contexts in routine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settings</a:t>
            </a:r>
          </a:p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MSF and the Ministry of Health (</a:t>
            </a:r>
            <a:r>
              <a:rPr lang="en-AU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MoH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have operated a PrEP demonstration project in Eswatini since Sep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9512" y="4948014"/>
            <a:ext cx="8964488" cy="195486"/>
          </a:xfrm>
        </p:spPr>
        <p:txBody>
          <a:bodyPr/>
          <a:lstStyle/>
          <a:p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31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/>
          </a:solidFill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AIM AND OBJECTIVES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459831"/>
          </a:xfrm>
        </p:spPr>
        <p:txBody>
          <a:bodyPr>
            <a:noAutofit/>
          </a:bodyPr>
          <a:lstStyle/>
          <a:p>
            <a:pPr algn="just"/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explore the social-cultural and programmatic conditions that influence PrEP initiation, adherence and continuation/discontinuation of adolescent girls and young women (AGYW), 16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years, and pregnant and breastfeeding women (PBW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0" indent="0" algn="just">
              <a:buNone/>
            </a:pPr>
            <a:endParaRPr lang="en-A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 operational and policy recommendations to guide a national roll-out of </a:t>
            </a:r>
            <a:r>
              <a:rPr lang="en-AU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PrEP</a:t>
            </a:r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9512" y="4767263"/>
            <a:ext cx="8964488" cy="273844"/>
          </a:xfrm>
        </p:spPr>
        <p:txBody>
          <a:bodyPr/>
          <a:lstStyle/>
          <a:p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2935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239" y="-236562"/>
            <a:ext cx="9144000" cy="1289298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STUDY DESIGN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482952" cy="3394472"/>
          </a:xfrm>
        </p:spPr>
        <p:txBody>
          <a:bodyPr>
            <a:noAutofit/>
          </a:bodyPr>
          <a:lstStyle/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study used both qualitative and quantitative methods </a:t>
            </a:r>
            <a:endParaRPr lang="fr-CH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AU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MSF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study took place in 12 clinic sites in the Shiselweni region between Sep 2017 and Dec 2018 </a:t>
            </a:r>
            <a:endParaRPr lang="fr-CH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study was approved by the MSF Ethics Review Board and by the Eswatini Ethics Committee </a:t>
            </a:r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3"/>
            <a:ext cx="8856984" cy="273844"/>
          </a:xfrm>
        </p:spPr>
        <p:txBody>
          <a:bodyPr/>
          <a:lstStyle/>
          <a:p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59582"/>
            <a:ext cx="305983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 rot="1425644">
            <a:off x="6095794" y="3672142"/>
            <a:ext cx="2665093" cy="9758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460432" y="4587974"/>
            <a:ext cx="82130" cy="90709"/>
          </a:xfrm>
          <a:prstGeom prst="ellipse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4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9512" y="4659983"/>
            <a:ext cx="8856984" cy="432048"/>
          </a:xfrm>
        </p:spPr>
        <p:txBody>
          <a:bodyPr/>
          <a:lstStyle/>
          <a:p>
            <a:r>
              <a:rPr lang="en-AU" dirty="0">
                <a:solidFill>
                  <a:prstClr val="black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dirty="0" err="1">
                <a:solidFill>
                  <a:prstClr val="black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dirty="0">
                <a:solidFill>
                  <a:prstClr val="black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dirty="0" err="1">
                <a:solidFill>
                  <a:prstClr val="black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>
                <a:solidFill>
                  <a:prstClr val="black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09587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H" sz="49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Study</a:t>
            </a:r>
            <a:r>
              <a:rPr lang="fr-CH" sz="4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H" sz="49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Methods</a:t>
            </a:r>
            <a:endParaRPr lang="en-AU" sz="4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4664535" y="1131590"/>
            <a:ext cx="3897494" cy="2880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b="1" i="1" dirty="0" smtClean="0">
                <a:solidFill>
                  <a:prstClr val="black"/>
                </a:solidFill>
              </a:rPr>
              <a:t>Exclusion  Criteria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800" dirty="0" smtClean="0">
                <a:solidFill>
                  <a:prstClr val="black"/>
                </a:solidFill>
              </a:rPr>
              <a:t>Acute HIV Infection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800" dirty="0" smtClean="0">
                <a:solidFill>
                  <a:prstClr val="black"/>
                </a:solidFill>
              </a:rPr>
              <a:t>Possible renal impairment (</a:t>
            </a:r>
            <a:r>
              <a:rPr lang="en-GB" sz="1800" dirty="0" err="1" smtClean="0">
                <a:solidFill>
                  <a:prstClr val="black"/>
                </a:solidFill>
              </a:rPr>
              <a:t>CrCl</a:t>
            </a:r>
            <a:r>
              <a:rPr lang="en-GB" sz="1800" dirty="0" smtClean="0">
                <a:solidFill>
                  <a:prstClr val="black"/>
                </a:solidFill>
              </a:rPr>
              <a:t> &lt;60 ml/min)</a:t>
            </a:r>
            <a:endParaRPr lang="en-AU" sz="1800" dirty="0" smtClean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1800" dirty="0" smtClean="0">
                <a:solidFill>
                  <a:prstClr val="black"/>
                </a:solidFill>
              </a:rPr>
              <a:t>Weight &lt;40 kg</a:t>
            </a:r>
            <a:endParaRPr lang="en-AU" sz="1800" dirty="0" smtClean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1800" dirty="0" smtClean="0">
                <a:solidFill>
                  <a:prstClr val="black"/>
                </a:solidFill>
              </a:rPr>
              <a:t>Unable to provide consent (e.g. due to mental illness or incarceration)</a:t>
            </a:r>
            <a:endParaRPr lang="en-AU" sz="1800" dirty="0" smtClean="0">
              <a:solidFill>
                <a:prstClr val="black"/>
              </a:solidFill>
            </a:endParaRPr>
          </a:p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302572" y="1131590"/>
            <a:ext cx="3816424" cy="2880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b="1" i="1" dirty="0" smtClean="0">
                <a:solidFill>
                  <a:prstClr val="black"/>
                </a:solidFill>
              </a:rPr>
              <a:t>Inclusion Criteria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800" i="1" dirty="0" smtClean="0">
                <a:solidFill>
                  <a:prstClr val="black"/>
                </a:solidFill>
              </a:rPr>
              <a:t>Target population</a:t>
            </a:r>
            <a:endParaRPr lang="en-GB" sz="1800" dirty="0" smtClean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1800" dirty="0" smtClean="0">
                <a:solidFill>
                  <a:prstClr val="black"/>
                </a:solidFill>
              </a:rPr>
              <a:t>Age ≥16 years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800" dirty="0" smtClean="0">
                <a:solidFill>
                  <a:prstClr val="black"/>
                </a:solidFill>
              </a:rPr>
              <a:t>HIV negative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800" dirty="0" smtClean="0">
                <a:solidFill>
                  <a:prstClr val="black"/>
                </a:solidFill>
              </a:rPr>
              <a:t>Positive screening for high risk of HIV acquisition </a:t>
            </a:r>
            <a:endParaRPr lang="en-AU" sz="1800" dirty="0" smtClean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1800" dirty="0" smtClean="0">
                <a:solidFill>
                  <a:prstClr val="black"/>
                </a:solidFill>
              </a:rPr>
              <a:t>Willingness to adhere to daily </a:t>
            </a:r>
            <a:r>
              <a:rPr lang="en-GB" sz="1800" dirty="0" err="1" smtClean="0">
                <a:solidFill>
                  <a:prstClr val="black"/>
                </a:solidFill>
              </a:rPr>
              <a:t>PrEP</a:t>
            </a:r>
            <a:r>
              <a:rPr lang="en-GB" sz="1800" dirty="0" smtClean="0">
                <a:solidFill>
                  <a:prstClr val="black"/>
                </a:solidFill>
              </a:rPr>
              <a:t> </a:t>
            </a:r>
            <a:endParaRPr lang="en-AU" sz="1800" dirty="0" smtClean="0">
              <a:solidFill>
                <a:prstClr val="black"/>
              </a:solidFill>
            </a:endParaRPr>
          </a:p>
          <a:p>
            <a:endParaRPr lang="en-US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60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2546"/>
            <a:ext cx="9144000" cy="1063229"/>
          </a:xfrm>
          <a:solidFill>
            <a:schemeClr val="accent1"/>
          </a:solidFill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Qualitative Method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4" y="4876006"/>
            <a:ext cx="8568952" cy="267494"/>
          </a:xfrm>
        </p:spPr>
        <p:txBody>
          <a:bodyPr/>
          <a:lstStyle/>
          <a:p>
            <a:endParaRPr lang="en-AU" dirty="0" smtClean="0"/>
          </a:p>
          <a:p>
            <a:r>
              <a:rPr lang="en-AU" dirty="0" smtClean="0"/>
              <a:t>Nqobile </a:t>
            </a:r>
            <a:r>
              <a:rPr lang="en-AU" dirty="0" err="1" smtClean="0"/>
              <a:t>Mmema</a:t>
            </a:r>
            <a:r>
              <a:rPr lang="en-AU" dirty="0" smtClean="0"/>
              <a:t>, MSF, Pre-exposure prophylaxis for HIV prevention in the public healthcare system, </a:t>
            </a:r>
            <a:r>
              <a:rPr lang="en-AU" dirty="0" err="1" smtClean="0"/>
              <a:t>eSwatini</a:t>
            </a:r>
            <a:r>
              <a:rPr lang="en-AU" dirty="0" smtClean="0"/>
              <a:t>: mixed-methods study</a:t>
            </a:r>
          </a:p>
          <a:p>
            <a:endParaRPr lang="en-A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7574"/>
            <a:ext cx="770485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2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4293"/>
            <a:ext cx="9170169" cy="7258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fr-CH" sz="4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RESULTS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1928448"/>
            <a:ext cx="2415234" cy="30777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AU" sz="1600" dirty="0"/>
              <a:t>Most screening &amp; initiation: young women 16-25 </a:t>
            </a:r>
            <a:r>
              <a:rPr lang="en-AU" sz="1600" dirty="0" smtClean="0"/>
              <a:t>years </a:t>
            </a:r>
          </a:p>
          <a:p>
            <a:pPr algn="just"/>
            <a:endParaRPr lang="en-AU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H" sz="1600" dirty="0" smtClean="0"/>
              <a:t>Most screening entry point: ANC</a:t>
            </a:r>
            <a:endParaRPr lang="en-AU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AU" sz="1600" dirty="0"/>
              <a:t>Highest </a:t>
            </a:r>
            <a:r>
              <a:rPr lang="en-AU" sz="1600" dirty="0" smtClean="0"/>
              <a:t>uptake: MSM (100%)  </a:t>
            </a:r>
            <a:r>
              <a:rPr lang="en-AU" sz="1600" dirty="0"/>
              <a:t>FSW (</a:t>
            </a:r>
            <a:r>
              <a:rPr lang="en-AU" sz="1600" dirty="0" smtClean="0"/>
              <a:t>85%) </a:t>
            </a:r>
            <a:r>
              <a:rPr lang="en-AU" sz="1600" dirty="0"/>
              <a:t>and </a:t>
            </a:r>
            <a:r>
              <a:rPr lang="en-AU" sz="1600" dirty="0" err="1" smtClean="0"/>
              <a:t>serodiscordant</a:t>
            </a:r>
            <a:r>
              <a:rPr lang="en-AU" sz="1600" dirty="0" smtClean="0"/>
              <a:t> </a:t>
            </a:r>
            <a:r>
              <a:rPr lang="en-AU" sz="1600" dirty="0"/>
              <a:t>couples </a:t>
            </a:r>
            <a:r>
              <a:rPr lang="en-AU" sz="1600" dirty="0" smtClean="0"/>
              <a:t>(63%)</a:t>
            </a:r>
            <a:endParaRPr lang="en-AU" sz="1600" dirty="0"/>
          </a:p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152229" y="1041506"/>
            <a:ext cx="1881344" cy="900244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2003 </a:t>
            </a:r>
            <a:endParaRPr lang="en-US" sz="2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500" dirty="0" smtClean="0">
                <a:latin typeface="Calibri" panose="020F0502020204030204" pitchFamily="34" charset="0"/>
              </a:rPr>
              <a:t>Screened for substantial risk</a:t>
            </a:r>
            <a:endParaRPr lang="en-US" sz="1500" dirty="0"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5752" y="1041506"/>
            <a:ext cx="1800200" cy="90024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1592</a:t>
            </a:r>
            <a:endParaRPr lang="en-US" sz="2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500" dirty="0">
                <a:latin typeface="Calibri" panose="020F0502020204030204" pitchFamily="34" charset="0"/>
              </a:rPr>
              <a:t>A</a:t>
            </a:r>
            <a:r>
              <a:rPr lang="en-US" sz="1500" dirty="0" smtClean="0">
                <a:latin typeface="Calibri" panose="020F0502020204030204" pitchFamily="34" charset="0"/>
              </a:rPr>
              <a:t>t </a:t>
            </a:r>
            <a:endParaRPr lang="en-US" sz="1500" dirty="0">
              <a:latin typeface="Calibri" panose="020F0502020204030204" pitchFamily="34" charset="0"/>
            </a:endParaRPr>
          </a:p>
          <a:p>
            <a:pPr algn="ctr"/>
            <a:r>
              <a:rPr lang="en-US" sz="1500" dirty="0">
                <a:latin typeface="Calibri" panose="020F0502020204030204" pitchFamily="34" charset="0"/>
              </a:rPr>
              <a:t>substantial risk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31792" y="1056497"/>
            <a:ext cx="1800200" cy="90024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538</a:t>
            </a:r>
            <a:endParaRPr lang="en-US" sz="2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500" dirty="0">
                <a:latin typeface="Calibri" panose="020F0502020204030204" pitchFamily="34" charset="0"/>
              </a:rPr>
              <a:t>screened for </a:t>
            </a:r>
          </a:p>
          <a:p>
            <a:pPr algn="ctr"/>
            <a:r>
              <a:rPr lang="en-US" sz="1500" dirty="0">
                <a:latin typeface="Calibri" panose="020F0502020204030204" pitchFamily="34" charset="0"/>
              </a:rPr>
              <a:t>PrEP eligibility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2214" y="1040198"/>
            <a:ext cx="1512167" cy="90024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503</a:t>
            </a:r>
            <a:endParaRPr lang="en-US" sz="1500" dirty="0">
              <a:latin typeface="Calibri" panose="020F0502020204030204" pitchFamily="34" charset="0"/>
            </a:endParaRPr>
          </a:p>
          <a:p>
            <a:pPr algn="ctr"/>
            <a:r>
              <a:rPr lang="en-US" sz="1500" dirty="0">
                <a:latin typeface="Calibri" panose="020F0502020204030204" pitchFamily="34" charset="0"/>
              </a:rPr>
              <a:t>initiated </a:t>
            </a:r>
          </a:p>
          <a:p>
            <a:pPr algn="ctr"/>
            <a:r>
              <a:rPr lang="en-US" sz="1500" dirty="0">
                <a:latin typeface="Calibri" panose="020F0502020204030204" pitchFamily="34" charset="0"/>
              </a:rPr>
              <a:t>on PrEP</a:t>
            </a: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42" y="1910311"/>
            <a:ext cx="1172751" cy="126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https://static.thenounproject.com/png/944850-200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19" y="173585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579" y="1910311"/>
            <a:ext cx="1174725" cy="1254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502" y="1955637"/>
            <a:ext cx="1273597" cy="127359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440268" y="2336682"/>
            <a:ext cx="52206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PrEP</a:t>
            </a:r>
          </a:p>
          <a:p>
            <a:pPr algn="ctr"/>
            <a:r>
              <a:rPr lang="en-US" sz="1100" dirty="0"/>
              <a:t>tablets</a:t>
            </a:r>
          </a:p>
        </p:txBody>
      </p:sp>
      <p:sp>
        <p:nvSpPr>
          <p:cNvPr id="26" name="Right Brace 25"/>
          <p:cNvSpPr/>
          <p:nvPr/>
        </p:nvSpPr>
        <p:spPr>
          <a:xfrm rot="5400000">
            <a:off x="911434" y="2605670"/>
            <a:ext cx="552378" cy="1924699"/>
          </a:xfrm>
          <a:prstGeom prst="rightBrace">
            <a:avLst>
              <a:gd name="adj1" fmla="val 0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79" tIns="34289" rIns="68579" bIns="34289" rtlCol="0" anchor="ctr"/>
          <a:lstStyle/>
          <a:p>
            <a:pPr algn="ctr"/>
            <a:endParaRPr lang="en-US"/>
          </a:p>
        </p:txBody>
      </p:sp>
      <p:sp>
        <p:nvSpPr>
          <p:cNvPr id="27" name="Right Brace 26"/>
          <p:cNvSpPr/>
          <p:nvPr/>
        </p:nvSpPr>
        <p:spPr>
          <a:xfrm rot="5400000">
            <a:off x="3086081" y="2626082"/>
            <a:ext cx="552376" cy="1875724"/>
          </a:xfrm>
          <a:prstGeom prst="rightBrace">
            <a:avLst>
              <a:gd name="adj1" fmla="val 0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79" tIns="34289" rIns="68579" bIns="34289" rtlCol="0" anchor="ctr"/>
          <a:lstStyle/>
          <a:p>
            <a:pPr algn="ctr"/>
            <a:endParaRPr lang="en-US"/>
          </a:p>
        </p:txBody>
      </p:sp>
      <p:sp>
        <p:nvSpPr>
          <p:cNvPr id="28" name="Right Brace 27"/>
          <p:cNvSpPr/>
          <p:nvPr/>
        </p:nvSpPr>
        <p:spPr>
          <a:xfrm rot="5400000">
            <a:off x="5164080" y="2566855"/>
            <a:ext cx="552375" cy="1994177"/>
          </a:xfrm>
          <a:prstGeom prst="rightBrace">
            <a:avLst>
              <a:gd name="adj1" fmla="val 0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79" tIns="34289" rIns="68579" bIns="34289" rtlCol="0" anchor="ctr"/>
          <a:lstStyle/>
          <a:p>
            <a:pPr algn="ctr"/>
            <a:endParaRPr lang="en-US"/>
          </a:p>
        </p:txBody>
      </p:sp>
      <p:sp>
        <p:nvSpPr>
          <p:cNvPr id="29" name="Right Brace 28"/>
          <p:cNvSpPr/>
          <p:nvPr/>
        </p:nvSpPr>
        <p:spPr>
          <a:xfrm rot="5400000">
            <a:off x="4296860" y="3061948"/>
            <a:ext cx="393413" cy="2569460"/>
          </a:xfrm>
          <a:prstGeom prst="rightBrace">
            <a:avLst>
              <a:gd name="adj1" fmla="val 0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79" tIns="34289" rIns="68579" bIns="34289"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839040" y="4646629"/>
            <a:ext cx="4140063" cy="346249"/>
          </a:xfrm>
          <a:prstGeom prst="rect">
            <a:avLst/>
          </a:prstGeom>
          <a:solidFill>
            <a:schemeClr val="bg1"/>
          </a:solidFill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</a:rPr>
              <a:t>Overall uptake among those at risk: </a:t>
            </a:r>
            <a:r>
              <a:rPr lang="en-US" b="1" dirty="0" smtClean="0">
                <a:latin typeface="Calibri" panose="020F0502020204030204" pitchFamily="34" charset="0"/>
              </a:rPr>
              <a:t>32%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6802" y="3840131"/>
            <a:ext cx="1055830" cy="346249"/>
          </a:xfrm>
          <a:prstGeom prst="rect">
            <a:avLst/>
          </a:prstGeom>
          <a:solidFill>
            <a:schemeClr val="bg1"/>
          </a:solidFill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79%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17664" y="3823583"/>
            <a:ext cx="906264" cy="346249"/>
          </a:xfrm>
          <a:prstGeom prst="rect">
            <a:avLst/>
          </a:prstGeom>
          <a:solidFill>
            <a:schemeClr val="bg1"/>
          </a:solidFill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34%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64502" y="3823582"/>
            <a:ext cx="1055830" cy="346249"/>
          </a:xfrm>
          <a:prstGeom prst="rect">
            <a:avLst/>
          </a:prstGeom>
          <a:solidFill>
            <a:schemeClr val="bg1"/>
          </a:solidFill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86%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4" name="Isosceles Triangle 33"/>
          <p:cNvSpPr/>
          <p:nvPr/>
        </p:nvSpPr>
        <p:spPr>
          <a:xfrm rot="5400000">
            <a:off x="980833" y="2264542"/>
            <a:ext cx="2016224" cy="326388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en-US"/>
          </a:p>
        </p:txBody>
      </p:sp>
      <p:sp>
        <p:nvSpPr>
          <p:cNvPr id="35" name="Isosceles Triangle 34"/>
          <p:cNvSpPr/>
          <p:nvPr/>
        </p:nvSpPr>
        <p:spPr>
          <a:xfrm rot="5400000">
            <a:off x="4246340" y="2282495"/>
            <a:ext cx="1857220" cy="305473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en-US"/>
          </a:p>
        </p:txBody>
      </p:sp>
      <p:sp>
        <p:nvSpPr>
          <p:cNvPr id="36" name="Isosceles Triangle 35"/>
          <p:cNvSpPr/>
          <p:nvPr/>
        </p:nvSpPr>
        <p:spPr>
          <a:xfrm rot="5400000">
            <a:off x="2542190" y="2318274"/>
            <a:ext cx="1937654" cy="29749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503676"/>
              </p:ext>
            </p:extLst>
          </p:nvPr>
        </p:nvGraphicFramePr>
        <p:xfrm>
          <a:off x="6567403" y="753750"/>
          <a:ext cx="2415233" cy="10184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6106"/>
                <a:gridCol w="729127"/>
              </a:tblGrid>
              <a:tr h="37169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AU" sz="1800" b="1" u="none" strike="noStrike" dirty="0" smtClean="0">
                          <a:effectLst/>
                        </a:rPr>
                        <a:t>RETENTION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215571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u="none" strike="noStrike">
                          <a:effectLst/>
                        </a:rPr>
                        <a:t>Month 1</a:t>
                      </a:r>
                      <a:endParaRPr lang="en-A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1" u="none" strike="noStrike">
                          <a:effectLst/>
                        </a:rPr>
                        <a:t>58%</a:t>
                      </a:r>
                      <a:endParaRPr lang="en-A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15571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u="none" strike="noStrike" dirty="0">
                          <a:effectLst/>
                        </a:rPr>
                        <a:t>Month 3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1" u="none" strike="noStrike">
                          <a:effectLst/>
                        </a:rPr>
                        <a:t>39%</a:t>
                      </a:r>
                      <a:endParaRPr lang="en-A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15571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1" u="none" strike="noStrike">
                          <a:effectLst/>
                        </a:rPr>
                        <a:t>Month 6</a:t>
                      </a:r>
                      <a:endParaRPr lang="en-A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1" u="none" strike="noStrike" dirty="0">
                          <a:effectLst/>
                        </a:rPr>
                        <a:t>29%</a:t>
                      </a:r>
                      <a:endParaRPr lang="en-A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33519" y="699542"/>
            <a:ext cx="2854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 smtClean="0"/>
              <a:t>PrEP UPTAKE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43102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5567"/>
          </a:xfrm>
          <a:solidFill>
            <a:schemeClr val="accent1"/>
          </a:solidFill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RESULTS </a:t>
            </a:r>
            <a:r>
              <a:rPr lang="fr-CH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</a:t>
            </a:r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43558"/>
            <a:ext cx="2818656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A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A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Five themes explained PrEP initiation and continuation</a:t>
            </a:r>
          </a:p>
          <a:p>
            <a:r>
              <a:rPr lang="en-A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HIV risk perceptions</a:t>
            </a:r>
          </a:p>
          <a:p>
            <a:pPr marL="0" indent="0">
              <a:buNone/>
            </a:pPr>
            <a:r>
              <a:rPr lang="en-A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n-A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rove PrEP initiation and continuation and </a:t>
            </a:r>
            <a:r>
              <a:rPr lang="en-GB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were </a:t>
            </a:r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shaped by challenges in negotiating protected </a:t>
            </a:r>
            <a:r>
              <a:rPr lang="en-GB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sex</a:t>
            </a:r>
            <a:endParaRPr lang="en-AU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Feelings of autonomy and responsibility</a:t>
            </a:r>
          </a:p>
          <a:p>
            <a:pPr marL="0" indent="0">
              <a:buNone/>
            </a:pPr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Women perceived PrEP as enabling them to take responsibility for, and control of their health</a:t>
            </a:r>
            <a:endParaRPr lang="en-AU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9532" y="4846766"/>
            <a:ext cx="8568952" cy="273844"/>
          </a:xfrm>
        </p:spPr>
        <p:txBody>
          <a:bodyPr/>
          <a:lstStyle/>
          <a:p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4008" y="228371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163564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923928" y="987574"/>
            <a:ext cx="5184576" cy="1944216"/>
          </a:xfrm>
          <a:prstGeom prst="wedgeRoundRectCallout">
            <a:avLst>
              <a:gd name="adj1" fmla="val -68958"/>
              <a:gd name="adj2" fmla="val 292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“I feel at risk, even though he is taking the pills [ARVs], I am not convinced that I am safe. He is not responsible because sometimes he just goes somewhere and comes back home late and then he will not be able to take his pills</a:t>
            </a:r>
            <a:r>
              <a:rPr lang="en-AU" dirty="0" smtClean="0"/>
              <a:t>” (woman </a:t>
            </a:r>
            <a:r>
              <a:rPr lang="en-AU" dirty="0"/>
              <a:t>in HIV </a:t>
            </a:r>
            <a:r>
              <a:rPr lang="en-AU" dirty="0" err="1"/>
              <a:t>serodiscordant</a:t>
            </a:r>
            <a:r>
              <a:rPr lang="en-AU" dirty="0"/>
              <a:t> relationship, age group 21-25yrs</a:t>
            </a:r>
            <a:r>
              <a:rPr lang="en-AU" dirty="0" smtClean="0"/>
              <a:t>).</a:t>
            </a:r>
            <a:endParaRPr lang="en-AU" dirty="0"/>
          </a:p>
        </p:txBody>
      </p:sp>
      <p:sp>
        <p:nvSpPr>
          <p:cNvPr id="13" name="Oval Callout 12"/>
          <p:cNvSpPr/>
          <p:nvPr/>
        </p:nvSpPr>
        <p:spPr>
          <a:xfrm>
            <a:off x="3563888" y="3003798"/>
            <a:ext cx="5256584" cy="2139702"/>
          </a:xfrm>
          <a:prstGeom prst="wedgeEllipseCallout">
            <a:avLst>
              <a:gd name="adj1" fmla="val -59582"/>
              <a:gd name="adj2" fmla="val 2176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/>
              <a:t>“I feel free, because I have succeeded on my wish to have something to protect me from the virus - something which you are going to use alone. People can end up being irritated if you keep pushing them to use these things [condoms</a:t>
            </a:r>
            <a:r>
              <a:rPr lang="en-AU" sz="1600" dirty="0" smtClean="0"/>
              <a:t>]” </a:t>
            </a:r>
            <a:r>
              <a:rPr lang="en-AU" sz="1600" dirty="0"/>
              <a:t>(PBW, age group 21-25yrs</a:t>
            </a:r>
            <a:r>
              <a:rPr lang="en-AU" sz="1600" dirty="0" smtClean="0"/>
              <a:t>).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317431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1550"/>
          </a:xfrm>
          <a:solidFill>
            <a:schemeClr val="accent1"/>
          </a:solidFill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RESULTS </a:t>
            </a:r>
            <a:r>
              <a:rPr lang="fr-CH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</a:t>
            </a:r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43558"/>
            <a:ext cx="3466728" cy="4176464"/>
          </a:xfrm>
        </p:spPr>
        <p:txBody>
          <a:bodyPr>
            <a:normAutofit fontScale="47500" lnSpcReduction="20000"/>
          </a:bodyPr>
          <a:lstStyle/>
          <a:p>
            <a:endParaRPr lang="en-AU" sz="3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3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Disclosure and social support</a:t>
            </a:r>
          </a:p>
          <a:p>
            <a:pPr marL="0" indent="0">
              <a:buNone/>
            </a:pPr>
            <a:r>
              <a:rPr lang="en-AU" sz="3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Emotional and financial support from partners or family members influenced PrEP continuation </a:t>
            </a:r>
          </a:p>
          <a:p>
            <a:pPr marL="0" indent="0">
              <a:buNone/>
            </a:pPr>
            <a:endParaRPr lang="en-AU" sz="3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3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Drug-related issues</a:t>
            </a:r>
          </a:p>
          <a:p>
            <a:pPr marL="0" indent="0">
              <a:buNone/>
            </a:pPr>
            <a:r>
              <a:rPr lang="en-AU" sz="3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AU" sz="3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riggered PrEP discontinuation</a:t>
            </a:r>
            <a:r>
              <a:rPr lang="en-AU" sz="3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>
              <a:buNone/>
            </a:pPr>
            <a:endParaRPr lang="en-AU" sz="3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3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Patient-provider relations</a:t>
            </a:r>
          </a:p>
          <a:p>
            <a:pPr marL="0" indent="0">
              <a:buNone/>
            </a:pPr>
            <a:r>
              <a:rPr lang="en-AU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AU" sz="3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nfluenced women's PrEP engagement both positively and negatively 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31990"/>
            <a:ext cx="9036496" cy="360040"/>
          </a:xfrm>
        </p:spPr>
        <p:txBody>
          <a:bodyPr/>
          <a:lstStyle/>
          <a:p>
            <a:endParaRPr lang="en-AU" dirty="0" smtClean="0"/>
          </a:p>
          <a:p>
            <a:endParaRPr lang="en-AU" dirty="0" smtClean="0"/>
          </a:p>
          <a:p>
            <a:r>
              <a:rPr lang="en-AU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sz="11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sz="11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/>
          </a:p>
        </p:txBody>
      </p:sp>
      <p:sp>
        <p:nvSpPr>
          <p:cNvPr id="5" name="Oval Callout 4"/>
          <p:cNvSpPr/>
          <p:nvPr/>
        </p:nvSpPr>
        <p:spPr>
          <a:xfrm>
            <a:off x="4283968" y="771550"/>
            <a:ext cx="4860032" cy="1872208"/>
          </a:xfrm>
          <a:prstGeom prst="wedgeEllipseCallout">
            <a:avLst>
              <a:gd name="adj1" fmla="val -75706"/>
              <a:gd name="adj2" fmla="val -318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/>
              <a:t>“My grandmother knows that I am taking the pills.[…] She is happy that my risks of getting HIV are now low and she said I should continue taking and be committed to it as it is going to help me” (PBW, age group 16-20yrs)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4427984" y="2787774"/>
            <a:ext cx="4716016" cy="2100110"/>
          </a:xfrm>
          <a:prstGeom prst="wedgeRoundRectCallout">
            <a:avLst>
              <a:gd name="adj1" fmla="val -75533"/>
              <a:gd name="adj2" fmla="val -4210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“</a:t>
            </a:r>
            <a:r>
              <a:rPr lang="en-AU" sz="1600" dirty="0"/>
              <a:t>I was just tired of the pills, because they are big and they are like ARVs. You have to take them every day and yet they are difficult to swallow. I felt like I have to take it for the rest of my life, I have to take it every day without rest…I would understand if the pill was small. It is like I already have the virus, since I’m taking ARVs and there’s no </a:t>
            </a:r>
            <a:r>
              <a:rPr lang="en-AU" sz="1600" dirty="0" smtClean="0"/>
              <a:t>difference” </a:t>
            </a:r>
            <a:r>
              <a:rPr lang="en-AU" sz="1600" dirty="0"/>
              <a:t>(PBW, age group 21-25yrs)</a:t>
            </a:r>
          </a:p>
        </p:txBody>
      </p:sp>
    </p:spTree>
    <p:extLst>
      <p:ext uri="{BB962C8B-B14F-4D97-AF65-F5344CB8AC3E}">
        <p14:creationId xmlns:p14="http://schemas.microsoft.com/office/powerpoint/2010/main" val="274178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7575"/>
          </a:xfrm>
          <a:solidFill>
            <a:schemeClr val="accent1"/>
          </a:solidFill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LIMITATIONS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0" y="998608"/>
            <a:ext cx="9033476" cy="3877398"/>
          </a:xfrm>
        </p:spPr>
        <p:txBody>
          <a:bodyPr>
            <a:normAutofit/>
          </a:bodyPr>
          <a:lstStyle/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Inability to get enough male partners</a:t>
            </a:r>
          </a:p>
          <a:p>
            <a:pPr algn="just"/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is likely that the female PrEP clients’ multiple concurrent relationships were underreported</a:t>
            </a:r>
            <a:endParaRPr lang="en-A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dherence issues among PrEP clients might have been underreported</a:t>
            </a:r>
          </a:p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large number of clients discontinuing </a:t>
            </a:r>
            <a:r>
              <a:rPr lang="en-AU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PrEP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were not followed up (LTFU)</a:t>
            </a:r>
          </a:p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Gender Based </a:t>
            </a: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iolence (GBV) and Intimate Partner </a:t>
            </a: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iolence (IPV) are also likely to have been underreported</a:t>
            </a:r>
            <a:endParaRPr lang="en-AU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1520" y="4803997"/>
            <a:ext cx="8712968" cy="339503"/>
          </a:xfrm>
        </p:spPr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dirty="0" err="1" smtClean="0">
                <a:solidFill>
                  <a:prstClr val="black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dirty="0" smtClean="0">
                <a:solidFill>
                  <a:prstClr val="black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dirty="0" err="1" smtClean="0">
                <a:solidFill>
                  <a:prstClr val="black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 smtClean="0">
                <a:solidFill>
                  <a:prstClr val="black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2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43558"/>
          </a:xfrm>
          <a:solidFill>
            <a:schemeClr val="accent1"/>
          </a:solidFill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4104456"/>
          </a:xfrm>
        </p:spPr>
        <p:txBody>
          <a:bodyPr>
            <a:noAutofit/>
          </a:bodyPr>
          <a:lstStyle/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PrEP provision within a routine setting appeared feasible</a:t>
            </a:r>
          </a:p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for PrEP engagement requires ongoing, client-centred counselling that acknowledges fluidity in women's HIV risk as well as perceptions of risk</a:t>
            </a:r>
          </a:p>
          <a:p>
            <a:pPr algn="just"/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Clearer guidance for HCWs on how to deliver PrEP aligned to the client’s risk and seasons of risk is needed </a:t>
            </a:r>
            <a:endParaRPr lang="en-A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 level intervention to promote PrEP acceptance among women's partners and families following disclosure </a:t>
            </a:r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803998"/>
            <a:ext cx="8784976" cy="339501"/>
          </a:xfrm>
        </p:spPr>
        <p:txBody>
          <a:bodyPr/>
          <a:lstStyle/>
          <a:p>
            <a:endParaRPr lang="en-A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9849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/>
          </a:solidFill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ACKNOWLEDGMENTS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7149" lvl="0" indent="-107149" defTabSz="1071494">
              <a:lnSpc>
                <a:spcPct val="90000"/>
              </a:lnSpc>
              <a:spcBef>
                <a:spcPts val="1406"/>
              </a:spcBef>
              <a:spcAft>
                <a:spcPts val="234"/>
              </a:spcAft>
              <a:buClr>
                <a:srgbClr val="ED1C24"/>
              </a:buClr>
              <a:buSzPct val="100000"/>
              <a:buFont typeface="Tw Cen MT" panose="020B0602020104020603" pitchFamily="34" charset="0"/>
              <a:buChar char=" "/>
            </a:pPr>
            <a:endParaRPr lang="en-AU" sz="2800" dirty="0" smtClean="0">
              <a:solidFill>
                <a:prstClr val="black"/>
              </a:solidFill>
              <a:latin typeface="Tw Cen MT" panose="020B0602020104020603"/>
            </a:endParaRPr>
          </a:p>
          <a:p>
            <a:pPr marL="107149" lvl="0" indent="-107149" defTabSz="1071494">
              <a:lnSpc>
                <a:spcPct val="90000"/>
              </a:lnSpc>
              <a:spcBef>
                <a:spcPts val="1406"/>
              </a:spcBef>
              <a:spcAft>
                <a:spcPts val="234"/>
              </a:spcAft>
              <a:buClr>
                <a:srgbClr val="ED1C24"/>
              </a:buClr>
              <a:buSzPct val="100000"/>
              <a:buFont typeface="Tw Cen MT" panose="020B0602020104020603" pitchFamily="34" charset="0"/>
              <a:buChar char=" "/>
            </a:pPr>
            <a:r>
              <a:rPr lang="en-AU" sz="2400" b="1" dirty="0" smtClean="0">
                <a:latin typeface="Tw Cen MT" panose="020B0602020104020603"/>
              </a:rPr>
              <a:t>We thank </a:t>
            </a:r>
            <a:r>
              <a:rPr lang="en-AU" sz="2400" b="1" dirty="0">
                <a:latin typeface="Tw Cen MT" panose="020B0602020104020603"/>
              </a:rPr>
              <a:t>all the participants who took part in this study, and the MSF/</a:t>
            </a:r>
            <a:r>
              <a:rPr lang="en-AU" sz="2400" b="1" dirty="0" err="1">
                <a:latin typeface="Tw Cen MT" panose="020B0602020104020603"/>
              </a:rPr>
              <a:t>MoH</a:t>
            </a:r>
            <a:r>
              <a:rPr lang="en-AU" sz="2400" b="1" dirty="0">
                <a:latin typeface="Tw Cen MT" panose="020B0602020104020603"/>
              </a:rPr>
              <a:t> project </a:t>
            </a:r>
            <a:r>
              <a:rPr lang="en-AU" sz="2400" b="1" dirty="0" smtClean="0">
                <a:latin typeface="Tw Cen MT" panose="020B0602020104020603"/>
              </a:rPr>
              <a:t>staff </a:t>
            </a:r>
            <a:endParaRPr lang="en-AU" sz="2400" b="1" dirty="0">
              <a:latin typeface="Tw Cen MT" panose="020B0602020104020603"/>
            </a:endParaRPr>
          </a:p>
          <a:p>
            <a:pPr marL="107149" lvl="0" indent="-107149" defTabSz="1071494">
              <a:lnSpc>
                <a:spcPct val="90000"/>
              </a:lnSpc>
              <a:spcBef>
                <a:spcPts val="1406"/>
              </a:spcBef>
              <a:spcAft>
                <a:spcPts val="234"/>
              </a:spcAft>
              <a:buClr>
                <a:srgbClr val="ED1C24"/>
              </a:buClr>
              <a:buSzPct val="100000"/>
              <a:buFont typeface="Tw Cen MT" panose="020B0602020104020603" pitchFamily="34" charset="0"/>
              <a:buChar char=" "/>
            </a:pPr>
            <a:endParaRPr lang="en-AU" sz="2400" b="1" dirty="0" smtClean="0">
              <a:latin typeface="Tw Cen MT" panose="020B0602020104020603"/>
            </a:endParaRPr>
          </a:p>
          <a:p>
            <a:pPr marL="107149" lvl="0" indent="-107149" defTabSz="1071494">
              <a:lnSpc>
                <a:spcPct val="90000"/>
              </a:lnSpc>
              <a:spcBef>
                <a:spcPts val="1406"/>
              </a:spcBef>
              <a:spcAft>
                <a:spcPts val="234"/>
              </a:spcAft>
              <a:buClr>
                <a:srgbClr val="ED1C24"/>
              </a:buClr>
              <a:buSzPct val="100000"/>
              <a:buFont typeface="Tw Cen MT" panose="020B0602020104020603" pitchFamily="34" charset="0"/>
              <a:buChar char=" "/>
            </a:pPr>
            <a:r>
              <a:rPr lang="en-AU" sz="2400" b="1" dirty="0" smtClean="0">
                <a:latin typeface="Tw Cen MT" panose="020B0602020104020603"/>
              </a:rPr>
              <a:t>A </a:t>
            </a:r>
            <a:r>
              <a:rPr lang="en-AU" sz="2400" b="1" dirty="0">
                <a:latin typeface="Tw Cen MT" panose="020B0602020104020603"/>
              </a:rPr>
              <a:t>special thanks to the staff at health facilities who assisted in the recruitment of PrEP clients for the </a:t>
            </a:r>
            <a:r>
              <a:rPr lang="en-AU" sz="2400" b="1" dirty="0" smtClean="0">
                <a:latin typeface="Tw Cen MT" panose="020B0602020104020603"/>
              </a:rPr>
              <a:t>study</a:t>
            </a:r>
            <a:endParaRPr lang="en-GB" sz="2400" b="1" dirty="0">
              <a:latin typeface="Tw Cen MT" panose="020B0602020104020603"/>
            </a:endParaRPr>
          </a:p>
          <a:p>
            <a:endParaRPr lang="en-A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" y="0"/>
            <a:ext cx="1544644" cy="98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9512" y="4767263"/>
            <a:ext cx="8928992" cy="273844"/>
          </a:xfrm>
        </p:spPr>
        <p:txBody>
          <a:bodyPr/>
          <a:lstStyle/>
          <a:p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403648" cy="98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428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/>
          </a:solidFill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ACKNOWLEDGMENTS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07149" lvl="0" indent="-107149" defTabSz="1071494">
              <a:lnSpc>
                <a:spcPct val="90000"/>
              </a:lnSpc>
              <a:spcBef>
                <a:spcPts val="1406"/>
              </a:spcBef>
              <a:spcAft>
                <a:spcPts val="234"/>
              </a:spcAft>
              <a:buClr>
                <a:srgbClr val="ED1C24"/>
              </a:buClr>
              <a:buSzPct val="100000"/>
              <a:buFont typeface="Tw Cen MT" panose="020B0602020104020603" pitchFamily="34" charset="0"/>
              <a:buChar char=" "/>
            </a:pPr>
            <a:endParaRPr lang="en-AU" sz="2800" dirty="0" smtClean="0">
              <a:solidFill>
                <a:prstClr val="black"/>
              </a:solidFill>
              <a:latin typeface="Tw Cen MT" panose="020B0602020104020603"/>
            </a:endParaRPr>
          </a:p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Pia 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Juul Bjertrup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AU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Charlie 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Mamba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Nqobile Mmema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AU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Qhubekani</a:t>
            </a:r>
            <a:r>
              <a:rPr lang="en-AU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Mpala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Velibanti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Dlamini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Edwin Mabhena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Nombuso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Ntshalintshali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Robin Nesbitt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Aung Aung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Michelle Daka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Muzi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Nzima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Marie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Luce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Tombo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Sindy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Matse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Alex Telnov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Nelly Staderini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Alan Gonzalez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Barbara Rusch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Iza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Ciglenecki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Alison Wringe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*Bernhard Kerschberger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  <a:p>
            <a:pPr marL="0" indent="0">
              <a:spcAft>
                <a:spcPts val="0"/>
              </a:spcAft>
              <a:buNone/>
            </a:pPr>
            <a:endParaRPr lang="en-AU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AU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Médecins Sans </a:t>
            </a:r>
            <a:r>
              <a:rPr lang="en-AU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Frontières</a:t>
            </a:r>
            <a:r>
              <a:rPr lang="en-AU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(MSF), Mbabane, Eswatini; 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Ministry of Health, Mbabane, Eswatini; </a:t>
            </a:r>
            <a:r>
              <a:rPr lang="en-AU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AU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MSF, Geneva, Switzerland; </a:t>
            </a:r>
            <a:r>
              <a:rPr lang="en-US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London School of Hygiene and Tropical Medicine, London, UK</a:t>
            </a:r>
            <a:endParaRPr lang="en-A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A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*MSFCH-Swaziland-Hom@geneva.msf.org</a:t>
            </a:r>
          </a:p>
          <a:p>
            <a:pPr marL="107149" lvl="0" indent="-107149" defTabSz="1071494">
              <a:lnSpc>
                <a:spcPct val="90000"/>
              </a:lnSpc>
              <a:spcBef>
                <a:spcPts val="1406"/>
              </a:spcBef>
              <a:spcAft>
                <a:spcPts val="234"/>
              </a:spcAft>
              <a:buClr>
                <a:srgbClr val="ED1C24"/>
              </a:buClr>
              <a:buSzPct val="100000"/>
              <a:buFont typeface="Tw Cen MT" panose="020B0602020104020603" pitchFamily="34" charset="0"/>
              <a:buChar char=" "/>
            </a:pPr>
            <a:endParaRPr lang="en-A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" y="0"/>
            <a:ext cx="1544644" cy="98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31990"/>
            <a:ext cx="8928992" cy="273844"/>
          </a:xfrm>
        </p:spPr>
        <p:txBody>
          <a:bodyPr/>
          <a:lstStyle/>
          <a:p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403648" cy="98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29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779662"/>
            <a:ext cx="8229600" cy="857250"/>
          </a:xfrm>
        </p:spPr>
        <p:txBody>
          <a:bodyPr/>
          <a:lstStyle/>
          <a:p>
            <a:r>
              <a:rPr lang="fr-C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</a:t>
            </a:r>
            <a:endParaRPr lang="en-A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496" y="4767263"/>
            <a:ext cx="9001000" cy="273844"/>
          </a:xfrm>
        </p:spPr>
        <p:txBody>
          <a:bodyPr/>
          <a:lstStyle/>
          <a:p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Nqobile </a:t>
            </a:r>
            <a:r>
              <a:rPr lang="en-AU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Mmema</a:t>
            </a:r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MSF, Pre-exposure prophylaxis for HIV prevention in the public healthcare system, </a:t>
            </a:r>
            <a:r>
              <a:rPr lang="en-AU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eSwatini</a:t>
            </a:r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mixed-methods study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2128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BD0EC7A-5B67-4F21-9EF1-BFC985F73ED4}"/>
</file>

<file path=customXml/itemProps2.xml><?xml version="1.0" encoding="utf-8"?>
<ds:datastoreItem xmlns:ds="http://schemas.openxmlformats.org/officeDocument/2006/customXml" ds:itemID="{4B0B3D12-5B0C-4221-9720-A5F397706813}"/>
</file>

<file path=customXml/itemProps3.xml><?xml version="1.0" encoding="utf-8"?>
<ds:datastoreItem xmlns:ds="http://schemas.openxmlformats.org/officeDocument/2006/customXml" ds:itemID="{716E4FBA-B08B-4C3F-8375-44039A93346C}"/>
</file>

<file path=docProps/app.xml><?xml version="1.0" encoding="utf-8"?>
<Properties xmlns="http://schemas.openxmlformats.org/officeDocument/2006/extended-properties" xmlns:vt="http://schemas.openxmlformats.org/officeDocument/2006/docPropsVTypes">
  <TotalTime>5606</TotalTime>
  <Words>1419</Words>
  <Application>Microsoft Office PowerPoint</Application>
  <PresentationFormat>On-screen Show (16:9)</PresentationFormat>
  <Paragraphs>154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 Pre-exposure prophylaxis for HIV prevention in the public healthcare system in Eswatini</vt:lpstr>
      <vt:lpstr>INTRODUCTION</vt:lpstr>
      <vt:lpstr>AIM AND OBJECTIVES</vt:lpstr>
      <vt:lpstr>STUDY DESIGN</vt:lpstr>
      <vt:lpstr> Study Methods</vt:lpstr>
      <vt:lpstr>Qualitative Method</vt:lpstr>
      <vt:lpstr>RESULTS</vt:lpstr>
      <vt:lpstr>RESULTS Cont…</vt:lpstr>
      <vt:lpstr>RESULTS Cont…</vt:lpstr>
      <vt:lpstr>LIMITATIONS</vt:lpstr>
      <vt:lpstr>CONCLUSION</vt:lpstr>
      <vt:lpstr> ACKNOWLEDGMENTS</vt:lpstr>
      <vt:lpstr> ACKNOWLEDGMENTS</vt:lpstr>
      <vt:lpstr>THANK YOU</vt:lpstr>
    </vt:vector>
  </TitlesOfParts>
  <Company>Médecins Sans Frontières Suisse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Nqobile</dc:creator>
  <cp:lastModifiedBy>Nqobile </cp:lastModifiedBy>
  <cp:revision>107</cp:revision>
  <cp:lastPrinted>2019-04-29T14:30:12Z</cp:lastPrinted>
  <dcterms:created xsi:type="dcterms:W3CDTF">2019-04-01T06:18:08Z</dcterms:created>
  <dcterms:modified xsi:type="dcterms:W3CDTF">2019-04-30T12:35:29Z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  <property fmtid="{D5CDD505-2E9C-101B-9397-08002B2CF9AE}" pid="3" name="Order">
    <vt:r8>369100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</Properties>
</file>