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1" r:id="rId1"/>
  </p:sldMasterIdLst>
  <p:notesMasterIdLst>
    <p:notesMasterId r:id="rId12"/>
  </p:notesMasterIdLst>
  <p:sldIdLst>
    <p:sldId id="256" r:id="rId2"/>
    <p:sldId id="257" r:id="rId3"/>
    <p:sldId id="262" r:id="rId4"/>
    <p:sldId id="267" r:id="rId5"/>
    <p:sldId id="259" r:id="rId6"/>
    <p:sldId id="263" r:id="rId7"/>
    <p:sldId id="268" r:id="rId8"/>
    <p:sldId id="264" r:id="rId9"/>
    <p:sldId id="265" r:id="rId10"/>
    <p:sldId id="266" r:id="rId1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55"/>
    <p:restoredTop sz="94707"/>
  </p:normalViewPr>
  <p:slideViewPr>
    <p:cSldViewPr snapToGrid="0" snapToObjects="1">
      <p:cViewPr varScale="1">
        <p:scale>
          <a:sx n="125" d="100"/>
          <a:sy n="125" d="100"/>
        </p:scale>
        <p:origin x="-86" y="-1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E2253-5CED-4D91-BE46-3614A9150844}" type="datetimeFigureOut">
              <a:rPr lang="en-GB" smtClean="0"/>
              <a:t>20/04/2019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2D1BE-B33F-4D46-8268-1D876A5708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9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341340"/>
            <a:ext cx="6270922" cy="1573670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2967210"/>
            <a:ext cx="5123755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F70ED85-B6C7-4E47-B57B-6F0C24E6C0EE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4840039"/>
            <a:ext cx="5267533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4644" y="558352"/>
            <a:ext cx="8005588" cy="4012253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94407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41B31-C7A5-4267-B311-7DF0A89CFC07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2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976020"/>
            <a:ext cx="7209728" cy="2139553"/>
          </a:xfrm>
        </p:spPr>
        <p:txBody>
          <a:bodyPr anchor="b">
            <a:normAutofit/>
          </a:bodyPr>
          <a:lstStyle>
            <a:lvl1pPr algn="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3162246"/>
            <a:ext cx="7209728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4840039"/>
            <a:ext cx="1216807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E4DE79-C53C-4EB9-8DC9-1E8C4E79C916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4840039"/>
            <a:ext cx="5267533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6113972" y="1264239"/>
            <a:ext cx="2456260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39927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714500"/>
            <a:ext cx="333584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1714500"/>
            <a:ext cx="333584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2EB5-9C9F-49F0-97D6-9FBA36F5C154}" type="datetime1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3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3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1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804A-D2CD-4D9B-8BD0-F5A4747FA1E3}" type="datetime1">
              <a:rPr lang="en-US" smtClean="0"/>
              <a:t>4/20/2019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B94-405E-48F7-AC10-9280F4AA4FBF}" type="datetime1">
              <a:rPr lang="en-US" smtClean="0"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4FDF-8576-4DC3-A3A9-455CF69CB8AD}" type="datetime1">
              <a:rPr lang="en-US" smtClean="0"/>
              <a:t>4/20/2019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9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514351"/>
            <a:ext cx="3909060" cy="3881438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2258"/>
            <a:ext cx="2891790" cy="225829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469E01-57EC-4C33-9499-F3AC8ABA660E}" type="datetime1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579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51434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1976"/>
            <a:ext cx="2891790" cy="2258574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C75D18-0196-433D-9F9C-1E97BA8E0E27}" type="datetime1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84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721644"/>
            <a:ext cx="7200900" cy="26789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D854-FB1D-4563-BEEE-1743DE251988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3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421" y="468117"/>
            <a:ext cx="1174325" cy="39324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468117"/>
            <a:ext cx="6134731" cy="39324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4B4C-B209-4F2E-9436-32EEB06DD992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6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14500"/>
            <a:ext cx="7200900" cy="26860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DC6EA81B-A097-4DCE-AE3B-9292FAAA588A}" type="datetime1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4840039"/>
            <a:ext cx="4710623" cy="30346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4840039"/>
            <a:ext cx="1197219" cy="30346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fld id="{B4550BA2-4D30-EC45-B592-7B65FCAA30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358571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4942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1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8036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2051908"/>
            <a:ext cx="6270922" cy="1573670"/>
          </a:xfrm>
        </p:spPr>
        <p:txBody>
          <a:bodyPr/>
          <a:lstStyle/>
          <a:p>
            <a:r>
              <a:rPr lang="en-US" sz="3300" dirty="0" smtClean="0"/>
              <a:t>Refused and referred: persistent stigma and discrimination amongst people </a:t>
            </a:r>
            <a:r>
              <a:rPr lang="en-US" sz="3300" smtClean="0"/>
              <a:t>living with advanced HIV in Bihar, India</a:t>
            </a:r>
            <a:endParaRPr lang="en-US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728447"/>
            <a:ext cx="5123755" cy="629064"/>
          </a:xfrm>
        </p:spPr>
        <p:txBody>
          <a:bodyPr>
            <a:normAutofit fontScale="77500" lnSpcReduction="20000"/>
          </a:bodyPr>
          <a:lstStyle/>
          <a:p>
            <a:r>
              <a:rPr lang="en-US" i="1" dirty="0"/>
              <a:t>Mohit </a:t>
            </a:r>
            <a:r>
              <a:rPr lang="en-US" i="1" dirty="0" smtClean="0"/>
              <a:t>Nair, </a:t>
            </a:r>
            <a:r>
              <a:rPr lang="en-US" i="1" dirty="0" err="1" smtClean="0"/>
              <a:t>Pragya</a:t>
            </a:r>
            <a:r>
              <a:rPr lang="en-US" i="1" dirty="0" smtClean="0"/>
              <a:t> Kumar, Sanjay Pandey, Amit </a:t>
            </a:r>
            <a:r>
              <a:rPr lang="en-US" i="1" dirty="0" err="1" smtClean="0"/>
              <a:t>Harshana</a:t>
            </a:r>
            <a:r>
              <a:rPr lang="en-US" i="1" dirty="0" smtClean="0"/>
              <a:t>, </a:t>
            </a:r>
            <a:r>
              <a:rPr lang="en-US" i="1" dirty="0" err="1" smtClean="0"/>
              <a:t>Shahwar</a:t>
            </a:r>
            <a:r>
              <a:rPr lang="en-US" i="1" dirty="0" smtClean="0"/>
              <a:t> </a:t>
            </a:r>
            <a:r>
              <a:rPr lang="en-US" i="1" dirty="0" err="1" smtClean="0"/>
              <a:t>Kazmi</a:t>
            </a:r>
            <a:r>
              <a:rPr lang="en-US" i="1" dirty="0" smtClean="0"/>
              <a:t>, Fernanda </a:t>
            </a:r>
            <a:r>
              <a:rPr lang="en-US" i="1" dirty="0" err="1" smtClean="0"/>
              <a:t>Falero</a:t>
            </a:r>
            <a:r>
              <a:rPr lang="en-US" i="1" dirty="0" smtClean="0"/>
              <a:t>, Laura </a:t>
            </a:r>
            <a:r>
              <a:rPr lang="en-US" i="1" dirty="0" err="1" smtClean="0"/>
              <a:t>Moreto-Planas</a:t>
            </a:r>
            <a:r>
              <a:rPr lang="en-US" i="1" dirty="0" smtClean="0"/>
              <a:t>, </a:t>
            </a:r>
            <a:r>
              <a:rPr lang="en-US" i="1" dirty="0" err="1" smtClean="0"/>
              <a:t>Neeraj</a:t>
            </a:r>
            <a:r>
              <a:rPr lang="en-US" i="1" dirty="0" smtClean="0"/>
              <a:t> Agarwal, CM Singh, </a:t>
            </a:r>
            <a:r>
              <a:rPr lang="en-US" i="1" dirty="0" err="1" smtClean="0"/>
              <a:t>Alok</a:t>
            </a:r>
            <a:r>
              <a:rPr lang="en-US" i="1" dirty="0" smtClean="0"/>
              <a:t> </a:t>
            </a:r>
            <a:r>
              <a:rPr lang="en-US" i="1" dirty="0" err="1" smtClean="0"/>
              <a:t>Ranjan</a:t>
            </a:r>
            <a:r>
              <a:rPr lang="en-US" i="1" dirty="0" smtClean="0"/>
              <a:t>, </a:t>
            </a:r>
            <a:r>
              <a:rPr lang="en-US" i="1" dirty="0" err="1" smtClean="0"/>
              <a:t>Sakib</a:t>
            </a:r>
            <a:r>
              <a:rPr lang="en-US" i="1" dirty="0" smtClean="0"/>
              <a:t> </a:t>
            </a:r>
            <a:r>
              <a:rPr lang="en-US" i="1" dirty="0" err="1" smtClean="0"/>
              <a:t>Burza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4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965" y="1269041"/>
            <a:ext cx="7050605" cy="333905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&gt;2.1 million people living with HIV in India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Patients with advanced HIV in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Bihar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often face difficulties in accessing treatment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Routine stigma and discrimination are often implicit and anecdotally reported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Our study aimed to explore how people living with HIV perceived care and treatment in two districts of Bihar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  <p:pic>
        <p:nvPicPr>
          <p:cNvPr id="5" name="Picture 2" descr="Location of Bihar in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816" y="0"/>
            <a:ext cx="2193184" cy="24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14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Methods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204" y="1321535"/>
            <a:ext cx="7200900" cy="2686050"/>
          </a:xfrm>
        </p:spPr>
        <p:txBody>
          <a:bodyPr>
            <a:no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Purposive selection of two districts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N=71 semi-structured, in-depth interviews with:</a:t>
            </a:r>
          </a:p>
          <a:p>
            <a:pPr lvl="3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35 HIV positive patients</a:t>
            </a:r>
          </a:p>
          <a:p>
            <a:pPr lvl="1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10 community members</a:t>
            </a:r>
          </a:p>
          <a:p>
            <a:pPr lvl="1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26 healthcare providers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Snowball sampling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 obtained ethics approval from MSF ERB and All India Institute of Medical Sciences (Patna) ERB</a:t>
            </a:r>
          </a:p>
          <a:p>
            <a:pPr marL="0" indent="0">
              <a:buNone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  <p:pic>
        <p:nvPicPr>
          <p:cNvPr id="2050" name="Picture 2" descr="C:\Users\msfuser\AppData\Local\Microsoft\Windows\Temporary Internet Files\Content.IE5\XL0WDWOS\male-294095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029" y="2393945"/>
            <a:ext cx="507501" cy="101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fuser\AppData\Local\Microsoft\Windows\Temporary Internet Files\Content.IE5\5W4SD29Z\female-294094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27" y="2393945"/>
            <a:ext cx="509528" cy="100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78197" y="3484365"/>
            <a:ext cx="877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51 men</a:t>
            </a:r>
          </a:p>
          <a:p>
            <a:r>
              <a:rPr lang="en-GB" dirty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33870" y="3463577"/>
            <a:ext cx="1085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 women</a:t>
            </a:r>
          </a:p>
        </p:txBody>
      </p:sp>
      <p:pic>
        <p:nvPicPr>
          <p:cNvPr id="2057" name="Picture 9" descr="C:\Users\msfuser\AppData\Local\Microsoft\Windows\Temporary Internet Files\Content.IE5\EMIMZVME\Social-network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662" y="2393945"/>
            <a:ext cx="1934947" cy="117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80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Methods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204" y="1321535"/>
            <a:ext cx="7200900" cy="2686050"/>
          </a:xfrm>
        </p:spPr>
        <p:txBody>
          <a:bodyPr>
            <a:no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Verbatim transcription and translation of audio recordings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Grounded theory analysis</a:t>
            </a:r>
          </a:p>
          <a:p>
            <a:pPr lvl="1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category theme theory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Constant comparison of codes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Coding framework iteratively developed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by two researchers 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  <p:sp>
        <p:nvSpPr>
          <p:cNvPr id="13" name="Curved Right Arrow 12"/>
          <p:cNvSpPr/>
          <p:nvPr/>
        </p:nvSpPr>
        <p:spPr>
          <a:xfrm>
            <a:off x="6923511" y="2415912"/>
            <a:ext cx="254763" cy="52143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3894" y="2280357"/>
            <a:ext cx="1539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Open coding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63160" y="2783458"/>
            <a:ext cx="1539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Axial coding</a:t>
            </a:r>
          </a:p>
        </p:txBody>
      </p:sp>
      <p:sp>
        <p:nvSpPr>
          <p:cNvPr id="23" name="Curved Right Arrow 22"/>
          <p:cNvSpPr/>
          <p:nvPr/>
        </p:nvSpPr>
        <p:spPr>
          <a:xfrm>
            <a:off x="6914123" y="3007077"/>
            <a:ext cx="254763" cy="52143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7896" y="3295046"/>
            <a:ext cx="1654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Selective coding</a:t>
            </a:r>
          </a:p>
        </p:txBody>
      </p:sp>
      <p:sp>
        <p:nvSpPr>
          <p:cNvPr id="16" name="Documents"/>
          <p:cNvSpPr>
            <a:spLocks noEditPoints="1" noChangeArrowheads="1"/>
          </p:cNvSpPr>
          <p:nvPr/>
        </p:nvSpPr>
        <p:spPr bwMode="auto">
          <a:xfrm>
            <a:off x="5912530" y="2376239"/>
            <a:ext cx="738657" cy="1058763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99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Results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Society conceptualizes HIV as a “dirty” or “immoral” illness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Enacted stigma contributes to internalized stigma and self-isolation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Anticipated stigma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healthcare settings </a:t>
            </a:r>
            <a:b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limits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public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disclosure of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illness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592198" y="37785"/>
            <a:ext cx="3332648" cy="139049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728224" y="142622"/>
            <a:ext cx="3045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“Society sees them with disgust…someone with HIV is not a good person…a morally incorrect man”</a:t>
            </a:r>
          </a:p>
          <a:p>
            <a:r>
              <a:rPr lang="en-GB" dirty="0">
                <a:solidFill>
                  <a:schemeClr val="bg1"/>
                </a:solidFill>
              </a:rPr>
              <a:t>		</a:t>
            </a:r>
            <a:r>
              <a:rPr lang="en-GB" i="1" dirty="0">
                <a:solidFill>
                  <a:schemeClr val="bg1"/>
                </a:solidFill>
              </a:rPr>
              <a:t>Male, Age 22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9" name="Rounded Rectangular Callout 8"/>
          <p:cNvSpPr/>
          <p:nvPr/>
        </p:nvSpPr>
        <p:spPr>
          <a:xfrm rot="10800000">
            <a:off x="6928531" y="3015253"/>
            <a:ext cx="1845173" cy="163231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089748" y="3161363"/>
            <a:ext cx="15227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“I eat food separately. I do not feed the children”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i="1" dirty="0">
                <a:solidFill>
                  <a:schemeClr val="bg1"/>
                </a:solidFill>
              </a:rPr>
              <a:t>Male, Age 30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243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Results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Intentional and non-consensual disclosure of status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Mandatory screening for HIV instead of universal precautions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Denial of treatment and referral to tertiary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centers </a:t>
            </a:r>
            <a:r>
              <a:rPr lang="en-US" sz="2400" smtClean="0">
                <a:latin typeface="Calibri" panose="020F0502020204030204" pitchFamily="34" charset="0"/>
                <a:cs typeface="Calibri" panose="020F0502020204030204" pitchFamily="34" charset="0"/>
              </a:rPr>
              <a:t>(commonly reported in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private sector)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Pervasive fear of HIV is a driver of stigma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Mohit Nair, MSF, "Perceptions of care and treatment amongst people living with advanced HIV in Bihar, India: Qualitative study"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91256" y="1613282"/>
            <a:ext cx="306476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/>
              <a:t>CORE THEORY</a:t>
            </a:r>
          </a:p>
          <a:p>
            <a:pPr algn="ctr"/>
            <a:endParaRPr lang="en-GB" sz="300" b="1" dirty="0"/>
          </a:p>
          <a:p>
            <a:r>
              <a:rPr lang="en-GB" sz="1800" dirty="0"/>
              <a:t>Stigma continues to hamper access to care, particularly outside the capital city and especially in the private healthcare system </a:t>
            </a:r>
          </a:p>
          <a:p>
            <a:endParaRPr lang="en-GB" sz="1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26E932B-C165-4C60-8AC1-5A9BC9FED69D}"/>
              </a:ext>
            </a:extLst>
          </p:cNvPr>
          <p:cNvGrpSpPr/>
          <p:nvPr/>
        </p:nvGrpSpPr>
        <p:grpSpPr>
          <a:xfrm>
            <a:off x="2566877" y="1149737"/>
            <a:ext cx="1433604" cy="1239134"/>
            <a:chOff x="2757376" y="1332617"/>
            <a:chExt cx="1273603" cy="12391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D6DEA77F-FEE2-41E0-96B4-C384EEAED08F}"/>
                </a:ext>
              </a:extLst>
            </p:cNvPr>
            <p:cNvSpPr/>
            <p:nvPr/>
          </p:nvSpPr>
          <p:spPr>
            <a:xfrm>
              <a:off x="2757377" y="1566531"/>
              <a:ext cx="233916" cy="10052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4071C3B1-BDA7-4404-9CB3-7626D954C607}"/>
                </a:ext>
              </a:extLst>
            </p:cNvPr>
            <p:cNvSpPr/>
            <p:nvPr/>
          </p:nvSpPr>
          <p:spPr>
            <a:xfrm rot="5400000">
              <a:off x="3277219" y="812774"/>
              <a:ext cx="233918" cy="127360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0A09AFB-40A3-456C-93A4-9CE379DC6D47}"/>
              </a:ext>
            </a:extLst>
          </p:cNvPr>
          <p:cNvGrpSpPr/>
          <p:nvPr/>
        </p:nvGrpSpPr>
        <p:grpSpPr>
          <a:xfrm rot="10800000">
            <a:off x="5505307" y="2695479"/>
            <a:ext cx="1273603" cy="1239135"/>
            <a:chOff x="2909776" y="1485016"/>
            <a:chExt cx="1273603" cy="12391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332E547F-60E7-4B85-AF75-07A0A3493F84}"/>
                </a:ext>
              </a:extLst>
            </p:cNvPr>
            <p:cNvSpPr/>
            <p:nvPr/>
          </p:nvSpPr>
          <p:spPr>
            <a:xfrm>
              <a:off x="2909777" y="1718931"/>
              <a:ext cx="233916" cy="10052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7D55A39-801A-4C14-B2BF-6B0D36BE34EE}"/>
                </a:ext>
              </a:extLst>
            </p:cNvPr>
            <p:cNvSpPr/>
            <p:nvPr/>
          </p:nvSpPr>
          <p:spPr>
            <a:xfrm rot="5400000">
              <a:off x="3429619" y="965173"/>
              <a:ext cx="233918" cy="127360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90926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40180"/>
            <a:ext cx="6859524" cy="2686050"/>
          </a:xfrm>
        </p:spPr>
        <p:txBody>
          <a:bodyPr>
            <a:noAutofit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 able to include many key populations (i.e. sex workers, transgender individuals, etc.)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Results are applicable to our particular context and cannot be generalized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6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Our findings suggest persistent levels of stigma against people living with HIV/AIDS in healthcare settings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Current approaches to tackling stigma are largely punitive and assume a high level of knowledge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Progress is required </a:t>
            </a:r>
            <a:r>
              <a:rPr lang="en-US" sz="2400" smtClean="0">
                <a:latin typeface="Calibri" panose="020F0502020204030204" pitchFamily="34" charset="0"/>
                <a:cs typeface="Calibri" panose="020F0502020204030204" pitchFamily="34" charset="0"/>
              </a:rPr>
              <a:t>in adopting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universal precautions and improving the standards of professionals’ education about modes of </a:t>
            </a:r>
            <a:r>
              <a:rPr lang="en-US" sz="2400" smtClean="0">
                <a:latin typeface="Calibri" panose="020F0502020204030204" pitchFamily="34" charset="0"/>
                <a:cs typeface="Calibri" panose="020F0502020204030204" pitchFamily="34" charset="0"/>
              </a:rPr>
              <a:t>HIV transmission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3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Patients, community members and healthcare personnel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MSF field team and capital coordination team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Pragya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Kumar, Dr. Sanjay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Pandey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the Community and Family Medicine Department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err="1"/>
              <a:t>Mohit</a:t>
            </a:r>
            <a:r>
              <a:rPr lang="en-GB" dirty="0"/>
              <a:t> Nair, MSF, "Perceptions of care and treatment amongst people living with advanced HIV in Bihar, India: Qualitative study"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4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EC7CBFF-4B3D-4D4C-A663-C29BCB79472D}"/>
</file>

<file path=customXml/itemProps2.xml><?xml version="1.0" encoding="utf-8"?>
<ds:datastoreItem xmlns:ds="http://schemas.openxmlformats.org/officeDocument/2006/customXml" ds:itemID="{4A33E8A8-7C55-4BD0-90A8-1E38D255A8C8}"/>
</file>

<file path=customXml/itemProps3.xml><?xml version="1.0" encoding="utf-8"?>
<ds:datastoreItem xmlns:ds="http://schemas.openxmlformats.org/officeDocument/2006/customXml" ds:itemID="{FD13BC47-D3A0-48B3-9912-FC7ED8BABAAE}"/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163</TotalTime>
  <Words>677</Words>
  <Application>Microsoft Office PowerPoint</Application>
  <PresentationFormat>On-screen Show (16:9)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Crop</vt:lpstr>
      <vt:lpstr>Refused and referred: persistent stigma and discrimination amongst people living with advanced HIV in Bihar, India</vt:lpstr>
      <vt:lpstr>Introduction</vt:lpstr>
      <vt:lpstr>Methods (1)</vt:lpstr>
      <vt:lpstr>Methods (2)</vt:lpstr>
      <vt:lpstr>Results (1)</vt:lpstr>
      <vt:lpstr>Results (2)</vt:lpstr>
      <vt:lpstr>PowerPoint Presentation</vt:lpstr>
      <vt:lpstr>Limitations</vt:lpstr>
      <vt:lpstr>Conclusion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Mohit Nair</dc:creator>
  <cp:lastModifiedBy>MSFUser</cp:lastModifiedBy>
  <cp:revision>42</cp:revision>
  <dcterms:created xsi:type="dcterms:W3CDTF">2019-03-27T02:27:56Z</dcterms:created>
  <dcterms:modified xsi:type="dcterms:W3CDTF">2019-04-20T03:29:01Z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336100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