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diagrams/data5.xml" ContentType="application/vnd.openxmlformats-officedocument.drawingml.diagramData+xml"/>
  <Override PartName="/ppt/presentation.xml" ContentType="application/vnd.openxmlformats-officedocument.presentationml.presentation.main+xml"/>
  <Override PartName="/ppt/diagrams/data4.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diagrams/data1.xml" ContentType="application/vnd.openxmlformats-officedocument.drawingml.diagramData+xml"/>
  <Override PartName="/ppt/notesSlides/notesSlide3.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0.xml" ContentType="application/vnd.openxmlformats-officedocument.presentationml.notesSlide+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layout5.xml" ContentType="application/vnd.openxmlformats-officedocument.drawingml.diagramLayout+xml"/>
  <Override PartName="/ppt/theme/theme3.xml" ContentType="application/vnd.openxmlformats-officedocument.theme+xml"/>
  <Override PartName="/ppt/theme/theme2.xml" ContentType="application/vnd.openxmlformats-officedocument.theme+xml"/>
  <Override PartName="/ppt/diagrams/drawing4.xml" ContentType="application/vnd.ms-office.drawingml.diagramDrawing+xml"/>
  <Override PartName="/ppt/theme/theme1.xml" ContentType="application/vnd.openxmlformats-officedocument.theme+xml"/>
  <Override PartName="/ppt/diagrams/colors4.xml" ContentType="application/vnd.openxmlformats-officedocument.drawingml.diagramColors+xml"/>
  <Override PartName="/ppt/diagrams/quickStyle4.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diagrams/layout4.xml" ContentType="application/vnd.openxmlformats-officedocument.drawingml.diagramLayout+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diagrams/layout3.xml" ContentType="application/vnd.openxmlformats-officedocument.drawingml.diagramLayout+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handoutMasterIdLst>
    <p:handoutMasterId r:id="rId24"/>
  </p:handoutMasterIdLst>
  <p:sldIdLst>
    <p:sldId id="256" r:id="rId2"/>
    <p:sldId id="303" r:id="rId3"/>
    <p:sldId id="267" r:id="rId4"/>
    <p:sldId id="268" r:id="rId5"/>
    <p:sldId id="629" r:id="rId6"/>
    <p:sldId id="318" r:id="rId7"/>
    <p:sldId id="625" r:id="rId8"/>
    <p:sldId id="624" r:id="rId9"/>
    <p:sldId id="617" r:id="rId10"/>
    <p:sldId id="324" r:id="rId11"/>
    <p:sldId id="316" r:id="rId12"/>
    <p:sldId id="620" r:id="rId13"/>
    <p:sldId id="621" r:id="rId14"/>
    <p:sldId id="325" r:id="rId15"/>
    <p:sldId id="628" r:id="rId16"/>
    <p:sldId id="613" r:id="rId17"/>
    <p:sldId id="627" r:id="rId18"/>
    <p:sldId id="630" r:id="rId19"/>
    <p:sldId id="616" r:id="rId20"/>
    <p:sldId id="285" r:id="rId21"/>
    <p:sldId id="631"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83"/>
    <p:restoredTop sz="91108"/>
  </p:normalViewPr>
  <p:slideViewPr>
    <p:cSldViewPr snapToGrid="0" snapToObjects="1" showGuides="1">
      <p:cViewPr varScale="1">
        <p:scale>
          <a:sx n="99" d="100"/>
          <a:sy n="99" d="100"/>
        </p:scale>
        <p:origin x="640" y="176"/>
      </p:cViewPr>
      <p:guideLst>
        <p:guide orient="horz" pos="2137"/>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oleObject" Target="file:////Users/Catalyst/Dropbox/Humanitarian%20Aid%20Study/R2HC%20PALCARE/R2HC_PalCare_Rwanda/Interview%20summaries/Rwanda_SummaryList_sept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baseline="0">
                <a:solidFill>
                  <a:schemeClr val="tx1"/>
                </a:solidFill>
                <a:latin typeface="Calibri" panose="020F0502020204030204" pitchFamily="34" charset="0"/>
                <a:ea typeface="+mn-ea"/>
                <a:cs typeface="Calibri" panose="020F0502020204030204" pitchFamily="34" charset="0"/>
              </a:defRPr>
            </a:pPr>
            <a:r>
              <a:rPr lang="en-US" sz="2000"/>
              <a:t>Refugee’s Diagnosis: Rwanda</a:t>
            </a:r>
          </a:p>
        </c:rich>
      </c:tx>
      <c:overlay val="0"/>
      <c:spPr>
        <a:noFill/>
        <a:ln>
          <a:noFill/>
        </a:ln>
        <a:effectLst/>
      </c:spPr>
      <c:txPr>
        <a:bodyPr rot="0" spcFirstLastPara="1" vertOverflow="ellipsis" vert="horz" wrap="square" anchor="ctr" anchorCtr="1"/>
        <a:lstStyle/>
        <a:p>
          <a:pPr>
            <a:defRPr sz="2000" b="0" i="0" u="none" strike="noStrike" baseline="0">
              <a:solidFill>
                <a:schemeClr val="tx1"/>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8.8915900619105356E-2"/>
          <c:y val="1.7709383770725215E-2"/>
          <c:w val="0.90869147634637792"/>
          <c:h val="0.65088776477854393"/>
        </c:manualLayout>
      </c:layout>
      <c:barChart>
        <c:barDir val="col"/>
        <c:grouping val="clustered"/>
        <c:varyColors val="0"/>
        <c:ser>
          <c:idx val="0"/>
          <c:order val="0"/>
          <c:spPr>
            <a:solidFill>
              <a:schemeClr val="accent1"/>
            </a:solidFill>
            <a:ln w="19050">
              <a:solidFill>
                <a:schemeClr val="lt1"/>
              </a:solidFill>
            </a:ln>
            <a:effectLst/>
          </c:spPr>
          <c:invertIfNegative val="0"/>
          <c:dLbls>
            <c:delete val="1"/>
          </c:dLbls>
          <c:cat>
            <c:strRef>
              <c:f>Graphs!$D$32:$D$38</c:f>
              <c:strCache>
                <c:ptCount val="7"/>
                <c:pt idx="0">
                  <c:v>leukemia</c:v>
                </c:pt>
                <c:pt idx="1">
                  <c:v>breast cancer</c:v>
                </c:pt>
                <c:pt idx="2">
                  <c:v>multiple myeloma</c:v>
                </c:pt>
                <c:pt idx="3">
                  <c:v>squamous cell carcinoma</c:v>
                </c:pt>
                <c:pt idx="4">
                  <c:v>urethral stenosis</c:v>
                </c:pt>
                <c:pt idx="5">
                  <c:v>mitral stenosis</c:v>
                </c:pt>
                <c:pt idx="6">
                  <c:v>blast injury</c:v>
                </c:pt>
              </c:strCache>
            </c:strRef>
          </c:cat>
          <c:val>
            <c:numRef>
              <c:f>Graphs!$E$32:$E$38</c:f>
              <c:numCache>
                <c:formatCode>General</c:formatCode>
                <c:ptCount val="7"/>
                <c:pt idx="0">
                  <c:v>3</c:v>
                </c:pt>
                <c:pt idx="1">
                  <c:v>2</c:v>
                </c:pt>
                <c:pt idx="2">
                  <c:v>1</c:v>
                </c:pt>
                <c:pt idx="3">
                  <c:v>1</c:v>
                </c:pt>
                <c:pt idx="4">
                  <c:v>1</c:v>
                </c:pt>
                <c:pt idx="5">
                  <c:v>1</c:v>
                </c:pt>
                <c:pt idx="6">
                  <c:v>1</c:v>
                </c:pt>
              </c:numCache>
            </c:numRef>
          </c:val>
          <c:extLst>
            <c:ext xmlns:c16="http://schemas.microsoft.com/office/drawing/2014/chart" uri="{C3380CC4-5D6E-409C-BE32-E72D297353CC}">
              <c16:uniqueId val="{00000000-69F1-8D4D-ADF1-E99695E65BFD}"/>
            </c:ext>
          </c:extLst>
        </c:ser>
        <c:dLbls>
          <c:showLegendKey val="0"/>
          <c:showVal val="0"/>
          <c:showCatName val="1"/>
          <c:showSerName val="0"/>
          <c:showPercent val="0"/>
          <c:showBubbleSize val="0"/>
        </c:dLbls>
        <c:gapWidth val="100"/>
        <c:axId val="1502313664"/>
        <c:axId val="1502382096"/>
      </c:barChart>
      <c:catAx>
        <c:axId val="15023136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baseline="0">
                <a:solidFill>
                  <a:schemeClr val="tx1"/>
                </a:solidFill>
                <a:latin typeface="Calibri" panose="020F0502020204030204" pitchFamily="34" charset="0"/>
                <a:ea typeface="+mn-ea"/>
                <a:cs typeface="Calibri" panose="020F0502020204030204" pitchFamily="34" charset="0"/>
              </a:defRPr>
            </a:pPr>
            <a:endParaRPr lang="en-US"/>
          </a:p>
        </c:txPr>
        <c:crossAx val="1502382096"/>
        <c:crosses val="autoZero"/>
        <c:auto val="1"/>
        <c:lblAlgn val="ctr"/>
        <c:lblOffset val="100"/>
        <c:noMultiLvlLbl val="0"/>
      </c:catAx>
      <c:valAx>
        <c:axId val="150238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baseline="0">
                <a:solidFill>
                  <a:schemeClr val="tx1"/>
                </a:solidFill>
                <a:latin typeface="Calibri" panose="020F0502020204030204" pitchFamily="34" charset="0"/>
                <a:ea typeface="+mn-ea"/>
                <a:cs typeface="Calibri" panose="020F0502020204030204" pitchFamily="34" charset="0"/>
              </a:defRPr>
            </a:pPr>
            <a:endParaRPr lang="en-US"/>
          </a:p>
        </c:txPr>
        <c:crossAx val="150231366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Calibri" panose="020F0502020204030204" pitchFamily="34" charset="0"/>
                <a:ea typeface="+mn-ea"/>
                <a:cs typeface="Calibri" panose="020F0502020204030204" pitchFamily="34" charset="0"/>
              </a:defRPr>
            </a:pPr>
            <a:r>
              <a:rPr lang="en-US" sz="2000"/>
              <a:t>Refugee’s Diagnosis: Jordan</a:t>
            </a:r>
          </a:p>
        </c:rich>
      </c:tx>
      <c:layout>
        <c:manualLayout>
          <c:xMode val="edge"/>
          <c:yMode val="edge"/>
          <c:x val="0.20556963772619941"/>
          <c:y val="0.1162542541569261"/>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7.3114011277996813E-2"/>
          <c:y val="0.11277204582101381"/>
          <c:w val="0.88574108312749067"/>
          <c:h val="0.65233275400812407"/>
        </c:manualLayout>
      </c:layout>
      <c:barChart>
        <c:barDir val="col"/>
        <c:grouping val="clustered"/>
        <c:varyColors val="0"/>
        <c:ser>
          <c:idx val="0"/>
          <c:order val="0"/>
          <c:tx>
            <c:strRef>
              <c:f>Sheet1!$B$1</c:f>
              <c:strCache>
                <c:ptCount val="1"/>
                <c:pt idx="0">
                  <c:v>Conditions</c:v>
                </c:pt>
              </c:strCache>
            </c:strRef>
          </c:tx>
          <c:spPr>
            <a:solidFill>
              <a:schemeClr val="accent1"/>
            </a:solidFill>
            <a:ln>
              <a:noFill/>
            </a:ln>
            <a:effectLst/>
          </c:spPr>
          <c:invertIfNegative val="0"/>
          <c:cat>
            <c:strRef>
              <c:f>Sheet1!$A$2:$A$7</c:f>
              <c:strCache>
                <c:ptCount val="6"/>
                <c:pt idx="0">
                  <c:v>Cancer</c:v>
                </c:pt>
                <c:pt idx="1">
                  <c:v>Lung fibrosis</c:v>
                </c:pt>
                <c:pt idx="2">
                  <c:v>Renal disease</c:v>
                </c:pt>
                <c:pt idx="3">
                  <c:v>War injury</c:v>
                </c:pt>
                <c:pt idx="4">
                  <c:v>Multiple Sclerosis</c:v>
                </c:pt>
                <c:pt idx="5">
                  <c:v>Heart failure</c:v>
                </c:pt>
              </c:strCache>
            </c:strRef>
          </c:cat>
          <c:val>
            <c:numRef>
              <c:f>Sheet1!$B$2:$B$7</c:f>
              <c:numCache>
                <c:formatCode>General</c:formatCode>
                <c:ptCount val="6"/>
                <c:pt idx="0">
                  <c:v>3</c:v>
                </c:pt>
                <c:pt idx="1">
                  <c:v>1</c:v>
                </c:pt>
                <c:pt idx="2">
                  <c:v>1</c:v>
                </c:pt>
                <c:pt idx="3">
                  <c:v>1</c:v>
                </c:pt>
                <c:pt idx="4">
                  <c:v>1</c:v>
                </c:pt>
                <c:pt idx="5">
                  <c:v>1</c:v>
                </c:pt>
              </c:numCache>
            </c:numRef>
          </c:val>
          <c:extLst>
            <c:ext xmlns:c16="http://schemas.microsoft.com/office/drawing/2014/chart" uri="{C3380CC4-5D6E-409C-BE32-E72D297353CC}">
              <c16:uniqueId val="{00000000-339E-E247-8554-37C0AA2CC0B9}"/>
            </c:ext>
          </c:extLst>
        </c:ser>
        <c:dLbls>
          <c:showLegendKey val="0"/>
          <c:showVal val="0"/>
          <c:showCatName val="0"/>
          <c:showSerName val="0"/>
          <c:showPercent val="0"/>
          <c:showBubbleSize val="0"/>
        </c:dLbls>
        <c:gapWidth val="219"/>
        <c:overlap val="-27"/>
        <c:axId val="1963475168"/>
        <c:axId val="1964588592"/>
      </c:barChart>
      <c:catAx>
        <c:axId val="196347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964588592"/>
        <c:crosses val="autoZero"/>
        <c:auto val="1"/>
        <c:lblAlgn val="ctr"/>
        <c:lblOffset val="100"/>
        <c:noMultiLvlLbl val="0"/>
      </c:catAx>
      <c:valAx>
        <c:axId val="196458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963475168"/>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0">
  <cs:axisTitle>
    <cs:lnRef idx="0"/>
    <cs:fillRef idx="0"/>
    <cs:effectRef idx="0"/>
    <cs:fontRef idx="minor">
      <a:schemeClr val="tx1"/>
    </cs:fontRef>
    <cs:spPr>
      <a:solidFill>
        <a:schemeClr val="bg1">
          <a:lumMod val="65000"/>
        </a:schemeClr>
      </a:solidFill>
      <a:ln w="19050">
        <a:solidFill>
          <a:schemeClr val="bg1"/>
        </a:solidFill>
      </a:ln>
    </cs:spPr>
    <cs:defRPr sz="900"/>
  </cs:axisTitle>
  <cs:categoryAxis>
    <cs:lnRef idx="0"/>
    <cs:fillRef idx="0"/>
    <cs:effectRef idx="0"/>
    <cs:fontRef idx="minor">
      <a:schemeClr val="tx1"/>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cs:fontRef>
    <cs:defRPr sz="1330" kern="1200"/>
  </cs:axisTitle>
  <cs:categoryAxis>
    <cs:lnRef idx="0"/>
    <cs:fillRef idx="0"/>
    <cs:effectRef idx="0"/>
    <cs:fontRef idx="minor">
      <a:schemeClr val="tx1"/>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cs:fontRef>
    <cs:defRPr sz="1197" kern="1200"/>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cs:fontRef>
    <cs:defRPr sz="1197" kern="1200"/>
  </cs:valueAxis>
  <cs:wall>
    <cs:lnRef idx="0"/>
    <cs:fillRef idx="0"/>
    <cs:effectRef idx="0"/>
    <cs:fontRef idx="minor">
      <a:schemeClr val="tx1"/>
    </cs:fontRef>
    <cs:spPr>
      <a:noFill/>
      <a:ln>
        <a:noFill/>
      </a:ln>
    </cs:spPr>
  </cs:wall>
</cs:chartStyle>
</file>

<file path=ppt/diagrams/_rels/data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616462-1A83-7B43-808E-EDDACAAD5889}" type="doc">
      <dgm:prSet loTypeId="urn:microsoft.com/office/officeart/2005/8/layout/hierarchy4" loCatId="process" qsTypeId="urn:microsoft.com/office/officeart/2005/8/quickstyle/simple4" qsCatId="simple" csTypeId="urn:microsoft.com/office/officeart/2005/8/colors/accent1_2" csCatId="accent1" phldr="1"/>
      <dgm:spPr/>
      <dgm:t>
        <a:bodyPr/>
        <a:lstStyle/>
        <a:p>
          <a:endParaRPr lang="en-US"/>
        </a:p>
      </dgm:t>
    </dgm:pt>
    <dgm:pt modelId="{5139DDF2-F22B-6645-8B19-156C4D8AC1B9}">
      <dgm:prSet/>
      <dgm:spPr/>
      <dgm:t>
        <a:bodyPr/>
        <a:lstStyle/>
        <a:p>
          <a:pPr rtl="0"/>
          <a:r>
            <a:rPr lang="en-US" dirty="0">
              <a:latin typeface="+mj-lt"/>
            </a:rPr>
            <a:t>High mortality rates in some humanitarian disasters</a:t>
          </a:r>
        </a:p>
      </dgm:t>
    </dgm:pt>
    <dgm:pt modelId="{0B1AFE81-F15B-024D-863C-64B20954D5DC}" type="parTrans" cxnId="{5E67EA47-BA34-6241-AC75-C952AF96C71B}">
      <dgm:prSet/>
      <dgm:spPr/>
      <dgm:t>
        <a:bodyPr/>
        <a:lstStyle/>
        <a:p>
          <a:endParaRPr lang="en-US">
            <a:latin typeface="+mj-lt"/>
          </a:endParaRPr>
        </a:p>
      </dgm:t>
    </dgm:pt>
    <dgm:pt modelId="{A2CF6899-3412-284D-8AD2-6801A564025C}" type="sibTrans" cxnId="{5E67EA47-BA34-6241-AC75-C952AF96C71B}">
      <dgm:prSet/>
      <dgm:spPr/>
      <dgm:t>
        <a:bodyPr/>
        <a:lstStyle/>
        <a:p>
          <a:endParaRPr lang="en-US">
            <a:latin typeface="+mj-lt"/>
          </a:endParaRPr>
        </a:p>
      </dgm:t>
    </dgm:pt>
    <dgm:pt modelId="{C8E27A5F-0A2D-284F-A148-2FE91D5FA304}">
      <dgm:prSet/>
      <dgm:spPr/>
      <dgm:t>
        <a:bodyPr/>
        <a:lstStyle/>
        <a:p>
          <a:pPr rtl="0"/>
          <a:r>
            <a:rPr lang="en-US" dirty="0">
              <a:latin typeface="+mj-lt"/>
            </a:rPr>
            <a:t>Death is inevitable</a:t>
          </a:r>
        </a:p>
      </dgm:t>
    </dgm:pt>
    <dgm:pt modelId="{3ECE4C37-13A1-C74A-97AF-7365AC49AEE7}" type="parTrans" cxnId="{28C65652-B96F-9E47-9891-61590A8CFC9D}">
      <dgm:prSet/>
      <dgm:spPr/>
      <dgm:t>
        <a:bodyPr/>
        <a:lstStyle/>
        <a:p>
          <a:endParaRPr lang="en-US">
            <a:latin typeface="+mj-lt"/>
          </a:endParaRPr>
        </a:p>
      </dgm:t>
    </dgm:pt>
    <dgm:pt modelId="{7632ACAA-3678-CD4E-AF49-9A50075D33BC}" type="sibTrans" cxnId="{28C65652-B96F-9E47-9891-61590A8CFC9D}">
      <dgm:prSet/>
      <dgm:spPr/>
      <dgm:t>
        <a:bodyPr/>
        <a:lstStyle/>
        <a:p>
          <a:endParaRPr lang="en-US">
            <a:latin typeface="+mj-lt"/>
          </a:endParaRPr>
        </a:p>
      </dgm:t>
    </dgm:pt>
    <dgm:pt modelId="{659A6A4E-A67D-1E45-B32A-E1E924465B93}">
      <dgm:prSet/>
      <dgm:spPr/>
      <dgm:t>
        <a:bodyPr/>
        <a:lstStyle/>
        <a:p>
          <a:pPr rtl="0"/>
          <a:r>
            <a:rPr lang="en-US">
              <a:latin typeface="+mj-lt"/>
            </a:rPr>
            <a:t>Natural disaster, conflict, forced migration</a:t>
          </a:r>
        </a:p>
      </dgm:t>
    </dgm:pt>
    <dgm:pt modelId="{99AFB29A-1B0A-F74C-9D30-B698427D05EE}" type="parTrans" cxnId="{E9D0FCE0-41F1-6140-9A43-C15D87F9B4C5}">
      <dgm:prSet/>
      <dgm:spPr/>
      <dgm:t>
        <a:bodyPr/>
        <a:lstStyle/>
        <a:p>
          <a:endParaRPr lang="en-US">
            <a:latin typeface="+mj-lt"/>
          </a:endParaRPr>
        </a:p>
      </dgm:t>
    </dgm:pt>
    <dgm:pt modelId="{233D18F6-AD8F-9D45-A92A-BE44AFD7B3DA}" type="sibTrans" cxnId="{E9D0FCE0-41F1-6140-9A43-C15D87F9B4C5}">
      <dgm:prSet/>
      <dgm:spPr/>
      <dgm:t>
        <a:bodyPr/>
        <a:lstStyle/>
        <a:p>
          <a:endParaRPr lang="en-US">
            <a:latin typeface="+mj-lt"/>
          </a:endParaRPr>
        </a:p>
      </dgm:t>
    </dgm:pt>
    <dgm:pt modelId="{4308A2E1-126C-1D4B-A139-626E3AA0EDD6}">
      <dgm:prSet/>
      <dgm:spPr/>
      <dgm:t>
        <a:bodyPr/>
        <a:lstStyle/>
        <a:p>
          <a:pPr rtl="0"/>
          <a:r>
            <a:rPr lang="en-US" dirty="0">
              <a:latin typeface="+mj-lt"/>
            </a:rPr>
            <a:t>Some will die as a result of the event, others were dying before</a:t>
          </a:r>
        </a:p>
      </dgm:t>
    </dgm:pt>
    <dgm:pt modelId="{058BA92B-C6EF-914D-AA69-AB4DBEBFDEB9}" type="parTrans" cxnId="{35DAED49-4014-6548-9D30-DE557223728C}">
      <dgm:prSet/>
      <dgm:spPr/>
      <dgm:t>
        <a:bodyPr/>
        <a:lstStyle/>
        <a:p>
          <a:endParaRPr lang="en-US">
            <a:latin typeface="+mj-lt"/>
          </a:endParaRPr>
        </a:p>
      </dgm:t>
    </dgm:pt>
    <dgm:pt modelId="{168CA5CB-F313-FA48-851E-F748362756DC}" type="sibTrans" cxnId="{35DAED49-4014-6548-9D30-DE557223728C}">
      <dgm:prSet/>
      <dgm:spPr/>
      <dgm:t>
        <a:bodyPr/>
        <a:lstStyle/>
        <a:p>
          <a:endParaRPr lang="en-US">
            <a:latin typeface="+mj-lt"/>
          </a:endParaRPr>
        </a:p>
      </dgm:t>
    </dgm:pt>
    <dgm:pt modelId="{A5F58035-DBD7-D84D-95B6-B9D968F331F5}" type="pres">
      <dgm:prSet presAssocID="{69616462-1A83-7B43-808E-EDDACAAD5889}" presName="Name0" presStyleCnt="0">
        <dgm:presLayoutVars>
          <dgm:chPref val="1"/>
          <dgm:dir/>
          <dgm:animOne val="branch"/>
          <dgm:animLvl val="lvl"/>
          <dgm:resizeHandles/>
        </dgm:presLayoutVars>
      </dgm:prSet>
      <dgm:spPr/>
    </dgm:pt>
    <dgm:pt modelId="{8A1F35FF-7158-824D-958D-D710B64A407A}" type="pres">
      <dgm:prSet presAssocID="{5139DDF2-F22B-6645-8B19-156C4D8AC1B9}" presName="vertOne" presStyleCnt="0"/>
      <dgm:spPr/>
    </dgm:pt>
    <dgm:pt modelId="{7E06C14A-4FBC-1B44-9D06-74B08A2A7C1F}" type="pres">
      <dgm:prSet presAssocID="{5139DDF2-F22B-6645-8B19-156C4D8AC1B9}" presName="txOne" presStyleLbl="node0" presStyleIdx="0" presStyleCnt="1">
        <dgm:presLayoutVars>
          <dgm:chPref val="3"/>
        </dgm:presLayoutVars>
      </dgm:prSet>
      <dgm:spPr/>
    </dgm:pt>
    <dgm:pt modelId="{AAED186A-666D-3B4F-837D-5141B9691540}" type="pres">
      <dgm:prSet presAssocID="{5139DDF2-F22B-6645-8B19-156C4D8AC1B9}" presName="parTransOne" presStyleCnt="0"/>
      <dgm:spPr/>
    </dgm:pt>
    <dgm:pt modelId="{339C3BFF-06AE-924A-A852-E9C08CC6FE78}" type="pres">
      <dgm:prSet presAssocID="{5139DDF2-F22B-6645-8B19-156C4D8AC1B9}" presName="horzOne" presStyleCnt="0"/>
      <dgm:spPr/>
    </dgm:pt>
    <dgm:pt modelId="{04477BBF-29DD-A04B-BA18-FCB37E222B8C}" type="pres">
      <dgm:prSet presAssocID="{C8E27A5F-0A2D-284F-A148-2FE91D5FA304}" presName="vertTwo" presStyleCnt="0"/>
      <dgm:spPr/>
    </dgm:pt>
    <dgm:pt modelId="{78ACECEB-23BA-E945-B980-E6A43EA05369}" type="pres">
      <dgm:prSet presAssocID="{C8E27A5F-0A2D-284F-A148-2FE91D5FA304}" presName="txTwo" presStyleLbl="node2" presStyleIdx="0" presStyleCnt="3">
        <dgm:presLayoutVars>
          <dgm:chPref val="3"/>
        </dgm:presLayoutVars>
      </dgm:prSet>
      <dgm:spPr/>
    </dgm:pt>
    <dgm:pt modelId="{B7B8CA8F-2905-1E45-91B4-1E8514B0FCEB}" type="pres">
      <dgm:prSet presAssocID="{C8E27A5F-0A2D-284F-A148-2FE91D5FA304}" presName="horzTwo" presStyleCnt="0"/>
      <dgm:spPr/>
    </dgm:pt>
    <dgm:pt modelId="{C9E08024-023C-224F-812B-86343632CA7B}" type="pres">
      <dgm:prSet presAssocID="{7632ACAA-3678-CD4E-AF49-9A50075D33BC}" presName="sibSpaceTwo" presStyleCnt="0"/>
      <dgm:spPr/>
    </dgm:pt>
    <dgm:pt modelId="{3EE5E57D-C015-C149-B501-FBF89D1487A7}" type="pres">
      <dgm:prSet presAssocID="{659A6A4E-A67D-1E45-B32A-E1E924465B93}" presName="vertTwo" presStyleCnt="0"/>
      <dgm:spPr/>
    </dgm:pt>
    <dgm:pt modelId="{4FE163FC-428F-2F47-AB16-888C5B9AF462}" type="pres">
      <dgm:prSet presAssocID="{659A6A4E-A67D-1E45-B32A-E1E924465B93}" presName="txTwo" presStyleLbl="node2" presStyleIdx="1" presStyleCnt="3">
        <dgm:presLayoutVars>
          <dgm:chPref val="3"/>
        </dgm:presLayoutVars>
      </dgm:prSet>
      <dgm:spPr/>
    </dgm:pt>
    <dgm:pt modelId="{E281E587-FA5F-624C-85E2-3AF73A675B4F}" type="pres">
      <dgm:prSet presAssocID="{659A6A4E-A67D-1E45-B32A-E1E924465B93}" presName="horzTwo" presStyleCnt="0"/>
      <dgm:spPr/>
    </dgm:pt>
    <dgm:pt modelId="{C003475D-7542-2D49-AA48-EDDA3F0665F9}" type="pres">
      <dgm:prSet presAssocID="{233D18F6-AD8F-9D45-A92A-BE44AFD7B3DA}" presName="sibSpaceTwo" presStyleCnt="0"/>
      <dgm:spPr/>
    </dgm:pt>
    <dgm:pt modelId="{B2BE2D43-B807-3047-91B4-35A73D5F11BD}" type="pres">
      <dgm:prSet presAssocID="{4308A2E1-126C-1D4B-A139-626E3AA0EDD6}" presName="vertTwo" presStyleCnt="0"/>
      <dgm:spPr/>
    </dgm:pt>
    <dgm:pt modelId="{1F9956B8-DFE5-B34E-A9BB-ACBF861F1E34}" type="pres">
      <dgm:prSet presAssocID="{4308A2E1-126C-1D4B-A139-626E3AA0EDD6}" presName="txTwo" presStyleLbl="node2" presStyleIdx="2" presStyleCnt="3">
        <dgm:presLayoutVars>
          <dgm:chPref val="3"/>
        </dgm:presLayoutVars>
      </dgm:prSet>
      <dgm:spPr/>
    </dgm:pt>
    <dgm:pt modelId="{2266C4D8-7D2C-7346-9DF7-C062B35D9CD2}" type="pres">
      <dgm:prSet presAssocID="{4308A2E1-126C-1D4B-A139-626E3AA0EDD6}" presName="horzTwo" presStyleCnt="0"/>
      <dgm:spPr/>
    </dgm:pt>
  </dgm:ptLst>
  <dgm:cxnLst>
    <dgm:cxn modelId="{FC9CB021-0FCF-B742-92D2-7A8D404C3814}" type="presOf" srcId="{C8E27A5F-0A2D-284F-A148-2FE91D5FA304}" destId="{78ACECEB-23BA-E945-B980-E6A43EA05369}" srcOrd="0" destOrd="0" presId="urn:microsoft.com/office/officeart/2005/8/layout/hierarchy4"/>
    <dgm:cxn modelId="{863DEF23-305F-BD42-BA76-553543D8A6D9}" type="presOf" srcId="{5139DDF2-F22B-6645-8B19-156C4D8AC1B9}" destId="{7E06C14A-4FBC-1B44-9D06-74B08A2A7C1F}" srcOrd="0" destOrd="0" presId="urn:microsoft.com/office/officeart/2005/8/layout/hierarchy4"/>
    <dgm:cxn modelId="{5E67EA47-BA34-6241-AC75-C952AF96C71B}" srcId="{69616462-1A83-7B43-808E-EDDACAAD5889}" destId="{5139DDF2-F22B-6645-8B19-156C4D8AC1B9}" srcOrd="0" destOrd="0" parTransId="{0B1AFE81-F15B-024D-863C-64B20954D5DC}" sibTransId="{A2CF6899-3412-284D-8AD2-6801A564025C}"/>
    <dgm:cxn modelId="{35DAED49-4014-6548-9D30-DE557223728C}" srcId="{5139DDF2-F22B-6645-8B19-156C4D8AC1B9}" destId="{4308A2E1-126C-1D4B-A139-626E3AA0EDD6}" srcOrd="2" destOrd="0" parTransId="{058BA92B-C6EF-914D-AA69-AB4DBEBFDEB9}" sibTransId="{168CA5CB-F313-FA48-851E-F748362756DC}"/>
    <dgm:cxn modelId="{28C65652-B96F-9E47-9891-61590A8CFC9D}" srcId="{5139DDF2-F22B-6645-8B19-156C4D8AC1B9}" destId="{C8E27A5F-0A2D-284F-A148-2FE91D5FA304}" srcOrd="0" destOrd="0" parTransId="{3ECE4C37-13A1-C74A-97AF-7365AC49AEE7}" sibTransId="{7632ACAA-3678-CD4E-AF49-9A50075D33BC}"/>
    <dgm:cxn modelId="{4DD9AD71-339B-0A40-B533-05FA0D417202}" type="presOf" srcId="{4308A2E1-126C-1D4B-A139-626E3AA0EDD6}" destId="{1F9956B8-DFE5-B34E-A9BB-ACBF861F1E34}" srcOrd="0" destOrd="0" presId="urn:microsoft.com/office/officeart/2005/8/layout/hierarchy4"/>
    <dgm:cxn modelId="{E9D0FCE0-41F1-6140-9A43-C15D87F9B4C5}" srcId="{5139DDF2-F22B-6645-8B19-156C4D8AC1B9}" destId="{659A6A4E-A67D-1E45-B32A-E1E924465B93}" srcOrd="1" destOrd="0" parTransId="{99AFB29A-1B0A-F74C-9D30-B698427D05EE}" sibTransId="{233D18F6-AD8F-9D45-A92A-BE44AFD7B3DA}"/>
    <dgm:cxn modelId="{5C9973EE-C3BF-A74D-BE91-8193A2BB3549}" type="presOf" srcId="{69616462-1A83-7B43-808E-EDDACAAD5889}" destId="{A5F58035-DBD7-D84D-95B6-B9D968F331F5}" srcOrd="0" destOrd="0" presId="urn:microsoft.com/office/officeart/2005/8/layout/hierarchy4"/>
    <dgm:cxn modelId="{0E3181F0-5D13-5043-AB90-AC641E7F2A26}" type="presOf" srcId="{659A6A4E-A67D-1E45-B32A-E1E924465B93}" destId="{4FE163FC-428F-2F47-AB16-888C5B9AF462}" srcOrd="0" destOrd="0" presId="urn:microsoft.com/office/officeart/2005/8/layout/hierarchy4"/>
    <dgm:cxn modelId="{EC380BA7-0CAD-8840-AB22-580BDF75DF70}" type="presParOf" srcId="{A5F58035-DBD7-D84D-95B6-B9D968F331F5}" destId="{8A1F35FF-7158-824D-958D-D710B64A407A}" srcOrd="0" destOrd="0" presId="urn:microsoft.com/office/officeart/2005/8/layout/hierarchy4"/>
    <dgm:cxn modelId="{98F40553-E578-B040-AA73-058FBB620404}" type="presParOf" srcId="{8A1F35FF-7158-824D-958D-D710B64A407A}" destId="{7E06C14A-4FBC-1B44-9D06-74B08A2A7C1F}" srcOrd="0" destOrd="0" presId="urn:microsoft.com/office/officeart/2005/8/layout/hierarchy4"/>
    <dgm:cxn modelId="{34EAF840-70CA-C747-B72D-D11ADF880399}" type="presParOf" srcId="{8A1F35FF-7158-824D-958D-D710B64A407A}" destId="{AAED186A-666D-3B4F-837D-5141B9691540}" srcOrd="1" destOrd="0" presId="urn:microsoft.com/office/officeart/2005/8/layout/hierarchy4"/>
    <dgm:cxn modelId="{754BA0D5-D4AC-8F41-A573-7151CD4F5D47}" type="presParOf" srcId="{8A1F35FF-7158-824D-958D-D710B64A407A}" destId="{339C3BFF-06AE-924A-A852-E9C08CC6FE78}" srcOrd="2" destOrd="0" presId="urn:microsoft.com/office/officeart/2005/8/layout/hierarchy4"/>
    <dgm:cxn modelId="{CC4A6472-9A0E-C641-A402-64FD1811327E}" type="presParOf" srcId="{339C3BFF-06AE-924A-A852-E9C08CC6FE78}" destId="{04477BBF-29DD-A04B-BA18-FCB37E222B8C}" srcOrd="0" destOrd="0" presId="urn:microsoft.com/office/officeart/2005/8/layout/hierarchy4"/>
    <dgm:cxn modelId="{4A318AD6-F4C9-3840-A9AF-EAC891943893}" type="presParOf" srcId="{04477BBF-29DD-A04B-BA18-FCB37E222B8C}" destId="{78ACECEB-23BA-E945-B980-E6A43EA05369}" srcOrd="0" destOrd="0" presId="urn:microsoft.com/office/officeart/2005/8/layout/hierarchy4"/>
    <dgm:cxn modelId="{5237BF9F-D9C6-5C48-B653-45D3844B6FE3}" type="presParOf" srcId="{04477BBF-29DD-A04B-BA18-FCB37E222B8C}" destId="{B7B8CA8F-2905-1E45-91B4-1E8514B0FCEB}" srcOrd="1" destOrd="0" presId="urn:microsoft.com/office/officeart/2005/8/layout/hierarchy4"/>
    <dgm:cxn modelId="{1B13317E-4812-B046-9C08-D0EACCEA159E}" type="presParOf" srcId="{339C3BFF-06AE-924A-A852-E9C08CC6FE78}" destId="{C9E08024-023C-224F-812B-86343632CA7B}" srcOrd="1" destOrd="0" presId="urn:microsoft.com/office/officeart/2005/8/layout/hierarchy4"/>
    <dgm:cxn modelId="{9858B6D2-D254-BD4B-BBC4-C695AD9B9A92}" type="presParOf" srcId="{339C3BFF-06AE-924A-A852-E9C08CC6FE78}" destId="{3EE5E57D-C015-C149-B501-FBF89D1487A7}" srcOrd="2" destOrd="0" presId="urn:microsoft.com/office/officeart/2005/8/layout/hierarchy4"/>
    <dgm:cxn modelId="{66936982-743C-C24F-9419-E46F680A2762}" type="presParOf" srcId="{3EE5E57D-C015-C149-B501-FBF89D1487A7}" destId="{4FE163FC-428F-2F47-AB16-888C5B9AF462}" srcOrd="0" destOrd="0" presId="urn:microsoft.com/office/officeart/2005/8/layout/hierarchy4"/>
    <dgm:cxn modelId="{29C71333-CF98-CC47-89DF-DB1828EE60E0}" type="presParOf" srcId="{3EE5E57D-C015-C149-B501-FBF89D1487A7}" destId="{E281E587-FA5F-624C-85E2-3AF73A675B4F}" srcOrd="1" destOrd="0" presId="urn:microsoft.com/office/officeart/2005/8/layout/hierarchy4"/>
    <dgm:cxn modelId="{1D3FA3CD-6D64-0042-A57F-52A2E9D62837}" type="presParOf" srcId="{339C3BFF-06AE-924A-A852-E9C08CC6FE78}" destId="{C003475D-7542-2D49-AA48-EDDA3F0665F9}" srcOrd="3" destOrd="0" presId="urn:microsoft.com/office/officeart/2005/8/layout/hierarchy4"/>
    <dgm:cxn modelId="{4F236774-2765-0841-92D4-CCFF92217D46}" type="presParOf" srcId="{339C3BFF-06AE-924A-A852-E9C08CC6FE78}" destId="{B2BE2D43-B807-3047-91B4-35A73D5F11BD}" srcOrd="4" destOrd="0" presId="urn:microsoft.com/office/officeart/2005/8/layout/hierarchy4"/>
    <dgm:cxn modelId="{7FBEE36E-E88A-3E45-B1C7-5EE148793404}" type="presParOf" srcId="{B2BE2D43-B807-3047-91B4-35A73D5F11BD}" destId="{1F9956B8-DFE5-B34E-A9BB-ACBF861F1E34}" srcOrd="0" destOrd="0" presId="urn:microsoft.com/office/officeart/2005/8/layout/hierarchy4"/>
    <dgm:cxn modelId="{95F843A0-DE9A-C44D-BF95-0F7415CAD6FF}" type="presParOf" srcId="{B2BE2D43-B807-3047-91B4-35A73D5F11BD}" destId="{2266C4D8-7D2C-7346-9DF7-C062B35D9CD2}"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A7E1C9-A80F-3844-B303-2F2DBBC3C073}" type="doc">
      <dgm:prSet loTypeId="urn:microsoft.com/office/officeart/2009/3/layout/StepUpProcess" loCatId="process" qsTypeId="urn:microsoft.com/office/officeart/2005/8/quickstyle/simple4" qsCatId="simple" csTypeId="urn:microsoft.com/office/officeart/2005/8/colors/accent1_2" csCatId="accent1" phldr="1"/>
      <dgm:spPr/>
      <dgm:t>
        <a:bodyPr/>
        <a:lstStyle/>
        <a:p>
          <a:endParaRPr lang="en-US"/>
        </a:p>
      </dgm:t>
    </dgm:pt>
    <dgm:pt modelId="{4E8403EB-2645-E54B-A35F-6EF3A98CD3FB}">
      <dgm:prSet/>
      <dgm:spPr/>
      <dgm:t>
        <a:bodyPr/>
        <a:lstStyle/>
        <a:p>
          <a:pPr rtl="0"/>
          <a:r>
            <a:rPr lang="en-US" dirty="0">
              <a:latin typeface="+mj-lt"/>
            </a:rPr>
            <a:t>Response framework is </a:t>
          </a:r>
          <a:r>
            <a:rPr lang="en-US" i="1" dirty="0">
              <a:latin typeface="+mj-lt"/>
            </a:rPr>
            <a:t>rescue </a:t>
          </a:r>
          <a:r>
            <a:rPr lang="en-US" i="0" dirty="0">
              <a:latin typeface="+mj-lt"/>
            </a:rPr>
            <a:t>oriented</a:t>
          </a:r>
          <a:r>
            <a:rPr lang="en-US" i="1" dirty="0">
              <a:latin typeface="+mj-lt"/>
            </a:rPr>
            <a:t>,</a:t>
          </a:r>
          <a:r>
            <a:rPr lang="en-US" dirty="0">
              <a:latin typeface="+mj-lt"/>
            </a:rPr>
            <a:t> save as many lives as possible</a:t>
          </a:r>
        </a:p>
      </dgm:t>
    </dgm:pt>
    <dgm:pt modelId="{1B173903-04A4-C343-A75A-EE2968F5B5C7}" type="parTrans" cxnId="{79899B01-F138-FE4F-9B8C-A8C2EDA64DE5}">
      <dgm:prSet/>
      <dgm:spPr/>
      <dgm:t>
        <a:bodyPr/>
        <a:lstStyle/>
        <a:p>
          <a:endParaRPr lang="en-US"/>
        </a:p>
      </dgm:t>
    </dgm:pt>
    <dgm:pt modelId="{921D37D7-FC57-184B-9173-2576F298D785}" type="sibTrans" cxnId="{79899B01-F138-FE4F-9B8C-A8C2EDA64DE5}">
      <dgm:prSet/>
      <dgm:spPr/>
      <dgm:t>
        <a:bodyPr/>
        <a:lstStyle/>
        <a:p>
          <a:endParaRPr lang="en-US"/>
        </a:p>
      </dgm:t>
    </dgm:pt>
    <dgm:pt modelId="{C061275B-2A0E-1A49-B765-28690BD35F1C}">
      <dgm:prSet/>
      <dgm:spPr/>
      <dgm:t>
        <a:bodyPr/>
        <a:lstStyle/>
        <a:p>
          <a:pPr rtl="0"/>
          <a:r>
            <a:rPr lang="en-US" dirty="0">
              <a:latin typeface="+mj-lt"/>
            </a:rPr>
            <a:t>Pressure from donors and funders to record high numbers of lives saved as measures of accountability</a:t>
          </a:r>
        </a:p>
      </dgm:t>
    </dgm:pt>
    <dgm:pt modelId="{0BE39384-0530-4347-AEAF-24B0E530FEAD}" type="parTrans" cxnId="{B11CB657-F4E2-2241-8AA7-5C2D76C9C135}">
      <dgm:prSet/>
      <dgm:spPr/>
      <dgm:t>
        <a:bodyPr/>
        <a:lstStyle/>
        <a:p>
          <a:endParaRPr lang="en-US"/>
        </a:p>
      </dgm:t>
    </dgm:pt>
    <dgm:pt modelId="{3D6516DF-8466-F549-99B0-D6728F540AED}" type="sibTrans" cxnId="{B11CB657-F4E2-2241-8AA7-5C2D76C9C135}">
      <dgm:prSet/>
      <dgm:spPr/>
      <dgm:t>
        <a:bodyPr/>
        <a:lstStyle/>
        <a:p>
          <a:endParaRPr lang="en-US"/>
        </a:p>
      </dgm:t>
    </dgm:pt>
    <dgm:pt modelId="{9481AF00-C2E7-4B4D-B8CE-23CFC36CCB9E}" type="pres">
      <dgm:prSet presAssocID="{B4A7E1C9-A80F-3844-B303-2F2DBBC3C073}" presName="rootnode" presStyleCnt="0">
        <dgm:presLayoutVars>
          <dgm:chMax/>
          <dgm:chPref/>
          <dgm:dir/>
          <dgm:animLvl val="lvl"/>
        </dgm:presLayoutVars>
      </dgm:prSet>
      <dgm:spPr/>
    </dgm:pt>
    <dgm:pt modelId="{FD99FE6D-04C2-8B4B-AAD9-91514EE4D8DF}" type="pres">
      <dgm:prSet presAssocID="{4E8403EB-2645-E54B-A35F-6EF3A98CD3FB}" presName="composite" presStyleCnt="0"/>
      <dgm:spPr/>
    </dgm:pt>
    <dgm:pt modelId="{8712BF66-1596-5E48-A351-BF40B67F550B}" type="pres">
      <dgm:prSet presAssocID="{4E8403EB-2645-E54B-A35F-6EF3A98CD3FB}" presName="LShape" presStyleLbl="alignNode1" presStyleIdx="0" presStyleCnt="3"/>
      <dgm:spPr/>
    </dgm:pt>
    <dgm:pt modelId="{86809D85-0B46-FE43-9030-AFA61651AA4D}" type="pres">
      <dgm:prSet presAssocID="{4E8403EB-2645-E54B-A35F-6EF3A98CD3FB}" presName="ParentText" presStyleLbl="revTx" presStyleIdx="0" presStyleCnt="2">
        <dgm:presLayoutVars>
          <dgm:chMax val="0"/>
          <dgm:chPref val="0"/>
          <dgm:bulletEnabled val="1"/>
        </dgm:presLayoutVars>
      </dgm:prSet>
      <dgm:spPr/>
    </dgm:pt>
    <dgm:pt modelId="{DF4A2ED3-C6E0-BD43-9E9D-14A8E004A0A9}" type="pres">
      <dgm:prSet presAssocID="{4E8403EB-2645-E54B-A35F-6EF3A98CD3FB}" presName="Triangle" presStyleLbl="alignNode1" presStyleIdx="1" presStyleCnt="3"/>
      <dgm:spPr/>
    </dgm:pt>
    <dgm:pt modelId="{99D44F6A-C044-2C40-B222-785E5D74E1AA}" type="pres">
      <dgm:prSet presAssocID="{921D37D7-FC57-184B-9173-2576F298D785}" presName="sibTrans" presStyleCnt="0"/>
      <dgm:spPr/>
    </dgm:pt>
    <dgm:pt modelId="{E85525C2-516F-554B-9D70-0B203150EEC1}" type="pres">
      <dgm:prSet presAssocID="{921D37D7-FC57-184B-9173-2576F298D785}" presName="space" presStyleCnt="0"/>
      <dgm:spPr/>
    </dgm:pt>
    <dgm:pt modelId="{81B2ED39-3618-E349-A127-F39A361EECB5}" type="pres">
      <dgm:prSet presAssocID="{C061275B-2A0E-1A49-B765-28690BD35F1C}" presName="composite" presStyleCnt="0"/>
      <dgm:spPr/>
    </dgm:pt>
    <dgm:pt modelId="{AE81726C-E566-0B4B-B266-F60518714943}" type="pres">
      <dgm:prSet presAssocID="{C061275B-2A0E-1A49-B765-28690BD35F1C}" presName="LShape" presStyleLbl="alignNode1" presStyleIdx="2" presStyleCnt="3"/>
      <dgm:spPr/>
    </dgm:pt>
    <dgm:pt modelId="{35EA9314-F194-8F45-AB82-92C5FF83AE63}" type="pres">
      <dgm:prSet presAssocID="{C061275B-2A0E-1A49-B765-28690BD35F1C}" presName="ParentText" presStyleLbl="revTx" presStyleIdx="1" presStyleCnt="2">
        <dgm:presLayoutVars>
          <dgm:chMax val="0"/>
          <dgm:chPref val="0"/>
          <dgm:bulletEnabled val="1"/>
        </dgm:presLayoutVars>
      </dgm:prSet>
      <dgm:spPr/>
    </dgm:pt>
  </dgm:ptLst>
  <dgm:cxnLst>
    <dgm:cxn modelId="{79899B01-F138-FE4F-9B8C-A8C2EDA64DE5}" srcId="{B4A7E1C9-A80F-3844-B303-2F2DBBC3C073}" destId="{4E8403EB-2645-E54B-A35F-6EF3A98CD3FB}" srcOrd="0" destOrd="0" parTransId="{1B173903-04A4-C343-A75A-EE2968F5B5C7}" sibTransId="{921D37D7-FC57-184B-9173-2576F298D785}"/>
    <dgm:cxn modelId="{89193826-925D-8749-981E-2AF7D3E3776E}" type="presOf" srcId="{B4A7E1C9-A80F-3844-B303-2F2DBBC3C073}" destId="{9481AF00-C2E7-4B4D-B8CE-23CFC36CCB9E}" srcOrd="0" destOrd="0" presId="urn:microsoft.com/office/officeart/2009/3/layout/StepUpProcess"/>
    <dgm:cxn modelId="{B11CB657-F4E2-2241-8AA7-5C2D76C9C135}" srcId="{B4A7E1C9-A80F-3844-B303-2F2DBBC3C073}" destId="{C061275B-2A0E-1A49-B765-28690BD35F1C}" srcOrd="1" destOrd="0" parTransId="{0BE39384-0530-4347-AEAF-24B0E530FEAD}" sibTransId="{3D6516DF-8466-F549-99B0-D6728F540AED}"/>
    <dgm:cxn modelId="{54B05C5C-C049-394E-838C-832E60121482}" type="presOf" srcId="{C061275B-2A0E-1A49-B765-28690BD35F1C}" destId="{35EA9314-F194-8F45-AB82-92C5FF83AE63}" srcOrd="0" destOrd="0" presId="urn:microsoft.com/office/officeart/2009/3/layout/StepUpProcess"/>
    <dgm:cxn modelId="{F6ADE4A8-6FEF-BE47-A3ED-806BBB1C7DBA}" type="presOf" srcId="{4E8403EB-2645-E54B-A35F-6EF3A98CD3FB}" destId="{86809D85-0B46-FE43-9030-AFA61651AA4D}" srcOrd="0" destOrd="0" presId="urn:microsoft.com/office/officeart/2009/3/layout/StepUpProcess"/>
    <dgm:cxn modelId="{A3E3C04D-1D8B-3B49-99D4-5DE19CE94F5E}" type="presParOf" srcId="{9481AF00-C2E7-4B4D-B8CE-23CFC36CCB9E}" destId="{FD99FE6D-04C2-8B4B-AAD9-91514EE4D8DF}" srcOrd="0" destOrd="0" presId="urn:microsoft.com/office/officeart/2009/3/layout/StepUpProcess"/>
    <dgm:cxn modelId="{6C27979B-B9E8-8E48-B3AE-21392531DC9E}" type="presParOf" srcId="{FD99FE6D-04C2-8B4B-AAD9-91514EE4D8DF}" destId="{8712BF66-1596-5E48-A351-BF40B67F550B}" srcOrd="0" destOrd="0" presId="urn:microsoft.com/office/officeart/2009/3/layout/StepUpProcess"/>
    <dgm:cxn modelId="{B659F7B8-E4DA-1647-B5E3-2A2D4DE0C604}" type="presParOf" srcId="{FD99FE6D-04C2-8B4B-AAD9-91514EE4D8DF}" destId="{86809D85-0B46-FE43-9030-AFA61651AA4D}" srcOrd="1" destOrd="0" presId="urn:microsoft.com/office/officeart/2009/3/layout/StepUpProcess"/>
    <dgm:cxn modelId="{CF522E84-CABB-FF4F-A127-65ED05A12807}" type="presParOf" srcId="{FD99FE6D-04C2-8B4B-AAD9-91514EE4D8DF}" destId="{DF4A2ED3-C6E0-BD43-9E9D-14A8E004A0A9}" srcOrd="2" destOrd="0" presId="urn:microsoft.com/office/officeart/2009/3/layout/StepUpProcess"/>
    <dgm:cxn modelId="{9673D265-B129-6C42-AC86-CE0B11B77174}" type="presParOf" srcId="{9481AF00-C2E7-4B4D-B8CE-23CFC36CCB9E}" destId="{99D44F6A-C044-2C40-B222-785E5D74E1AA}" srcOrd="1" destOrd="0" presId="urn:microsoft.com/office/officeart/2009/3/layout/StepUpProcess"/>
    <dgm:cxn modelId="{2FDA4FCC-1519-2741-9DFE-2D5432C45E3A}" type="presParOf" srcId="{99D44F6A-C044-2C40-B222-785E5D74E1AA}" destId="{E85525C2-516F-554B-9D70-0B203150EEC1}" srcOrd="0" destOrd="0" presId="urn:microsoft.com/office/officeart/2009/3/layout/StepUpProcess"/>
    <dgm:cxn modelId="{36C762E2-34AC-F544-ADFB-880EA9E6CAC8}" type="presParOf" srcId="{9481AF00-C2E7-4B4D-B8CE-23CFC36CCB9E}" destId="{81B2ED39-3618-E349-A127-F39A361EECB5}" srcOrd="2" destOrd="0" presId="urn:microsoft.com/office/officeart/2009/3/layout/StepUpProcess"/>
    <dgm:cxn modelId="{EB067D3D-70F5-E341-B752-98C124650DA5}" type="presParOf" srcId="{81B2ED39-3618-E349-A127-F39A361EECB5}" destId="{AE81726C-E566-0B4B-B266-F60518714943}" srcOrd="0" destOrd="0" presId="urn:microsoft.com/office/officeart/2009/3/layout/StepUpProcess"/>
    <dgm:cxn modelId="{0D3EFAF4-A0DE-AB45-BBDE-59AE9A97D1FA}" type="presParOf" srcId="{81B2ED39-3618-E349-A127-F39A361EECB5}" destId="{35EA9314-F194-8F45-AB82-92C5FF83AE63}" srcOrd="1" destOrd="0" presId="urn:microsoft.com/office/officeart/2009/3/layout/StepUp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33F26D-8F23-834C-9F58-C941B93D07EB}" type="doc">
      <dgm:prSet loTypeId="urn:microsoft.com/office/officeart/2005/8/layout/lProcess3" loCatId="" qsTypeId="urn:microsoft.com/office/officeart/2005/8/quickstyle/simple2" qsCatId="simple" csTypeId="urn:microsoft.com/office/officeart/2005/8/colors/accent1_2" csCatId="accent1" phldr="1"/>
      <dgm:spPr/>
      <dgm:t>
        <a:bodyPr/>
        <a:lstStyle/>
        <a:p>
          <a:endParaRPr lang="en-US"/>
        </a:p>
      </dgm:t>
    </dgm:pt>
    <dgm:pt modelId="{0EDB261E-C4D5-9941-92A7-84EAAF2D254D}">
      <dgm:prSet phldrT="[Text]" custT="1"/>
      <dgm:spPr/>
      <dgm:t>
        <a:bodyPr/>
        <a:lstStyle/>
        <a:p>
          <a:r>
            <a:rPr lang="en-US" sz="3000" b="1" dirty="0">
              <a:latin typeface="+mj-lt"/>
            </a:rPr>
            <a:t>Rwanda</a:t>
          </a:r>
        </a:p>
      </dgm:t>
    </dgm:pt>
    <dgm:pt modelId="{6BB766CA-783A-5A43-9FDF-294887AFC706}" type="parTrans" cxnId="{290D2CFF-1A2D-6549-B759-1E76EEA83905}">
      <dgm:prSet/>
      <dgm:spPr/>
      <dgm:t>
        <a:bodyPr/>
        <a:lstStyle/>
        <a:p>
          <a:endParaRPr lang="en-US" sz="1700">
            <a:latin typeface="+mj-lt"/>
          </a:endParaRPr>
        </a:p>
      </dgm:t>
    </dgm:pt>
    <dgm:pt modelId="{FD45DD9F-15CA-3746-9CF5-9B49EB58B83D}" type="sibTrans" cxnId="{290D2CFF-1A2D-6549-B759-1E76EEA83905}">
      <dgm:prSet/>
      <dgm:spPr/>
      <dgm:t>
        <a:bodyPr/>
        <a:lstStyle/>
        <a:p>
          <a:endParaRPr lang="en-US" sz="1700">
            <a:latin typeface="+mj-lt"/>
          </a:endParaRPr>
        </a:p>
      </dgm:t>
    </dgm:pt>
    <dgm:pt modelId="{E637D8FE-89F6-2940-B147-8978456E0187}">
      <dgm:prSet phldrT="[Text]" custT="1"/>
      <dgm:spPr>
        <a:solidFill>
          <a:schemeClr val="accent1">
            <a:lumMod val="60000"/>
            <a:lumOff val="40000"/>
            <a:alpha val="90000"/>
          </a:schemeClr>
        </a:solidFill>
        <a:ln>
          <a:solidFill>
            <a:schemeClr val="bg1">
              <a:alpha val="90000"/>
            </a:schemeClr>
          </a:solidFill>
        </a:ln>
      </dgm:spPr>
      <dgm:t>
        <a:bodyPr/>
        <a:lstStyle/>
        <a:p>
          <a:r>
            <a:rPr lang="en-US" sz="2000" dirty="0">
              <a:solidFill>
                <a:schemeClr val="tx1"/>
              </a:solidFill>
              <a:latin typeface="+mj-lt"/>
            </a:rPr>
            <a:t>Protracted Refugee Situation </a:t>
          </a:r>
        </a:p>
      </dgm:t>
    </dgm:pt>
    <dgm:pt modelId="{C030C466-778D-F942-9AE8-4AF997BEA85A}" type="parTrans" cxnId="{94503C54-CB41-6846-8553-A00E7F231EF4}">
      <dgm:prSet/>
      <dgm:spPr/>
      <dgm:t>
        <a:bodyPr/>
        <a:lstStyle/>
        <a:p>
          <a:endParaRPr lang="en-US" sz="1700">
            <a:latin typeface="+mj-lt"/>
          </a:endParaRPr>
        </a:p>
      </dgm:t>
    </dgm:pt>
    <dgm:pt modelId="{1FF867D2-737F-5341-8611-3EFC88B9B426}" type="sibTrans" cxnId="{94503C54-CB41-6846-8553-A00E7F231EF4}">
      <dgm:prSet/>
      <dgm:spPr/>
      <dgm:t>
        <a:bodyPr/>
        <a:lstStyle/>
        <a:p>
          <a:endParaRPr lang="en-US" sz="1700">
            <a:latin typeface="+mj-lt"/>
          </a:endParaRPr>
        </a:p>
      </dgm:t>
    </dgm:pt>
    <dgm:pt modelId="{85693480-340D-324A-85E2-754E8E7F6F07}">
      <dgm:prSet phldrT="[Text]" custT="1"/>
      <dgm:spPr/>
      <dgm:t>
        <a:bodyPr/>
        <a:lstStyle/>
        <a:p>
          <a:r>
            <a:rPr lang="en-US" sz="1700" dirty="0">
              <a:latin typeface="+mj-lt"/>
            </a:rPr>
            <a:t>Social Death &amp; Stigma </a:t>
          </a:r>
        </a:p>
      </dgm:t>
    </dgm:pt>
    <dgm:pt modelId="{E1E65BE3-C8BF-094E-99C5-8F7301A9EDA7}" type="parTrans" cxnId="{2EA7D249-4240-6E4E-871F-9017F895BBCC}">
      <dgm:prSet/>
      <dgm:spPr/>
      <dgm:t>
        <a:bodyPr/>
        <a:lstStyle/>
        <a:p>
          <a:endParaRPr lang="en-US" sz="1700">
            <a:latin typeface="+mj-lt"/>
          </a:endParaRPr>
        </a:p>
      </dgm:t>
    </dgm:pt>
    <dgm:pt modelId="{39CAB483-0FBF-AF43-9613-F77A8C4EEE08}" type="sibTrans" cxnId="{2EA7D249-4240-6E4E-871F-9017F895BBCC}">
      <dgm:prSet/>
      <dgm:spPr/>
      <dgm:t>
        <a:bodyPr/>
        <a:lstStyle/>
        <a:p>
          <a:endParaRPr lang="en-US" sz="1700">
            <a:latin typeface="+mj-lt"/>
          </a:endParaRPr>
        </a:p>
      </dgm:t>
    </dgm:pt>
    <dgm:pt modelId="{4F5F53C5-33D5-4345-891A-E07053F49E98}">
      <dgm:prSet phldrT="[Text]" custT="1"/>
      <dgm:spPr/>
      <dgm:t>
        <a:bodyPr/>
        <a:lstStyle/>
        <a:p>
          <a:r>
            <a:rPr lang="en-US" sz="1700" dirty="0">
              <a:latin typeface="+mj-lt"/>
            </a:rPr>
            <a:t>Concerns about Family &amp; Children’s Well-being</a:t>
          </a:r>
        </a:p>
      </dgm:t>
    </dgm:pt>
    <dgm:pt modelId="{9DA76F8F-0444-314C-8276-D34757472C2C}" type="parTrans" cxnId="{D388A205-D601-4A4B-A068-9599A2DD89E7}">
      <dgm:prSet/>
      <dgm:spPr/>
      <dgm:t>
        <a:bodyPr/>
        <a:lstStyle/>
        <a:p>
          <a:endParaRPr lang="en-US" sz="1700">
            <a:latin typeface="+mj-lt"/>
          </a:endParaRPr>
        </a:p>
      </dgm:t>
    </dgm:pt>
    <dgm:pt modelId="{72E54FBC-B863-7D44-8629-3A7DE71F7CD7}" type="sibTrans" cxnId="{D388A205-D601-4A4B-A068-9599A2DD89E7}">
      <dgm:prSet/>
      <dgm:spPr/>
      <dgm:t>
        <a:bodyPr/>
        <a:lstStyle/>
        <a:p>
          <a:endParaRPr lang="en-US" sz="1700">
            <a:latin typeface="+mj-lt"/>
          </a:endParaRPr>
        </a:p>
      </dgm:t>
    </dgm:pt>
    <dgm:pt modelId="{728F525C-FA39-F94D-9200-C4DEF4EA9BD0}">
      <dgm:prSet phldrT="[Text]" custT="1"/>
      <dgm:spPr/>
      <dgm:t>
        <a:bodyPr/>
        <a:lstStyle/>
        <a:p>
          <a:r>
            <a:rPr lang="en-US" sz="3000" b="1" dirty="0">
              <a:latin typeface="+mj-lt"/>
            </a:rPr>
            <a:t>Jordan</a:t>
          </a:r>
        </a:p>
      </dgm:t>
    </dgm:pt>
    <dgm:pt modelId="{A8D4D751-D0DC-3F40-A52C-3F8B3CDE82D2}" type="sibTrans" cxnId="{C512B2AC-2E10-5340-BD97-3D0EB3AC8EC4}">
      <dgm:prSet/>
      <dgm:spPr/>
      <dgm:t>
        <a:bodyPr/>
        <a:lstStyle/>
        <a:p>
          <a:endParaRPr lang="en-US" sz="1700">
            <a:latin typeface="+mj-lt"/>
          </a:endParaRPr>
        </a:p>
      </dgm:t>
    </dgm:pt>
    <dgm:pt modelId="{9BBB5383-D558-D94F-8ACC-89470523AA6E}" type="parTrans" cxnId="{C512B2AC-2E10-5340-BD97-3D0EB3AC8EC4}">
      <dgm:prSet/>
      <dgm:spPr/>
      <dgm:t>
        <a:bodyPr/>
        <a:lstStyle/>
        <a:p>
          <a:endParaRPr lang="en-US" sz="1700">
            <a:latin typeface="+mj-lt"/>
          </a:endParaRPr>
        </a:p>
      </dgm:t>
    </dgm:pt>
    <dgm:pt modelId="{2959715B-A68B-BC4F-A75A-1594AA9B520A}">
      <dgm:prSet phldrT="[Text]" custT="1"/>
      <dgm:spPr/>
      <dgm:t>
        <a:bodyPr/>
        <a:lstStyle/>
        <a:p>
          <a:r>
            <a:rPr lang="en-US" sz="2800" b="1" dirty="0">
              <a:latin typeface="+mj-lt"/>
            </a:rPr>
            <a:t>Bangladesh</a:t>
          </a:r>
        </a:p>
      </dgm:t>
    </dgm:pt>
    <dgm:pt modelId="{26C586EF-F74B-5A42-84C0-1654A62C872C}" type="parTrans" cxnId="{93E40B89-18F8-6042-8F64-B7B86AD8F023}">
      <dgm:prSet/>
      <dgm:spPr/>
      <dgm:t>
        <a:bodyPr/>
        <a:lstStyle/>
        <a:p>
          <a:endParaRPr lang="en-US" sz="1700">
            <a:latin typeface="+mj-lt"/>
          </a:endParaRPr>
        </a:p>
      </dgm:t>
    </dgm:pt>
    <dgm:pt modelId="{C56947CD-A3D8-0246-A200-6C01CC1EA893}" type="sibTrans" cxnId="{93E40B89-18F8-6042-8F64-B7B86AD8F023}">
      <dgm:prSet/>
      <dgm:spPr/>
      <dgm:t>
        <a:bodyPr/>
        <a:lstStyle/>
        <a:p>
          <a:endParaRPr lang="en-US" sz="1700">
            <a:latin typeface="+mj-lt"/>
          </a:endParaRPr>
        </a:p>
      </dgm:t>
    </dgm:pt>
    <dgm:pt modelId="{37E8280F-B28F-8047-8D3A-FBCB8F2ABD74}">
      <dgm:prSet phldrT="[Text]" custT="1"/>
      <dgm:spPr>
        <a:solidFill>
          <a:schemeClr val="accent1">
            <a:lumMod val="60000"/>
            <a:lumOff val="40000"/>
            <a:alpha val="90000"/>
          </a:schemeClr>
        </a:solidFill>
      </dgm:spPr>
      <dgm:t>
        <a:bodyPr/>
        <a:lstStyle/>
        <a:p>
          <a:r>
            <a:rPr lang="en-US" sz="2000" dirty="0">
              <a:solidFill>
                <a:schemeClr val="tx1"/>
              </a:solidFill>
              <a:latin typeface="+mj-lt"/>
            </a:rPr>
            <a:t>Acute Refugee Situation</a:t>
          </a:r>
        </a:p>
      </dgm:t>
    </dgm:pt>
    <dgm:pt modelId="{5FC2E366-0FC1-AB49-9ED0-F3D43CC31E0E}" type="parTrans" cxnId="{30CC495D-1DA6-4540-BBAC-43EC765AF5F4}">
      <dgm:prSet/>
      <dgm:spPr/>
      <dgm:t>
        <a:bodyPr/>
        <a:lstStyle/>
        <a:p>
          <a:endParaRPr lang="en-US" sz="1700">
            <a:latin typeface="+mj-lt"/>
          </a:endParaRPr>
        </a:p>
      </dgm:t>
    </dgm:pt>
    <dgm:pt modelId="{440D62BA-6EA7-AF40-9C4E-85BAAE6748B1}" type="sibTrans" cxnId="{30CC495D-1DA6-4540-BBAC-43EC765AF5F4}">
      <dgm:prSet/>
      <dgm:spPr/>
      <dgm:t>
        <a:bodyPr/>
        <a:lstStyle/>
        <a:p>
          <a:endParaRPr lang="en-US" sz="1700">
            <a:latin typeface="+mj-lt"/>
          </a:endParaRPr>
        </a:p>
      </dgm:t>
    </dgm:pt>
    <dgm:pt modelId="{4131B5DE-9151-FE4F-9B83-B13703901FA5}">
      <dgm:prSet phldrT="[Text]" custT="1"/>
      <dgm:spPr/>
      <dgm:t>
        <a:bodyPr/>
        <a:lstStyle/>
        <a:p>
          <a:r>
            <a:rPr lang="en-US" sz="1700" dirty="0">
              <a:latin typeface="+mj-lt"/>
            </a:rPr>
            <a:t>Socio-political Context</a:t>
          </a:r>
        </a:p>
      </dgm:t>
    </dgm:pt>
    <dgm:pt modelId="{18B3DA67-2169-2D48-B74E-763468343CF0}" type="parTrans" cxnId="{B906F48E-5865-204F-8B0C-A7E6DF177BDA}">
      <dgm:prSet/>
      <dgm:spPr/>
      <dgm:t>
        <a:bodyPr/>
        <a:lstStyle/>
        <a:p>
          <a:endParaRPr lang="en-US" sz="1700">
            <a:latin typeface="+mj-lt"/>
          </a:endParaRPr>
        </a:p>
      </dgm:t>
    </dgm:pt>
    <dgm:pt modelId="{22E753D3-C8BF-EE49-91D3-2E0D30DF871B}" type="sibTrans" cxnId="{B906F48E-5865-204F-8B0C-A7E6DF177BDA}">
      <dgm:prSet/>
      <dgm:spPr/>
      <dgm:t>
        <a:bodyPr/>
        <a:lstStyle/>
        <a:p>
          <a:endParaRPr lang="en-US" sz="1700">
            <a:latin typeface="+mj-lt"/>
          </a:endParaRPr>
        </a:p>
      </dgm:t>
    </dgm:pt>
    <dgm:pt modelId="{2166395B-906B-0B43-9344-B29811C42236}">
      <dgm:prSet phldrT="[Text]" custT="1"/>
      <dgm:spPr/>
      <dgm:t>
        <a:bodyPr/>
        <a:lstStyle/>
        <a:p>
          <a:r>
            <a:rPr lang="en-US" sz="1700" dirty="0">
              <a:latin typeface="+mj-lt"/>
            </a:rPr>
            <a:t>Expectations of Comprehensive Healthcare</a:t>
          </a:r>
        </a:p>
      </dgm:t>
    </dgm:pt>
    <dgm:pt modelId="{F38FE113-EABB-4F41-B467-DCDC278B9F3C}" type="parTrans" cxnId="{F8158ACF-1F05-1345-B496-55BDECB55A69}">
      <dgm:prSet/>
      <dgm:spPr/>
      <dgm:t>
        <a:bodyPr/>
        <a:lstStyle/>
        <a:p>
          <a:endParaRPr lang="en-US" sz="1700">
            <a:latin typeface="+mj-lt"/>
          </a:endParaRPr>
        </a:p>
      </dgm:t>
    </dgm:pt>
    <dgm:pt modelId="{80F8FF89-805F-7D42-BC21-4D3AD57E3AC3}" type="sibTrans" cxnId="{F8158ACF-1F05-1345-B496-55BDECB55A69}">
      <dgm:prSet/>
      <dgm:spPr/>
      <dgm:t>
        <a:bodyPr/>
        <a:lstStyle/>
        <a:p>
          <a:endParaRPr lang="en-US" sz="1700">
            <a:latin typeface="+mj-lt"/>
          </a:endParaRPr>
        </a:p>
      </dgm:t>
    </dgm:pt>
    <dgm:pt modelId="{7ECD591F-F2E2-F942-9403-D919AF18D3EB}">
      <dgm:prSet phldrT="[Text]" custT="1"/>
      <dgm:spPr>
        <a:solidFill>
          <a:schemeClr val="accent1">
            <a:lumMod val="60000"/>
            <a:lumOff val="40000"/>
            <a:alpha val="90000"/>
          </a:schemeClr>
        </a:solidFill>
      </dgm:spPr>
      <dgm:t>
        <a:bodyPr/>
        <a:lstStyle/>
        <a:p>
          <a:r>
            <a:rPr lang="en-US" sz="2000" dirty="0">
              <a:solidFill>
                <a:schemeClr val="tx1"/>
              </a:solidFill>
              <a:latin typeface="+mj-lt"/>
            </a:rPr>
            <a:t>Acute Refugee Situation</a:t>
          </a:r>
        </a:p>
      </dgm:t>
    </dgm:pt>
    <dgm:pt modelId="{C8C96459-CD73-D246-9134-1DC07D7A8E18}" type="parTrans" cxnId="{BF924744-2D72-624A-BB00-82CE573421F9}">
      <dgm:prSet/>
      <dgm:spPr/>
      <dgm:t>
        <a:bodyPr/>
        <a:lstStyle/>
        <a:p>
          <a:endParaRPr lang="en-US" sz="1700">
            <a:latin typeface="+mj-lt"/>
          </a:endParaRPr>
        </a:p>
      </dgm:t>
    </dgm:pt>
    <dgm:pt modelId="{A18B2B16-14B0-7748-B618-8DF87FB5623B}" type="sibTrans" cxnId="{BF924744-2D72-624A-BB00-82CE573421F9}">
      <dgm:prSet/>
      <dgm:spPr/>
      <dgm:t>
        <a:bodyPr/>
        <a:lstStyle/>
        <a:p>
          <a:endParaRPr lang="en-US" sz="1700">
            <a:latin typeface="+mj-lt"/>
          </a:endParaRPr>
        </a:p>
      </dgm:t>
    </dgm:pt>
    <dgm:pt modelId="{90B4E400-B314-154A-A147-7CBD490B6BF4}">
      <dgm:prSet phldrT="[Text]" custT="1"/>
      <dgm:spPr/>
      <dgm:t>
        <a:bodyPr/>
        <a:lstStyle/>
        <a:p>
          <a:r>
            <a:rPr lang="en-US" sz="1700" dirty="0">
              <a:latin typeface="+mj-lt"/>
            </a:rPr>
            <a:t>Blurring of Curative &amp; Palliative Care</a:t>
          </a:r>
        </a:p>
      </dgm:t>
    </dgm:pt>
    <dgm:pt modelId="{D4538F53-6654-E94B-943A-41E40BD39E3E}" type="parTrans" cxnId="{6A45DB74-EEB9-9746-83D0-85CF1FDCE1AF}">
      <dgm:prSet/>
      <dgm:spPr/>
      <dgm:t>
        <a:bodyPr/>
        <a:lstStyle/>
        <a:p>
          <a:endParaRPr lang="en-US" sz="1700">
            <a:latin typeface="+mj-lt"/>
          </a:endParaRPr>
        </a:p>
      </dgm:t>
    </dgm:pt>
    <dgm:pt modelId="{0C3DAA04-3F95-E342-A197-DBAC59A23276}" type="sibTrans" cxnId="{6A45DB74-EEB9-9746-83D0-85CF1FDCE1AF}">
      <dgm:prSet/>
      <dgm:spPr/>
      <dgm:t>
        <a:bodyPr/>
        <a:lstStyle/>
        <a:p>
          <a:endParaRPr lang="en-US" sz="1700">
            <a:latin typeface="+mj-lt"/>
          </a:endParaRPr>
        </a:p>
      </dgm:t>
    </dgm:pt>
    <dgm:pt modelId="{570109DA-894B-7943-85E6-8032904783D5}">
      <dgm:prSet phldrT="[Text]" custT="1"/>
      <dgm:spPr/>
      <dgm:t>
        <a:bodyPr/>
        <a:lstStyle/>
        <a:p>
          <a:r>
            <a:rPr lang="en-US" sz="1700" dirty="0">
              <a:latin typeface="+mj-lt"/>
            </a:rPr>
            <a:t>Personal Satisfaction &amp; Pride in the Work</a:t>
          </a:r>
        </a:p>
      </dgm:t>
    </dgm:pt>
    <dgm:pt modelId="{910786A1-187D-BE46-8064-B76A7364B6F9}" type="parTrans" cxnId="{8BCF3B51-F839-C340-9A98-9DD27C3573B4}">
      <dgm:prSet/>
      <dgm:spPr/>
      <dgm:t>
        <a:bodyPr/>
        <a:lstStyle/>
        <a:p>
          <a:endParaRPr lang="en-US" sz="1700">
            <a:latin typeface="+mj-lt"/>
          </a:endParaRPr>
        </a:p>
      </dgm:t>
    </dgm:pt>
    <dgm:pt modelId="{6A1873B6-6684-2542-9968-4ABACC3F812D}" type="sibTrans" cxnId="{8BCF3B51-F839-C340-9A98-9DD27C3573B4}">
      <dgm:prSet/>
      <dgm:spPr/>
      <dgm:t>
        <a:bodyPr/>
        <a:lstStyle/>
        <a:p>
          <a:endParaRPr lang="en-US" sz="1700">
            <a:latin typeface="+mj-lt"/>
          </a:endParaRPr>
        </a:p>
      </dgm:t>
    </dgm:pt>
    <dgm:pt modelId="{AF6F16A8-E4C1-2F4D-9F5F-3FFE86D881CA}" type="pres">
      <dgm:prSet presAssocID="{3133F26D-8F23-834C-9F58-C941B93D07EB}" presName="Name0" presStyleCnt="0">
        <dgm:presLayoutVars>
          <dgm:chPref val="3"/>
          <dgm:dir/>
          <dgm:animLvl val="lvl"/>
          <dgm:resizeHandles/>
        </dgm:presLayoutVars>
      </dgm:prSet>
      <dgm:spPr/>
    </dgm:pt>
    <dgm:pt modelId="{9F994526-FEF1-FC46-B3FA-8973FD838F53}" type="pres">
      <dgm:prSet presAssocID="{0EDB261E-C4D5-9941-92A7-84EAAF2D254D}" presName="horFlow" presStyleCnt="0"/>
      <dgm:spPr/>
    </dgm:pt>
    <dgm:pt modelId="{368A6114-CCE5-E94A-B8D8-4170CF862022}" type="pres">
      <dgm:prSet presAssocID="{0EDB261E-C4D5-9941-92A7-84EAAF2D254D}" presName="bigChev" presStyleLbl="node1" presStyleIdx="0" presStyleCnt="3"/>
      <dgm:spPr/>
    </dgm:pt>
    <dgm:pt modelId="{E505512C-D652-FD4E-9145-6064C1B62ADF}" type="pres">
      <dgm:prSet presAssocID="{C030C466-778D-F942-9AE8-4AF997BEA85A}" presName="parTrans" presStyleCnt="0"/>
      <dgm:spPr/>
    </dgm:pt>
    <dgm:pt modelId="{963B4A34-DA2A-C745-9C04-A42BC7643D4B}" type="pres">
      <dgm:prSet presAssocID="{E637D8FE-89F6-2940-B147-8978456E0187}" presName="node" presStyleLbl="alignAccFollowNode1" presStyleIdx="0" presStyleCnt="9">
        <dgm:presLayoutVars>
          <dgm:bulletEnabled val="1"/>
        </dgm:presLayoutVars>
      </dgm:prSet>
      <dgm:spPr/>
    </dgm:pt>
    <dgm:pt modelId="{8398DFC6-27FC-504F-936C-DEDD1E9C1D4D}" type="pres">
      <dgm:prSet presAssocID="{1FF867D2-737F-5341-8611-3EFC88B9B426}" presName="sibTrans" presStyleCnt="0"/>
      <dgm:spPr/>
    </dgm:pt>
    <dgm:pt modelId="{F7963620-F135-D447-B174-E28FAE6B0346}" type="pres">
      <dgm:prSet presAssocID="{85693480-340D-324A-85E2-754E8E7F6F07}" presName="node" presStyleLbl="alignAccFollowNode1" presStyleIdx="1" presStyleCnt="9">
        <dgm:presLayoutVars>
          <dgm:bulletEnabled val="1"/>
        </dgm:presLayoutVars>
      </dgm:prSet>
      <dgm:spPr/>
    </dgm:pt>
    <dgm:pt modelId="{2CDC572B-D43A-EE41-8159-2FFA8500E92C}" type="pres">
      <dgm:prSet presAssocID="{39CAB483-0FBF-AF43-9613-F77A8C4EEE08}" presName="sibTrans" presStyleCnt="0"/>
      <dgm:spPr/>
    </dgm:pt>
    <dgm:pt modelId="{C3B7368D-F32A-4A40-84CB-E3B09AA07310}" type="pres">
      <dgm:prSet presAssocID="{4F5F53C5-33D5-4345-891A-E07053F49E98}" presName="node" presStyleLbl="alignAccFollowNode1" presStyleIdx="2" presStyleCnt="9">
        <dgm:presLayoutVars>
          <dgm:bulletEnabled val="1"/>
        </dgm:presLayoutVars>
      </dgm:prSet>
      <dgm:spPr/>
    </dgm:pt>
    <dgm:pt modelId="{836D2D6F-9983-6C47-B0FA-E8422E5C93AB}" type="pres">
      <dgm:prSet presAssocID="{0EDB261E-C4D5-9941-92A7-84EAAF2D254D}" presName="vSp" presStyleCnt="0"/>
      <dgm:spPr/>
    </dgm:pt>
    <dgm:pt modelId="{9CD8EC82-3824-3D4B-B90D-A730D244842A}" type="pres">
      <dgm:prSet presAssocID="{728F525C-FA39-F94D-9200-C4DEF4EA9BD0}" presName="horFlow" presStyleCnt="0"/>
      <dgm:spPr/>
    </dgm:pt>
    <dgm:pt modelId="{8905D59A-8086-D547-904F-110C431E0206}" type="pres">
      <dgm:prSet presAssocID="{728F525C-FA39-F94D-9200-C4DEF4EA9BD0}" presName="bigChev" presStyleLbl="node1" presStyleIdx="1" presStyleCnt="3"/>
      <dgm:spPr/>
    </dgm:pt>
    <dgm:pt modelId="{A4037C3D-2522-F84A-943F-58B1FA6A0E15}" type="pres">
      <dgm:prSet presAssocID="{5FC2E366-0FC1-AB49-9ED0-F3D43CC31E0E}" presName="parTrans" presStyleCnt="0"/>
      <dgm:spPr/>
    </dgm:pt>
    <dgm:pt modelId="{F426C9B0-C356-164B-BD87-728986C81C62}" type="pres">
      <dgm:prSet presAssocID="{37E8280F-B28F-8047-8D3A-FBCB8F2ABD74}" presName="node" presStyleLbl="alignAccFollowNode1" presStyleIdx="3" presStyleCnt="9">
        <dgm:presLayoutVars>
          <dgm:bulletEnabled val="1"/>
        </dgm:presLayoutVars>
      </dgm:prSet>
      <dgm:spPr/>
    </dgm:pt>
    <dgm:pt modelId="{C015892B-B5B0-A049-AC2F-D0F6031BFC51}" type="pres">
      <dgm:prSet presAssocID="{440D62BA-6EA7-AF40-9C4E-85BAAE6748B1}" presName="sibTrans" presStyleCnt="0"/>
      <dgm:spPr/>
    </dgm:pt>
    <dgm:pt modelId="{247BA093-BF75-364B-B7AF-E0430EFFA1BB}" type="pres">
      <dgm:prSet presAssocID="{2166395B-906B-0B43-9344-B29811C42236}" presName="node" presStyleLbl="alignAccFollowNode1" presStyleIdx="4" presStyleCnt="9">
        <dgm:presLayoutVars>
          <dgm:bulletEnabled val="1"/>
        </dgm:presLayoutVars>
      </dgm:prSet>
      <dgm:spPr/>
    </dgm:pt>
    <dgm:pt modelId="{E19ED436-E479-1549-8C8B-18A1C6D52F6D}" type="pres">
      <dgm:prSet presAssocID="{80F8FF89-805F-7D42-BC21-4D3AD57E3AC3}" presName="sibTrans" presStyleCnt="0"/>
      <dgm:spPr/>
    </dgm:pt>
    <dgm:pt modelId="{DFBE3F91-8FC1-6649-801A-25520213D03C}" type="pres">
      <dgm:prSet presAssocID="{4131B5DE-9151-FE4F-9B83-B13703901FA5}" presName="node" presStyleLbl="alignAccFollowNode1" presStyleIdx="5" presStyleCnt="9">
        <dgm:presLayoutVars>
          <dgm:bulletEnabled val="1"/>
        </dgm:presLayoutVars>
      </dgm:prSet>
      <dgm:spPr/>
    </dgm:pt>
    <dgm:pt modelId="{4E0880E1-D5FE-9549-AF75-3F96B184EB61}" type="pres">
      <dgm:prSet presAssocID="{728F525C-FA39-F94D-9200-C4DEF4EA9BD0}" presName="vSp" presStyleCnt="0"/>
      <dgm:spPr/>
    </dgm:pt>
    <dgm:pt modelId="{B5A9D618-AAC7-3E47-839B-96FFAF7C7A17}" type="pres">
      <dgm:prSet presAssocID="{2959715B-A68B-BC4F-A75A-1594AA9B520A}" presName="horFlow" presStyleCnt="0"/>
      <dgm:spPr/>
    </dgm:pt>
    <dgm:pt modelId="{314D2D7D-D2FB-9E41-B26D-2E231ED54F42}" type="pres">
      <dgm:prSet presAssocID="{2959715B-A68B-BC4F-A75A-1594AA9B520A}" presName="bigChev" presStyleLbl="node1" presStyleIdx="2" presStyleCnt="3"/>
      <dgm:spPr/>
    </dgm:pt>
    <dgm:pt modelId="{84BC10CD-232E-0E46-ABD3-1D8D0D0F5E77}" type="pres">
      <dgm:prSet presAssocID="{C8C96459-CD73-D246-9134-1DC07D7A8E18}" presName="parTrans" presStyleCnt="0"/>
      <dgm:spPr/>
    </dgm:pt>
    <dgm:pt modelId="{724C9072-FF16-0941-B54E-71A4EEDD5668}" type="pres">
      <dgm:prSet presAssocID="{7ECD591F-F2E2-F942-9403-D919AF18D3EB}" presName="node" presStyleLbl="alignAccFollowNode1" presStyleIdx="6" presStyleCnt="9">
        <dgm:presLayoutVars>
          <dgm:bulletEnabled val="1"/>
        </dgm:presLayoutVars>
      </dgm:prSet>
      <dgm:spPr/>
    </dgm:pt>
    <dgm:pt modelId="{98FF7982-4CE2-064A-8A0A-8127DF3E068C}" type="pres">
      <dgm:prSet presAssocID="{A18B2B16-14B0-7748-B618-8DF87FB5623B}" presName="sibTrans" presStyleCnt="0"/>
      <dgm:spPr/>
    </dgm:pt>
    <dgm:pt modelId="{F3391C6B-1BBE-ED4C-834F-78AB6194ADF4}" type="pres">
      <dgm:prSet presAssocID="{90B4E400-B314-154A-A147-7CBD490B6BF4}" presName="node" presStyleLbl="alignAccFollowNode1" presStyleIdx="7" presStyleCnt="9">
        <dgm:presLayoutVars>
          <dgm:bulletEnabled val="1"/>
        </dgm:presLayoutVars>
      </dgm:prSet>
      <dgm:spPr/>
    </dgm:pt>
    <dgm:pt modelId="{3F548563-EC88-A14B-8EEA-32D5E982004D}" type="pres">
      <dgm:prSet presAssocID="{0C3DAA04-3F95-E342-A197-DBAC59A23276}" presName="sibTrans" presStyleCnt="0"/>
      <dgm:spPr/>
    </dgm:pt>
    <dgm:pt modelId="{4741F3F7-5178-D34F-A4ED-342C52FAABCF}" type="pres">
      <dgm:prSet presAssocID="{570109DA-894B-7943-85E6-8032904783D5}" presName="node" presStyleLbl="alignAccFollowNode1" presStyleIdx="8" presStyleCnt="9">
        <dgm:presLayoutVars>
          <dgm:bulletEnabled val="1"/>
        </dgm:presLayoutVars>
      </dgm:prSet>
      <dgm:spPr/>
    </dgm:pt>
  </dgm:ptLst>
  <dgm:cxnLst>
    <dgm:cxn modelId="{D388A205-D601-4A4B-A068-9599A2DD89E7}" srcId="{0EDB261E-C4D5-9941-92A7-84EAAF2D254D}" destId="{4F5F53C5-33D5-4345-891A-E07053F49E98}" srcOrd="2" destOrd="0" parTransId="{9DA76F8F-0444-314C-8276-D34757472C2C}" sibTransId="{72E54FBC-B863-7D44-8629-3A7DE71F7CD7}"/>
    <dgm:cxn modelId="{E3544C07-4CE7-6744-8BCC-27D066A820F7}" type="presOf" srcId="{728F525C-FA39-F94D-9200-C4DEF4EA9BD0}" destId="{8905D59A-8086-D547-904F-110C431E0206}" srcOrd="0" destOrd="0" presId="urn:microsoft.com/office/officeart/2005/8/layout/lProcess3"/>
    <dgm:cxn modelId="{9D758A15-DD56-974C-9E90-23F975320BCA}" type="presOf" srcId="{0EDB261E-C4D5-9941-92A7-84EAAF2D254D}" destId="{368A6114-CCE5-E94A-B8D8-4170CF862022}" srcOrd="0" destOrd="0" presId="urn:microsoft.com/office/officeart/2005/8/layout/lProcess3"/>
    <dgm:cxn modelId="{BDC6CF1B-47B0-3D4D-BE59-94C67AFCAFBD}" type="presOf" srcId="{2166395B-906B-0B43-9344-B29811C42236}" destId="{247BA093-BF75-364B-B7AF-E0430EFFA1BB}" srcOrd="0" destOrd="0" presId="urn:microsoft.com/office/officeart/2005/8/layout/lProcess3"/>
    <dgm:cxn modelId="{F47D5241-F702-DA47-B0A4-3784E52A3FC2}" type="presOf" srcId="{3133F26D-8F23-834C-9F58-C941B93D07EB}" destId="{AF6F16A8-E4C1-2F4D-9F5F-3FFE86D881CA}" srcOrd="0" destOrd="0" presId="urn:microsoft.com/office/officeart/2005/8/layout/lProcess3"/>
    <dgm:cxn modelId="{BF924744-2D72-624A-BB00-82CE573421F9}" srcId="{2959715B-A68B-BC4F-A75A-1594AA9B520A}" destId="{7ECD591F-F2E2-F942-9403-D919AF18D3EB}" srcOrd="0" destOrd="0" parTransId="{C8C96459-CD73-D246-9134-1DC07D7A8E18}" sibTransId="{A18B2B16-14B0-7748-B618-8DF87FB5623B}"/>
    <dgm:cxn modelId="{96B97146-C5B4-FE48-9516-0EE04EBF2888}" type="presOf" srcId="{4F5F53C5-33D5-4345-891A-E07053F49E98}" destId="{C3B7368D-F32A-4A40-84CB-E3B09AA07310}" srcOrd="0" destOrd="0" presId="urn:microsoft.com/office/officeart/2005/8/layout/lProcess3"/>
    <dgm:cxn modelId="{2EA7D249-4240-6E4E-871F-9017F895BBCC}" srcId="{0EDB261E-C4D5-9941-92A7-84EAAF2D254D}" destId="{85693480-340D-324A-85E2-754E8E7F6F07}" srcOrd="1" destOrd="0" parTransId="{E1E65BE3-C8BF-094E-99C5-8F7301A9EDA7}" sibTransId="{39CAB483-0FBF-AF43-9613-F77A8C4EEE08}"/>
    <dgm:cxn modelId="{8BCF3B51-F839-C340-9A98-9DD27C3573B4}" srcId="{2959715B-A68B-BC4F-A75A-1594AA9B520A}" destId="{570109DA-894B-7943-85E6-8032904783D5}" srcOrd="2" destOrd="0" parTransId="{910786A1-187D-BE46-8064-B76A7364B6F9}" sibTransId="{6A1873B6-6684-2542-9968-4ABACC3F812D}"/>
    <dgm:cxn modelId="{94503C54-CB41-6846-8553-A00E7F231EF4}" srcId="{0EDB261E-C4D5-9941-92A7-84EAAF2D254D}" destId="{E637D8FE-89F6-2940-B147-8978456E0187}" srcOrd="0" destOrd="0" parTransId="{C030C466-778D-F942-9AE8-4AF997BEA85A}" sibTransId="{1FF867D2-737F-5341-8611-3EFC88B9B426}"/>
    <dgm:cxn modelId="{30CC495D-1DA6-4540-BBAC-43EC765AF5F4}" srcId="{728F525C-FA39-F94D-9200-C4DEF4EA9BD0}" destId="{37E8280F-B28F-8047-8D3A-FBCB8F2ABD74}" srcOrd="0" destOrd="0" parTransId="{5FC2E366-0FC1-AB49-9ED0-F3D43CC31E0E}" sibTransId="{440D62BA-6EA7-AF40-9C4E-85BAAE6748B1}"/>
    <dgm:cxn modelId="{71EDCC72-0A2C-374E-9D49-462D9F551653}" type="presOf" srcId="{85693480-340D-324A-85E2-754E8E7F6F07}" destId="{F7963620-F135-D447-B174-E28FAE6B0346}" srcOrd="0" destOrd="0" presId="urn:microsoft.com/office/officeart/2005/8/layout/lProcess3"/>
    <dgm:cxn modelId="{6A45DB74-EEB9-9746-83D0-85CF1FDCE1AF}" srcId="{2959715B-A68B-BC4F-A75A-1594AA9B520A}" destId="{90B4E400-B314-154A-A147-7CBD490B6BF4}" srcOrd="1" destOrd="0" parTransId="{D4538F53-6654-E94B-943A-41E40BD39E3E}" sibTransId="{0C3DAA04-3F95-E342-A197-DBAC59A23276}"/>
    <dgm:cxn modelId="{54FAD785-68FB-B346-9AAE-E5982DFC4812}" type="presOf" srcId="{570109DA-894B-7943-85E6-8032904783D5}" destId="{4741F3F7-5178-D34F-A4ED-342C52FAABCF}" srcOrd="0" destOrd="0" presId="urn:microsoft.com/office/officeart/2005/8/layout/lProcess3"/>
    <dgm:cxn modelId="{E8855C87-881B-C146-AA9A-B02F16F5E48A}" type="presOf" srcId="{90B4E400-B314-154A-A147-7CBD490B6BF4}" destId="{F3391C6B-1BBE-ED4C-834F-78AB6194ADF4}" srcOrd="0" destOrd="0" presId="urn:microsoft.com/office/officeart/2005/8/layout/lProcess3"/>
    <dgm:cxn modelId="{93E40B89-18F8-6042-8F64-B7B86AD8F023}" srcId="{3133F26D-8F23-834C-9F58-C941B93D07EB}" destId="{2959715B-A68B-BC4F-A75A-1594AA9B520A}" srcOrd="2" destOrd="0" parTransId="{26C586EF-F74B-5A42-84C0-1654A62C872C}" sibTransId="{C56947CD-A3D8-0246-A200-6C01CC1EA893}"/>
    <dgm:cxn modelId="{3B23568D-3EC6-0B48-8F45-54E957AF50A9}" type="presOf" srcId="{2959715B-A68B-BC4F-A75A-1594AA9B520A}" destId="{314D2D7D-D2FB-9E41-B26D-2E231ED54F42}" srcOrd="0" destOrd="0" presId="urn:microsoft.com/office/officeart/2005/8/layout/lProcess3"/>
    <dgm:cxn modelId="{B906F48E-5865-204F-8B0C-A7E6DF177BDA}" srcId="{728F525C-FA39-F94D-9200-C4DEF4EA9BD0}" destId="{4131B5DE-9151-FE4F-9B83-B13703901FA5}" srcOrd="2" destOrd="0" parTransId="{18B3DA67-2169-2D48-B74E-763468343CF0}" sibTransId="{22E753D3-C8BF-EE49-91D3-2E0D30DF871B}"/>
    <dgm:cxn modelId="{C512B2AC-2E10-5340-BD97-3D0EB3AC8EC4}" srcId="{3133F26D-8F23-834C-9F58-C941B93D07EB}" destId="{728F525C-FA39-F94D-9200-C4DEF4EA9BD0}" srcOrd="1" destOrd="0" parTransId="{9BBB5383-D558-D94F-8ACC-89470523AA6E}" sibTransId="{A8D4D751-D0DC-3F40-A52C-3F8B3CDE82D2}"/>
    <dgm:cxn modelId="{E223BCC0-79E6-DA41-AE20-E07F1C6F6E54}" type="presOf" srcId="{37E8280F-B28F-8047-8D3A-FBCB8F2ABD74}" destId="{F426C9B0-C356-164B-BD87-728986C81C62}" srcOrd="0" destOrd="0" presId="urn:microsoft.com/office/officeart/2005/8/layout/lProcess3"/>
    <dgm:cxn modelId="{F8158ACF-1F05-1345-B496-55BDECB55A69}" srcId="{728F525C-FA39-F94D-9200-C4DEF4EA9BD0}" destId="{2166395B-906B-0B43-9344-B29811C42236}" srcOrd="1" destOrd="0" parTransId="{F38FE113-EABB-4F41-B467-DCDC278B9F3C}" sibTransId="{80F8FF89-805F-7D42-BC21-4D3AD57E3AC3}"/>
    <dgm:cxn modelId="{3F4688E3-0933-EA46-8FDD-01D2EAA0F59B}" type="presOf" srcId="{7ECD591F-F2E2-F942-9403-D919AF18D3EB}" destId="{724C9072-FF16-0941-B54E-71A4EEDD5668}" srcOrd="0" destOrd="0" presId="urn:microsoft.com/office/officeart/2005/8/layout/lProcess3"/>
    <dgm:cxn modelId="{6C808CEA-7EF8-584F-86AD-E950D3E0675F}" type="presOf" srcId="{E637D8FE-89F6-2940-B147-8978456E0187}" destId="{963B4A34-DA2A-C745-9C04-A42BC7643D4B}" srcOrd="0" destOrd="0" presId="urn:microsoft.com/office/officeart/2005/8/layout/lProcess3"/>
    <dgm:cxn modelId="{4214EFFC-36EA-DC42-9DA3-2D15902D68B6}" type="presOf" srcId="{4131B5DE-9151-FE4F-9B83-B13703901FA5}" destId="{DFBE3F91-8FC1-6649-801A-25520213D03C}" srcOrd="0" destOrd="0" presId="urn:microsoft.com/office/officeart/2005/8/layout/lProcess3"/>
    <dgm:cxn modelId="{290D2CFF-1A2D-6549-B759-1E76EEA83905}" srcId="{3133F26D-8F23-834C-9F58-C941B93D07EB}" destId="{0EDB261E-C4D5-9941-92A7-84EAAF2D254D}" srcOrd="0" destOrd="0" parTransId="{6BB766CA-783A-5A43-9FDF-294887AFC706}" sibTransId="{FD45DD9F-15CA-3746-9CF5-9B49EB58B83D}"/>
    <dgm:cxn modelId="{18AE4564-CDAB-8043-A685-9F6799803DA7}" type="presParOf" srcId="{AF6F16A8-E4C1-2F4D-9F5F-3FFE86D881CA}" destId="{9F994526-FEF1-FC46-B3FA-8973FD838F53}" srcOrd="0" destOrd="0" presId="urn:microsoft.com/office/officeart/2005/8/layout/lProcess3"/>
    <dgm:cxn modelId="{692DEEEC-BAF6-8D4E-84F0-BB206EF7292F}" type="presParOf" srcId="{9F994526-FEF1-FC46-B3FA-8973FD838F53}" destId="{368A6114-CCE5-E94A-B8D8-4170CF862022}" srcOrd="0" destOrd="0" presId="urn:microsoft.com/office/officeart/2005/8/layout/lProcess3"/>
    <dgm:cxn modelId="{989B6DF5-AA44-4F45-84FD-E2DC29EC483B}" type="presParOf" srcId="{9F994526-FEF1-FC46-B3FA-8973FD838F53}" destId="{E505512C-D652-FD4E-9145-6064C1B62ADF}" srcOrd="1" destOrd="0" presId="urn:microsoft.com/office/officeart/2005/8/layout/lProcess3"/>
    <dgm:cxn modelId="{2E2963C7-471B-2841-A1AE-384C3B71AF1B}" type="presParOf" srcId="{9F994526-FEF1-FC46-B3FA-8973FD838F53}" destId="{963B4A34-DA2A-C745-9C04-A42BC7643D4B}" srcOrd="2" destOrd="0" presId="urn:microsoft.com/office/officeart/2005/8/layout/lProcess3"/>
    <dgm:cxn modelId="{7E6D85A5-D93C-9644-8226-384D944D5E6E}" type="presParOf" srcId="{9F994526-FEF1-FC46-B3FA-8973FD838F53}" destId="{8398DFC6-27FC-504F-936C-DEDD1E9C1D4D}" srcOrd="3" destOrd="0" presId="urn:microsoft.com/office/officeart/2005/8/layout/lProcess3"/>
    <dgm:cxn modelId="{FE8BBB66-9C60-0D4A-A34B-DB42C27D7A2E}" type="presParOf" srcId="{9F994526-FEF1-FC46-B3FA-8973FD838F53}" destId="{F7963620-F135-D447-B174-E28FAE6B0346}" srcOrd="4" destOrd="0" presId="urn:microsoft.com/office/officeart/2005/8/layout/lProcess3"/>
    <dgm:cxn modelId="{2450634B-4603-3142-ABC7-700D792B3BEF}" type="presParOf" srcId="{9F994526-FEF1-FC46-B3FA-8973FD838F53}" destId="{2CDC572B-D43A-EE41-8159-2FFA8500E92C}" srcOrd="5" destOrd="0" presId="urn:microsoft.com/office/officeart/2005/8/layout/lProcess3"/>
    <dgm:cxn modelId="{E3D73820-97F6-784C-A508-6F01CF85B845}" type="presParOf" srcId="{9F994526-FEF1-FC46-B3FA-8973FD838F53}" destId="{C3B7368D-F32A-4A40-84CB-E3B09AA07310}" srcOrd="6" destOrd="0" presId="urn:microsoft.com/office/officeart/2005/8/layout/lProcess3"/>
    <dgm:cxn modelId="{3B2D8018-5A7D-524E-9DB2-4F4498832380}" type="presParOf" srcId="{AF6F16A8-E4C1-2F4D-9F5F-3FFE86D881CA}" destId="{836D2D6F-9983-6C47-B0FA-E8422E5C93AB}" srcOrd="1" destOrd="0" presId="urn:microsoft.com/office/officeart/2005/8/layout/lProcess3"/>
    <dgm:cxn modelId="{C0691189-7F07-344B-B099-1F4A0654373F}" type="presParOf" srcId="{AF6F16A8-E4C1-2F4D-9F5F-3FFE86D881CA}" destId="{9CD8EC82-3824-3D4B-B90D-A730D244842A}" srcOrd="2" destOrd="0" presId="urn:microsoft.com/office/officeart/2005/8/layout/lProcess3"/>
    <dgm:cxn modelId="{54514B87-17F8-E34F-BADA-26EE23B91880}" type="presParOf" srcId="{9CD8EC82-3824-3D4B-B90D-A730D244842A}" destId="{8905D59A-8086-D547-904F-110C431E0206}" srcOrd="0" destOrd="0" presId="urn:microsoft.com/office/officeart/2005/8/layout/lProcess3"/>
    <dgm:cxn modelId="{93DD1E2F-20F7-3548-A8AA-241B9DB27D08}" type="presParOf" srcId="{9CD8EC82-3824-3D4B-B90D-A730D244842A}" destId="{A4037C3D-2522-F84A-943F-58B1FA6A0E15}" srcOrd="1" destOrd="0" presId="urn:microsoft.com/office/officeart/2005/8/layout/lProcess3"/>
    <dgm:cxn modelId="{8CFFB634-1274-D840-9E8E-77C2F27BE6C7}" type="presParOf" srcId="{9CD8EC82-3824-3D4B-B90D-A730D244842A}" destId="{F426C9B0-C356-164B-BD87-728986C81C62}" srcOrd="2" destOrd="0" presId="urn:microsoft.com/office/officeart/2005/8/layout/lProcess3"/>
    <dgm:cxn modelId="{5DA7F7B5-0762-794C-A94F-15C99EDBE44E}" type="presParOf" srcId="{9CD8EC82-3824-3D4B-B90D-A730D244842A}" destId="{C015892B-B5B0-A049-AC2F-D0F6031BFC51}" srcOrd="3" destOrd="0" presId="urn:microsoft.com/office/officeart/2005/8/layout/lProcess3"/>
    <dgm:cxn modelId="{4BE748DD-54E1-C44D-8698-BA31E494ED76}" type="presParOf" srcId="{9CD8EC82-3824-3D4B-B90D-A730D244842A}" destId="{247BA093-BF75-364B-B7AF-E0430EFFA1BB}" srcOrd="4" destOrd="0" presId="urn:microsoft.com/office/officeart/2005/8/layout/lProcess3"/>
    <dgm:cxn modelId="{B97D1E5E-5491-8D4D-BC11-A05C3A1D53EF}" type="presParOf" srcId="{9CD8EC82-3824-3D4B-B90D-A730D244842A}" destId="{E19ED436-E479-1549-8C8B-18A1C6D52F6D}" srcOrd="5" destOrd="0" presId="urn:microsoft.com/office/officeart/2005/8/layout/lProcess3"/>
    <dgm:cxn modelId="{6261257F-D73C-6F4B-9C27-F02BFF2507AC}" type="presParOf" srcId="{9CD8EC82-3824-3D4B-B90D-A730D244842A}" destId="{DFBE3F91-8FC1-6649-801A-25520213D03C}" srcOrd="6" destOrd="0" presId="urn:microsoft.com/office/officeart/2005/8/layout/lProcess3"/>
    <dgm:cxn modelId="{E964F2FC-13F6-1243-B7A9-B3D7B4B2EF62}" type="presParOf" srcId="{AF6F16A8-E4C1-2F4D-9F5F-3FFE86D881CA}" destId="{4E0880E1-D5FE-9549-AF75-3F96B184EB61}" srcOrd="3" destOrd="0" presId="urn:microsoft.com/office/officeart/2005/8/layout/lProcess3"/>
    <dgm:cxn modelId="{498FC71E-7675-FD4E-951B-830C16F819EF}" type="presParOf" srcId="{AF6F16A8-E4C1-2F4D-9F5F-3FFE86D881CA}" destId="{B5A9D618-AAC7-3E47-839B-96FFAF7C7A17}" srcOrd="4" destOrd="0" presId="urn:microsoft.com/office/officeart/2005/8/layout/lProcess3"/>
    <dgm:cxn modelId="{32377420-7F43-A342-92FC-C68EB0C1A393}" type="presParOf" srcId="{B5A9D618-AAC7-3E47-839B-96FFAF7C7A17}" destId="{314D2D7D-D2FB-9E41-B26D-2E231ED54F42}" srcOrd="0" destOrd="0" presId="urn:microsoft.com/office/officeart/2005/8/layout/lProcess3"/>
    <dgm:cxn modelId="{AE8B578F-DE76-D149-9082-228AE4004D18}" type="presParOf" srcId="{B5A9D618-AAC7-3E47-839B-96FFAF7C7A17}" destId="{84BC10CD-232E-0E46-ABD3-1D8D0D0F5E77}" srcOrd="1" destOrd="0" presId="urn:microsoft.com/office/officeart/2005/8/layout/lProcess3"/>
    <dgm:cxn modelId="{3B4BAA96-65A0-E24E-9A9E-1F0EB731ED7C}" type="presParOf" srcId="{B5A9D618-AAC7-3E47-839B-96FFAF7C7A17}" destId="{724C9072-FF16-0941-B54E-71A4EEDD5668}" srcOrd="2" destOrd="0" presId="urn:microsoft.com/office/officeart/2005/8/layout/lProcess3"/>
    <dgm:cxn modelId="{F1C4E41E-64F3-0749-AB76-29306491E7C1}" type="presParOf" srcId="{B5A9D618-AAC7-3E47-839B-96FFAF7C7A17}" destId="{98FF7982-4CE2-064A-8A0A-8127DF3E068C}" srcOrd="3" destOrd="0" presId="urn:microsoft.com/office/officeart/2005/8/layout/lProcess3"/>
    <dgm:cxn modelId="{C06BD43C-E2F3-4E4E-B27B-524E7EDEF6FE}" type="presParOf" srcId="{B5A9D618-AAC7-3E47-839B-96FFAF7C7A17}" destId="{F3391C6B-1BBE-ED4C-834F-78AB6194ADF4}" srcOrd="4" destOrd="0" presId="urn:microsoft.com/office/officeart/2005/8/layout/lProcess3"/>
    <dgm:cxn modelId="{891B44A2-A0C3-0149-9F25-BD2309F31E24}" type="presParOf" srcId="{B5A9D618-AAC7-3E47-839B-96FFAF7C7A17}" destId="{3F548563-EC88-A14B-8EEA-32D5E982004D}" srcOrd="5" destOrd="0" presId="urn:microsoft.com/office/officeart/2005/8/layout/lProcess3"/>
    <dgm:cxn modelId="{AE6C6CA6-F4BB-1E4E-A8BB-F366207FF131}" type="presParOf" srcId="{B5A9D618-AAC7-3E47-839B-96FFAF7C7A17}" destId="{4741F3F7-5178-D34F-A4ED-342C52FAABCF}" srcOrd="6"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091B54-A17D-8C4C-B212-1B72DE383A71}" type="doc">
      <dgm:prSet loTypeId="urn:microsoft.com/office/officeart/2005/8/layout/vList3" loCatId="" qsTypeId="urn:microsoft.com/office/officeart/2005/8/quickstyle/simple2" qsCatId="simple" csTypeId="urn:microsoft.com/office/officeart/2005/8/colors/colorful1" csCatId="colorful" phldr="1"/>
      <dgm:spPr/>
      <dgm:t>
        <a:bodyPr/>
        <a:lstStyle/>
        <a:p>
          <a:endParaRPr lang="en-US"/>
        </a:p>
      </dgm:t>
    </dgm:pt>
    <dgm:pt modelId="{166A4E4A-1E92-144D-8CDA-50BDB08168DF}">
      <dgm:prSet/>
      <dgm:spPr/>
      <dgm:t>
        <a:bodyPr/>
        <a:lstStyle/>
        <a:p>
          <a:r>
            <a:rPr lang="en-US" b="1" dirty="0">
              <a:latin typeface="+mj-lt"/>
              <a:cs typeface="Calibri" panose="020F0502020204030204" pitchFamily="34" charset="0"/>
            </a:rPr>
            <a:t>Labyrinthine care pathways and long waits</a:t>
          </a:r>
          <a:endParaRPr lang="en-CA" b="1" dirty="0">
            <a:latin typeface="+mj-lt"/>
            <a:cs typeface="Calibri" panose="020F0502020204030204" pitchFamily="34" charset="0"/>
          </a:endParaRPr>
        </a:p>
      </dgm:t>
    </dgm:pt>
    <dgm:pt modelId="{4F929416-0467-C442-B641-A481B0959A09}" type="parTrans" cxnId="{2A57D742-4881-DF4C-9EE1-C958E4960579}">
      <dgm:prSet/>
      <dgm:spPr/>
      <dgm:t>
        <a:bodyPr/>
        <a:lstStyle/>
        <a:p>
          <a:endParaRPr lang="en-US" b="1">
            <a:latin typeface="+mj-lt"/>
            <a:cs typeface="Calibri" panose="020F0502020204030204" pitchFamily="34" charset="0"/>
          </a:endParaRPr>
        </a:p>
      </dgm:t>
    </dgm:pt>
    <dgm:pt modelId="{12C5FB3F-FABE-E44C-85B7-5F8E7F8615D4}" type="sibTrans" cxnId="{2A57D742-4881-DF4C-9EE1-C958E4960579}">
      <dgm:prSet/>
      <dgm:spPr/>
      <dgm:t>
        <a:bodyPr/>
        <a:lstStyle/>
        <a:p>
          <a:endParaRPr lang="en-US" b="1">
            <a:latin typeface="+mj-lt"/>
            <a:cs typeface="Calibri" panose="020F0502020204030204" pitchFamily="34" charset="0"/>
          </a:endParaRPr>
        </a:p>
      </dgm:t>
    </dgm:pt>
    <dgm:pt modelId="{B353C22E-29D7-4945-8F69-6417B95E19D0}">
      <dgm:prSet/>
      <dgm:spPr/>
      <dgm:t>
        <a:bodyPr/>
        <a:lstStyle/>
        <a:p>
          <a:r>
            <a:rPr lang="en-US" b="1" dirty="0">
              <a:latin typeface="+mj-lt"/>
              <a:cs typeface="Calibri" panose="020F0502020204030204" pitchFamily="34" charset="0"/>
            </a:rPr>
            <a:t>Silence around death &amp; dying</a:t>
          </a:r>
          <a:endParaRPr lang="en-CA" b="1" dirty="0">
            <a:latin typeface="+mj-lt"/>
            <a:cs typeface="Calibri" panose="020F0502020204030204" pitchFamily="34" charset="0"/>
          </a:endParaRPr>
        </a:p>
      </dgm:t>
    </dgm:pt>
    <dgm:pt modelId="{E8B8DC45-8BF0-B64B-829E-D21F91BAFD4E}" type="parTrans" cxnId="{AD511AD0-4626-6C4A-81A0-128180B002E7}">
      <dgm:prSet/>
      <dgm:spPr/>
      <dgm:t>
        <a:bodyPr/>
        <a:lstStyle/>
        <a:p>
          <a:endParaRPr lang="en-US" b="1">
            <a:latin typeface="+mj-lt"/>
            <a:cs typeface="Calibri" panose="020F0502020204030204" pitchFamily="34" charset="0"/>
          </a:endParaRPr>
        </a:p>
      </dgm:t>
    </dgm:pt>
    <dgm:pt modelId="{3B39E3CC-83F9-FD4C-A66B-1176343C25AB}" type="sibTrans" cxnId="{AD511AD0-4626-6C4A-81A0-128180B002E7}">
      <dgm:prSet/>
      <dgm:spPr/>
      <dgm:t>
        <a:bodyPr/>
        <a:lstStyle/>
        <a:p>
          <a:endParaRPr lang="en-US" b="1">
            <a:latin typeface="+mj-lt"/>
            <a:cs typeface="Calibri" panose="020F0502020204030204" pitchFamily="34" charset="0"/>
          </a:endParaRPr>
        </a:p>
      </dgm:t>
    </dgm:pt>
    <dgm:pt modelId="{60D6B776-2B7B-5E47-B2E8-12DC0A745F93}">
      <dgm:prSet/>
      <dgm:spPr/>
      <dgm:t>
        <a:bodyPr/>
        <a:lstStyle/>
        <a:p>
          <a:r>
            <a:rPr lang="en-US" b="1" dirty="0">
              <a:latin typeface="+mj-lt"/>
              <a:cs typeface="Calibri" panose="020F0502020204030204" pitchFamily="34" charset="0"/>
            </a:rPr>
            <a:t>The false dichotomy</a:t>
          </a:r>
          <a:endParaRPr lang="en-CA" b="1" dirty="0">
            <a:latin typeface="+mj-lt"/>
            <a:cs typeface="Calibri" panose="020F0502020204030204" pitchFamily="34" charset="0"/>
          </a:endParaRPr>
        </a:p>
      </dgm:t>
    </dgm:pt>
    <dgm:pt modelId="{2AD2BA3B-A1AF-8F45-914B-BE98A97D168C}" type="parTrans" cxnId="{DF985C75-58D1-3048-9F21-90CB032C2992}">
      <dgm:prSet/>
      <dgm:spPr/>
      <dgm:t>
        <a:bodyPr/>
        <a:lstStyle/>
        <a:p>
          <a:endParaRPr lang="en-US" b="1">
            <a:latin typeface="+mj-lt"/>
            <a:cs typeface="Calibri" panose="020F0502020204030204" pitchFamily="34" charset="0"/>
          </a:endParaRPr>
        </a:p>
      </dgm:t>
    </dgm:pt>
    <dgm:pt modelId="{4B4DC240-8800-AC44-A948-B5E9DEF0B495}" type="sibTrans" cxnId="{DF985C75-58D1-3048-9F21-90CB032C2992}">
      <dgm:prSet/>
      <dgm:spPr/>
      <dgm:t>
        <a:bodyPr/>
        <a:lstStyle/>
        <a:p>
          <a:endParaRPr lang="en-US" b="1">
            <a:latin typeface="+mj-lt"/>
            <a:cs typeface="Calibri" panose="020F0502020204030204" pitchFamily="34" charset="0"/>
          </a:endParaRPr>
        </a:p>
      </dgm:t>
    </dgm:pt>
    <dgm:pt modelId="{6BE1E2B1-E8C9-0547-ADDC-47E294B49436}">
      <dgm:prSet/>
      <dgm:spPr/>
      <dgm:t>
        <a:bodyPr/>
        <a:lstStyle/>
        <a:p>
          <a:r>
            <a:rPr lang="en-US" b="1" dirty="0">
              <a:latin typeface="+mj-lt"/>
              <a:cs typeface="Calibri" panose="020F0502020204030204" pitchFamily="34" charset="0"/>
            </a:rPr>
            <a:t>Small things that make a difference</a:t>
          </a:r>
          <a:endParaRPr lang="en-CA" b="1" dirty="0">
            <a:latin typeface="+mj-lt"/>
            <a:cs typeface="Calibri" panose="020F0502020204030204" pitchFamily="34" charset="0"/>
          </a:endParaRPr>
        </a:p>
      </dgm:t>
    </dgm:pt>
    <dgm:pt modelId="{A75D3047-E095-D94F-8A78-6175EF608BF5}" type="parTrans" cxnId="{E2F0DC25-CC44-2A40-849C-C2C50B3F6A71}">
      <dgm:prSet/>
      <dgm:spPr/>
      <dgm:t>
        <a:bodyPr/>
        <a:lstStyle/>
        <a:p>
          <a:endParaRPr lang="en-US" b="1">
            <a:latin typeface="+mj-lt"/>
            <a:cs typeface="Calibri" panose="020F0502020204030204" pitchFamily="34" charset="0"/>
          </a:endParaRPr>
        </a:p>
      </dgm:t>
    </dgm:pt>
    <dgm:pt modelId="{EEE2F3F9-58F1-FE41-8FE6-15FE7AD09171}" type="sibTrans" cxnId="{E2F0DC25-CC44-2A40-849C-C2C50B3F6A71}">
      <dgm:prSet/>
      <dgm:spPr/>
      <dgm:t>
        <a:bodyPr/>
        <a:lstStyle/>
        <a:p>
          <a:endParaRPr lang="en-US" b="1">
            <a:latin typeface="+mj-lt"/>
            <a:cs typeface="Calibri" panose="020F0502020204030204" pitchFamily="34" charset="0"/>
          </a:endParaRPr>
        </a:p>
      </dgm:t>
    </dgm:pt>
    <dgm:pt modelId="{FA3436CD-6D1D-3D43-A148-364EF085F361}">
      <dgm:prSet/>
      <dgm:spPr/>
      <dgm:t>
        <a:bodyPr/>
        <a:lstStyle/>
        <a:p>
          <a:r>
            <a:rPr lang="en-CA" b="1" dirty="0">
              <a:latin typeface="+mj-lt"/>
              <a:cs typeface="Calibri" panose="020F0502020204030204" pitchFamily="34" charset="0"/>
            </a:rPr>
            <a:t>Inadequate access to symptom control</a:t>
          </a:r>
        </a:p>
      </dgm:t>
    </dgm:pt>
    <dgm:pt modelId="{49F974BF-B651-494D-A448-017AA1C7B80D}" type="parTrans" cxnId="{8441B860-6F57-0C47-B9F1-8BF5047504DE}">
      <dgm:prSet/>
      <dgm:spPr/>
      <dgm:t>
        <a:bodyPr/>
        <a:lstStyle/>
        <a:p>
          <a:endParaRPr lang="en-US" b="1">
            <a:latin typeface="+mj-lt"/>
            <a:cs typeface="Calibri" panose="020F0502020204030204" pitchFamily="34" charset="0"/>
          </a:endParaRPr>
        </a:p>
      </dgm:t>
    </dgm:pt>
    <dgm:pt modelId="{B88D0CCB-4E51-5C41-89A1-709F81444D54}" type="sibTrans" cxnId="{8441B860-6F57-0C47-B9F1-8BF5047504DE}">
      <dgm:prSet/>
      <dgm:spPr/>
      <dgm:t>
        <a:bodyPr/>
        <a:lstStyle/>
        <a:p>
          <a:endParaRPr lang="en-US" b="1">
            <a:latin typeface="+mj-lt"/>
            <a:cs typeface="Calibri" panose="020F0502020204030204" pitchFamily="34" charset="0"/>
          </a:endParaRPr>
        </a:p>
      </dgm:t>
    </dgm:pt>
    <dgm:pt modelId="{142CAB6F-518D-5543-B531-2AD9739E9003}" type="pres">
      <dgm:prSet presAssocID="{45091B54-A17D-8C4C-B212-1B72DE383A71}" presName="linearFlow" presStyleCnt="0">
        <dgm:presLayoutVars>
          <dgm:dir/>
          <dgm:resizeHandles val="exact"/>
        </dgm:presLayoutVars>
      </dgm:prSet>
      <dgm:spPr/>
    </dgm:pt>
    <dgm:pt modelId="{08EF4675-554E-9B4D-9537-769D25322CC0}" type="pres">
      <dgm:prSet presAssocID="{166A4E4A-1E92-144D-8CDA-50BDB08168DF}" presName="composite" presStyleCnt="0"/>
      <dgm:spPr/>
    </dgm:pt>
    <dgm:pt modelId="{912779C6-8E40-6643-B02B-C83CE7F17559}" type="pres">
      <dgm:prSet presAssocID="{166A4E4A-1E92-144D-8CDA-50BDB08168DF}" presName="imgShp" presStyleLbl="fgImgPlace1" presStyleIdx="0" presStyleCnt="5" custLinFactNeighborX="-60111" custLinFactNeighborY="-214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pt>
    <dgm:pt modelId="{FB7E27C0-5C77-BF42-9E76-E96CA690DC15}" type="pres">
      <dgm:prSet presAssocID="{166A4E4A-1E92-144D-8CDA-50BDB08168DF}" presName="txShp" presStyleLbl="node1" presStyleIdx="0" presStyleCnt="5">
        <dgm:presLayoutVars>
          <dgm:bulletEnabled val="1"/>
        </dgm:presLayoutVars>
      </dgm:prSet>
      <dgm:spPr/>
    </dgm:pt>
    <dgm:pt modelId="{BF82F35E-06E5-5849-8259-81917AA92D05}" type="pres">
      <dgm:prSet presAssocID="{12C5FB3F-FABE-E44C-85B7-5F8E7F8615D4}" presName="spacing" presStyleCnt="0"/>
      <dgm:spPr/>
    </dgm:pt>
    <dgm:pt modelId="{B21C87C8-37AC-AC46-BBEA-0D028CA423C2}" type="pres">
      <dgm:prSet presAssocID="{FA3436CD-6D1D-3D43-A148-364EF085F361}" presName="composite" presStyleCnt="0"/>
      <dgm:spPr/>
    </dgm:pt>
    <dgm:pt modelId="{F4962B92-70B2-5441-98D9-CE63FACA69A9}" type="pres">
      <dgm:prSet presAssocID="{FA3436CD-6D1D-3D43-A148-364EF085F361}" presName="imgShp" presStyleLbl="fgImgPlace1" presStyleIdx="1" presStyleCnt="5" custLinFactNeighborX="-60111" custLinFactNeighborY="403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pt>
    <dgm:pt modelId="{CC5FC03E-8684-1E40-B133-8F267194898A}" type="pres">
      <dgm:prSet presAssocID="{FA3436CD-6D1D-3D43-A148-364EF085F361}" presName="txShp" presStyleLbl="node1" presStyleIdx="1" presStyleCnt="5">
        <dgm:presLayoutVars>
          <dgm:bulletEnabled val="1"/>
        </dgm:presLayoutVars>
      </dgm:prSet>
      <dgm:spPr/>
    </dgm:pt>
    <dgm:pt modelId="{88EF8528-E926-D740-9312-4A679A5FDC17}" type="pres">
      <dgm:prSet presAssocID="{B88D0CCB-4E51-5C41-89A1-709F81444D54}" presName="spacing" presStyleCnt="0"/>
      <dgm:spPr/>
    </dgm:pt>
    <dgm:pt modelId="{E04C4DFB-00B5-384A-9364-0D5D095B81A4}" type="pres">
      <dgm:prSet presAssocID="{B353C22E-29D7-4945-8F69-6417B95E19D0}" presName="composite" presStyleCnt="0"/>
      <dgm:spPr/>
    </dgm:pt>
    <dgm:pt modelId="{ED707BEE-EA6D-4749-80F8-1D609CDA0758}" type="pres">
      <dgm:prSet presAssocID="{B353C22E-29D7-4945-8F69-6417B95E19D0}" presName="imgShp" presStyleLbl="fgImgPlace1" presStyleIdx="2" presStyleCnt="5" custLinFactNeighborX="-60416" custLinFactNeighborY="200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pt>
    <dgm:pt modelId="{46CC152E-80CD-A64B-8749-B341C71DE409}" type="pres">
      <dgm:prSet presAssocID="{B353C22E-29D7-4945-8F69-6417B95E19D0}" presName="txShp" presStyleLbl="node1" presStyleIdx="2" presStyleCnt="5">
        <dgm:presLayoutVars>
          <dgm:bulletEnabled val="1"/>
        </dgm:presLayoutVars>
      </dgm:prSet>
      <dgm:spPr/>
    </dgm:pt>
    <dgm:pt modelId="{789EA8F4-E49C-6440-B591-1BCDDBB6F031}" type="pres">
      <dgm:prSet presAssocID="{3B39E3CC-83F9-FD4C-A66B-1176343C25AB}" presName="spacing" presStyleCnt="0"/>
      <dgm:spPr/>
    </dgm:pt>
    <dgm:pt modelId="{71D39CB8-60AC-B846-8F7A-F4B7821076E5}" type="pres">
      <dgm:prSet presAssocID="{6BE1E2B1-E8C9-0547-ADDC-47E294B49436}" presName="composite" presStyleCnt="0"/>
      <dgm:spPr/>
    </dgm:pt>
    <dgm:pt modelId="{E86A14C6-B4CB-E844-8969-EAEEA7EF8EA7}" type="pres">
      <dgm:prSet presAssocID="{6BE1E2B1-E8C9-0547-ADDC-47E294B49436}" presName="imgShp" presStyleLbl="fgImgPlace1" presStyleIdx="3" presStyleCnt="5" custLinFactNeighborX="-60111" custLinFactNeighborY="145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pt>
    <dgm:pt modelId="{C97BD0C9-AF25-CC4C-9574-9BFDE305B6FC}" type="pres">
      <dgm:prSet presAssocID="{6BE1E2B1-E8C9-0547-ADDC-47E294B49436}" presName="txShp" presStyleLbl="node1" presStyleIdx="3" presStyleCnt="5">
        <dgm:presLayoutVars>
          <dgm:bulletEnabled val="1"/>
        </dgm:presLayoutVars>
      </dgm:prSet>
      <dgm:spPr/>
    </dgm:pt>
    <dgm:pt modelId="{191DAB22-A734-6B4F-A5C4-DB938DAAFD02}" type="pres">
      <dgm:prSet presAssocID="{EEE2F3F9-58F1-FE41-8FE6-15FE7AD09171}" presName="spacing" presStyleCnt="0"/>
      <dgm:spPr/>
    </dgm:pt>
    <dgm:pt modelId="{B32094E3-B8F2-1646-A61A-C560C92FFBBD}" type="pres">
      <dgm:prSet presAssocID="{60D6B776-2B7B-5E47-B2E8-12DC0A745F93}" presName="composite" presStyleCnt="0"/>
      <dgm:spPr/>
    </dgm:pt>
    <dgm:pt modelId="{B1BEA49F-AAAF-BD47-9A6B-D243E4860347}" type="pres">
      <dgm:prSet presAssocID="{60D6B776-2B7B-5E47-B2E8-12DC0A745F93}" presName="imgShp" presStyleLbl="fgImgPlace1" presStyleIdx="4" presStyleCnt="5" custLinFactNeighborX="-52354" custLinFactNeighborY="-9369"/>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pt>
    <dgm:pt modelId="{BA414191-37E2-9D43-920A-15300A1722C8}" type="pres">
      <dgm:prSet presAssocID="{60D6B776-2B7B-5E47-B2E8-12DC0A745F93}" presName="txShp" presStyleLbl="node1" presStyleIdx="4" presStyleCnt="5">
        <dgm:presLayoutVars>
          <dgm:bulletEnabled val="1"/>
        </dgm:presLayoutVars>
      </dgm:prSet>
      <dgm:spPr/>
    </dgm:pt>
  </dgm:ptLst>
  <dgm:cxnLst>
    <dgm:cxn modelId="{E2F0DC25-CC44-2A40-849C-C2C50B3F6A71}" srcId="{45091B54-A17D-8C4C-B212-1B72DE383A71}" destId="{6BE1E2B1-E8C9-0547-ADDC-47E294B49436}" srcOrd="3" destOrd="0" parTransId="{A75D3047-E095-D94F-8A78-6175EF608BF5}" sibTransId="{EEE2F3F9-58F1-FE41-8FE6-15FE7AD09171}"/>
    <dgm:cxn modelId="{5581C426-268C-E84B-A9CD-571D1DED4C19}" type="presOf" srcId="{6BE1E2B1-E8C9-0547-ADDC-47E294B49436}" destId="{C97BD0C9-AF25-CC4C-9574-9BFDE305B6FC}" srcOrd="0" destOrd="0" presId="urn:microsoft.com/office/officeart/2005/8/layout/vList3"/>
    <dgm:cxn modelId="{C0484F33-1027-4848-A3DC-3069DF999D9A}" type="presOf" srcId="{166A4E4A-1E92-144D-8CDA-50BDB08168DF}" destId="{FB7E27C0-5C77-BF42-9E76-E96CA690DC15}" srcOrd="0" destOrd="0" presId="urn:microsoft.com/office/officeart/2005/8/layout/vList3"/>
    <dgm:cxn modelId="{3C4BE340-97D7-2247-8C55-25E3D9432EF8}" type="presOf" srcId="{60D6B776-2B7B-5E47-B2E8-12DC0A745F93}" destId="{BA414191-37E2-9D43-920A-15300A1722C8}" srcOrd="0" destOrd="0" presId="urn:microsoft.com/office/officeart/2005/8/layout/vList3"/>
    <dgm:cxn modelId="{2A57D742-4881-DF4C-9EE1-C958E4960579}" srcId="{45091B54-A17D-8C4C-B212-1B72DE383A71}" destId="{166A4E4A-1E92-144D-8CDA-50BDB08168DF}" srcOrd="0" destOrd="0" parTransId="{4F929416-0467-C442-B641-A481B0959A09}" sibTransId="{12C5FB3F-FABE-E44C-85B7-5F8E7F8615D4}"/>
    <dgm:cxn modelId="{88E2A747-3F0A-244B-8EF9-EB8DC4FEA91C}" type="presOf" srcId="{45091B54-A17D-8C4C-B212-1B72DE383A71}" destId="{142CAB6F-518D-5543-B531-2AD9739E9003}" srcOrd="0" destOrd="0" presId="urn:microsoft.com/office/officeart/2005/8/layout/vList3"/>
    <dgm:cxn modelId="{8441B860-6F57-0C47-B9F1-8BF5047504DE}" srcId="{45091B54-A17D-8C4C-B212-1B72DE383A71}" destId="{FA3436CD-6D1D-3D43-A148-364EF085F361}" srcOrd="1" destOrd="0" parTransId="{49F974BF-B651-494D-A448-017AA1C7B80D}" sibTransId="{B88D0CCB-4E51-5C41-89A1-709F81444D54}"/>
    <dgm:cxn modelId="{DF985C75-58D1-3048-9F21-90CB032C2992}" srcId="{45091B54-A17D-8C4C-B212-1B72DE383A71}" destId="{60D6B776-2B7B-5E47-B2E8-12DC0A745F93}" srcOrd="4" destOrd="0" parTransId="{2AD2BA3B-A1AF-8F45-914B-BE98A97D168C}" sibTransId="{4B4DC240-8800-AC44-A948-B5E9DEF0B495}"/>
    <dgm:cxn modelId="{A9603D97-3F29-B44C-A417-7A0C0CFDB70B}" type="presOf" srcId="{B353C22E-29D7-4945-8F69-6417B95E19D0}" destId="{46CC152E-80CD-A64B-8749-B341C71DE409}" srcOrd="0" destOrd="0" presId="urn:microsoft.com/office/officeart/2005/8/layout/vList3"/>
    <dgm:cxn modelId="{C97825C9-09BB-3A4B-8992-890072CAE563}" type="presOf" srcId="{FA3436CD-6D1D-3D43-A148-364EF085F361}" destId="{CC5FC03E-8684-1E40-B133-8F267194898A}" srcOrd="0" destOrd="0" presId="urn:microsoft.com/office/officeart/2005/8/layout/vList3"/>
    <dgm:cxn modelId="{AD511AD0-4626-6C4A-81A0-128180B002E7}" srcId="{45091B54-A17D-8C4C-B212-1B72DE383A71}" destId="{B353C22E-29D7-4945-8F69-6417B95E19D0}" srcOrd="2" destOrd="0" parTransId="{E8B8DC45-8BF0-B64B-829E-D21F91BAFD4E}" sibTransId="{3B39E3CC-83F9-FD4C-A66B-1176343C25AB}"/>
    <dgm:cxn modelId="{7F51DAFE-E3F8-5B44-97EE-4DE1A39370E0}" type="presParOf" srcId="{142CAB6F-518D-5543-B531-2AD9739E9003}" destId="{08EF4675-554E-9B4D-9537-769D25322CC0}" srcOrd="0" destOrd="0" presId="urn:microsoft.com/office/officeart/2005/8/layout/vList3"/>
    <dgm:cxn modelId="{339BB393-72E7-D343-B2B7-73025A0960CA}" type="presParOf" srcId="{08EF4675-554E-9B4D-9537-769D25322CC0}" destId="{912779C6-8E40-6643-B02B-C83CE7F17559}" srcOrd="0" destOrd="0" presId="urn:microsoft.com/office/officeart/2005/8/layout/vList3"/>
    <dgm:cxn modelId="{F3147254-1456-D54F-A2C1-5EB992D8C8A7}" type="presParOf" srcId="{08EF4675-554E-9B4D-9537-769D25322CC0}" destId="{FB7E27C0-5C77-BF42-9E76-E96CA690DC15}" srcOrd="1" destOrd="0" presId="urn:microsoft.com/office/officeart/2005/8/layout/vList3"/>
    <dgm:cxn modelId="{02D0220A-DA9F-E344-9A50-765C7A8AF786}" type="presParOf" srcId="{142CAB6F-518D-5543-B531-2AD9739E9003}" destId="{BF82F35E-06E5-5849-8259-81917AA92D05}" srcOrd="1" destOrd="0" presId="urn:microsoft.com/office/officeart/2005/8/layout/vList3"/>
    <dgm:cxn modelId="{1BBE43B2-2B30-2543-8857-95CE361CCC01}" type="presParOf" srcId="{142CAB6F-518D-5543-B531-2AD9739E9003}" destId="{B21C87C8-37AC-AC46-BBEA-0D028CA423C2}" srcOrd="2" destOrd="0" presId="urn:microsoft.com/office/officeart/2005/8/layout/vList3"/>
    <dgm:cxn modelId="{27F512EC-9B53-DE41-83B6-C7465AC196C4}" type="presParOf" srcId="{B21C87C8-37AC-AC46-BBEA-0D028CA423C2}" destId="{F4962B92-70B2-5441-98D9-CE63FACA69A9}" srcOrd="0" destOrd="0" presId="urn:microsoft.com/office/officeart/2005/8/layout/vList3"/>
    <dgm:cxn modelId="{0414100F-31B9-6449-8B1C-060C4B34F610}" type="presParOf" srcId="{B21C87C8-37AC-AC46-BBEA-0D028CA423C2}" destId="{CC5FC03E-8684-1E40-B133-8F267194898A}" srcOrd="1" destOrd="0" presId="urn:microsoft.com/office/officeart/2005/8/layout/vList3"/>
    <dgm:cxn modelId="{A8AF7BFF-86C6-3A48-9FF9-9312D631E423}" type="presParOf" srcId="{142CAB6F-518D-5543-B531-2AD9739E9003}" destId="{88EF8528-E926-D740-9312-4A679A5FDC17}" srcOrd="3" destOrd="0" presId="urn:microsoft.com/office/officeart/2005/8/layout/vList3"/>
    <dgm:cxn modelId="{A37A8F7B-AC96-0749-8BC1-3C5A199E3B3F}" type="presParOf" srcId="{142CAB6F-518D-5543-B531-2AD9739E9003}" destId="{E04C4DFB-00B5-384A-9364-0D5D095B81A4}" srcOrd="4" destOrd="0" presId="urn:microsoft.com/office/officeart/2005/8/layout/vList3"/>
    <dgm:cxn modelId="{80DA616F-BBC2-174E-A3C8-51DE7E2BCC0C}" type="presParOf" srcId="{E04C4DFB-00B5-384A-9364-0D5D095B81A4}" destId="{ED707BEE-EA6D-4749-80F8-1D609CDA0758}" srcOrd="0" destOrd="0" presId="urn:microsoft.com/office/officeart/2005/8/layout/vList3"/>
    <dgm:cxn modelId="{A1616F1B-4974-BE4F-B516-D9316E5B2E54}" type="presParOf" srcId="{E04C4DFB-00B5-384A-9364-0D5D095B81A4}" destId="{46CC152E-80CD-A64B-8749-B341C71DE409}" srcOrd="1" destOrd="0" presId="urn:microsoft.com/office/officeart/2005/8/layout/vList3"/>
    <dgm:cxn modelId="{984058D8-DF94-9747-8C87-16612FB43539}" type="presParOf" srcId="{142CAB6F-518D-5543-B531-2AD9739E9003}" destId="{789EA8F4-E49C-6440-B591-1BCDDBB6F031}" srcOrd="5" destOrd="0" presId="urn:microsoft.com/office/officeart/2005/8/layout/vList3"/>
    <dgm:cxn modelId="{36CBD5C2-57BC-944C-BECE-0D802DDC2A77}" type="presParOf" srcId="{142CAB6F-518D-5543-B531-2AD9739E9003}" destId="{71D39CB8-60AC-B846-8F7A-F4B7821076E5}" srcOrd="6" destOrd="0" presId="urn:microsoft.com/office/officeart/2005/8/layout/vList3"/>
    <dgm:cxn modelId="{7F6E5FCF-7916-2545-B3A3-0C1C0AE90A2A}" type="presParOf" srcId="{71D39CB8-60AC-B846-8F7A-F4B7821076E5}" destId="{E86A14C6-B4CB-E844-8969-EAEEA7EF8EA7}" srcOrd="0" destOrd="0" presId="urn:microsoft.com/office/officeart/2005/8/layout/vList3"/>
    <dgm:cxn modelId="{22A8D9E8-D7B8-4841-BBCD-6E32537FE20B}" type="presParOf" srcId="{71D39CB8-60AC-B846-8F7A-F4B7821076E5}" destId="{C97BD0C9-AF25-CC4C-9574-9BFDE305B6FC}" srcOrd="1" destOrd="0" presId="urn:microsoft.com/office/officeart/2005/8/layout/vList3"/>
    <dgm:cxn modelId="{F5158210-35AF-1A4B-AA38-958C1F14BB92}" type="presParOf" srcId="{142CAB6F-518D-5543-B531-2AD9739E9003}" destId="{191DAB22-A734-6B4F-A5C4-DB938DAAFD02}" srcOrd="7" destOrd="0" presId="urn:microsoft.com/office/officeart/2005/8/layout/vList3"/>
    <dgm:cxn modelId="{200409B8-F357-8B43-A1F6-A0E7F44BBDE3}" type="presParOf" srcId="{142CAB6F-518D-5543-B531-2AD9739E9003}" destId="{B32094E3-B8F2-1646-A61A-C560C92FFBBD}" srcOrd="8" destOrd="0" presId="urn:microsoft.com/office/officeart/2005/8/layout/vList3"/>
    <dgm:cxn modelId="{EAA0CBFA-D13A-2349-85F5-C7DA9D24EF1E}" type="presParOf" srcId="{B32094E3-B8F2-1646-A61A-C560C92FFBBD}" destId="{B1BEA49F-AAAF-BD47-9A6B-D243E4860347}" srcOrd="0" destOrd="0" presId="urn:microsoft.com/office/officeart/2005/8/layout/vList3"/>
    <dgm:cxn modelId="{D8BEEE4E-C548-7D4C-B9CA-0CBFCD6FA895}" type="presParOf" srcId="{B32094E3-B8F2-1646-A61A-C560C92FFBBD}" destId="{BA414191-37E2-9D43-920A-15300A1722C8}"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AA5BCF-1C7F-914E-BBA9-4BC9601C92B4}" type="doc">
      <dgm:prSet loTypeId="urn:microsoft.com/office/officeart/2009/3/layout/DescendingProcess" loCatId="" qsTypeId="urn:microsoft.com/office/officeart/2005/8/quickstyle/simple1" qsCatId="simple" csTypeId="urn:microsoft.com/office/officeart/2005/8/colors/colorful4" csCatId="colorful" phldr="1"/>
      <dgm:spPr/>
      <dgm:t>
        <a:bodyPr/>
        <a:lstStyle/>
        <a:p>
          <a:endParaRPr lang="en-US"/>
        </a:p>
      </dgm:t>
    </dgm:pt>
    <dgm:pt modelId="{8A3D8D31-DF58-7646-B123-CC45CCAFA744}">
      <dgm:prSet phldrT="[Text]" custT="1"/>
      <dgm:spPr/>
      <dgm:t>
        <a:bodyPr/>
        <a:lstStyle/>
        <a:p>
          <a:r>
            <a:rPr lang="en-US" sz="2200" b="0" i="1" dirty="0">
              <a:latin typeface="+mj-lt"/>
            </a:rPr>
            <a:t>“Help them to land softly”</a:t>
          </a:r>
        </a:p>
      </dgm:t>
    </dgm:pt>
    <dgm:pt modelId="{968C22B7-2E4A-1C42-B729-301B6700D895}" type="parTrans" cxnId="{E89A7D0D-328D-E745-BCCA-9E2E7DB6564C}">
      <dgm:prSet/>
      <dgm:spPr/>
      <dgm:t>
        <a:bodyPr/>
        <a:lstStyle/>
        <a:p>
          <a:endParaRPr lang="en-US" sz="2200" b="0">
            <a:latin typeface="+mj-lt"/>
          </a:endParaRPr>
        </a:p>
      </dgm:t>
    </dgm:pt>
    <dgm:pt modelId="{DB1D47DE-FAF5-1649-B9DB-E3E94AC2D4C5}" type="sibTrans" cxnId="{E89A7D0D-328D-E745-BCCA-9E2E7DB6564C}">
      <dgm:prSet/>
      <dgm:spPr/>
      <dgm:t>
        <a:bodyPr/>
        <a:lstStyle/>
        <a:p>
          <a:endParaRPr lang="en-US" sz="2200" b="0">
            <a:latin typeface="+mj-lt"/>
          </a:endParaRPr>
        </a:p>
      </dgm:t>
    </dgm:pt>
    <dgm:pt modelId="{1D5E56C0-D883-E64A-983F-1CC04507EF7B}">
      <dgm:prSet phldrT="[Text]" custT="1"/>
      <dgm:spPr/>
      <dgm:t>
        <a:bodyPr/>
        <a:lstStyle/>
        <a:p>
          <a:r>
            <a:rPr lang="en-US" sz="2200" b="0" dirty="0">
              <a:latin typeface="+mj-lt"/>
            </a:rPr>
            <a:t>Advocacy at the micro, </a:t>
          </a:r>
          <a:r>
            <a:rPr lang="en-US" sz="2200" b="0" dirty="0" err="1">
              <a:latin typeface="+mj-lt"/>
            </a:rPr>
            <a:t>meso</a:t>
          </a:r>
          <a:r>
            <a:rPr lang="en-US" sz="2200" b="0" dirty="0">
              <a:latin typeface="+mj-lt"/>
            </a:rPr>
            <a:t> and macro levels</a:t>
          </a:r>
        </a:p>
      </dgm:t>
    </dgm:pt>
    <dgm:pt modelId="{16040332-7B2A-A44D-B045-5CCA83EA8AB9}" type="parTrans" cxnId="{BE729004-A7EB-0A42-A689-C26416972811}">
      <dgm:prSet/>
      <dgm:spPr/>
      <dgm:t>
        <a:bodyPr/>
        <a:lstStyle/>
        <a:p>
          <a:endParaRPr lang="en-US" sz="2200" b="0">
            <a:latin typeface="+mj-lt"/>
          </a:endParaRPr>
        </a:p>
      </dgm:t>
    </dgm:pt>
    <dgm:pt modelId="{2D4CBEA3-9F22-E147-93BB-018CF9130B8A}" type="sibTrans" cxnId="{BE729004-A7EB-0A42-A689-C26416972811}">
      <dgm:prSet/>
      <dgm:spPr/>
      <dgm:t>
        <a:bodyPr/>
        <a:lstStyle/>
        <a:p>
          <a:endParaRPr lang="en-US" sz="2200" b="0">
            <a:latin typeface="+mj-lt"/>
          </a:endParaRPr>
        </a:p>
      </dgm:t>
    </dgm:pt>
    <dgm:pt modelId="{1652012E-65F6-D442-B5B3-638360BFC559}">
      <dgm:prSet phldrT="[Text]" custT="1"/>
      <dgm:spPr/>
      <dgm:t>
        <a:bodyPr/>
        <a:lstStyle/>
        <a:p>
          <a:r>
            <a:rPr lang="en-US" sz="2200" b="0" dirty="0">
              <a:latin typeface="+mj-lt"/>
            </a:rPr>
            <a:t>Integrating the 'small things'</a:t>
          </a:r>
        </a:p>
      </dgm:t>
    </dgm:pt>
    <dgm:pt modelId="{731760AC-FBF9-5C43-96FA-BAC6CEBD97B9}" type="parTrans" cxnId="{9DCF6A1C-3049-414B-AFB5-105A94FB3055}">
      <dgm:prSet/>
      <dgm:spPr/>
      <dgm:t>
        <a:bodyPr/>
        <a:lstStyle/>
        <a:p>
          <a:endParaRPr lang="en-US" sz="2200" b="0">
            <a:latin typeface="+mj-lt"/>
          </a:endParaRPr>
        </a:p>
      </dgm:t>
    </dgm:pt>
    <dgm:pt modelId="{CEA50F20-91A1-D24E-AFE5-4580A2C537BB}" type="sibTrans" cxnId="{9DCF6A1C-3049-414B-AFB5-105A94FB3055}">
      <dgm:prSet/>
      <dgm:spPr/>
      <dgm:t>
        <a:bodyPr/>
        <a:lstStyle/>
        <a:p>
          <a:endParaRPr lang="en-US" sz="2200" b="0">
            <a:latin typeface="+mj-lt"/>
          </a:endParaRPr>
        </a:p>
      </dgm:t>
    </dgm:pt>
    <dgm:pt modelId="{90EA5386-D425-BC48-B65E-0B5474760755}">
      <dgm:prSet phldrT="[Text]" custT="1"/>
      <dgm:spPr/>
      <dgm:t>
        <a:bodyPr/>
        <a:lstStyle/>
        <a:p>
          <a:r>
            <a:rPr lang="en-US" sz="2200" b="0" dirty="0">
              <a:latin typeface="+mj-lt"/>
            </a:rPr>
            <a:t>What CAN be done for this patient?</a:t>
          </a:r>
        </a:p>
      </dgm:t>
    </dgm:pt>
    <dgm:pt modelId="{EE8A420F-FEA6-BE43-A30C-B744B38CE2E8}" type="parTrans" cxnId="{062F3A5F-10C8-6E4E-B004-5DEEF747E59A}">
      <dgm:prSet/>
      <dgm:spPr/>
      <dgm:t>
        <a:bodyPr/>
        <a:lstStyle/>
        <a:p>
          <a:endParaRPr lang="en-US" sz="2200" b="0">
            <a:latin typeface="+mj-lt"/>
          </a:endParaRPr>
        </a:p>
      </dgm:t>
    </dgm:pt>
    <dgm:pt modelId="{FEA3BEBB-FA9D-B845-A6E7-9725C87ABBD1}" type="sibTrans" cxnId="{062F3A5F-10C8-6E4E-B004-5DEEF747E59A}">
      <dgm:prSet/>
      <dgm:spPr/>
      <dgm:t>
        <a:bodyPr/>
        <a:lstStyle/>
        <a:p>
          <a:endParaRPr lang="en-US" sz="2200" b="0">
            <a:latin typeface="+mj-lt"/>
          </a:endParaRPr>
        </a:p>
      </dgm:t>
    </dgm:pt>
    <dgm:pt modelId="{FCC0FB92-58E8-684F-961D-D2AB6067E669}">
      <dgm:prSet phldrT="[Text]" custT="1"/>
      <dgm:spPr/>
      <dgm:t>
        <a:bodyPr/>
        <a:lstStyle/>
        <a:p>
          <a:r>
            <a:rPr lang="en-US" sz="2200" b="0" dirty="0">
              <a:latin typeface="+mj-lt"/>
            </a:rPr>
            <a:t>Palliative Care is Just Good Care</a:t>
          </a:r>
        </a:p>
      </dgm:t>
    </dgm:pt>
    <dgm:pt modelId="{089AC970-45DF-914F-9668-516F0416860C}" type="parTrans" cxnId="{2FDD651B-1037-BF44-804B-1CA837B861A5}">
      <dgm:prSet/>
      <dgm:spPr/>
      <dgm:t>
        <a:bodyPr/>
        <a:lstStyle/>
        <a:p>
          <a:endParaRPr lang="en-US" sz="2200" b="0">
            <a:latin typeface="+mj-lt"/>
          </a:endParaRPr>
        </a:p>
      </dgm:t>
    </dgm:pt>
    <dgm:pt modelId="{AF1DB84A-5608-9E42-8A77-C118529E5E2A}" type="sibTrans" cxnId="{2FDD651B-1037-BF44-804B-1CA837B861A5}">
      <dgm:prSet/>
      <dgm:spPr/>
      <dgm:t>
        <a:bodyPr/>
        <a:lstStyle/>
        <a:p>
          <a:endParaRPr lang="en-US" sz="2200" b="0">
            <a:latin typeface="+mj-lt"/>
          </a:endParaRPr>
        </a:p>
      </dgm:t>
    </dgm:pt>
    <dgm:pt modelId="{6BDBD6A2-39F4-EA41-AF0A-BF33FF40E2B9}">
      <dgm:prSet phldrT="[Text]" custT="1"/>
      <dgm:spPr/>
      <dgm:t>
        <a:bodyPr/>
        <a:lstStyle/>
        <a:p>
          <a:endParaRPr lang="en-US" sz="2200" b="0" dirty="0">
            <a:latin typeface="+mj-lt"/>
          </a:endParaRPr>
        </a:p>
      </dgm:t>
    </dgm:pt>
    <dgm:pt modelId="{E3DAEAB0-1A5E-124B-A5E0-23648AD7B89F}" type="parTrans" cxnId="{D66F6776-CC00-3640-ACDC-7CAEE4F91035}">
      <dgm:prSet/>
      <dgm:spPr/>
      <dgm:t>
        <a:bodyPr/>
        <a:lstStyle/>
        <a:p>
          <a:endParaRPr lang="en-US" sz="2200" b="0">
            <a:latin typeface="+mj-lt"/>
          </a:endParaRPr>
        </a:p>
      </dgm:t>
    </dgm:pt>
    <dgm:pt modelId="{D8E83E3F-BEE0-F14D-AFE2-B8C39A1D6754}" type="sibTrans" cxnId="{D66F6776-CC00-3640-ACDC-7CAEE4F91035}">
      <dgm:prSet/>
      <dgm:spPr/>
      <dgm:t>
        <a:bodyPr/>
        <a:lstStyle/>
        <a:p>
          <a:endParaRPr lang="en-US" sz="2200" b="0">
            <a:latin typeface="+mj-lt"/>
          </a:endParaRPr>
        </a:p>
      </dgm:t>
    </dgm:pt>
    <dgm:pt modelId="{0588900D-6C06-2446-BF92-0BF7E98E8169}" type="pres">
      <dgm:prSet presAssocID="{8EAA5BCF-1C7F-914E-BBA9-4BC9601C92B4}" presName="Name0" presStyleCnt="0">
        <dgm:presLayoutVars>
          <dgm:chMax val="7"/>
          <dgm:chPref val="5"/>
        </dgm:presLayoutVars>
      </dgm:prSet>
      <dgm:spPr/>
    </dgm:pt>
    <dgm:pt modelId="{D96654D3-0DBD-0841-BC80-A3BB6D4FD218}" type="pres">
      <dgm:prSet presAssocID="{8EAA5BCF-1C7F-914E-BBA9-4BC9601C92B4}" presName="arrowNode" presStyleLbl="node1" presStyleIdx="0" presStyleCnt="1"/>
      <dgm:spPr/>
    </dgm:pt>
    <dgm:pt modelId="{71DA653D-5967-464B-BA55-52BFC4A6FBD8}" type="pres">
      <dgm:prSet presAssocID="{6BDBD6A2-39F4-EA41-AF0A-BF33FF40E2B9}" presName="txNode1" presStyleLbl="revTx" presStyleIdx="0" presStyleCnt="6">
        <dgm:presLayoutVars>
          <dgm:bulletEnabled val="1"/>
        </dgm:presLayoutVars>
      </dgm:prSet>
      <dgm:spPr/>
    </dgm:pt>
    <dgm:pt modelId="{16B855EE-2583-D64F-BB2C-335E77472D7A}" type="pres">
      <dgm:prSet presAssocID="{90EA5386-D425-BC48-B65E-0B5474760755}" presName="txNode2" presStyleLbl="revTx" presStyleIdx="1" presStyleCnt="6">
        <dgm:presLayoutVars>
          <dgm:bulletEnabled val="1"/>
        </dgm:presLayoutVars>
      </dgm:prSet>
      <dgm:spPr/>
    </dgm:pt>
    <dgm:pt modelId="{264175E1-A838-3D4C-9A4B-29A32D2BD2FB}" type="pres">
      <dgm:prSet presAssocID="{FEA3BEBB-FA9D-B845-A6E7-9725C87ABBD1}" presName="dotNode2" presStyleCnt="0"/>
      <dgm:spPr/>
    </dgm:pt>
    <dgm:pt modelId="{E1341E8E-5BAF-C643-8B06-863E3FF70A58}" type="pres">
      <dgm:prSet presAssocID="{FEA3BEBB-FA9D-B845-A6E7-9725C87ABBD1}" presName="dotRepeatNode" presStyleLbl="fgShp" presStyleIdx="0" presStyleCnt="4"/>
      <dgm:spPr/>
    </dgm:pt>
    <dgm:pt modelId="{535911A0-E7BC-954D-86E7-7D03285A890E}" type="pres">
      <dgm:prSet presAssocID="{FCC0FB92-58E8-684F-961D-D2AB6067E669}" presName="txNode3" presStyleLbl="revTx" presStyleIdx="2" presStyleCnt="6">
        <dgm:presLayoutVars>
          <dgm:bulletEnabled val="1"/>
        </dgm:presLayoutVars>
      </dgm:prSet>
      <dgm:spPr/>
    </dgm:pt>
    <dgm:pt modelId="{8080FFCF-23DA-6D41-B1A4-4CB750706D5F}" type="pres">
      <dgm:prSet presAssocID="{AF1DB84A-5608-9E42-8A77-C118529E5E2A}" presName="dotNode3" presStyleCnt="0"/>
      <dgm:spPr/>
    </dgm:pt>
    <dgm:pt modelId="{F0D727DE-C74C-EB43-A0D3-C6310C570BAA}" type="pres">
      <dgm:prSet presAssocID="{AF1DB84A-5608-9E42-8A77-C118529E5E2A}" presName="dotRepeatNode" presStyleLbl="fgShp" presStyleIdx="1" presStyleCnt="4"/>
      <dgm:spPr/>
    </dgm:pt>
    <dgm:pt modelId="{7664C5F9-2F7D-3746-83EF-0D01C8F86337}" type="pres">
      <dgm:prSet presAssocID="{1652012E-65F6-D442-B5B3-638360BFC559}" presName="txNode4" presStyleLbl="revTx" presStyleIdx="3" presStyleCnt="6">
        <dgm:presLayoutVars>
          <dgm:bulletEnabled val="1"/>
        </dgm:presLayoutVars>
      </dgm:prSet>
      <dgm:spPr/>
    </dgm:pt>
    <dgm:pt modelId="{C9BF66A8-A3F8-064D-8AF0-114D672A449C}" type="pres">
      <dgm:prSet presAssocID="{CEA50F20-91A1-D24E-AFE5-4580A2C537BB}" presName="dotNode4" presStyleCnt="0"/>
      <dgm:spPr/>
    </dgm:pt>
    <dgm:pt modelId="{2EA849B4-5612-F54B-A1E1-C6F78B5591A6}" type="pres">
      <dgm:prSet presAssocID="{CEA50F20-91A1-D24E-AFE5-4580A2C537BB}" presName="dotRepeatNode" presStyleLbl="fgShp" presStyleIdx="2" presStyleCnt="4"/>
      <dgm:spPr/>
    </dgm:pt>
    <dgm:pt modelId="{EAF17B1D-7C39-3046-9B4F-5A1CFE3A4C52}" type="pres">
      <dgm:prSet presAssocID="{1D5E56C0-D883-E64A-983F-1CC04507EF7B}" presName="txNode5" presStyleLbl="revTx" presStyleIdx="4" presStyleCnt="6">
        <dgm:presLayoutVars>
          <dgm:bulletEnabled val="1"/>
        </dgm:presLayoutVars>
      </dgm:prSet>
      <dgm:spPr/>
    </dgm:pt>
    <dgm:pt modelId="{B2F24B77-007C-C641-AA4D-5D406B4855FC}" type="pres">
      <dgm:prSet presAssocID="{2D4CBEA3-9F22-E147-93BB-018CF9130B8A}" presName="dotNode5" presStyleCnt="0"/>
      <dgm:spPr/>
    </dgm:pt>
    <dgm:pt modelId="{027BB848-67D9-D146-8C8C-916991E3E428}" type="pres">
      <dgm:prSet presAssocID="{2D4CBEA3-9F22-E147-93BB-018CF9130B8A}" presName="dotRepeatNode" presStyleLbl="fgShp" presStyleIdx="3" presStyleCnt="4"/>
      <dgm:spPr/>
    </dgm:pt>
    <dgm:pt modelId="{7AF04C83-1032-9748-89C8-7FA19AC113D6}" type="pres">
      <dgm:prSet presAssocID="{8A3D8D31-DF58-7646-B123-CC45CCAFA744}" presName="txNode6" presStyleLbl="revTx" presStyleIdx="5" presStyleCnt="6">
        <dgm:presLayoutVars>
          <dgm:bulletEnabled val="1"/>
        </dgm:presLayoutVars>
      </dgm:prSet>
      <dgm:spPr/>
    </dgm:pt>
  </dgm:ptLst>
  <dgm:cxnLst>
    <dgm:cxn modelId="{BE729004-A7EB-0A42-A689-C26416972811}" srcId="{8EAA5BCF-1C7F-914E-BBA9-4BC9601C92B4}" destId="{1D5E56C0-D883-E64A-983F-1CC04507EF7B}" srcOrd="4" destOrd="0" parTransId="{16040332-7B2A-A44D-B045-5CCA83EA8AB9}" sibTransId="{2D4CBEA3-9F22-E147-93BB-018CF9130B8A}"/>
    <dgm:cxn modelId="{AF88260A-6563-1742-80C3-EDE403A2606D}" type="presOf" srcId="{1D5E56C0-D883-E64A-983F-1CC04507EF7B}" destId="{EAF17B1D-7C39-3046-9B4F-5A1CFE3A4C52}" srcOrd="0" destOrd="0" presId="urn:microsoft.com/office/officeart/2009/3/layout/DescendingProcess"/>
    <dgm:cxn modelId="{E89A7D0D-328D-E745-BCCA-9E2E7DB6564C}" srcId="{8EAA5BCF-1C7F-914E-BBA9-4BC9601C92B4}" destId="{8A3D8D31-DF58-7646-B123-CC45CCAFA744}" srcOrd="5" destOrd="0" parTransId="{968C22B7-2E4A-1C42-B729-301B6700D895}" sibTransId="{DB1D47DE-FAF5-1649-B9DB-E3E94AC2D4C5}"/>
    <dgm:cxn modelId="{2FDD651B-1037-BF44-804B-1CA837B861A5}" srcId="{8EAA5BCF-1C7F-914E-BBA9-4BC9601C92B4}" destId="{FCC0FB92-58E8-684F-961D-D2AB6067E669}" srcOrd="2" destOrd="0" parTransId="{089AC970-45DF-914F-9668-516F0416860C}" sibTransId="{AF1DB84A-5608-9E42-8A77-C118529E5E2A}"/>
    <dgm:cxn modelId="{9DCF6A1C-3049-414B-AFB5-105A94FB3055}" srcId="{8EAA5BCF-1C7F-914E-BBA9-4BC9601C92B4}" destId="{1652012E-65F6-D442-B5B3-638360BFC559}" srcOrd="3" destOrd="0" parTransId="{731760AC-FBF9-5C43-96FA-BAC6CEBD97B9}" sibTransId="{CEA50F20-91A1-D24E-AFE5-4580A2C537BB}"/>
    <dgm:cxn modelId="{6D454C28-23FE-2944-BB30-C5EC94B6A626}" type="presOf" srcId="{FCC0FB92-58E8-684F-961D-D2AB6067E669}" destId="{535911A0-E7BC-954D-86E7-7D03285A890E}" srcOrd="0" destOrd="0" presId="urn:microsoft.com/office/officeart/2009/3/layout/DescendingProcess"/>
    <dgm:cxn modelId="{88344D48-D339-AA42-B945-B8C92E6B2089}" type="presOf" srcId="{8EAA5BCF-1C7F-914E-BBA9-4BC9601C92B4}" destId="{0588900D-6C06-2446-BF92-0BF7E98E8169}" srcOrd="0" destOrd="0" presId="urn:microsoft.com/office/officeart/2009/3/layout/DescendingProcess"/>
    <dgm:cxn modelId="{1093D85C-8EFD-E04B-86FF-5F3DCFED64D3}" type="presOf" srcId="{FEA3BEBB-FA9D-B845-A6E7-9725C87ABBD1}" destId="{E1341E8E-5BAF-C643-8B06-863E3FF70A58}" srcOrd="0" destOrd="0" presId="urn:microsoft.com/office/officeart/2009/3/layout/DescendingProcess"/>
    <dgm:cxn modelId="{062F3A5F-10C8-6E4E-B004-5DEEF747E59A}" srcId="{8EAA5BCF-1C7F-914E-BBA9-4BC9601C92B4}" destId="{90EA5386-D425-BC48-B65E-0B5474760755}" srcOrd="1" destOrd="0" parTransId="{EE8A420F-FEA6-BE43-A30C-B744B38CE2E8}" sibTransId="{FEA3BEBB-FA9D-B845-A6E7-9725C87ABBD1}"/>
    <dgm:cxn modelId="{4A522662-D763-5946-AAEE-35E18433E3B0}" type="presOf" srcId="{6BDBD6A2-39F4-EA41-AF0A-BF33FF40E2B9}" destId="{71DA653D-5967-464B-BA55-52BFC4A6FBD8}" srcOrd="0" destOrd="0" presId="urn:microsoft.com/office/officeart/2009/3/layout/DescendingProcess"/>
    <dgm:cxn modelId="{D66F6776-CC00-3640-ACDC-7CAEE4F91035}" srcId="{8EAA5BCF-1C7F-914E-BBA9-4BC9601C92B4}" destId="{6BDBD6A2-39F4-EA41-AF0A-BF33FF40E2B9}" srcOrd="0" destOrd="0" parTransId="{E3DAEAB0-1A5E-124B-A5E0-23648AD7B89F}" sibTransId="{D8E83E3F-BEE0-F14D-AFE2-B8C39A1D6754}"/>
    <dgm:cxn modelId="{9D0B1DB3-64FA-ED45-891C-83A49092915F}" type="presOf" srcId="{2D4CBEA3-9F22-E147-93BB-018CF9130B8A}" destId="{027BB848-67D9-D146-8C8C-916991E3E428}" srcOrd="0" destOrd="0" presId="urn:microsoft.com/office/officeart/2009/3/layout/DescendingProcess"/>
    <dgm:cxn modelId="{8664D7B5-6F82-FC43-9FCA-9E1CBBC53398}" type="presOf" srcId="{8A3D8D31-DF58-7646-B123-CC45CCAFA744}" destId="{7AF04C83-1032-9748-89C8-7FA19AC113D6}" srcOrd="0" destOrd="0" presId="urn:microsoft.com/office/officeart/2009/3/layout/DescendingProcess"/>
    <dgm:cxn modelId="{D00615BA-9ECF-B247-A5F4-9560E24901A3}" type="presOf" srcId="{90EA5386-D425-BC48-B65E-0B5474760755}" destId="{16B855EE-2583-D64F-BB2C-335E77472D7A}" srcOrd="0" destOrd="0" presId="urn:microsoft.com/office/officeart/2009/3/layout/DescendingProcess"/>
    <dgm:cxn modelId="{7D23DFEC-FDD7-BA4A-B85C-F2FE49DA0E4E}" type="presOf" srcId="{CEA50F20-91A1-D24E-AFE5-4580A2C537BB}" destId="{2EA849B4-5612-F54B-A1E1-C6F78B5591A6}" srcOrd="0" destOrd="0" presId="urn:microsoft.com/office/officeart/2009/3/layout/DescendingProcess"/>
    <dgm:cxn modelId="{782605ED-00B5-E740-B925-D0F9DB05F902}" type="presOf" srcId="{AF1DB84A-5608-9E42-8A77-C118529E5E2A}" destId="{F0D727DE-C74C-EB43-A0D3-C6310C570BAA}" srcOrd="0" destOrd="0" presId="urn:microsoft.com/office/officeart/2009/3/layout/DescendingProcess"/>
    <dgm:cxn modelId="{419484FB-87DB-9646-809E-4BBA4BC46C32}" type="presOf" srcId="{1652012E-65F6-D442-B5B3-638360BFC559}" destId="{7664C5F9-2F7D-3746-83EF-0D01C8F86337}" srcOrd="0" destOrd="0" presId="urn:microsoft.com/office/officeart/2009/3/layout/DescendingProcess"/>
    <dgm:cxn modelId="{B33A987A-330D-B841-9AB7-00D09F277AAB}" type="presParOf" srcId="{0588900D-6C06-2446-BF92-0BF7E98E8169}" destId="{D96654D3-0DBD-0841-BC80-A3BB6D4FD218}" srcOrd="0" destOrd="0" presId="urn:microsoft.com/office/officeart/2009/3/layout/DescendingProcess"/>
    <dgm:cxn modelId="{120D3F54-61A5-C247-911D-1F79A98B2873}" type="presParOf" srcId="{0588900D-6C06-2446-BF92-0BF7E98E8169}" destId="{71DA653D-5967-464B-BA55-52BFC4A6FBD8}" srcOrd="1" destOrd="0" presId="urn:microsoft.com/office/officeart/2009/3/layout/DescendingProcess"/>
    <dgm:cxn modelId="{21E0623C-716E-3C4E-8FAC-4DC31C6BECF4}" type="presParOf" srcId="{0588900D-6C06-2446-BF92-0BF7E98E8169}" destId="{16B855EE-2583-D64F-BB2C-335E77472D7A}" srcOrd="2" destOrd="0" presId="urn:microsoft.com/office/officeart/2009/3/layout/DescendingProcess"/>
    <dgm:cxn modelId="{310CDDEF-41B5-204C-83E3-6DBB022E876A}" type="presParOf" srcId="{0588900D-6C06-2446-BF92-0BF7E98E8169}" destId="{264175E1-A838-3D4C-9A4B-29A32D2BD2FB}" srcOrd="3" destOrd="0" presId="urn:microsoft.com/office/officeart/2009/3/layout/DescendingProcess"/>
    <dgm:cxn modelId="{878496AB-A513-5848-87FF-88D11ACD5B17}" type="presParOf" srcId="{264175E1-A838-3D4C-9A4B-29A32D2BD2FB}" destId="{E1341E8E-5BAF-C643-8B06-863E3FF70A58}" srcOrd="0" destOrd="0" presId="urn:microsoft.com/office/officeart/2009/3/layout/DescendingProcess"/>
    <dgm:cxn modelId="{029B332A-78C6-1E4C-B7C9-25001DBBD841}" type="presParOf" srcId="{0588900D-6C06-2446-BF92-0BF7E98E8169}" destId="{535911A0-E7BC-954D-86E7-7D03285A890E}" srcOrd="4" destOrd="0" presId="urn:microsoft.com/office/officeart/2009/3/layout/DescendingProcess"/>
    <dgm:cxn modelId="{955B4812-B378-AE42-B941-B8539155CEFF}" type="presParOf" srcId="{0588900D-6C06-2446-BF92-0BF7E98E8169}" destId="{8080FFCF-23DA-6D41-B1A4-4CB750706D5F}" srcOrd="5" destOrd="0" presId="urn:microsoft.com/office/officeart/2009/3/layout/DescendingProcess"/>
    <dgm:cxn modelId="{B38C5D23-982D-0447-A2B0-2C7F62B259B8}" type="presParOf" srcId="{8080FFCF-23DA-6D41-B1A4-4CB750706D5F}" destId="{F0D727DE-C74C-EB43-A0D3-C6310C570BAA}" srcOrd="0" destOrd="0" presId="urn:microsoft.com/office/officeart/2009/3/layout/DescendingProcess"/>
    <dgm:cxn modelId="{A275C2A8-01FA-A247-A858-5E0F2797F641}" type="presParOf" srcId="{0588900D-6C06-2446-BF92-0BF7E98E8169}" destId="{7664C5F9-2F7D-3746-83EF-0D01C8F86337}" srcOrd="6" destOrd="0" presId="urn:microsoft.com/office/officeart/2009/3/layout/DescendingProcess"/>
    <dgm:cxn modelId="{FADCDA30-A75A-9049-ACB8-CE9D79C318EF}" type="presParOf" srcId="{0588900D-6C06-2446-BF92-0BF7E98E8169}" destId="{C9BF66A8-A3F8-064D-8AF0-114D672A449C}" srcOrd="7" destOrd="0" presId="urn:microsoft.com/office/officeart/2009/3/layout/DescendingProcess"/>
    <dgm:cxn modelId="{DBFEE263-BAD9-BB43-9D2B-91A3D6A85BA5}" type="presParOf" srcId="{C9BF66A8-A3F8-064D-8AF0-114D672A449C}" destId="{2EA849B4-5612-F54B-A1E1-C6F78B5591A6}" srcOrd="0" destOrd="0" presId="urn:microsoft.com/office/officeart/2009/3/layout/DescendingProcess"/>
    <dgm:cxn modelId="{29593AB8-A8BB-C34F-AFFE-3421219AD2AF}" type="presParOf" srcId="{0588900D-6C06-2446-BF92-0BF7E98E8169}" destId="{EAF17B1D-7C39-3046-9B4F-5A1CFE3A4C52}" srcOrd="8" destOrd="0" presId="urn:microsoft.com/office/officeart/2009/3/layout/DescendingProcess"/>
    <dgm:cxn modelId="{09884EAD-1A28-FD46-8AF3-83361427D3DC}" type="presParOf" srcId="{0588900D-6C06-2446-BF92-0BF7E98E8169}" destId="{B2F24B77-007C-C641-AA4D-5D406B4855FC}" srcOrd="9" destOrd="0" presId="urn:microsoft.com/office/officeart/2009/3/layout/DescendingProcess"/>
    <dgm:cxn modelId="{0507088F-E7FA-9041-8BC8-6343FF7968F8}" type="presParOf" srcId="{B2F24B77-007C-C641-AA4D-5D406B4855FC}" destId="{027BB848-67D9-D146-8C8C-916991E3E428}" srcOrd="0" destOrd="0" presId="urn:microsoft.com/office/officeart/2009/3/layout/DescendingProcess"/>
    <dgm:cxn modelId="{ABF260E6-F05D-B042-880F-F93F3FF7D47A}" type="presParOf" srcId="{0588900D-6C06-2446-BF92-0BF7E98E8169}" destId="{7AF04C83-1032-9748-89C8-7FA19AC113D6}" srcOrd="10" destOrd="0" presId="urn:microsoft.com/office/officeart/2009/3/layout/Descending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06C14A-4FBC-1B44-9D06-74B08A2A7C1F}">
      <dsp:nvSpPr>
        <dsp:cNvPr id="0" name=""/>
        <dsp:cNvSpPr/>
      </dsp:nvSpPr>
      <dsp:spPr>
        <a:xfrm>
          <a:off x="1396" y="1578"/>
          <a:ext cx="3883406" cy="1577572"/>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dirty="0">
              <a:latin typeface="+mj-lt"/>
            </a:rPr>
            <a:t>High mortality rates in some humanitarian disasters</a:t>
          </a:r>
        </a:p>
      </dsp:txBody>
      <dsp:txXfrm>
        <a:off x="47602" y="47784"/>
        <a:ext cx="3790994" cy="1485160"/>
      </dsp:txXfrm>
    </dsp:sp>
    <dsp:sp modelId="{78ACECEB-23BA-E945-B980-E6A43EA05369}">
      <dsp:nvSpPr>
        <dsp:cNvPr id="0" name=""/>
        <dsp:cNvSpPr/>
      </dsp:nvSpPr>
      <dsp:spPr>
        <a:xfrm>
          <a:off x="1396" y="1684352"/>
          <a:ext cx="1225822" cy="1577572"/>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mj-lt"/>
            </a:rPr>
            <a:t>Death is inevitable</a:t>
          </a:r>
        </a:p>
      </dsp:txBody>
      <dsp:txXfrm>
        <a:off x="37299" y="1720255"/>
        <a:ext cx="1154016" cy="1505766"/>
      </dsp:txXfrm>
    </dsp:sp>
    <dsp:sp modelId="{4FE163FC-428F-2F47-AB16-888C5B9AF462}">
      <dsp:nvSpPr>
        <dsp:cNvPr id="0" name=""/>
        <dsp:cNvSpPr/>
      </dsp:nvSpPr>
      <dsp:spPr>
        <a:xfrm>
          <a:off x="1330188" y="1684352"/>
          <a:ext cx="1225822" cy="1577572"/>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mj-lt"/>
            </a:rPr>
            <a:t>Natural disaster, conflict, forced migration</a:t>
          </a:r>
        </a:p>
      </dsp:txBody>
      <dsp:txXfrm>
        <a:off x="1366091" y="1720255"/>
        <a:ext cx="1154016" cy="1505766"/>
      </dsp:txXfrm>
    </dsp:sp>
    <dsp:sp modelId="{1F9956B8-DFE5-B34E-A9BB-ACBF861F1E34}">
      <dsp:nvSpPr>
        <dsp:cNvPr id="0" name=""/>
        <dsp:cNvSpPr/>
      </dsp:nvSpPr>
      <dsp:spPr>
        <a:xfrm>
          <a:off x="2658980" y="1684352"/>
          <a:ext cx="1225822" cy="1577572"/>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mj-lt"/>
            </a:rPr>
            <a:t>Some will die as a result of the event, others were dying before</a:t>
          </a:r>
        </a:p>
      </dsp:txBody>
      <dsp:txXfrm>
        <a:off x="2694883" y="1720255"/>
        <a:ext cx="1154016" cy="15057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12BF66-1596-5E48-A351-BF40B67F550B}">
      <dsp:nvSpPr>
        <dsp:cNvPr id="0" name=""/>
        <dsp:cNvSpPr/>
      </dsp:nvSpPr>
      <dsp:spPr>
        <a:xfrm rot="5400000">
          <a:off x="413583" y="178981"/>
          <a:ext cx="1242467" cy="2067438"/>
        </a:xfrm>
        <a:prstGeom prst="corner">
          <a:avLst>
            <a:gd name="adj1" fmla="val 16120"/>
            <a:gd name="adj2" fmla="val 1611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6809D85-0B46-FE43-9030-AFA61651AA4D}">
      <dsp:nvSpPr>
        <dsp:cNvPr id="0" name=""/>
        <dsp:cNvSpPr/>
      </dsp:nvSpPr>
      <dsp:spPr>
        <a:xfrm>
          <a:off x="206184" y="796700"/>
          <a:ext cx="1866495" cy="1636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en-US" sz="1700" kern="1200" dirty="0">
              <a:latin typeface="+mj-lt"/>
            </a:rPr>
            <a:t>Response framework is </a:t>
          </a:r>
          <a:r>
            <a:rPr lang="en-US" sz="1700" i="1" kern="1200" dirty="0">
              <a:latin typeface="+mj-lt"/>
            </a:rPr>
            <a:t>rescue </a:t>
          </a:r>
          <a:r>
            <a:rPr lang="en-US" sz="1700" i="0" kern="1200" dirty="0">
              <a:latin typeface="+mj-lt"/>
            </a:rPr>
            <a:t>oriented</a:t>
          </a:r>
          <a:r>
            <a:rPr lang="en-US" sz="1700" i="1" kern="1200" dirty="0">
              <a:latin typeface="+mj-lt"/>
            </a:rPr>
            <a:t>,</a:t>
          </a:r>
          <a:r>
            <a:rPr lang="en-US" sz="1700" kern="1200" dirty="0">
              <a:latin typeface="+mj-lt"/>
            </a:rPr>
            <a:t> save as many lives as possible</a:t>
          </a:r>
        </a:p>
      </dsp:txBody>
      <dsp:txXfrm>
        <a:off x="206184" y="796700"/>
        <a:ext cx="1866495" cy="1636092"/>
      </dsp:txXfrm>
    </dsp:sp>
    <dsp:sp modelId="{DF4A2ED3-C6E0-BD43-9E9D-14A8E004A0A9}">
      <dsp:nvSpPr>
        <dsp:cNvPr id="0" name=""/>
        <dsp:cNvSpPr/>
      </dsp:nvSpPr>
      <dsp:spPr>
        <a:xfrm>
          <a:off x="1720511" y="26774"/>
          <a:ext cx="352168" cy="352168"/>
        </a:xfrm>
        <a:prstGeom prst="triangle">
          <a:avLst>
            <a:gd name="adj" fmla="val 10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AE81726C-E566-0B4B-B266-F60518714943}">
      <dsp:nvSpPr>
        <dsp:cNvPr id="0" name=""/>
        <dsp:cNvSpPr/>
      </dsp:nvSpPr>
      <dsp:spPr>
        <a:xfrm rot="5400000">
          <a:off x="2698538" y="-386432"/>
          <a:ext cx="1242467" cy="2067438"/>
        </a:xfrm>
        <a:prstGeom prst="corner">
          <a:avLst>
            <a:gd name="adj1" fmla="val 16120"/>
            <a:gd name="adj2" fmla="val 1611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35EA9314-F194-8F45-AB82-92C5FF83AE63}">
      <dsp:nvSpPr>
        <dsp:cNvPr id="0" name=""/>
        <dsp:cNvSpPr/>
      </dsp:nvSpPr>
      <dsp:spPr>
        <a:xfrm>
          <a:off x="2491139" y="231285"/>
          <a:ext cx="1866495" cy="1636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en-US" sz="1700" kern="1200" dirty="0">
              <a:latin typeface="+mj-lt"/>
            </a:rPr>
            <a:t>Pressure from donors and funders to record high numbers of lives saved as measures of accountability</a:t>
          </a:r>
        </a:p>
      </dsp:txBody>
      <dsp:txXfrm>
        <a:off x="2491139" y="231285"/>
        <a:ext cx="1866495" cy="16360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8A6114-CCE5-E94A-B8D8-4170CF862022}">
      <dsp:nvSpPr>
        <dsp:cNvPr id="0" name=""/>
        <dsp:cNvSpPr/>
      </dsp:nvSpPr>
      <dsp:spPr>
        <a:xfrm>
          <a:off x="1169034" y="2992"/>
          <a:ext cx="2966076" cy="118643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19050" rIns="0" bIns="1905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mj-lt"/>
            </a:rPr>
            <a:t>Rwanda</a:t>
          </a:r>
        </a:p>
      </dsp:txBody>
      <dsp:txXfrm>
        <a:off x="1762249" y="2992"/>
        <a:ext cx="1779646" cy="1186430"/>
      </dsp:txXfrm>
    </dsp:sp>
    <dsp:sp modelId="{963B4A34-DA2A-C745-9C04-A42BC7643D4B}">
      <dsp:nvSpPr>
        <dsp:cNvPr id="0" name=""/>
        <dsp:cNvSpPr/>
      </dsp:nvSpPr>
      <dsp:spPr>
        <a:xfrm>
          <a:off x="3749520" y="103839"/>
          <a:ext cx="2461843" cy="984737"/>
        </a:xfrm>
        <a:prstGeom prst="chevron">
          <a:avLst/>
        </a:prstGeom>
        <a:solidFill>
          <a:schemeClr val="accent1">
            <a:lumMod val="60000"/>
            <a:lumOff val="40000"/>
            <a:alpha val="90000"/>
          </a:schemeClr>
        </a:solidFill>
        <a:ln w="15875" cap="flat" cmpd="sng" algn="ctr">
          <a:solidFill>
            <a:schemeClr val="bg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mj-lt"/>
            </a:rPr>
            <a:t>Protracted Refugee Situation </a:t>
          </a:r>
        </a:p>
      </dsp:txBody>
      <dsp:txXfrm>
        <a:off x="4241889" y="103839"/>
        <a:ext cx="1477106" cy="984737"/>
      </dsp:txXfrm>
    </dsp:sp>
    <dsp:sp modelId="{F7963620-F135-D447-B174-E28FAE6B0346}">
      <dsp:nvSpPr>
        <dsp:cNvPr id="0" name=""/>
        <dsp:cNvSpPr/>
      </dsp:nvSpPr>
      <dsp:spPr>
        <a:xfrm>
          <a:off x="5866705" y="103839"/>
          <a:ext cx="2461843" cy="984737"/>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mj-lt"/>
            </a:rPr>
            <a:t>Social Death &amp; Stigma </a:t>
          </a:r>
        </a:p>
      </dsp:txBody>
      <dsp:txXfrm>
        <a:off x="6359074" y="103839"/>
        <a:ext cx="1477106" cy="984737"/>
      </dsp:txXfrm>
    </dsp:sp>
    <dsp:sp modelId="{C3B7368D-F32A-4A40-84CB-E3B09AA07310}">
      <dsp:nvSpPr>
        <dsp:cNvPr id="0" name=""/>
        <dsp:cNvSpPr/>
      </dsp:nvSpPr>
      <dsp:spPr>
        <a:xfrm>
          <a:off x="7983890" y="103839"/>
          <a:ext cx="2461843" cy="984737"/>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mj-lt"/>
            </a:rPr>
            <a:t>Concerns about Family &amp; Children’s Well-being</a:t>
          </a:r>
        </a:p>
      </dsp:txBody>
      <dsp:txXfrm>
        <a:off x="8476259" y="103839"/>
        <a:ext cx="1477106" cy="984737"/>
      </dsp:txXfrm>
    </dsp:sp>
    <dsp:sp modelId="{8905D59A-8086-D547-904F-110C431E0206}">
      <dsp:nvSpPr>
        <dsp:cNvPr id="0" name=""/>
        <dsp:cNvSpPr/>
      </dsp:nvSpPr>
      <dsp:spPr>
        <a:xfrm>
          <a:off x="1169034" y="1355523"/>
          <a:ext cx="2966076" cy="118643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19050" rIns="0" bIns="1905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mj-lt"/>
            </a:rPr>
            <a:t>Jordan</a:t>
          </a:r>
        </a:p>
      </dsp:txBody>
      <dsp:txXfrm>
        <a:off x="1762249" y="1355523"/>
        <a:ext cx="1779646" cy="1186430"/>
      </dsp:txXfrm>
    </dsp:sp>
    <dsp:sp modelId="{F426C9B0-C356-164B-BD87-728986C81C62}">
      <dsp:nvSpPr>
        <dsp:cNvPr id="0" name=""/>
        <dsp:cNvSpPr/>
      </dsp:nvSpPr>
      <dsp:spPr>
        <a:xfrm>
          <a:off x="3749520" y="1456369"/>
          <a:ext cx="2461843" cy="984737"/>
        </a:xfrm>
        <a:prstGeom prst="chevron">
          <a:avLst/>
        </a:prstGeom>
        <a:solidFill>
          <a:schemeClr val="accent1">
            <a:lumMod val="60000"/>
            <a:lumOff val="40000"/>
            <a:alpha val="9000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mj-lt"/>
            </a:rPr>
            <a:t>Acute Refugee Situation</a:t>
          </a:r>
        </a:p>
      </dsp:txBody>
      <dsp:txXfrm>
        <a:off x="4241889" y="1456369"/>
        <a:ext cx="1477106" cy="984737"/>
      </dsp:txXfrm>
    </dsp:sp>
    <dsp:sp modelId="{247BA093-BF75-364B-B7AF-E0430EFFA1BB}">
      <dsp:nvSpPr>
        <dsp:cNvPr id="0" name=""/>
        <dsp:cNvSpPr/>
      </dsp:nvSpPr>
      <dsp:spPr>
        <a:xfrm>
          <a:off x="5866705" y="1456369"/>
          <a:ext cx="2461843" cy="984737"/>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mj-lt"/>
            </a:rPr>
            <a:t>Expectations of Comprehensive Healthcare</a:t>
          </a:r>
        </a:p>
      </dsp:txBody>
      <dsp:txXfrm>
        <a:off x="6359074" y="1456369"/>
        <a:ext cx="1477106" cy="984737"/>
      </dsp:txXfrm>
    </dsp:sp>
    <dsp:sp modelId="{DFBE3F91-8FC1-6649-801A-25520213D03C}">
      <dsp:nvSpPr>
        <dsp:cNvPr id="0" name=""/>
        <dsp:cNvSpPr/>
      </dsp:nvSpPr>
      <dsp:spPr>
        <a:xfrm>
          <a:off x="7983890" y="1456369"/>
          <a:ext cx="2461843" cy="984737"/>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mj-lt"/>
            </a:rPr>
            <a:t>Socio-political Context</a:t>
          </a:r>
        </a:p>
      </dsp:txBody>
      <dsp:txXfrm>
        <a:off x="8476259" y="1456369"/>
        <a:ext cx="1477106" cy="984737"/>
      </dsp:txXfrm>
    </dsp:sp>
    <dsp:sp modelId="{314D2D7D-D2FB-9E41-B26D-2E231ED54F42}">
      <dsp:nvSpPr>
        <dsp:cNvPr id="0" name=""/>
        <dsp:cNvSpPr/>
      </dsp:nvSpPr>
      <dsp:spPr>
        <a:xfrm>
          <a:off x="1169034" y="2708053"/>
          <a:ext cx="2966076" cy="118643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mj-lt"/>
            </a:rPr>
            <a:t>Bangladesh</a:t>
          </a:r>
        </a:p>
      </dsp:txBody>
      <dsp:txXfrm>
        <a:off x="1762249" y="2708053"/>
        <a:ext cx="1779646" cy="1186430"/>
      </dsp:txXfrm>
    </dsp:sp>
    <dsp:sp modelId="{724C9072-FF16-0941-B54E-71A4EEDD5668}">
      <dsp:nvSpPr>
        <dsp:cNvPr id="0" name=""/>
        <dsp:cNvSpPr/>
      </dsp:nvSpPr>
      <dsp:spPr>
        <a:xfrm>
          <a:off x="3749520" y="2808900"/>
          <a:ext cx="2461843" cy="984737"/>
        </a:xfrm>
        <a:prstGeom prst="chevron">
          <a:avLst/>
        </a:prstGeom>
        <a:solidFill>
          <a:schemeClr val="accent1">
            <a:lumMod val="60000"/>
            <a:lumOff val="40000"/>
            <a:alpha val="9000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mj-lt"/>
            </a:rPr>
            <a:t>Acute Refugee Situation</a:t>
          </a:r>
        </a:p>
      </dsp:txBody>
      <dsp:txXfrm>
        <a:off x="4241889" y="2808900"/>
        <a:ext cx="1477106" cy="984737"/>
      </dsp:txXfrm>
    </dsp:sp>
    <dsp:sp modelId="{F3391C6B-1BBE-ED4C-834F-78AB6194ADF4}">
      <dsp:nvSpPr>
        <dsp:cNvPr id="0" name=""/>
        <dsp:cNvSpPr/>
      </dsp:nvSpPr>
      <dsp:spPr>
        <a:xfrm>
          <a:off x="5866705" y="2808900"/>
          <a:ext cx="2461843" cy="984737"/>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mj-lt"/>
            </a:rPr>
            <a:t>Blurring of Curative &amp; Palliative Care</a:t>
          </a:r>
        </a:p>
      </dsp:txBody>
      <dsp:txXfrm>
        <a:off x="6359074" y="2808900"/>
        <a:ext cx="1477106" cy="984737"/>
      </dsp:txXfrm>
    </dsp:sp>
    <dsp:sp modelId="{4741F3F7-5178-D34F-A4ED-342C52FAABCF}">
      <dsp:nvSpPr>
        <dsp:cNvPr id="0" name=""/>
        <dsp:cNvSpPr/>
      </dsp:nvSpPr>
      <dsp:spPr>
        <a:xfrm>
          <a:off x="7983890" y="2808900"/>
          <a:ext cx="2461843" cy="984737"/>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mj-lt"/>
            </a:rPr>
            <a:t>Personal Satisfaction &amp; Pride in the Work</a:t>
          </a:r>
        </a:p>
      </dsp:txBody>
      <dsp:txXfrm>
        <a:off x="8476259" y="2808900"/>
        <a:ext cx="1477106" cy="9847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E27C0-5C77-BF42-9E76-E96CA690DC15}">
      <dsp:nvSpPr>
        <dsp:cNvPr id="0" name=""/>
        <dsp:cNvSpPr/>
      </dsp:nvSpPr>
      <dsp:spPr>
        <a:xfrm rot="10800000">
          <a:off x="2139568" y="1402"/>
          <a:ext cx="7726646" cy="773532"/>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1106"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mj-lt"/>
              <a:cs typeface="Calibri" panose="020F0502020204030204" pitchFamily="34" charset="0"/>
            </a:rPr>
            <a:t>Labyrinthine care pathways and long waits</a:t>
          </a:r>
          <a:endParaRPr lang="en-CA" sz="3200" b="1" kern="1200" dirty="0">
            <a:latin typeface="+mj-lt"/>
            <a:cs typeface="Calibri" panose="020F0502020204030204" pitchFamily="34" charset="0"/>
          </a:endParaRPr>
        </a:p>
      </dsp:txBody>
      <dsp:txXfrm rot="10800000">
        <a:off x="2332951" y="1402"/>
        <a:ext cx="7533263" cy="773532"/>
      </dsp:txXfrm>
    </dsp:sp>
    <dsp:sp modelId="{912779C6-8E40-6643-B02B-C83CE7F17559}">
      <dsp:nvSpPr>
        <dsp:cNvPr id="0" name=""/>
        <dsp:cNvSpPr/>
      </dsp:nvSpPr>
      <dsp:spPr>
        <a:xfrm>
          <a:off x="1287823" y="0"/>
          <a:ext cx="773532" cy="773532"/>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CC5FC03E-8684-1E40-B133-8F267194898A}">
      <dsp:nvSpPr>
        <dsp:cNvPr id="0" name=""/>
        <dsp:cNvSpPr/>
      </dsp:nvSpPr>
      <dsp:spPr>
        <a:xfrm rot="10800000">
          <a:off x="2139568" y="1005840"/>
          <a:ext cx="7726646" cy="773532"/>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1106" tIns="121920" rIns="227584" bIns="121920" numCol="1" spcCol="1270" anchor="ctr" anchorCtr="0">
          <a:noAutofit/>
        </a:bodyPr>
        <a:lstStyle/>
        <a:p>
          <a:pPr marL="0" lvl="0" indent="0" algn="ctr" defTabSz="1422400">
            <a:lnSpc>
              <a:spcPct val="90000"/>
            </a:lnSpc>
            <a:spcBef>
              <a:spcPct val="0"/>
            </a:spcBef>
            <a:spcAft>
              <a:spcPct val="35000"/>
            </a:spcAft>
            <a:buNone/>
          </a:pPr>
          <a:r>
            <a:rPr lang="en-CA" sz="3200" b="1" kern="1200" dirty="0">
              <a:latin typeface="+mj-lt"/>
              <a:cs typeface="Calibri" panose="020F0502020204030204" pitchFamily="34" charset="0"/>
            </a:rPr>
            <a:t>Inadequate access to symptom control</a:t>
          </a:r>
        </a:p>
      </dsp:txBody>
      <dsp:txXfrm rot="10800000">
        <a:off x="2332951" y="1005840"/>
        <a:ext cx="7533263" cy="773532"/>
      </dsp:txXfrm>
    </dsp:sp>
    <dsp:sp modelId="{F4962B92-70B2-5441-98D9-CE63FACA69A9}">
      <dsp:nvSpPr>
        <dsp:cNvPr id="0" name=""/>
        <dsp:cNvSpPr/>
      </dsp:nvSpPr>
      <dsp:spPr>
        <a:xfrm>
          <a:off x="1287823" y="1037029"/>
          <a:ext cx="773532" cy="773532"/>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46CC152E-80CD-A64B-8749-B341C71DE409}">
      <dsp:nvSpPr>
        <dsp:cNvPr id="0" name=""/>
        <dsp:cNvSpPr/>
      </dsp:nvSpPr>
      <dsp:spPr>
        <a:xfrm rot="10800000">
          <a:off x="2139568" y="2010278"/>
          <a:ext cx="7726646" cy="773532"/>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1106"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mj-lt"/>
              <a:cs typeface="Calibri" panose="020F0502020204030204" pitchFamily="34" charset="0"/>
            </a:rPr>
            <a:t>Silence around death &amp; dying</a:t>
          </a:r>
          <a:endParaRPr lang="en-CA" sz="3200" b="1" kern="1200" dirty="0">
            <a:latin typeface="+mj-lt"/>
            <a:cs typeface="Calibri" panose="020F0502020204030204" pitchFamily="34" charset="0"/>
          </a:endParaRPr>
        </a:p>
      </dsp:txBody>
      <dsp:txXfrm rot="10800000">
        <a:off x="2332951" y="2010278"/>
        <a:ext cx="7533263" cy="773532"/>
      </dsp:txXfrm>
    </dsp:sp>
    <dsp:sp modelId="{ED707BEE-EA6D-4749-80F8-1D609CDA0758}">
      <dsp:nvSpPr>
        <dsp:cNvPr id="0" name=""/>
        <dsp:cNvSpPr/>
      </dsp:nvSpPr>
      <dsp:spPr>
        <a:xfrm>
          <a:off x="1285464" y="2025780"/>
          <a:ext cx="773532" cy="773532"/>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C97BD0C9-AF25-CC4C-9574-9BFDE305B6FC}">
      <dsp:nvSpPr>
        <dsp:cNvPr id="0" name=""/>
        <dsp:cNvSpPr/>
      </dsp:nvSpPr>
      <dsp:spPr>
        <a:xfrm rot="10800000">
          <a:off x="2139568" y="3014716"/>
          <a:ext cx="7726646" cy="773532"/>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1106"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mj-lt"/>
              <a:cs typeface="Calibri" panose="020F0502020204030204" pitchFamily="34" charset="0"/>
            </a:rPr>
            <a:t>Small things that make a difference</a:t>
          </a:r>
          <a:endParaRPr lang="en-CA" sz="3200" b="1" kern="1200" dirty="0">
            <a:latin typeface="+mj-lt"/>
            <a:cs typeface="Calibri" panose="020F0502020204030204" pitchFamily="34" charset="0"/>
          </a:endParaRPr>
        </a:p>
      </dsp:txBody>
      <dsp:txXfrm rot="10800000">
        <a:off x="2332951" y="3014716"/>
        <a:ext cx="7533263" cy="773532"/>
      </dsp:txXfrm>
    </dsp:sp>
    <dsp:sp modelId="{E86A14C6-B4CB-E844-8969-EAEEA7EF8EA7}">
      <dsp:nvSpPr>
        <dsp:cNvPr id="0" name=""/>
        <dsp:cNvSpPr/>
      </dsp:nvSpPr>
      <dsp:spPr>
        <a:xfrm>
          <a:off x="1287823" y="3025963"/>
          <a:ext cx="773532" cy="773532"/>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BA414191-37E2-9D43-920A-15300A1722C8}">
      <dsp:nvSpPr>
        <dsp:cNvPr id="0" name=""/>
        <dsp:cNvSpPr/>
      </dsp:nvSpPr>
      <dsp:spPr>
        <a:xfrm rot="10800000">
          <a:off x="2139568" y="4019154"/>
          <a:ext cx="7726646" cy="773532"/>
        </a:xfrm>
        <a:prstGeom prst="homePlat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1106"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mj-lt"/>
              <a:cs typeface="Calibri" panose="020F0502020204030204" pitchFamily="34" charset="0"/>
            </a:rPr>
            <a:t>The false dichotomy</a:t>
          </a:r>
          <a:endParaRPr lang="en-CA" sz="3200" b="1" kern="1200" dirty="0">
            <a:latin typeface="+mj-lt"/>
            <a:cs typeface="Calibri" panose="020F0502020204030204" pitchFamily="34" charset="0"/>
          </a:endParaRPr>
        </a:p>
      </dsp:txBody>
      <dsp:txXfrm rot="10800000">
        <a:off x="2332951" y="4019154"/>
        <a:ext cx="7533263" cy="773532"/>
      </dsp:txXfrm>
    </dsp:sp>
    <dsp:sp modelId="{B1BEA49F-AAAF-BD47-9A6B-D243E4860347}">
      <dsp:nvSpPr>
        <dsp:cNvPr id="0" name=""/>
        <dsp:cNvSpPr/>
      </dsp:nvSpPr>
      <dsp:spPr>
        <a:xfrm>
          <a:off x="1347826" y="3946682"/>
          <a:ext cx="773532" cy="773532"/>
        </a:xfrm>
        <a:prstGeom prst="ellipse">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654D3-0DBD-0841-BC80-A3BB6D4FD218}">
      <dsp:nvSpPr>
        <dsp:cNvPr id="0" name=""/>
        <dsp:cNvSpPr/>
      </dsp:nvSpPr>
      <dsp:spPr>
        <a:xfrm rot="4396374">
          <a:off x="2937675" y="1102978"/>
          <a:ext cx="4784894" cy="3336867"/>
        </a:xfrm>
        <a:prstGeom prst="swooshArrow">
          <a:avLst>
            <a:gd name="adj1" fmla="val 16310"/>
            <a:gd name="adj2" fmla="val 3137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341E8E-5BAF-C643-8B06-863E3FF70A58}">
      <dsp:nvSpPr>
        <dsp:cNvPr id="0" name=""/>
        <dsp:cNvSpPr/>
      </dsp:nvSpPr>
      <dsp:spPr>
        <a:xfrm>
          <a:off x="4568538" y="1432265"/>
          <a:ext cx="120833" cy="120833"/>
        </a:xfrm>
        <a:prstGeom prst="ellipse">
          <a:avLst/>
        </a:prstGeom>
        <a:solidFill>
          <a:schemeClr val="accent4">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D727DE-C74C-EB43-A0D3-C6310C570BAA}">
      <dsp:nvSpPr>
        <dsp:cNvPr id="0" name=""/>
        <dsp:cNvSpPr/>
      </dsp:nvSpPr>
      <dsp:spPr>
        <a:xfrm>
          <a:off x="5250804" y="1956062"/>
          <a:ext cx="120833" cy="120833"/>
        </a:xfrm>
        <a:prstGeom prst="ellipse">
          <a:avLst/>
        </a:prstGeom>
        <a:solidFill>
          <a:schemeClr val="accent4">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A849B4-5612-F54B-A1E1-C6F78B5591A6}">
      <dsp:nvSpPr>
        <dsp:cNvPr id="0" name=""/>
        <dsp:cNvSpPr/>
      </dsp:nvSpPr>
      <dsp:spPr>
        <a:xfrm>
          <a:off x="5864173" y="2569098"/>
          <a:ext cx="120833" cy="120833"/>
        </a:xfrm>
        <a:prstGeom prst="ellipse">
          <a:avLst/>
        </a:prstGeom>
        <a:solidFill>
          <a:schemeClr val="accent4">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DA653D-5967-464B-BA55-52BFC4A6FBD8}">
      <dsp:nvSpPr>
        <dsp:cNvPr id="0" name=""/>
        <dsp:cNvSpPr/>
      </dsp:nvSpPr>
      <dsp:spPr>
        <a:xfrm>
          <a:off x="2616910" y="0"/>
          <a:ext cx="2255929" cy="88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b" anchorCtr="0">
          <a:noAutofit/>
        </a:bodyPr>
        <a:lstStyle/>
        <a:p>
          <a:pPr marL="0" lvl="0" indent="0" algn="ctr" defTabSz="977900">
            <a:lnSpc>
              <a:spcPct val="90000"/>
            </a:lnSpc>
            <a:spcBef>
              <a:spcPct val="0"/>
            </a:spcBef>
            <a:spcAft>
              <a:spcPct val="35000"/>
            </a:spcAft>
            <a:buNone/>
          </a:pPr>
          <a:endParaRPr lang="en-US" sz="2200" b="0" kern="1200" dirty="0">
            <a:latin typeface="+mj-lt"/>
          </a:endParaRPr>
        </a:p>
      </dsp:txBody>
      <dsp:txXfrm>
        <a:off x="2616910" y="0"/>
        <a:ext cx="2255929" cy="886851"/>
      </dsp:txXfrm>
    </dsp:sp>
    <dsp:sp modelId="{16B855EE-2583-D64F-BB2C-335E77472D7A}">
      <dsp:nvSpPr>
        <dsp:cNvPr id="0" name=""/>
        <dsp:cNvSpPr/>
      </dsp:nvSpPr>
      <dsp:spPr>
        <a:xfrm>
          <a:off x="5360608" y="1049256"/>
          <a:ext cx="3353408" cy="88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35000"/>
            </a:spcAft>
            <a:buNone/>
          </a:pPr>
          <a:r>
            <a:rPr lang="en-US" sz="2200" b="0" kern="1200" dirty="0">
              <a:latin typeface="+mj-lt"/>
            </a:rPr>
            <a:t>What CAN be done for this patient?</a:t>
          </a:r>
        </a:p>
      </dsp:txBody>
      <dsp:txXfrm>
        <a:off x="5360608" y="1049256"/>
        <a:ext cx="3353408" cy="886851"/>
      </dsp:txXfrm>
    </dsp:sp>
    <dsp:sp modelId="{535911A0-E7BC-954D-86E7-7D03285A890E}">
      <dsp:nvSpPr>
        <dsp:cNvPr id="0" name=""/>
        <dsp:cNvSpPr/>
      </dsp:nvSpPr>
      <dsp:spPr>
        <a:xfrm>
          <a:off x="2616910" y="1573053"/>
          <a:ext cx="2255929" cy="88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r" defTabSz="977900">
            <a:lnSpc>
              <a:spcPct val="90000"/>
            </a:lnSpc>
            <a:spcBef>
              <a:spcPct val="0"/>
            </a:spcBef>
            <a:spcAft>
              <a:spcPct val="35000"/>
            </a:spcAft>
            <a:buNone/>
          </a:pPr>
          <a:r>
            <a:rPr lang="en-US" sz="2200" b="0" kern="1200" dirty="0">
              <a:latin typeface="+mj-lt"/>
            </a:rPr>
            <a:t>Palliative Care is Just Good Care</a:t>
          </a:r>
        </a:p>
      </dsp:txBody>
      <dsp:txXfrm>
        <a:off x="2616910" y="1573053"/>
        <a:ext cx="2255929" cy="886851"/>
      </dsp:txXfrm>
    </dsp:sp>
    <dsp:sp modelId="{027BB848-67D9-D146-8C8C-916991E3E428}">
      <dsp:nvSpPr>
        <dsp:cNvPr id="0" name=""/>
        <dsp:cNvSpPr/>
      </dsp:nvSpPr>
      <dsp:spPr>
        <a:xfrm>
          <a:off x="6308043" y="3243660"/>
          <a:ext cx="120833" cy="120833"/>
        </a:xfrm>
        <a:prstGeom prst="ellipse">
          <a:avLst/>
        </a:prstGeom>
        <a:solidFill>
          <a:schemeClr val="accent4">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64C5F9-2F7D-3746-83EF-0D01C8F86337}">
      <dsp:nvSpPr>
        <dsp:cNvPr id="0" name=""/>
        <dsp:cNvSpPr/>
      </dsp:nvSpPr>
      <dsp:spPr>
        <a:xfrm>
          <a:off x="6458087" y="2186089"/>
          <a:ext cx="2255929" cy="88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35000"/>
            </a:spcAft>
            <a:buNone/>
          </a:pPr>
          <a:r>
            <a:rPr lang="en-US" sz="2200" b="0" kern="1200" dirty="0">
              <a:latin typeface="+mj-lt"/>
            </a:rPr>
            <a:t>Integrating the 'small things'</a:t>
          </a:r>
        </a:p>
      </dsp:txBody>
      <dsp:txXfrm>
        <a:off x="6458087" y="2186089"/>
        <a:ext cx="2255929" cy="886851"/>
      </dsp:txXfrm>
    </dsp:sp>
    <dsp:sp modelId="{EAF17B1D-7C39-3046-9B4F-5A1CFE3A4C52}">
      <dsp:nvSpPr>
        <dsp:cNvPr id="0" name=""/>
        <dsp:cNvSpPr/>
      </dsp:nvSpPr>
      <dsp:spPr>
        <a:xfrm>
          <a:off x="2616910" y="2860651"/>
          <a:ext cx="3353408" cy="88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r" defTabSz="977900">
            <a:lnSpc>
              <a:spcPct val="90000"/>
            </a:lnSpc>
            <a:spcBef>
              <a:spcPct val="0"/>
            </a:spcBef>
            <a:spcAft>
              <a:spcPct val="35000"/>
            </a:spcAft>
            <a:buNone/>
          </a:pPr>
          <a:r>
            <a:rPr lang="en-US" sz="2200" b="0" kern="1200" dirty="0">
              <a:latin typeface="+mj-lt"/>
            </a:rPr>
            <a:t>Advocacy at the micro, </a:t>
          </a:r>
          <a:r>
            <a:rPr lang="en-US" sz="2200" b="0" kern="1200" dirty="0" err="1">
              <a:latin typeface="+mj-lt"/>
            </a:rPr>
            <a:t>meso</a:t>
          </a:r>
          <a:r>
            <a:rPr lang="en-US" sz="2200" b="0" kern="1200" dirty="0">
              <a:latin typeface="+mj-lt"/>
            </a:rPr>
            <a:t> and macro levels</a:t>
          </a:r>
        </a:p>
      </dsp:txBody>
      <dsp:txXfrm>
        <a:off x="2616910" y="2860651"/>
        <a:ext cx="3353408" cy="886851"/>
      </dsp:txXfrm>
    </dsp:sp>
    <dsp:sp modelId="{7AF04C83-1032-9748-89C8-7FA19AC113D6}">
      <dsp:nvSpPr>
        <dsp:cNvPr id="0" name=""/>
        <dsp:cNvSpPr/>
      </dsp:nvSpPr>
      <dsp:spPr>
        <a:xfrm>
          <a:off x="5665463" y="4655972"/>
          <a:ext cx="3048553" cy="88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marL="0" lvl="0" indent="0" algn="ctr" defTabSz="977900">
            <a:lnSpc>
              <a:spcPct val="90000"/>
            </a:lnSpc>
            <a:spcBef>
              <a:spcPct val="0"/>
            </a:spcBef>
            <a:spcAft>
              <a:spcPct val="35000"/>
            </a:spcAft>
            <a:buNone/>
          </a:pPr>
          <a:r>
            <a:rPr lang="en-US" sz="2200" b="0" i="1" kern="1200" dirty="0">
              <a:latin typeface="+mj-lt"/>
            </a:rPr>
            <a:t>“Help them to land softly”</a:t>
          </a:r>
        </a:p>
      </dsp:txBody>
      <dsp:txXfrm>
        <a:off x="5665463" y="4655972"/>
        <a:ext cx="3048553" cy="88685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DBFA4C-78BD-2B4A-B176-0882902D3A6C}"/>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9669893-9421-0040-AB0E-CA35B5494789}"/>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673A1297-CF07-C048-A18E-5E5D9FE8C602}" type="datetimeFigureOut">
              <a:rPr lang="en-US" smtClean="0"/>
              <a:t>4/26/19</a:t>
            </a:fld>
            <a:endParaRPr lang="en-US"/>
          </a:p>
        </p:txBody>
      </p:sp>
      <p:sp>
        <p:nvSpPr>
          <p:cNvPr id="4" name="Footer Placeholder 3">
            <a:extLst>
              <a:ext uri="{FF2B5EF4-FFF2-40B4-BE49-F238E27FC236}">
                <a16:creationId xmlns:a16="http://schemas.microsoft.com/office/drawing/2014/main" id="{A2BFC210-81B5-CB49-8390-CCE89EFCD06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1E4EBAE-7753-4E4C-BC14-09A0BE17012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CE793F-8C46-1A4F-BA9B-1E7CEC00D1CC}" type="slidenum">
              <a:rPr lang="en-US" smtClean="0"/>
              <a:t>‹#›</a:t>
            </a:fld>
            <a:endParaRPr lang="en-US"/>
          </a:p>
        </p:txBody>
      </p:sp>
    </p:spTree>
    <p:extLst>
      <p:ext uri="{BB962C8B-B14F-4D97-AF65-F5344CB8AC3E}">
        <p14:creationId xmlns:p14="http://schemas.microsoft.com/office/powerpoint/2010/main" val="1097677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EDD4978A-16FE-AF4A-96C1-51294280F006}" type="datetimeFigureOut">
              <a:rPr lang="en-US" smtClean="0"/>
              <a:t>4/26/19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FFBA33-E105-6C49-9668-8AE77FB2F079}" type="slidenum">
              <a:rPr lang="en-US" smtClean="0"/>
              <a:t>‹#›</a:t>
            </a:fld>
            <a:endParaRPr lang="en-US"/>
          </a:p>
        </p:txBody>
      </p:sp>
    </p:spTree>
    <p:extLst>
      <p:ext uri="{BB962C8B-B14F-4D97-AF65-F5344CB8AC3E}">
        <p14:creationId xmlns:p14="http://schemas.microsoft.com/office/powerpoint/2010/main" val="3978810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-check consistency of capitalization</a:t>
            </a:r>
          </a:p>
          <a:p>
            <a:r>
              <a:rPr lang="en-US" b="0" dirty="0"/>
              <a:t>-check consistency of font</a:t>
            </a:r>
          </a:p>
          <a:p>
            <a:r>
              <a:rPr lang="en-US" b="0" dirty="0"/>
              <a:t>-check consistency of quotations </a:t>
            </a:r>
          </a:p>
          <a:p>
            <a:r>
              <a:rPr lang="en-US" b="0" dirty="0"/>
              <a:t>-consistent description of participants quoted (either include or don’t include country) </a:t>
            </a:r>
          </a:p>
        </p:txBody>
      </p:sp>
      <p:sp>
        <p:nvSpPr>
          <p:cNvPr id="4" name="Slide Number Placeholder 3"/>
          <p:cNvSpPr>
            <a:spLocks noGrp="1"/>
          </p:cNvSpPr>
          <p:nvPr>
            <p:ph type="sldNum" sz="quarter" idx="5"/>
          </p:nvPr>
        </p:nvSpPr>
        <p:spPr/>
        <p:txBody>
          <a:bodyPr/>
          <a:lstStyle/>
          <a:p>
            <a:fld id="{BEFFBA33-E105-6C49-9668-8AE77FB2F079}" type="slidenum">
              <a:rPr lang="en-US" smtClean="0"/>
              <a:t>1</a:t>
            </a:fld>
            <a:endParaRPr lang="en-US"/>
          </a:p>
        </p:txBody>
      </p:sp>
    </p:spTree>
    <p:extLst>
      <p:ext uri="{BB962C8B-B14F-4D97-AF65-F5344CB8AC3E}">
        <p14:creationId xmlns:p14="http://schemas.microsoft.com/office/powerpoint/2010/main" val="3342333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dirty="0">
                <a:latin typeface="Garamond" panose="02020404030301010803" pitchFamily="18" charset="0"/>
              </a:rPr>
              <a:t>What are the moral obligations of international aid agencies? </a:t>
            </a:r>
          </a:p>
          <a:p>
            <a:pPr marL="171450" indent="-171450">
              <a:buFont typeface="Arial" panose="020B0604020202020204" pitchFamily="34" charset="0"/>
              <a:buChar char="•"/>
            </a:pPr>
            <a:r>
              <a:rPr lang="en-CA" sz="1200" dirty="0">
                <a:latin typeface="Garamond" panose="02020404030301010803" pitchFamily="18" charset="0"/>
              </a:rPr>
              <a:t>What are practical realities of palliative care in humanitarian crises?</a:t>
            </a:r>
          </a:p>
          <a:p>
            <a:pPr marL="171450" indent="-171450">
              <a:buFont typeface="Arial" panose="020B0604020202020204" pitchFamily="34" charset="0"/>
              <a:buChar char="•"/>
            </a:pPr>
            <a:r>
              <a:rPr lang="en-CA" sz="1200" dirty="0">
                <a:latin typeface="Garamond" panose="02020404030301010803" pitchFamily="18" charset="0"/>
              </a:rPr>
              <a:t>Ethics approval obtained from </a:t>
            </a:r>
            <a:r>
              <a:rPr lang="en-CA" sz="1200" dirty="0" err="1">
                <a:latin typeface="Garamond" panose="02020404030301010803" pitchFamily="18" charset="0"/>
              </a:rPr>
              <a:t>HiREB</a:t>
            </a:r>
            <a:r>
              <a:rPr lang="en-CA" sz="1200" dirty="0">
                <a:latin typeface="Garamond" panose="02020404030301010803" pitchFamily="18" charset="0"/>
              </a:rPr>
              <a:t> and McGill REB</a:t>
            </a:r>
          </a:p>
          <a:p>
            <a:pPr marL="171450" indent="-171450">
              <a:buFont typeface="Arial" panose="020B0604020202020204" pitchFamily="34" charset="0"/>
              <a:buChar char="•"/>
            </a:pPr>
            <a:r>
              <a:rPr lang="en-CA" sz="1200" dirty="0">
                <a:latin typeface="Garamond" panose="02020404030301010803" pitchFamily="18" charset="0"/>
              </a:rPr>
              <a:t>Ethics approval was obtained in Jordan from the Jordan University of Science and Technology</a:t>
            </a:r>
          </a:p>
          <a:p>
            <a:pPr marL="171450" indent="-171450">
              <a:buFont typeface="Arial" panose="020B0604020202020204" pitchFamily="34" charset="0"/>
              <a:buChar char="•"/>
            </a:pPr>
            <a:r>
              <a:rPr lang="en-CA" sz="1200" dirty="0">
                <a:latin typeface="Garamond" panose="02020404030301010803" pitchFamily="18" charset="0"/>
              </a:rPr>
              <a:t>In Rwanda from the Rwanda National Ethics Board.</a:t>
            </a:r>
          </a:p>
          <a:p>
            <a:pPr marL="171450" indent="-171450">
              <a:buFont typeface="Arial" panose="020B0604020202020204" pitchFamily="34" charset="0"/>
              <a:buChar char="•"/>
            </a:pPr>
            <a:r>
              <a:rPr lang="en-CA" sz="1200" dirty="0">
                <a:latin typeface="Garamond" panose="02020404030301010803" pitchFamily="18" charset="0"/>
              </a:rPr>
              <a:t>No in-country data collection was performed in Bangladesh </a:t>
            </a:r>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2</a:t>
            </a:fld>
            <a:endParaRPr lang="en-US"/>
          </a:p>
        </p:txBody>
      </p:sp>
    </p:spTree>
    <p:extLst>
      <p:ext uri="{BB962C8B-B14F-4D97-AF65-F5344CB8AC3E}">
        <p14:creationId xmlns:p14="http://schemas.microsoft.com/office/powerpoint/2010/main" val="2886040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rgbClr val="7030A0"/>
                </a:solidFill>
                <a:latin typeface="+mn-lt"/>
                <a:ea typeface="+mn-ea"/>
                <a:cs typeface="+mn-cs"/>
              </a:rPr>
              <a:t>Humanitarian healthcare providers do their utmost to </a:t>
            </a:r>
            <a:r>
              <a:rPr lang="en-US" sz="1200" b="1" kern="1200" dirty="0">
                <a:solidFill>
                  <a:srgbClr val="7030A0"/>
                </a:solidFill>
                <a:latin typeface="+mn-lt"/>
                <a:ea typeface="+mn-ea"/>
                <a:cs typeface="+mn-cs"/>
              </a:rPr>
              <a:t>save lives</a:t>
            </a:r>
            <a:r>
              <a:rPr lang="en-US" sz="1200" kern="1200" dirty="0">
                <a:solidFill>
                  <a:srgbClr val="7030A0"/>
                </a:solidFill>
                <a:latin typeface="+mn-lt"/>
                <a:ea typeface="+mn-ea"/>
                <a:cs typeface="+mn-cs"/>
              </a:rPr>
              <a:t>. </a:t>
            </a:r>
          </a:p>
          <a:p>
            <a:r>
              <a:rPr lang="en-US" sz="1200" kern="1200" dirty="0">
                <a:solidFill>
                  <a:srgbClr val="7030A0"/>
                </a:solidFill>
                <a:latin typeface="+mn-lt"/>
                <a:ea typeface="+mn-ea"/>
                <a:cs typeface="+mn-cs"/>
              </a:rPr>
              <a:t>This is a primary </a:t>
            </a:r>
            <a:r>
              <a:rPr lang="en-US" sz="1200" b="1" kern="1200" dirty="0">
                <a:solidFill>
                  <a:srgbClr val="7030A0"/>
                </a:solidFill>
                <a:latin typeface="+mn-lt"/>
                <a:ea typeface="+mn-ea"/>
                <a:cs typeface="+mn-cs"/>
              </a:rPr>
              <a:t>moral imperative</a:t>
            </a:r>
            <a:r>
              <a:rPr lang="en-US" sz="1200" kern="1200" dirty="0">
                <a:solidFill>
                  <a:srgbClr val="7030A0"/>
                </a:solidFill>
                <a:latin typeface="+mn-lt"/>
                <a:ea typeface="+mn-ea"/>
                <a:cs typeface="+mn-cs"/>
              </a:rPr>
              <a:t>. </a:t>
            </a:r>
          </a:p>
          <a:p>
            <a:r>
              <a:rPr lang="en-US" sz="1200" kern="1200" dirty="0">
                <a:solidFill>
                  <a:srgbClr val="7030A0"/>
                </a:solidFill>
                <a:latin typeface="+mn-lt"/>
                <a:ea typeface="+mn-ea"/>
                <a:cs typeface="+mn-cs"/>
              </a:rPr>
              <a:t>While most humanitarian aid organizations recognizing the dual goals of saving lives and relieving suffering, responses tend to be focused on rescue. </a:t>
            </a:r>
          </a:p>
          <a:p>
            <a:r>
              <a:rPr lang="en-US" sz="1200" kern="1200" dirty="0">
                <a:solidFill>
                  <a:srgbClr val="7030A0"/>
                </a:solidFill>
                <a:latin typeface="+mn-lt"/>
                <a:ea typeface="+mn-ea"/>
                <a:cs typeface="+mn-cs"/>
              </a:rPr>
              <a:t>The unescapable reality is that </a:t>
            </a:r>
            <a:r>
              <a:rPr lang="en-US" sz="1200" b="1" kern="1200" dirty="0">
                <a:solidFill>
                  <a:srgbClr val="7030A0"/>
                </a:solidFill>
                <a:latin typeface="+mn-lt"/>
                <a:ea typeface="+mn-ea"/>
                <a:cs typeface="+mn-cs"/>
              </a:rPr>
              <a:t>many patients will die </a:t>
            </a:r>
            <a:r>
              <a:rPr lang="en-US" sz="1200" kern="1200" dirty="0">
                <a:solidFill>
                  <a:srgbClr val="7030A0"/>
                </a:solidFill>
                <a:latin typeface="+mn-lt"/>
                <a:ea typeface="+mn-ea"/>
                <a:cs typeface="+mn-cs"/>
              </a:rPr>
              <a:t>due to injury or disease.  Death is inevitable, in the context of disasters, conflict, forced migration, some will die as a result of the event and others were already living with life limiting illness. </a:t>
            </a:r>
          </a:p>
          <a:p>
            <a:r>
              <a:rPr lang="en-US" sz="1200" kern="1200" dirty="0">
                <a:solidFill>
                  <a:srgbClr val="7030A0"/>
                </a:solidFill>
                <a:latin typeface="+mn-lt"/>
                <a:ea typeface="+mn-ea"/>
                <a:cs typeface="+mn-cs"/>
              </a:rPr>
              <a:t>-balancing sometimes competing priorities</a:t>
            </a:r>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3</a:t>
            </a:fld>
            <a:endParaRPr lang="en-US"/>
          </a:p>
        </p:txBody>
      </p:sp>
    </p:spTree>
    <p:extLst>
      <p:ext uri="{BB962C8B-B14F-4D97-AF65-F5344CB8AC3E}">
        <p14:creationId xmlns:p14="http://schemas.microsoft.com/office/powerpoint/2010/main" val="2160833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Discussing results from in-depth case studies. </a:t>
            </a:r>
          </a:p>
          <a:p>
            <a:r>
              <a:rPr lang="en-US" dirty="0"/>
              <a:t>-selected three case studies that highlighted different types of refugee crises: acute vs. protracted, SES of displaced population, cultural differences </a:t>
            </a:r>
          </a:p>
          <a:p>
            <a:r>
              <a:rPr lang="en-US" dirty="0"/>
              <a:t>-Initial plan to do only the Rwanda and Jordan case studies but then the Rohingya crisis developed and we had the opportunity to remotely interview staff involved in a small local palliative care intervention: iterative nature of qualitative research </a:t>
            </a:r>
          </a:p>
          <a:p>
            <a:r>
              <a:rPr lang="en-US" dirty="0"/>
              <a:t>-Jordan was initially selected to represent an acute refugee situation but it has since developed into a more protracted crisis while Bangladesh is more acute </a:t>
            </a:r>
          </a:p>
        </p:txBody>
      </p:sp>
      <p:sp>
        <p:nvSpPr>
          <p:cNvPr id="4" name="Slide Number Placeholder 3"/>
          <p:cNvSpPr>
            <a:spLocks noGrp="1"/>
          </p:cNvSpPr>
          <p:nvPr>
            <p:ph type="sldNum" sz="quarter" idx="5"/>
          </p:nvPr>
        </p:nvSpPr>
        <p:spPr/>
        <p:txBody>
          <a:bodyPr/>
          <a:lstStyle/>
          <a:p>
            <a:fld id="{BEFFBA33-E105-6C49-9668-8AE77FB2F079}" type="slidenum">
              <a:rPr lang="en-US" smtClean="0"/>
              <a:t>4</a:t>
            </a:fld>
            <a:endParaRPr lang="en-US"/>
          </a:p>
        </p:txBody>
      </p:sp>
    </p:spTree>
    <p:extLst>
      <p:ext uri="{BB962C8B-B14F-4D97-AF65-F5344CB8AC3E}">
        <p14:creationId xmlns:p14="http://schemas.microsoft.com/office/powerpoint/2010/main" val="3446953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Many obstacles to providing palliative care in humanitarian emergencies emerged from the initial 24 interviews that were conducted </a:t>
            </a:r>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5</a:t>
            </a:fld>
            <a:endParaRPr lang="en-US"/>
          </a:p>
        </p:txBody>
      </p:sp>
    </p:spTree>
    <p:extLst>
      <p:ext uri="{BB962C8B-B14F-4D97-AF65-F5344CB8AC3E}">
        <p14:creationId xmlns:p14="http://schemas.microsoft.com/office/powerpoint/2010/main" val="2776073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6</a:t>
            </a:fld>
            <a:endParaRPr lang="en-US"/>
          </a:p>
        </p:txBody>
      </p:sp>
    </p:spTree>
    <p:extLst>
      <p:ext uri="{BB962C8B-B14F-4D97-AF65-F5344CB8AC3E}">
        <p14:creationId xmlns:p14="http://schemas.microsoft.com/office/powerpoint/2010/main" val="3868951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7</a:t>
            </a:fld>
            <a:endParaRPr lang="en-US"/>
          </a:p>
        </p:txBody>
      </p:sp>
    </p:spTree>
    <p:extLst>
      <p:ext uri="{BB962C8B-B14F-4D97-AF65-F5344CB8AC3E}">
        <p14:creationId xmlns:p14="http://schemas.microsoft.com/office/powerpoint/2010/main" val="441705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-Rwanda: people coming from DRC and Burundi, with even weaker health systems. Some come explicitly to seek care even though Rwanda’s health system is still quite weak</a:t>
            </a:r>
          </a:p>
          <a:p>
            <a:r>
              <a:rPr lang="en-US" dirty="0"/>
              <a:t>-Jordan: Syrian refugees were often middle class and had access to high quality health care</a:t>
            </a:r>
          </a:p>
          <a:p>
            <a:r>
              <a:rPr lang="en-US" dirty="0">
                <a:highlight>
                  <a:srgbClr val="FFFF00"/>
                </a:highlight>
              </a:rPr>
              <a:t>-Socio-political context: required to interview Jordanian Nationals to demonstrate parity with local citizens to prevent tensions/perceptions of preferences for refugees </a:t>
            </a:r>
          </a:p>
          <a:p>
            <a:endParaRPr lang="en-US" dirty="0">
              <a:highlight>
                <a:srgbClr val="FFFF00"/>
              </a:highlight>
            </a:endParaRPr>
          </a:p>
          <a:p>
            <a:r>
              <a:rPr lang="en-CA" sz="1200" b="0" i="0" u="none" strike="noStrike" kern="1200" dirty="0">
                <a:solidFill>
                  <a:schemeClr val="tx1"/>
                </a:solidFill>
                <a:effectLst/>
                <a:highlight>
                  <a:srgbClr val="FFFF00"/>
                </a:highlight>
                <a:latin typeface="+mn-lt"/>
                <a:ea typeface="+mn-ea"/>
                <a:cs typeface="+mn-cs"/>
              </a:rPr>
              <a:t>“People say that I am going to die soon because I have cancer, a disease that does not heal, a disease which is more serious than HIV / AIDS… recently I went to [Hospital] to do some follow up on my medical file, and some of my stuff were stolen; they do it even when I am in the house, or if people know I'm sleeping” </a:t>
            </a:r>
            <a:endParaRPr lang="en-US" dirty="0">
              <a:highlight>
                <a:srgbClr val="FFFF00"/>
              </a:highlight>
            </a:endParaRPr>
          </a:p>
        </p:txBody>
      </p:sp>
      <p:sp>
        <p:nvSpPr>
          <p:cNvPr id="4" name="Slide Number Placeholder 3"/>
          <p:cNvSpPr>
            <a:spLocks noGrp="1"/>
          </p:cNvSpPr>
          <p:nvPr>
            <p:ph type="sldNum" sz="quarter" idx="5"/>
          </p:nvPr>
        </p:nvSpPr>
        <p:spPr/>
        <p:txBody>
          <a:bodyPr/>
          <a:lstStyle/>
          <a:p>
            <a:fld id="{BEFFBA33-E105-6C49-9668-8AE77FB2F079}" type="slidenum">
              <a:rPr lang="en-US" smtClean="0"/>
              <a:t>8</a:t>
            </a:fld>
            <a:endParaRPr lang="en-US"/>
          </a:p>
        </p:txBody>
      </p:sp>
    </p:spTree>
    <p:extLst>
      <p:ext uri="{BB962C8B-B14F-4D97-AF65-F5344CB8AC3E}">
        <p14:creationId xmlns:p14="http://schemas.microsoft.com/office/powerpoint/2010/main" val="3283802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9</a:t>
            </a:fld>
            <a:endParaRPr lang="en-US"/>
          </a:p>
        </p:txBody>
      </p:sp>
    </p:spTree>
    <p:extLst>
      <p:ext uri="{BB962C8B-B14F-4D97-AF65-F5344CB8AC3E}">
        <p14:creationId xmlns:p14="http://schemas.microsoft.com/office/powerpoint/2010/main" val="2806044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10</a:t>
            </a:fld>
            <a:endParaRPr lang="en-US"/>
          </a:p>
        </p:txBody>
      </p:sp>
    </p:spTree>
    <p:extLst>
      <p:ext uri="{BB962C8B-B14F-4D97-AF65-F5344CB8AC3E}">
        <p14:creationId xmlns:p14="http://schemas.microsoft.com/office/powerpoint/2010/main" val="469194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protect her identity, cannot indicate location</a:t>
            </a:r>
          </a:p>
          <a:p>
            <a:r>
              <a:rPr lang="en-US" dirty="0"/>
              <a:t>-grassroots interventions in all the settings: local volunteers </a:t>
            </a:r>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11</a:t>
            </a:fld>
            <a:endParaRPr lang="en-US"/>
          </a:p>
        </p:txBody>
      </p:sp>
    </p:spTree>
    <p:extLst>
      <p:ext uri="{BB962C8B-B14F-4D97-AF65-F5344CB8AC3E}">
        <p14:creationId xmlns:p14="http://schemas.microsoft.com/office/powerpoint/2010/main" val="1059283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 aid organizations don’t have access to pain meds that are effective so over time patients don’t even attend clinics because they know they won’t receive effective treatment </a:t>
            </a:r>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12</a:t>
            </a:fld>
            <a:endParaRPr lang="en-US"/>
          </a:p>
        </p:txBody>
      </p:sp>
    </p:spTree>
    <p:extLst>
      <p:ext uri="{BB962C8B-B14F-4D97-AF65-F5344CB8AC3E}">
        <p14:creationId xmlns:p14="http://schemas.microsoft.com/office/powerpoint/2010/main" val="1136738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all three settings, many participants were unaware they were dying or felt it was inappropriate to talk directly with patient about their prognosis </a:t>
            </a:r>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13</a:t>
            </a:fld>
            <a:endParaRPr lang="en-US"/>
          </a:p>
        </p:txBody>
      </p:sp>
    </p:spTree>
    <p:extLst>
      <p:ext uri="{BB962C8B-B14F-4D97-AF65-F5344CB8AC3E}">
        <p14:creationId xmlns:p14="http://schemas.microsoft.com/office/powerpoint/2010/main" val="762623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14</a:t>
            </a:fld>
            <a:endParaRPr lang="en-US"/>
          </a:p>
        </p:txBody>
      </p:sp>
    </p:spTree>
    <p:extLst>
      <p:ext uri="{BB962C8B-B14F-4D97-AF65-F5344CB8AC3E}">
        <p14:creationId xmlns:p14="http://schemas.microsoft.com/office/powerpoint/2010/main" val="2460572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15</a:t>
            </a:fld>
            <a:endParaRPr lang="en-US"/>
          </a:p>
        </p:txBody>
      </p:sp>
    </p:spTree>
    <p:extLst>
      <p:ext uri="{BB962C8B-B14F-4D97-AF65-F5344CB8AC3E}">
        <p14:creationId xmlns:p14="http://schemas.microsoft.com/office/powerpoint/2010/main" val="1231209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main moral argument against the application of PC is said to be a choice between curative or palliative care, a dichotomy. </a:t>
            </a:r>
          </a:p>
          <a:p>
            <a:r>
              <a:rPr lang="en-US" dirty="0"/>
              <a:t>-people are dying potentially curable illness, what is the role of palliative care.?</a:t>
            </a:r>
          </a:p>
          <a:p>
            <a:r>
              <a:rPr lang="en-US" dirty="0"/>
              <a:t>-Our research shows that there are many ways in which the two happen simultaneously. </a:t>
            </a:r>
          </a:p>
          <a:p>
            <a:r>
              <a:rPr lang="en-US" dirty="0"/>
              <a:t>We have been hearing stories for months about how it is being done, even if not recognized formally, not budgeted as a line item, or as part of a targeted donor campaign. </a:t>
            </a:r>
          </a:p>
          <a:p>
            <a:endParaRPr lang="en-US" dirty="0"/>
          </a:p>
          <a:p>
            <a:r>
              <a:rPr lang="en-US" dirty="0"/>
              <a:t>We need to be working at all levels to address global and local health system barriers to palliative care. </a:t>
            </a:r>
            <a:r>
              <a:rPr lang="en-US" sz="1200" kern="1200" dirty="0">
                <a:solidFill>
                  <a:schemeClr val="tx1"/>
                </a:solidFill>
                <a:effectLst/>
                <a:latin typeface="+mn-lt"/>
                <a:ea typeface="+mn-ea"/>
                <a:cs typeface="+mn-cs"/>
              </a:rPr>
              <a:t>Palliative care was recognized as an essential component of holistic, comprehensive humanitarian healthcare, and should never act as a substitute  to health system improvements for curative care.</a:t>
            </a:r>
            <a:endParaRPr lang="en-CA"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16</a:t>
            </a:fld>
            <a:endParaRPr lang="en-US"/>
          </a:p>
        </p:txBody>
      </p:sp>
    </p:spTree>
    <p:extLst>
      <p:ext uri="{BB962C8B-B14F-4D97-AF65-F5344CB8AC3E}">
        <p14:creationId xmlns:p14="http://schemas.microsoft.com/office/powerpoint/2010/main" val="1600845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often don’t know if someone will survive or not: difficult to predict regardless but with even few diagnostic resources, uncertainty around what is available etc. </a:t>
            </a:r>
          </a:p>
          <a:p>
            <a:endParaRPr lang="en-US" dirty="0"/>
          </a:p>
          <a:p>
            <a:r>
              <a:rPr lang="en-US" dirty="0"/>
              <a:t>Silence: Western ideal to speak openly about death but it us not likely appropriate or possible in a crisis to push our values in this area. How do we provide palliative care when we can’t speak openly about death. Sometimes possible to find culturally appropriate ways with guidance from local cultural brokers. </a:t>
            </a:r>
          </a:p>
          <a:p>
            <a:endParaRPr lang="en-US" dirty="0"/>
          </a:p>
          <a:p>
            <a:r>
              <a:rPr lang="en-US" dirty="0"/>
              <a:t>Fears/Taboos: In Rwandan context, if seen as hastening death, will be rejected. Needs to be integrated, relief of suffering, accompaniment needs to be a priority for all patients </a:t>
            </a:r>
          </a:p>
          <a:p>
            <a:r>
              <a:rPr lang="en-US" dirty="0"/>
              <a:t>-all of these factors point to the importance of integrating palliative care strategies into comprehensive care for all patients whenever possible </a:t>
            </a:r>
          </a:p>
          <a:p>
            <a:endParaRPr lang="en-US" dirty="0"/>
          </a:p>
          <a:p>
            <a:r>
              <a:rPr lang="en-US" dirty="0"/>
              <a:t>Blurring: particularly in Bangladesh, </a:t>
            </a:r>
            <a:r>
              <a:rPr lang="en-US" dirty="0" err="1"/>
              <a:t>pallcare</a:t>
            </a:r>
            <a:r>
              <a:rPr lang="en-US" dirty="0"/>
              <a:t> seemed synonymous with comprehensive care for those seen as “</a:t>
            </a:r>
            <a:r>
              <a:rPr lang="en-US" dirty="0" err="1"/>
              <a:t>unsalvagable</a:t>
            </a:r>
            <a:r>
              <a:rPr lang="en-US" dirty="0"/>
              <a:t>” by acute care services. Many were actually given effective curative treatments </a:t>
            </a:r>
          </a:p>
          <a:p>
            <a:endParaRPr lang="en-US" dirty="0"/>
          </a:p>
          <a:p>
            <a:r>
              <a:rPr lang="en-US" dirty="0"/>
              <a:t>Answer seems to be the integration of psychosocial supports, effective symptom relief and other aspects of palliative care for all patients, potentially alongside curative treatments </a:t>
            </a:r>
          </a:p>
        </p:txBody>
      </p:sp>
      <p:sp>
        <p:nvSpPr>
          <p:cNvPr id="4" name="Slide Number Placeholder 3"/>
          <p:cNvSpPr>
            <a:spLocks noGrp="1"/>
          </p:cNvSpPr>
          <p:nvPr>
            <p:ph type="sldNum" sz="quarter" idx="5"/>
          </p:nvPr>
        </p:nvSpPr>
        <p:spPr/>
        <p:txBody>
          <a:bodyPr/>
          <a:lstStyle/>
          <a:p>
            <a:fld id="{BEFFBA33-E105-6C49-9668-8AE77FB2F079}" type="slidenum">
              <a:rPr lang="en-US" smtClean="0"/>
              <a:t>17</a:t>
            </a:fld>
            <a:endParaRPr lang="en-US"/>
          </a:p>
        </p:txBody>
      </p:sp>
    </p:spTree>
    <p:extLst>
      <p:ext uri="{BB962C8B-B14F-4D97-AF65-F5344CB8AC3E}">
        <p14:creationId xmlns:p14="http://schemas.microsoft.com/office/powerpoint/2010/main" val="3250895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be done for this patient: when a patient with lung cancer has a broken arm, we can still treat the broken arm</a:t>
            </a:r>
          </a:p>
          <a:p>
            <a:r>
              <a:rPr lang="en-US" dirty="0"/>
              <a:t>-we can still make sure they are not alone</a:t>
            </a:r>
          </a:p>
          <a:p>
            <a:r>
              <a:rPr lang="en-US" dirty="0"/>
              <a:t>-we can still manage their pain </a:t>
            </a:r>
          </a:p>
          <a:p>
            <a:endParaRPr lang="en-US" dirty="0"/>
          </a:p>
          <a:p>
            <a:r>
              <a:rPr lang="en-US" dirty="0"/>
              <a:t>-informed consent: if I can’t give you your diagnose</a:t>
            </a:r>
          </a:p>
          <a:p>
            <a:r>
              <a:rPr lang="en-US" dirty="0"/>
              <a:t>-palliative care alongside curative</a:t>
            </a:r>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18</a:t>
            </a:fld>
            <a:endParaRPr lang="en-US"/>
          </a:p>
        </p:txBody>
      </p:sp>
    </p:spTree>
    <p:extLst>
      <p:ext uri="{BB962C8B-B14F-4D97-AF65-F5344CB8AC3E}">
        <p14:creationId xmlns:p14="http://schemas.microsoft.com/office/powerpoint/2010/main" val="2240754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19</a:t>
            </a:fld>
            <a:endParaRPr lang="en-US"/>
          </a:p>
        </p:txBody>
      </p:sp>
    </p:spTree>
    <p:extLst>
      <p:ext uri="{BB962C8B-B14F-4D97-AF65-F5344CB8AC3E}">
        <p14:creationId xmlns:p14="http://schemas.microsoft.com/office/powerpoint/2010/main" val="1095129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FFBA33-E105-6C49-9668-8AE77FB2F079}" type="slidenum">
              <a:rPr lang="en-US" smtClean="0"/>
              <a:t>20</a:t>
            </a:fld>
            <a:endParaRPr lang="en-US"/>
          </a:p>
        </p:txBody>
      </p:sp>
    </p:spTree>
    <p:extLst>
      <p:ext uri="{BB962C8B-B14F-4D97-AF65-F5344CB8AC3E}">
        <p14:creationId xmlns:p14="http://schemas.microsoft.com/office/powerpoint/2010/main" val="2366753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21</a:t>
            </a:fld>
            <a:endParaRPr lang="en-US"/>
          </a:p>
        </p:txBody>
      </p:sp>
    </p:spTree>
    <p:extLst>
      <p:ext uri="{BB962C8B-B14F-4D97-AF65-F5344CB8AC3E}">
        <p14:creationId xmlns:p14="http://schemas.microsoft.com/office/powerpoint/2010/main" val="109968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5E83BCA2-7833-1E46-B171-9B7C523BC01B}" type="datetime1">
              <a:rPr lang="en-CA" smtClean="0"/>
              <a:t>2019-04-26</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r>
              <a:rPr lang="en-CA"/>
              <a:t>Rachel Yantzi, McMaster University, "Nothing in the world can serve those people like palliative care"</a:t>
            </a:r>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A9E690-F620-A440-9697-C4AF68C07E8B}" type="datetime1">
              <a:rPr lang="en-CA" smtClean="0"/>
              <a:t>2019-04-26</a:t>
            </a:fld>
            <a:endParaRPr lang="en-US" dirty="0"/>
          </a:p>
        </p:txBody>
      </p:sp>
      <p:sp>
        <p:nvSpPr>
          <p:cNvPr id="5" name="Footer Placeholder 4"/>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A6930F4B-D491-2840-AAED-414579D51668}" type="datetime1">
              <a:rPr lang="en-CA" smtClean="0"/>
              <a:t>2019-04-26</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r>
              <a:rPr lang="en-CA"/>
              <a:t>Rachel Yantzi, McMaster University, "Nothing in the world can serve those people like palliative care"</a:t>
            </a:r>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21DD24DA-3A71-F148-9D1A-13000C839406}" type="datetime1">
              <a:rPr lang="en-CA" smtClean="0"/>
              <a:t>2019-04-26</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r>
              <a:rPr lang="en-CA"/>
              <a:t>Rachel Yantzi, McMaster University, "Nothing in the world can serve those people like palliative care"</a:t>
            </a:r>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C6FC40D3-C866-3544-B7C4-2553CEC04E9F}" type="datetime1">
              <a:rPr lang="en-CA" smtClean="0"/>
              <a:t>2019-04-26</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r>
              <a:rPr lang="en-CA"/>
              <a:t>Rachel Yantzi, McMaster University, "Nothing in the world can serve those people like palliative care"</a:t>
            </a:r>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392C59-A887-E54C-AE6E-D6D4FAD01CDF}" type="datetime1">
              <a:rPr lang="en-CA" smtClean="0"/>
              <a:t>2019-04-26</a:t>
            </a:fld>
            <a:endParaRPr lang="en-US" dirty="0"/>
          </a:p>
        </p:txBody>
      </p:sp>
      <p:sp>
        <p:nvSpPr>
          <p:cNvPr id="4" name="Footer Placeholder 3"/>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3F3840E1-D69B-E346-9B27-E14811E8B348}" type="datetime1">
              <a:rPr lang="en-CA" smtClean="0"/>
              <a:t>2019-04-26</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r>
              <a:rPr lang="en-CA"/>
              <a:t>Rachel Yantzi, McMaster University, "Nothing in the world can serve those people like palliative care"</a:t>
            </a:r>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F6B9A3A-7C1B-9D4D-AF6B-92433B3DA987}" type="datetime1">
              <a:rPr lang="en-CA" smtClean="0"/>
              <a:t>2019-04-26</a:t>
            </a:fld>
            <a:endParaRPr lang="en-US" dirty="0"/>
          </a:p>
        </p:txBody>
      </p:sp>
      <p:sp>
        <p:nvSpPr>
          <p:cNvPr id="6" name="Footer Placeholder 5"/>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D12C831D-9DC3-3B44-AAB7-317CBC414F1E}" type="datetime1">
              <a:rPr lang="en-CA" smtClean="0"/>
              <a:t>2019-04-26</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r>
              <a:rPr lang="en-CA"/>
              <a:t>Rachel Yantzi, McMaster University, "Nothing in the world can serve those people like palliative care"</a:t>
            </a:r>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122642-4A63-1D4D-BBD7-D3517D44F745}" type="datetime1">
              <a:rPr lang="en-CA" smtClean="0"/>
              <a:t>2019-04-26</a:t>
            </a:fld>
            <a:endParaRPr lang="en-US" dirty="0"/>
          </a:p>
        </p:txBody>
      </p:sp>
      <p:sp>
        <p:nvSpPr>
          <p:cNvPr id="5" name="Footer Placeholder 4"/>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D6B5D46D-B622-7B4B-8ED3-C61203EF87B9}" type="datetime1">
              <a:rPr lang="en-CA" smtClean="0"/>
              <a:t>2019-04-26</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r>
              <a:rPr lang="en-CA"/>
              <a:t>Rachel Yantzi, McMaster University, "Nothing in the world can serve those people like palliative care"</a:t>
            </a:r>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DBC95B73-F967-574F-B1F4-167C55516C38}" type="datetime1">
              <a:rPr lang="en-CA" smtClean="0"/>
              <a:t>2019-04-26</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r>
              <a:rPr lang="en-CA"/>
              <a:t>Rachel Yantzi, McMaster University, "Nothing in the world can serve those people like palliative care"</a:t>
            </a:r>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6.tiff"/></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tiff"/></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jpe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openxmlformats.org/officeDocument/2006/relationships/image" Target="../media/image23.tiff"/><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jpeg"/><Relationship Id="rId7" Type="http://schemas.openxmlformats.org/officeDocument/2006/relationships/diagramColors" Target="../diagrams/colors5.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jpeg"/><Relationship Id="rId7"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7.tiff"/><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00238-B88D-D44D-BC2F-23B44423E0AF}"/>
              </a:ext>
            </a:extLst>
          </p:cNvPr>
          <p:cNvSpPr>
            <a:spLocks noGrp="1"/>
          </p:cNvSpPr>
          <p:nvPr>
            <p:ph type="ctrTitle"/>
          </p:nvPr>
        </p:nvSpPr>
        <p:spPr>
          <a:xfrm>
            <a:off x="1752748" y="2204513"/>
            <a:ext cx="8679915" cy="2014309"/>
          </a:xfrm>
        </p:spPr>
        <p:txBody>
          <a:bodyPr>
            <a:noAutofit/>
          </a:bodyPr>
          <a:lstStyle/>
          <a:p>
            <a:r>
              <a:rPr lang="en-CA" sz="4000" b="1" spc="0" dirty="0">
                <a:solidFill>
                  <a:schemeClr val="bg1"/>
                </a:solidFill>
                <a:cs typeface="Geeza Pro" panose="02000400000000000000" pitchFamily="2" charset="-78"/>
              </a:rPr>
              <a:t>“Nothing in the world can serve those people like palliative care”: </a:t>
            </a:r>
            <a:br>
              <a:rPr lang="en-CA" sz="3600" b="1" spc="0" dirty="0">
                <a:solidFill>
                  <a:schemeClr val="bg1"/>
                </a:solidFill>
                <a:cs typeface="Geeza Pro" panose="02000400000000000000" pitchFamily="2" charset="-78"/>
              </a:rPr>
            </a:br>
            <a:br>
              <a:rPr lang="en-CA" sz="3600" b="1" spc="0" dirty="0">
                <a:solidFill>
                  <a:schemeClr val="bg1"/>
                </a:solidFill>
                <a:cs typeface="Geeza Pro" panose="02000400000000000000" pitchFamily="2" charset="-78"/>
              </a:rPr>
            </a:br>
            <a:r>
              <a:rPr lang="en-CA" sz="2800" b="1" spc="0" dirty="0">
                <a:solidFill>
                  <a:schemeClr val="bg1"/>
                </a:solidFill>
                <a:cs typeface="Geeza Pro" panose="02000400000000000000" pitchFamily="2" charset="-78"/>
              </a:rPr>
              <a:t>Qualitative analysis of refugee and provider experiences in Jordan, Rwanda, and Bangladesh</a:t>
            </a:r>
            <a:endParaRPr lang="en-US" sz="2800" b="1" spc="0" dirty="0">
              <a:cs typeface="Geeza Pro" panose="02000400000000000000" pitchFamily="2" charset="-78"/>
            </a:endParaRPr>
          </a:p>
        </p:txBody>
      </p:sp>
      <p:sp>
        <p:nvSpPr>
          <p:cNvPr id="3" name="Subtitle 2">
            <a:extLst>
              <a:ext uri="{FF2B5EF4-FFF2-40B4-BE49-F238E27FC236}">
                <a16:creationId xmlns:a16="http://schemas.microsoft.com/office/drawing/2014/main" id="{32BFD90D-EFBB-3B4C-9CD3-694FD4F12CCF}"/>
              </a:ext>
            </a:extLst>
          </p:cNvPr>
          <p:cNvSpPr>
            <a:spLocks noGrp="1"/>
          </p:cNvSpPr>
          <p:nvPr>
            <p:ph type="subTitle" idx="1"/>
          </p:nvPr>
        </p:nvSpPr>
        <p:spPr>
          <a:xfrm>
            <a:off x="1759236" y="4349490"/>
            <a:ext cx="8673427" cy="762673"/>
          </a:xfrm>
        </p:spPr>
        <p:txBody>
          <a:bodyPr>
            <a:noAutofit/>
          </a:bodyPr>
          <a:lstStyle/>
          <a:p>
            <a:pPr>
              <a:lnSpc>
                <a:spcPct val="120000"/>
              </a:lnSpc>
            </a:pPr>
            <a:r>
              <a:rPr lang="en-US" sz="2000" b="1" dirty="0">
                <a:latin typeface="+mj-lt"/>
                <a:cs typeface="Arial" panose="020B0604020202020204" pitchFamily="34" charset="0"/>
              </a:rPr>
              <a:t>Rachel Yantzi</a:t>
            </a:r>
          </a:p>
          <a:p>
            <a:pPr>
              <a:lnSpc>
                <a:spcPct val="120000"/>
              </a:lnSpc>
            </a:pPr>
            <a:r>
              <a:rPr lang="en-US" sz="2000" b="1" dirty="0">
                <a:latin typeface="+mj-lt"/>
                <a:cs typeface="Arial" panose="020B0604020202020204" pitchFamily="34" charset="0"/>
              </a:rPr>
              <a:t>McMaster University</a:t>
            </a:r>
          </a:p>
        </p:txBody>
      </p:sp>
      <p:pic>
        <p:nvPicPr>
          <p:cNvPr id="4" name="Picture 3">
            <a:extLst>
              <a:ext uri="{FF2B5EF4-FFF2-40B4-BE49-F238E27FC236}">
                <a16:creationId xmlns:a16="http://schemas.microsoft.com/office/drawing/2014/main" id="{78DA0D9A-EBC9-DA4E-9A4D-A097446DC9B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74601" y="5799452"/>
            <a:ext cx="2278235" cy="661933"/>
          </a:xfrm>
          <a:prstGeom prst="rect">
            <a:avLst/>
          </a:prstGeom>
          <a:effectLst>
            <a:softEdge rad="25400"/>
          </a:effectLst>
        </p:spPr>
      </p:pic>
      <p:pic>
        <p:nvPicPr>
          <p:cNvPr id="5" name="Picture 4">
            <a:extLst>
              <a:ext uri="{FF2B5EF4-FFF2-40B4-BE49-F238E27FC236}">
                <a16:creationId xmlns:a16="http://schemas.microsoft.com/office/drawing/2014/main" id="{FCB47CD7-A779-9146-8188-B8656714537F}"/>
              </a:ext>
            </a:extLst>
          </p:cNvPr>
          <p:cNvPicPr/>
          <p:nvPr/>
        </p:nvPicPr>
        <p:blipFill>
          <a:blip r:embed="rId4" cstate="print">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tretch>
            <a:fillRect/>
          </a:stretch>
        </p:blipFill>
        <p:spPr>
          <a:xfrm>
            <a:off x="322817" y="6272933"/>
            <a:ext cx="1471956" cy="397973"/>
          </a:xfrm>
          <a:prstGeom prst="rect">
            <a:avLst/>
          </a:prstGeom>
        </p:spPr>
      </p:pic>
      <p:pic>
        <p:nvPicPr>
          <p:cNvPr id="6" name="Picture 5">
            <a:extLst>
              <a:ext uri="{FF2B5EF4-FFF2-40B4-BE49-F238E27FC236}">
                <a16:creationId xmlns:a16="http://schemas.microsoft.com/office/drawing/2014/main" id="{7C35A389-AD15-1942-80DE-144ED0C8ED6A}"/>
              </a:ext>
            </a:extLst>
          </p:cNvPr>
          <p:cNvPicPr/>
          <p:nvPr/>
        </p:nvPicPr>
        <p:blipFill>
          <a:blip r:embed="rId6" cstate="print">
            <a:extLst>
              <a:ext uri="{28A0092B-C50C-407E-A947-70E740481C1C}">
                <a14:useLocalDpi xmlns:a14="http://schemas.microsoft.com/office/drawing/2010/main"/>
              </a:ext>
            </a:extLst>
          </a:blip>
          <a:stretch>
            <a:fillRect/>
          </a:stretch>
        </p:blipFill>
        <p:spPr>
          <a:xfrm>
            <a:off x="10432664" y="5627926"/>
            <a:ext cx="1635213" cy="544211"/>
          </a:xfrm>
          <a:prstGeom prst="rect">
            <a:avLst/>
          </a:prstGeom>
        </p:spPr>
      </p:pic>
      <p:pic>
        <p:nvPicPr>
          <p:cNvPr id="7" name="Picture 2" descr="Image result for wellcome trust uk aid logo">
            <a:extLst>
              <a:ext uri="{FF2B5EF4-FFF2-40B4-BE49-F238E27FC236}">
                <a16:creationId xmlns:a16="http://schemas.microsoft.com/office/drawing/2014/main" id="{E94DA927-903D-3B48-AB69-433DB56C65EB}"/>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496749" y="6130419"/>
            <a:ext cx="1507045" cy="544211"/>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logo_mcmaster_full_colour">
            <a:extLst>
              <a:ext uri="{FF2B5EF4-FFF2-40B4-BE49-F238E27FC236}">
                <a16:creationId xmlns:a16="http://schemas.microsoft.com/office/drawing/2014/main" id="{0AED5F15-D85E-A940-B118-4001CCCBB544}"/>
              </a:ext>
            </a:extLst>
          </p:cNvPr>
          <p:cNvPicPr/>
          <p:nvPr/>
        </p:nvPicPr>
        <p:blipFill>
          <a:blip r:embed="rId8">
            <a:extLst>
              <a:ext uri="{28A0092B-C50C-407E-A947-70E740481C1C}">
                <a14:useLocalDpi xmlns:a14="http://schemas.microsoft.com/office/drawing/2010/main"/>
              </a:ext>
            </a:extLst>
          </a:blip>
          <a:srcRect/>
          <a:stretch>
            <a:fillRect/>
          </a:stretch>
        </p:blipFill>
        <p:spPr bwMode="auto">
          <a:xfrm>
            <a:off x="322817" y="5418115"/>
            <a:ext cx="1375778" cy="762673"/>
          </a:xfrm>
          <a:prstGeom prst="rect">
            <a:avLst/>
          </a:prstGeom>
          <a:noFill/>
          <a:ln>
            <a:noFill/>
          </a:ln>
        </p:spPr>
      </p:pic>
      <p:sp>
        <p:nvSpPr>
          <p:cNvPr id="9" name="Footer Placeholder 8">
            <a:extLst>
              <a:ext uri="{FF2B5EF4-FFF2-40B4-BE49-F238E27FC236}">
                <a16:creationId xmlns:a16="http://schemas.microsoft.com/office/drawing/2014/main" id="{AFF6C86A-5027-F04A-BFE6-2B82BEFE9DA9}"/>
              </a:ext>
            </a:extLst>
          </p:cNvPr>
          <p:cNvSpPr>
            <a:spLocks noGrp="1"/>
          </p:cNvSpPr>
          <p:nvPr>
            <p:ph type="ftr" sz="quarter" idx="11"/>
          </p:nvPr>
        </p:nvSpPr>
        <p:spPr>
          <a:xfrm>
            <a:off x="804672" y="6227064"/>
            <a:ext cx="10588752" cy="320040"/>
          </a:xfrm>
        </p:spPr>
        <p:txBody>
          <a:bodyPr/>
          <a:lstStyle/>
          <a:p>
            <a:r>
              <a:rPr lang="en-CA" dirty="0"/>
              <a:t>Rachel Yantzi, McMaster University, "Nothing in the world can serve those people like palliative care"</a:t>
            </a:r>
            <a:endParaRPr lang="en-US" dirty="0"/>
          </a:p>
        </p:txBody>
      </p:sp>
      <p:pic>
        <p:nvPicPr>
          <p:cNvPr id="10" name="Picture 9">
            <a:extLst>
              <a:ext uri="{FF2B5EF4-FFF2-40B4-BE49-F238E27FC236}">
                <a16:creationId xmlns:a16="http://schemas.microsoft.com/office/drawing/2014/main" id="{1E697F3C-E016-B145-93D1-27C657408303}"/>
              </a:ext>
            </a:extLst>
          </p:cNvPr>
          <p:cNvPicPr>
            <a:picLocks noChangeAspect="1"/>
          </p:cNvPicPr>
          <p:nvPr/>
        </p:nvPicPr>
        <p:blipFill>
          <a:blip r:embed="rId9"/>
          <a:stretch>
            <a:fillRect/>
          </a:stretch>
        </p:blipFill>
        <p:spPr>
          <a:xfrm>
            <a:off x="10292541" y="0"/>
            <a:ext cx="1711253" cy="1174409"/>
          </a:xfrm>
          <a:prstGeom prst="rect">
            <a:avLst/>
          </a:prstGeom>
        </p:spPr>
      </p:pic>
    </p:spTree>
    <p:extLst>
      <p:ext uri="{BB962C8B-B14F-4D97-AF65-F5344CB8AC3E}">
        <p14:creationId xmlns:p14="http://schemas.microsoft.com/office/powerpoint/2010/main" val="485007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TextBox 5">
            <a:extLst>
              <a:ext uri="{FF2B5EF4-FFF2-40B4-BE49-F238E27FC236}">
                <a16:creationId xmlns:a16="http://schemas.microsoft.com/office/drawing/2014/main" id="{09815A62-50E8-444A-97DB-ED7699769647}"/>
              </a:ext>
            </a:extLst>
          </p:cNvPr>
          <p:cNvSpPr txBox="1"/>
          <p:nvPr/>
        </p:nvSpPr>
        <p:spPr>
          <a:xfrm>
            <a:off x="884806" y="693996"/>
            <a:ext cx="10199649" cy="1692771"/>
          </a:xfrm>
          <a:prstGeom prst="rect">
            <a:avLst/>
          </a:prstGeom>
          <a:noFill/>
        </p:spPr>
        <p:txBody>
          <a:bodyPr wrap="square" rtlCol="0">
            <a:spAutoFit/>
          </a:bodyPr>
          <a:lstStyle/>
          <a:p>
            <a:r>
              <a:rPr lang="en-US" sz="4000" b="1" dirty="0">
                <a:solidFill>
                  <a:srgbClr val="FF0000"/>
                </a:solidFill>
                <a:latin typeface="+mj-lt"/>
              </a:rPr>
              <a:t>Aid When There is “Nothing Left To Offer:” </a:t>
            </a:r>
          </a:p>
          <a:p>
            <a:r>
              <a:rPr lang="en-US" sz="3200" b="1" dirty="0">
                <a:solidFill>
                  <a:srgbClr val="FF0000"/>
                </a:solidFill>
                <a:latin typeface="+mj-lt"/>
              </a:rPr>
              <a:t>A Study of Ethics and Palliative Care in International Humanitarian Action — 2016-2019</a:t>
            </a:r>
          </a:p>
        </p:txBody>
      </p:sp>
      <p:sp>
        <p:nvSpPr>
          <p:cNvPr id="10" name="Oval 9">
            <a:extLst>
              <a:ext uri="{FF2B5EF4-FFF2-40B4-BE49-F238E27FC236}">
                <a16:creationId xmlns:a16="http://schemas.microsoft.com/office/drawing/2014/main" id="{B6349D73-735F-014C-8B0F-FB9131D0F65F}"/>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819E4DA-1C60-AF4B-AB8A-5094169F1F9E}"/>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AA2087-FF5B-7540-BC92-6A7815857597}"/>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6E1CCFD2-E1CE-3C4C-98A8-95B2A8449AA3}"/>
              </a:ext>
            </a:extLst>
          </p:cNvPr>
          <p:cNvSpPr>
            <a:spLocks noChangeArrowheads="1"/>
          </p:cNvSpPr>
          <p:nvPr/>
        </p:nvSpPr>
        <p:spPr bwMode="auto">
          <a:xfrm>
            <a:off x="884806" y="2474261"/>
            <a:ext cx="10262368" cy="2539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2352" rIns="0" bIns="76176" numCol="1" anchor="ctr" anchorCtr="0" compatLnSpc="1">
            <a:prstTxWarp prst="textNoShape">
              <a:avLst/>
            </a:prstTxWarp>
            <a:spAutoFit/>
          </a:bodyPr>
          <a:lstStyle/>
          <a:p>
            <a:r>
              <a:rPr lang="en-CA" sz="3000" b="1" dirty="0">
                <a:latin typeface="Calibri" panose="020F0502020204030204" pitchFamily="34" charset="0"/>
                <a:cs typeface="Calibri" panose="020F0502020204030204" pitchFamily="34" charset="0"/>
              </a:rPr>
              <a:t>Purpose:</a:t>
            </a:r>
          </a:p>
          <a:p>
            <a:endParaRPr lang="en-CA"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CA" sz="2400" dirty="0">
                <a:latin typeface="Calibri" panose="020F0502020204030204" pitchFamily="34" charset="0"/>
                <a:cs typeface="Calibri" panose="020F0502020204030204" pitchFamily="34" charset="0"/>
              </a:rPr>
              <a:t>To develop evidence clarifying ethical and practical possibilities, challenges, and consequences of palliative needs during public health emergencies. </a:t>
            </a:r>
          </a:p>
          <a:p>
            <a:pPr marL="285750" indent="-285750">
              <a:buFont typeface="Arial" panose="020B0604020202020204" pitchFamily="34" charset="0"/>
              <a:buChar char="•"/>
            </a:pPr>
            <a:r>
              <a:rPr lang="en-CA" sz="2400" dirty="0">
                <a:latin typeface="Calibri" panose="020F0502020204030204" pitchFamily="34" charset="0"/>
                <a:cs typeface="Calibri" panose="020F0502020204030204" pitchFamily="34" charset="0"/>
              </a:rPr>
              <a:t>To inform realistic, context-sensitive guidance, education, and practices for the provision of palliative care during public health emergencies. </a:t>
            </a:r>
          </a:p>
        </p:txBody>
      </p:sp>
      <p:pic>
        <p:nvPicPr>
          <p:cNvPr id="1026" name="Picture 2" descr="r2hc_logo_FOR ONLINE USE">
            <a:extLst>
              <a:ext uri="{FF2B5EF4-FFF2-40B4-BE49-F238E27FC236}">
                <a16:creationId xmlns:a16="http://schemas.microsoft.com/office/drawing/2014/main" id="{1FB631AE-86EF-C846-8834-AC8CA5CEC0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3950" y="5359676"/>
            <a:ext cx="355600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R2HC DFID and WT- FOR ONLINE USE">
            <a:extLst>
              <a:ext uri="{FF2B5EF4-FFF2-40B4-BE49-F238E27FC236}">
                <a16:creationId xmlns:a16="http://schemas.microsoft.com/office/drawing/2014/main" id="{C61F7E8C-98C9-1344-9D61-B10DFA086F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206" y="5230257"/>
            <a:ext cx="3530600" cy="127000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3DEED3BE-03EA-8B4D-BDDB-25C356E74037}"/>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Tree>
    <p:extLst>
      <p:ext uri="{BB962C8B-B14F-4D97-AF65-F5344CB8AC3E}">
        <p14:creationId xmlns:p14="http://schemas.microsoft.com/office/powerpoint/2010/main" val="1386753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764E6EAC-2DD6-BB40-A993-1A0BBF2995A0}"/>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4BC7DC1-AC69-4C41-BF52-9D444892B300}"/>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5DA9D17-DFC3-3844-873D-F93F1C50E274}"/>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B28CF87-F82C-9A49-8EB2-3F2186F14F11}"/>
              </a:ext>
            </a:extLst>
          </p:cNvPr>
          <p:cNvSpPr txBox="1">
            <a:spLocks/>
          </p:cNvSpPr>
          <p:nvPr/>
        </p:nvSpPr>
        <p:spPr>
          <a:xfrm>
            <a:off x="2918216" y="712589"/>
            <a:ext cx="8911687" cy="1280890"/>
          </a:xfrm>
          <a:prstGeom prst="rect">
            <a:avLst/>
          </a:prstGeom>
        </p:spPr>
        <p:txBody>
          <a:bodyPr>
            <a:normAutofit fontScale="97500"/>
          </a:bodyPr>
          <a:lst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a:lstStyle>
          <a:p>
            <a:pPr algn="r"/>
            <a:r>
              <a:rPr lang="en-US" b="1" dirty="0">
                <a:solidFill>
                  <a:srgbClr val="FF0000"/>
                </a:solidFill>
              </a:rPr>
              <a:t>Experiences from humanitarian aid response indicate the need for palliative care</a:t>
            </a:r>
          </a:p>
        </p:txBody>
      </p:sp>
      <p:graphicFrame>
        <p:nvGraphicFramePr>
          <p:cNvPr id="10" name="Content Placeholder 5">
            <a:extLst>
              <a:ext uri="{FF2B5EF4-FFF2-40B4-BE49-F238E27FC236}">
                <a16:creationId xmlns:a16="http://schemas.microsoft.com/office/drawing/2014/main" id="{50963699-4B5B-7542-9122-3B476F5B31AC}"/>
              </a:ext>
            </a:extLst>
          </p:cNvPr>
          <p:cNvGraphicFramePr>
            <a:graphicFrameLocks/>
          </p:cNvGraphicFramePr>
          <p:nvPr>
            <p:extLst>
              <p:ext uri="{D42A27DB-BD31-4B8C-83A1-F6EECF244321}">
                <p14:modId xmlns:p14="http://schemas.microsoft.com/office/powerpoint/2010/main" val="702244977"/>
              </p:ext>
            </p:extLst>
          </p:nvPr>
        </p:nvGraphicFramePr>
        <p:xfrm>
          <a:off x="2700596" y="2451398"/>
          <a:ext cx="3886200" cy="32635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Content Placeholder 4">
            <a:extLst>
              <a:ext uri="{FF2B5EF4-FFF2-40B4-BE49-F238E27FC236}">
                <a16:creationId xmlns:a16="http://schemas.microsoft.com/office/drawing/2014/main" id="{34C450D9-C5D3-C14E-86B1-0744873B0043}"/>
              </a:ext>
            </a:extLst>
          </p:cNvPr>
          <p:cNvGraphicFramePr>
            <a:graphicFrameLocks/>
          </p:cNvGraphicFramePr>
          <p:nvPr>
            <p:extLst>
              <p:ext uri="{D42A27DB-BD31-4B8C-83A1-F6EECF244321}">
                <p14:modId xmlns:p14="http://schemas.microsoft.com/office/powerpoint/2010/main" val="2825462447"/>
              </p:ext>
            </p:extLst>
          </p:nvPr>
        </p:nvGraphicFramePr>
        <p:xfrm>
          <a:off x="6959630" y="2640123"/>
          <a:ext cx="4358733" cy="245884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2" name="Speech Bubble: Oval 5">
            <a:extLst>
              <a:ext uri="{FF2B5EF4-FFF2-40B4-BE49-F238E27FC236}">
                <a16:creationId xmlns:a16="http://schemas.microsoft.com/office/drawing/2014/main" id="{C2AA62AA-D788-6247-B347-2D81A25146F9}"/>
              </a:ext>
            </a:extLst>
          </p:cNvPr>
          <p:cNvSpPr/>
          <p:nvPr/>
        </p:nvSpPr>
        <p:spPr>
          <a:xfrm rot="20880432">
            <a:off x="138181" y="332442"/>
            <a:ext cx="3375032" cy="1684526"/>
          </a:xfrm>
          <a:prstGeom prst="wedgeEllipseCallout">
            <a:avLst>
              <a:gd name="adj1" fmla="val 39272"/>
              <a:gd name="adj2" fmla="val 67542"/>
            </a:avLst>
          </a:prstGeom>
          <a:solidFill>
            <a:schemeClr val="accent1">
              <a:lumMod val="20000"/>
              <a:lumOff val="80000"/>
            </a:schemeClr>
          </a:solidFill>
          <a:ln w="12700" cap="flat" cmpd="sng" algn="ctr">
            <a:solidFill>
              <a:srgbClr val="FF0000"/>
            </a:solidFill>
            <a:prstDash val="solid"/>
            <a:miter lim="800000"/>
          </a:ln>
          <a:effectLst/>
        </p:spPr>
        <p:txBody>
          <a:bodyPr anchor="ctr"/>
          <a:lstStyle/>
          <a:p>
            <a:pPr algn="ctr"/>
            <a:r>
              <a:rPr lang="en-US" dirty="0">
                <a:latin typeface="+mj-lt"/>
              </a:rPr>
              <a:t>“If I’m treating this one, how is that going to affect those who are salvageable?”</a:t>
            </a:r>
          </a:p>
        </p:txBody>
      </p:sp>
      <p:sp>
        <p:nvSpPr>
          <p:cNvPr id="2" name="Footer Placeholder 1">
            <a:extLst>
              <a:ext uri="{FF2B5EF4-FFF2-40B4-BE49-F238E27FC236}">
                <a16:creationId xmlns:a16="http://schemas.microsoft.com/office/drawing/2014/main" id="{228F73DA-DB35-884C-BFC5-44737E9321DC}"/>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Tree>
    <p:extLst>
      <p:ext uri="{BB962C8B-B14F-4D97-AF65-F5344CB8AC3E}">
        <p14:creationId xmlns:p14="http://schemas.microsoft.com/office/powerpoint/2010/main" val="360868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C46071D9-5DFB-4843-9C57-DC0EB81276EA}"/>
              </a:ext>
            </a:extLst>
          </p:cNvPr>
          <p:cNvGrpSpPr/>
          <p:nvPr/>
        </p:nvGrpSpPr>
        <p:grpSpPr>
          <a:xfrm>
            <a:off x="519658" y="185702"/>
            <a:ext cx="11316236" cy="6029989"/>
            <a:chOff x="223234" y="368652"/>
            <a:chExt cx="11316236" cy="6029989"/>
          </a:xfrm>
          <a:solidFill>
            <a:srgbClr val="FF0000"/>
          </a:solidFill>
        </p:grpSpPr>
        <p:sp>
          <p:nvSpPr>
            <p:cNvPr id="17" name="Rounded Rectangle 16">
              <a:extLst>
                <a:ext uri="{FF2B5EF4-FFF2-40B4-BE49-F238E27FC236}">
                  <a16:creationId xmlns:a16="http://schemas.microsoft.com/office/drawing/2014/main" id="{CEA7CA12-7DEF-3945-94AB-81B52A8315B6}"/>
                </a:ext>
              </a:extLst>
            </p:cNvPr>
            <p:cNvSpPr/>
            <p:nvPr/>
          </p:nvSpPr>
          <p:spPr>
            <a:xfrm>
              <a:off x="3965953" y="368652"/>
              <a:ext cx="2630316" cy="6029989"/>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8" name="Rounded Rectangle 17">
              <a:extLst>
                <a:ext uri="{FF2B5EF4-FFF2-40B4-BE49-F238E27FC236}">
                  <a16:creationId xmlns:a16="http://schemas.microsoft.com/office/drawing/2014/main" id="{656F7FA9-CCC1-0F46-BED5-8BB947321D37}"/>
                </a:ext>
              </a:extLst>
            </p:cNvPr>
            <p:cNvSpPr/>
            <p:nvPr/>
          </p:nvSpPr>
          <p:spPr>
            <a:xfrm>
              <a:off x="6897846" y="811361"/>
              <a:ext cx="4641624" cy="5209513"/>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9" name="Rounded Rectangle 18">
              <a:extLst>
                <a:ext uri="{FF2B5EF4-FFF2-40B4-BE49-F238E27FC236}">
                  <a16:creationId xmlns:a16="http://schemas.microsoft.com/office/drawing/2014/main" id="{71BEEE4A-B592-D74D-AF16-CC1C9769AEBF}"/>
                </a:ext>
              </a:extLst>
            </p:cNvPr>
            <p:cNvSpPr/>
            <p:nvPr/>
          </p:nvSpPr>
          <p:spPr>
            <a:xfrm>
              <a:off x="223234" y="2286000"/>
              <a:ext cx="1429555"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Critical Interpretive Synthesis</a:t>
              </a:r>
            </a:p>
          </p:txBody>
        </p:sp>
        <p:sp>
          <p:nvSpPr>
            <p:cNvPr id="20" name="Rounded Rectangle 19">
              <a:extLst>
                <a:ext uri="{FF2B5EF4-FFF2-40B4-BE49-F238E27FC236}">
                  <a16:creationId xmlns:a16="http://schemas.microsoft.com/office/drawing/2014/main" id="{48C0D32D-A71E-C64F-B256-3BFE864D258E}"/>
                </a:ext>
              </a:extLst>
            </p:cNvPr>
            <p:cNvSpPr/>
            <p:nvPr/>
          </p:nvSpPr>
          <p:spPr>
            <a:xfrm>
              <a:off x="2054719" y="2286000"/>
              <a:ext cx="1544390"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International Survey </a:t>
              </a:r>
            </a:p>
          </p:txBody>
        </p:sp>
        <p:sp>
          <p:nvSpPr>
            <p:cNvPr id="21" name="Rounded Rectangle 20">
              <a:extLst>
                <a:ext uri="{FF2B5EF4-FFF2-40B4-BE49-F238E27FC236}">
                  <a16:creationId xmlns:a16="http://schemas.microsoft.com/office/drawing/2014/main" id="{95ABE4D2-7112-DF49-B378-E30EE99F2FF0}"/>
                </a:ext>
              </a:extLst>
            </p:cNvPr>
            <p:cNvSpPr/>
            <p:nvPr/>
          </p:nvSpPr>
          <p:spPr>
            <a:xfrm>
              <a:off x="4423224" y="459350"/>
              <a:ext cx="1722146"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12 International Humanitarian Aid Workers </a:t>
              </a:r>
            </a:p>
          </p:txBody>
        </p:sp>
        <p:sp>
          <p:nvSpPr>
            <p:cNvPr id="22" name="Rounded Rectangle 21">
              <a:extLst>
                <a:ext uri="{FF2B5EF4-FFF2-40B4-BE49-F238E27FC236}">
                  <a16:creationId xmlns:a16="http://schemas.microsoft.com/office/drawing/2014/main" id="{06BF998D-BD2A-C842-AC0A-0D8946238C3A}"/>
                </a:ext>
              </a:extLst>
            </p:cNvPr>
            <p:cNvSpPr/>
            <p:nvPr/>
          </p:nvSpPr>
          <p:spPr>
            <a:xfrm>
              <a:off x="4423224" y="4219978"/>
              <a:ext cx="1650506" cy="2075646"/>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12 Humanitarian Policy Makers</a:t>
              </a:r>
            </a:p>
          </p:txBody>
        </p:sp>
        <p:sp>
          <p:nvSpPr>
            <p:cNvPr id="23" name="Rounded Rectangle 22">
              <a:extLst>
                <a:ext uri="{FF2B5EF4-FFF2-40B4-BE49-F238E27FC236}">
                  <a16:creationId xmlns:a16="http://schemas.microsoft.com/office/drawing/2014/main" id="{9C455E54-5A36-A34B-86C3-891639671845}"/>
                </a:ext>
              </a:extLst>
            </p:cNvPr>
            <p:cNvSpPr/>
            <p:nvPr/>
          </p:nvSpPr>
          <p:spPr>
            <a:xfrm>
              <a:off x="4001039" y="3058732"/>
              <a:ext cx="2528550" cy="502276"/>
            </a:xfrm>
            <a:prstGeom prst="roundRect">
              <a:avLst/>
            </a:prstGeom>
            <a:solidFill>
              <a:schemeClr val="bg1">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International Interviews</a:t>
              </a:r>
            </a:p>
          </p:txBody>
        </p:sp>
        <p:sp>
          <p:nvSpPr>
            <p:cNvPr id="24" name="Rounded Rectangle 23">
              <a:extLst>
                <a:ext uri="{FF2B5EF4-FFF2-40B4-BE49-F238E27FC236}">
                  <a16:creationId xmlns:a16="http://schemas.microsoft.com/office/drawing/2014/main" id="{60728AF8-A0A2-7240-8F6E-58237DAAF8B5}"/>
                </a:ext>
              </a:extLst>
            </p:cNvPr>
            <p:cNvSpPr/>
            <p:nvPr/>
          </p:nvSpPr>
          <p:spPr>
            <a:xfrm>
              <a:off x="7735913" y="3058732"/>
              <a:ext cx="2889158" cy="502276"/>
            </a:xfrm>
            <a:prstGeom prst="roundRect">
              <a:avLst/>
            </a:prstGeom>
            <a:solidFill>
              <a:schemeClr val="bg1">
                <a:lumMod val="5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In-depth Case Studies</a:t>
              </a:r>
            </a:p>
          </p:txBody>
        </p:sp>
        <p:sp>
          <p:nvSpPr>
            <p:cNvPr id="25" name="Rounded Rectangle 24">
              <a:extLst>
                <a:ext uri="{FF2B5EF4-FFF2-40B4-BE49-F238E27FC236}">
                  <a16:creationId xmlns:a16="http://schemas.microsoft.com/office/drawing/2014/main" id="{971504AC-EE94-3E4F-B3C8-97D4820121BA}"/>
                </a:ext>
              </a:extLst>
            </p:cNvPr>
            <p:cNvSpPr/>
            <p:nvPr/>
          </p:nvSpPr>
          <p:spPr>
            <a:xfrm>
              <a:off x="7735913" y="946596"/>
              <a:ext cx="1423116"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Public Health Emergency: Ebola crisis in Guinea</a:t>
              </a:r>
            </a:p>
          </p:txBody>
        </p:sp>
        <p:sp>
          <p:nvSpPr>
            <p:cNvPr id="26" name="Rounded Rectangle 25">
              <a:extLst>
                <a:ext uri="{FF2B5EF4-FFF2-40B4-BE49-F238E27FC236}">
                  <a16:creationId xmlns:a16="http://schemas.microsoft.com/office/drawing/2014/main" id="{D1875301-A65E-504F-93E9-498E0B5BBAC5}"/>
                </a:ext>
              </a:extLst>
            </p:cNvPr>
            <p:cNvSpPr/>
            <p:nvPr/>
          </p:nvSpPr>
          <p:spPr>
            <a:xfrm>
              <a:off x="9211010" y="925669"/>
              <a:ext cx="1423116" cy="2047740"/>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Calibri" panose="020F0502020204030204" pitchFamily="34" charset="0"/>
                  <a:cs typeface="Calibri" panose="020F0502020204030204" pitchFamily="34" charset="0"/>
                </a:rPr>
                <a:t>Natural Disasters: Various Locations</a:t>
              </a:r>
            </a:p>
          </p:txBody>
        </p:sp>
        <p:sp>
          <p:nvSpPr>
            <p:cNvPr id="27" name="Rounded Rectangle 26">
              <a:extLst>
                <a:ext uri="{FF2B5EF4-FFF2-40B4-BE49-F238E27FC236}">
                  <a16:creationId xmlns:a16="http://schemas.microsoft.com/office/drawing/2014/main" id="{5F8F3599-4451-6244-B8DD-BBC1660772F2}"/>
                </a:ext>
              </a:extLst>
            </p:cNvPr>
            <p:cNvSpPr/>
            <p:nvPr/>
          </p:nvSpPr>
          <p:spPr>
            <a:xfrm>
              <a:off x="7011540" y="3622185"/>
              <a:ext cx="1423116" cy="2047740"/>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Protracted Refugee Situation: Rwanda</a:t>
              </a:r>
            </a:p>
          </p:txBody>
        </p:sp>
        <p:sp>
          <p:nvSpPr>
            <p:cNvPr id="28" name="Rounded Rectangle 27">
              <a:extLst>
                <a:ext uri="{FF2B5EF4-FFF2-40B4-BE49-F238E27FC236}">
                  <a16:creationId xmlns:a16="http://schemas.microsoft.com/office/drawing/2014/main" id="{207B20EC-1EDB-244C-A8E0-8E089384F23D}"/>
                </a:ext>
              </a:extLst>
            </p:cNvPr>
            <p:cNvSpPr/>
            <p:nvPr/>
          </p:nvSpPr>
          <p:spPr>
            <a:xfrm>
              <a:off x="8499452" y="3622185"/>
              <a:ext cx="1423116" cy="2047740"/>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Acute Refugee Situation: Jordan</a:t>
              </a:r>
            </a:p>
          </p:txBody>
        </p:sp>
        <p:sp>
          <p:nvSpPr>
            <p:cNvPr id="29" name="Rounded Rectangle 28">
              <a:extLst>
                <a:ext uri="{FF2B5EF4-FFF2-40B4-BE49-F238E27FC236}">
                  <a16:creationId xmlns:a16="http://schemas.microsoft.com/office/drawing/2014/main" id="{AA0CB0F0-01DE-1946-9D1A-BB7F93012104}"/>
                </a:ext>
              </a:extLst>
            </p:cNvPr>
            <p:cNvSpPr/>
            <p:nvPr/>
          </p:nvSpPr>
          <p:spPr>
            <a:xfrm>
              <a:off x="10006816" y="3622185"/>
              <a:ext cx="1423116" cy="2047740"/>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Acute Refugee Situation: Bangladesh </a:t>
              </a:r>
            </a:p>
          </p:txBody>
        </p:sp>
        <p:cxnSp>
          <p:nvCxnSpPr>
            <p:cNvPr id="30" name="Straight Arrow Connector 29">
              <a:extLst>
                <a:ext uri="{FF2B5EF4-FFF2-40B4-BE49-F238E27FC236}">
                  <a16:creationId xmlns:a16="http://schemas.microsoft.com/office/drawing/2014/main" id="{F75B3C82-702C-1C4B-A546-070658FA72B5}"/>
                </a:ext>
              </a:extLst>
            </p:cNvPr>
            <p:cNvCxnSpPr>
              <a:cxnSpLocks/>
            </p:cNvCxnSpPr>
            <p:nvPr/>
          </p:nvCxnSpPr>
          <p:spPr>
            <a:xfrm flipV="1">
              <a:off x="1685186" y="3309870"/>
              <a:ext cx="337135" cy="6438"/>
            </a:xfrm>
            <a:prstGeom prst="straightConnector1">
              <a:avLst/>
            </a:prstGeom>
            <a:grpFill/>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CE1ACF8-A00E-B448-949E-EBDE5A3AD617}"/>
                </a:ext>
              </a:extLst>
            </p:cNvPr>
            <p:cNvCxnSpPr>
              <a:cxnSpLocks/>
            </p:cNvCxnSpPr>
            <p:nvPr/>
          </p:nvCxnSpPr>
          <p:spPr>
            <a:xfrm>
              <a:off x="3682462" y="3332885"/>
              <a:ext cx="283491" cy="0"/>
            </a:xfrm>
            <a:prstGeom prst="straightConnector1">
              <a:avLst/>
            </a:prstGeom>
            <a:grpFill/>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59EC507-C7E3-6B46-8CDB-3C82A0ABE31D}"/>
                </a:ext>
              </a:extLst>
            </p:cNvPr>
            <p:cNvCxnSpPr>
              <a:cxnSpLocks/>
            </p:cNvCxnSpPr>
            <p:nvPr/>
          </p:nvCxnSpPr>
          <p:spPr>
            <a:xfrm>
              <a:off x="6596269" y="3303432"/>
              <a:ext cx="301577" cy="0"/>
            </a:xfrm>
            <a:prstGeom prst="straightConnector1">
              <a:avLst/>
            </a:prstGeom>
            <a:grpFill/>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81B6160-58A5-B54B-AACD-8F98B9BDA16B}"/>
                </a:ext>
              </a:extLst>
            </p:cNvPr>
            <p:cNvCxnSpPr>
              <a:cxnSpLocks/>
            </p:cNvCxnSpPr>
            <p:nvPr/>
          </p:nvCxnSpPr>
          <p:spPr>
            <a:xfrm flipV="1">
              <a:off x="5284297" y="2507090"/>
              <a:ext cx="0" cy="551642"/>
            </a:xfrm>
            <a:prstGeom prst="straightConnector1">
              <a:avLst/>
            </a:prstGeom>
            <a:grpFill/>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A30DA60-A9C7-F247-B5FC-9E2A001C4BEE}"/>
                </a:ext>
              </a:extLst>
            </p:cNvPr>
            <p:cNvCxnSpPr>
              <a:cxnSpLocks/>
              <a:endCxn id="22" idx="0"/>
            </p:cNvCxnSpPr>
            <p:nvPr/>
          </p:nvCxnSpPr>
          <p:spPr>
            <a:xfrm>
              <a:off x="5248477" y="3569595"/>
              <a:ext cx="0" cy="650383"/>
            </a:xfrm>
            <a:prstGeom prst="straightConnector1">
              <a:avLst/>
            </a:prstGeom>
            <a:grpFill/>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 name="Footer Placeholder 1">
            <a:extLst>
              <a:ext uri="{FF2B5EF4-FFF2-40B4-BE49-F238E27FC236}">
                <a16:creationId xmlns:a16="http://schemas.microsoft.com/office/drawing/2014/main" id="{DE5ECA9A-DA26-9C43-A7B8-A72E5ECAC59D}"/>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Tree>
    <p:extLst>
      <p:ext uri="{BB962C8B-B14F-4D97-AF65-F5344CB8AC3E}">
        <p14:creationId xmlns:p14="http://schemas.microsoft.com/office/powerpoint/2010/main" val="1763958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3CF4BDDF-9666-A747-9288-60154313EF0C}"/>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pic>
        <p:nvPicPr>
          <p:cNvPr id="13" name="Picture 12">
            <a:extLst>
              <a:ext uri="{FF2B5EF4-FFF2-40B4-BE49-F238E27FC236}">
                <a16:creationId xmlns:a16="http://schemas.microsoft.com/office/drawing/2014/main" id="{B4CB1EE2-5EE8-744F-8197-483E543C8365}"/>
              </a:ext>
            </a:extLst>
          </p:cNvPr>
          <p:cNvPicPr>
            <a:picLocks noChangeAspect="1"/>
          </p:cNvPicPr>
          <p:nvPr/>
        </p:nvPicPr>
        <p:blipFill>
          <a:blip r:embed="rId4"/>
          <a:stretch>
            <a:fillRect/>
          </a:stretch>
        </p:blipFill>
        <p:spPr>
          <a:xfrm>
            <a:off x="3455236" y="49784"/>
            <a:ext cx="5224072" cy="6177280"/>
          </a:xfrm>
          <a:prstGeom prst="rect">
            <a:avLst/>
          </a:prstGeom>
        </p:spPr>
      </p:pic>
    </p:spTree>
    <p:extLst>
      <p:ext uri="{BB962C8B-B14F-4D97-AF65-F5344CB8AC3E}">
        <p14:creationId xmlns:p14="http://schemas.microsoft.com/office/powerpoint/2010/main" val="222084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11EBE0FD-1D4F-2149-8670-0BCBF2A9ECEA}"/>
              </a:ext>
            </a:extLst>
          </p:cNvPr>
          <p:cNvPicPr>
            <a:picLocks noChangeAspect="1"/>
          </p:cNvPicPr>
          <p:nvPr/>
        </p:nvPicPr>
        <p:blipFill>
          <a:blip r:embed="rId4"/>
          <a:stretch>
            <a:fillRect/>
          </a:stretch>
        </p:blipFill>
        <p:spPr>
          <a:xfrm>
            <a:off x="5550742" y="875937"/>
            <a:ext cx="2478969" cy="3250484"/>
          </a:xfrm>
          <a:prstGeom prst="rect">
            <a:avLst/>
          </a:prstGeom>
        </p:spPr>
      </p:pic>
      <p:pic>
        <p:nvPicPr>
          <p:cNvPr id="38" name="Picture 37">
            <a:extLst>
              <a:ext uri="{FF2B5EF4-FFF2-40B4-BE49-F238E27FC236}">
                <a16:creationId xmlns:a16="http://schemas.microsoft.com/office/drawing/2014/main" id="{E2188209-2D8C-C840-9DBC-FC8DD13CA92D}"/>
              </a:ext>
            </a:extLst>
          </p:cNvPr>
          <p:cNvPicPr>
            <a:picLocks noChangeAspect="1"/>
          </p:cNvPicPr>
          <p:nvPr/>
        </p:nvPicPr>
        <p:blipFill>
          <a:blip r:embed="rId5"/>
          <a:stretch>
            <a:fillRect/>
          </a:stretch>
        </p:blipFill>
        <p:spPr>
          <a:xfrm>
            <a:off x="8868570" y="870601"/>
            <a:ext cx="2947472" cy="3250484"/>
          </a:xfrm>
          <a:prstGeom prst="rect">
            <a:avLst/>
          </a:prstGeom>
        </p:spPr>
      </p:pic>
      <p:sp>
        <p:nvSpPr>
          <p:cNvPr id="40" name="TextBox 39">
            <a:extLst>
              <a:ext uri="{FF2B5EF4-FFF2-40B4-BE49-F238E27FC236}">
                <a16:creationId xmlns:a16="http://schemas.microsoft.com/office/drawing/2014/main" id="{EBE5DBCF-62F0-0643-935B-78F437826FCE}"/>
              </a:ext>
            </a:extLst>
          </p:cNvPr>
          <p:cNvSpPr txBox="1"/>
          <p:nvPr/>
        </p:nvSpPr>
        <p:spPr>
          <a:xfrm>
            <a:off x="1180074" y="4050645"/>
            <a:ext cx="3476284" cy="1384995"/>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Rwanda</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10 refugees in two camps </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6 local HCPs</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1 agency representative</a:t>
            </a:r>
          </a:p>
        </p:txBody>
      </p:sp>
      <p:sp>
        <p:nvSpPr>
          <p:cNvPr id="41" name="TextBox 40">
            <a:extLst>
              <a:ext uri="{FF2B5EF4-FFF2-40B4-BE49-F238E27FC236}">
                <a16:creationId xmlns:a16="http://schemas.microsoft.com/office/drawing/2014/main" id="{0EE02C25-A9E7-454B-ABC5-444614422635}"/>
              </a:ext>
            </a:extLst>
          </p:cNvPr>
          <p:cNvSpPr txBox="1"/>
          <p:nvPr/>
        </p:nvSpPr>
        <p:spPr>
          <a:xfrm>
            <a:off x="5433651" y="4427519"/>
            <a:ext cx="2944655" cy="1384995"/>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Bangladesh</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1 local palliative care physician</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2 lay health workers</a:t>
            </a:r>
          </a:p>
        </p:txBody>
      </p:sp>
      <p:sp>
        <p:nvSpPr>
          <p:cNvPr id="42" name="TextBox 41">
            <a:extLst>
              <a:ext uri="{FF2B5EF4-FFF2-40B4-BE49-F238E27FC236}">
                <a16:creationId xmlns:a16="http://schemas.microsoft.com/office/drawing/2014/main" id="{2AF3216A-7D48-8D44-BF57-1F9C63FEFD86}"/>
              </a:ext>
            </a:extLst>
          </p:cNvPr>
          <p:cNvSpPr txBox="1"/>
          <p:nvPr/>
        </p:nvSpPr>
        <p:spPr>
          <a:xfrm>
            <a:off x="9155600" y="4246577"/>
            <a:ext cx="2839175" cy="1692771"/>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Jordan </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8 refugees</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5 Jordanian nationals</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2 local HCPs</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1 international HCP</a:t>
            </a:r>
          </a:p>
        </p:txBody>
      </p:sp>
      <p:sp>
        <p:nvSpPr>
          <p:cNvPr id="43" name="Title 2">
            <a:extLst>
              <a:ext uri="{FF2B5EF4-FFF2-40B4-BE49-F238E27FC236}">
                <a16:creationId xmlns:a16="http://schemas.microsoft.com/office/drawing/2014/main" id="{6323F638-E712-F341-A602-BCC6ED855805}"/>
              </a:ext>
            </a:extLst>
          </p:cNvPr>
          <p:cNvSpPr txBox="1">
            <a:spLocks/>
          </p:cNvSpPr>
          <p:nvPr/>
        </p:nvSpPr>
        <p:spPr>
          <a:xfrm>
            <a:off x="218422" y="308327"/>
            <a:ext cx="4831838" cy="777086"/>
          </a:xfrm>
          <a:prstGeom prst="rect">
            <a:avLst/>
          </a:prstGeom>
        </p:spPr>
        <p:txBody>
          <a:bodyPr/>
          <a:lst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a:lstStyle>
          <a:p>
            <a:pPr algn="l"/>
            <a:r>
              <a:rPr lang="en-US" b="1" dirty="0">
                <a:solidFill>
                  <a:srgbClr val="FF0000"/>
                </a:solidFill>
              </a:rPr>
              <a:t>Case Study Recruitment </a:t>
            </a:r>
          </a:p>
        </p:txBody>
      </p:sp>
      <p:sp>
        <p:nvSpPr>
          <p:cNvPr id="2" name="Footer Placeholder 1">
            <a:extLst>
              <a:ext uri="{FF2B5EF4-FFF2-40B4-BE49-F238E27FC236}">
                <a16:creationId xmlns:a16="http://schemas.microsoft.com/office/drawing/2014/main" id="{445FC8CD-D15F-6547-A0A9-0C776CE055AC}"/>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pic>
        <p:nvPicPr>
          <p:cNvPr id="19" name="Picture 18">
            <a:extLst>
              <a:ext uri="{FF2B5EF4-FFF2-40B4-BE49-F238E27FC236}">
                <a16:creationId xmlns:a16="http://schemas.microsoft.com/office/drawing/2014/main" id="{2A578A92-B226-254A-90BA-AEE049384453}"/>
              </a:ext>
            </a:extLst>
          </p:cNvPr>
          <p:cNvPicPr>
            <a:picLocks noChangeAspect="1"/>
          </p:cNvPicPr>
          <p:nvPr/>
        </p:nvPicPr>
        <p:blipFill>
          <a:blip r:embed="rId6"/>
          <a:stretch>
            <a:fillRect/>
          </a:stretch>
        </p:blipFill>
        <p:spPr>
          <a:xfrm>
            <a:off x="409767" y="923381"/>
            <a:ext cx="4333697" cy="3060899"/>
          </a:xfrm>
          <a:prstGeom prst="rect">
            <a:avLst/>
          </a:prstGeom>
        </p:spPr>
      </p:pic>
      <p:sp>
        <p:nvSpPr>
          <p:cNvPr id="3" name="Rectangle 2">
            <a:extLst>
              <a:ext uri="{FF2B5EF4-FFF2-40B4-BE49-F238E27FC236}">
                <a16:creationId xmlns:a16="http://schemas.microsoft.com/office/drawing/2014/main" id="{F6D31E91-1D5D-FD4A-99C3-DC2356C8491F}"/>
              </a:ext>
            </a:extLst>
          </p:cNvPr>
          <p:cNvSpPr/>
          <p:nvPr/>
        </p:nvSpPr>
        <p:spPr>
          <a:xfrm>
            <a:off x="2653176" y="3905860"/>
            <a:ext cx="1976823" cy="215444"/>
          </a:xfrm>
          <a:prstGeom prst="rect">
            <a:avLst/>
          </a:prstGeom>
        </p:spPr>
        <p:txBody>
          <a:bodyPr wrap="none">
            <a:spAutoFit/>
          </a:bodyPr>
          <a:lstStyle/>
          <a:p>
            <a:r>
              <a:rPr lang="en-US" sz="800" dirty="0">
                <a:latin typeface="+mj-lt"/>
              </a:rPr>
              <a:t>https://</a:t>
            </a:r>
            <a:r>
              <a:rPr lang="en-US" sz="800" dirty="0" err="1">
                <a:latin typeface="+mj-lt"/>
              </a:rPr>
              <a:t>www.unhcr.org</a:t>
            </a:r>
            <a:r>
              <a:rPr lang="en-US" sz="800" dirty="0">
                <a:latin typeface="+mj-lt"/>
              </a:rPr>
              <a:t>/</a:t>
            </a:r>
            <a:r>
              <a:rPr lang="en-US" sz="800" dirty="0" err="1">
                <a:latin typeface="+mj-lt"/>
              </a:rPr>
              <a:t>rw</a:t>
            </a:r>
            <a:r>
              <a:rPr lang="en-US" sz="800" dirty="0">
                <a:latin typeface="+mj-lt"/>
              </a:rPr>
              <a:t>/where-we-work</a:t>
            </a:r>
          </a:p>
        </p:txBody>
      </p:sp>
      <p:sp>
        <p:nvSpPr>
          <p:cNvPr id="9" name="Rectangle 8">
            <a:extLst>
              <a:ext uri="{FF2B5EF4-FFF2-40B4-BE49-F238E27FC236}">
                <a16:creationId xmlns:a16="http://schemas.microsoft.com/office/drawing/2014/main" id="{B0399F16-5BB0-674C-9557-DB13BF69EA0A}"/>
              </a:ext>
            </a:extLst>
          </p:cNvPr>
          <p:cNvSpPr/>
          <p:nvPr/>
        </p:nvSpPr>
        <p:spPr>
          <a:xfrm>
            <a:off x="9117869" y="4074774"/>
            <a:ext cx="3352800" cy="215444"/>
          </a:xfrm>
          <a:prstGeom prst="rect">
            <a:avLst/>
          </a:prstGeom>
        </p:spPr>
        <p:txBody>
          <a:bodyPr wrap="square">
            <a:spAutoFit/>
          </a:bodyPr>
          <a:lstStyle/>
          <a:p>
            <a:r>
              <a:rPr lang="en-US" sz="800" dirty="0">
                <a:latin typeface="+mj-lt"/>
              </a:rPr>
              <a:t>https://</a:t>
            </a:r>
            <a:r>
              <a:rPr lang="en-US" sz="800" dirty="0" err="1">
                <a:latin typeface="+mj-lt"/>
              </a:rPr>
              <a:t>reliefweb.int</a:t>
            </a:r>
            <a:r>
              <a:rPr lang="en-US" sz="800" dirty="0">
                <a:latin typeface="+mj-lt"/>
              </a:rPr>
              <a:t>/map/</a:t>
            </a:r>
            <a:r>
              <a:rPr lang="en-US" sz="800" dirty="0" err="1">
                <a:latin typeface="+mj-lt"/>
              </a:rPr>
              <a:t>jordan</a:t>
            </a:r>
            <a:r>
              <a:rPr lang="en-US" sz="800" dirty="0">
                <a:latin typeface="+mj-lt"/>
              </a:rPr>
              <a:t>/jordan-location-map-2013</a:t>
            </a:r>
          </a:p>
        </p:txBody>
      </p:sp>
      <p:sp>
        <p:nvSpPr>
          <p:cNvPr id="10" name="Rectangle 9">
            <a:extLst>
              <a:ext uri="{FF2B5EF4-FFF2-40B4-BE49-F238E27FC236}">
                <a16:creationId xmlns:a16="http://schemas.microsoft.com/office/drawing/2014/main" id="{34FAD4AD-985A-1D4D-8752-6936044519C2}"/>
              </a:ext>
            </a:extLst>
          </p:cNvPr>
          <p:cNvSpPr/>
          <p:nvPr/>
        </p:nvSpPr>
        <p:spPr>
          <a:xfrm>
            <a:off x="5299559" y="4113149"/>
            <a:ext cx="3352800" cy="215444"/>
          </a:xfrm>
          <a:prstGeom prst="rect">
            <a:avLst/>
          </a:prstGeom>
        </p:spPr>
        <p:txBody>
          <a:bodyPr wrap="square">
            <a:spAutoFit/>
          </a:bodyPr>
          <a:lstStyle/>
          <a:p>
            <a:r>
              <a:rPr lang="en-US" sz="800" dirty="0">
                <a:latin typeface="+mj-lt"/>
              </a:rPr>
              <a:t>http://</a:t>
            </a:r>
            <a:r>
              <a:rPr lang="en-US" sz="800" dirty="0" err="1">
                <a:latin typeface="+mj-lt"/>
              </a:rPr>
              <a:t>www.wikiwand.com</a:t>
            </a:r>
            <a:r>
              <a:rPr lang="en-US" sz="800" dirty="0">
                <a:latin typeface="+mj-lt"/>
              </a:rPr>
              <a:t>/</a:t>
            </a:r>
            <a:r>
              <a:rPr lang="en-US" sz="800" dirty="0" err="1">
                <a:latin typeface="+mj-lt"/>
              </a:rPr>
              <a:t>en</a:t>
            </a:r>
            <a:r>
              <a:rPr lang="en-US" sz="800" dirty="0">
                <a:latin typeface="+mj-lt"/>
              </a:rPr>
              <a:t>/</a:t>
            </a:r>
            <a:r>
              <a:rPr lang="en-US" sz="800" dirty="0" err="1">
                <a:latin typeface="+mj-lt"/>
              </a:rPr>
              <a:t>List_of_railway_stations_in_Bangladesh</a:t>
            </a:r>
            <a:endParaRPr lang="en-US" sz="800" dirty="0">
              <a:latin typeface="+mj-lt"/>
            </a:endParaRPr>
          </a:p>
        </p:txBody>
      </p:sp>
    </p:spTree>
    <p:extLst>
      <p:ext uri="{BB962C8B-B14F-4D97-AF65-F5344CB8AC3E}">
        <p14:creationId xmlns:p14="http://schemas.microsoft.com/office/powerpoint/2010/main" val="4080971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501D5B3-71B5-C342-8C1C-696BA424341D}"/>
              </a:ext>
            </a:extLst>
          </p:cNvPr>
          <p:cNvSpPr/>
          <p:nvPr/>
        </p:nvSpPr>
        <p:spPr>
          <a:xfrm>
            <a:off x="356106" y="310896"/>
            <a:ext cx="7666137" cy="861774"/>
          </a:xfrm>
          <a:prstGeom prst="rect">
            <a:avLst/>
          </a:prstGeom>
        </p:spPr>
        <p:txBody>
          <a:bodyPr wrap="square">
            <a:spAutoFit/>
          </a:bodyPr>
          <a:lstStyle/>
          <a:p>
            <a:r>
              <a:rPr lang="en-US" sz="5000" b="1" dirty="0">
                <a:solidFill>
                  <a:srgbClr val="FF0000"/>
                </a:solidFill>
                <a:latin typeface="+mj-lt"/>
                <a:cs typeface="Calibri" panose="020F0502020204030204" pitchFamily="34" charset="0"/>
              </a:rPr>
              <a:t>Methods</a:t>
            </a:r>
          </a:p>
        </p:txBody>
      </p:sp>
      <p:sp>
        <p:nvSpPr>
          <p:cNvPr id="3" name="Footer Placeholder 2">
            <a:extLst>
              <a:ext uri="{FF2B5EF4-FFF2-40B4-BE49-F238E27FC236}">
                <a16:creationId xmlns:a16="http://schemas.microsoft.com/office/drawing/2014/main" id="{AF281755-BA79-9843-85D0-94E75E960A97}"/>
              </a:ext>
            </a:extLst>
          </p:cNvPr>
          <p:cNvSpPr>
            <a:spLocks noGrp="1"/>
          </p:cNvSpPr>
          <p:nvPr>
            <p:ph type="ftr" sz="quarter" idx="11"/>
          </p:nvPr>
        </p:nvSpPr>
        <p:spPr>
          <a:xfrm>
            <a:off x="1029507" y="6294013"/>
            <a:ext cx="10588752" cy="320040"/>
          </a:xfrm>
        </p:spPr>
        <p:txBody>
          <a:bodyPr/>
          <a:lstStyle/>
          <a:p>
            <a:r>
              <a:rPr lang="en-CA"/>
              <a:t>Rachel Yantzi, McMaster University, "Nothing in the world can serve those people like palliative care"</a:t>
            </a:r>
            <a:endParaRPr lang="en-US" dirty="0"/>
          </a:p>
        </p:txBody>
      </p:sp>
      <p:sp>
        <p:nvSpPr>
          <p:cNvPr id="9" name="TextBox 8">
            <a:extLst>
              <a:ext uri="{FF2B5EF4-FFF2-40B4-BE49-F238E27FC236}">
                <a16:creationId xmlns:a16="http://schemas.microsoft.com/office/drawing/2014/main" id="{1B706A93-9EB8-1340-AF43-840E56CF422D}"/>
              </a:ext>
            </a:extLst>
          </p:cNvPr>
          <p:cNvSpPr txBox="1"/>
          <p:nvPr/>
        </p:nvSpPr>
        <p:spPr>
          <a:xfrm>
            <a:off x="1009342" y="1172670"/>
            <a:ext cx="8742853" cy="1446550"/>
          </a:xfrm>
          <a:prstGeom prst="rect">
            <a:avLst/>
          </a:prstGeom>
          <a:noFill/>
        </p:spPr>
        <p:txBody>
          <a:bodyPr wrap="square" rtlCol="0">
            <a:spAutoFit/>
          </a:bodyPr>
          <a:lstStyle/>
          <a:p>
            <a:pPr marL="342900" indent="-342900">
              <a:buFont typeface="Wingdings" pitchFamily="2" charset="2"/>
              <a:buChar char="§"/>
            </a:pPr>
            <a:r>
              <a:rPr lang="en-US" sz="2200" dirty="0">
                <a:latin typeface="Calibri" panose="020F0502020204030204" pitchFamily="34" charset="0"/>
                <a:cs typeface="Calibri" panose="020F0502020204030204" pitchFamily="34" charset="0"/>
              </a:rPr>
              <a:t>Qualitative, constructivist approach</a:t>
            </a:r>
          </a:p>
          <a:p>
            <a:pPr marL="342900" indent="-342900">
              <a:buFont typeface="Wingdings" pitchFamily="2" charset="2"/>
              <a:buChar char="§"/>
            </a:pPr>
            <a:r>
              <a:rPr lang="en-US" sz="2200" dirty="0">
                <a:latin typeface="Calibri" panose="020F0502020204030204" pitchFamily="34" charset="0"/>
                <a:cs typeface="Calibri" panose="020F0502020204030204" pitchFamily="34" charset="0"/>
              </a:rPr>
              <a:t>Interpretive Description (Thorne, 2016)</a:t>
            </a:r>
          </a:p>
          <a:p>
            <a:pPr marL="342900" indent="-342900">
              <a:buFont typeface="Wingdings" pitchFamily="2" charset="2"/>
              <a:buChar char="§"/>
            </a:pPr>
            <a:r>
              <a:rPr lang="en-US" sz="2200" dirty="0">
                <a:latin typeface="Calibri" panose="020F0502020204030204" pitchFamily="34" charset="0"/>
                <a:cs typeface="Calibri" panose="020F0502020204030204" pitchFamily="34" charset="0"/>
              </a:rPr>
              <a:t>In-depth, open-ended interviews</a:t>
            </a:r>
          </a:p>
          <a:p>
            <a:pPr marL="342900" indent="-342900">
              <a:buFont typeface="Wingdings" pitchFamily="2" charset="2"/>
              <a:buChar char="§"/>
            </a:pPr>
            <a:r>
              <a:rPr lang="en-US" sz="2200" dirty="0">
                <a:latin typeface="Calibri" panose="020F0502020204030204" pitchFamily="34" charset="0"/>
                <a:cs typeface="Calibri" panose="020F0502020204030204" pitchFamily="34" charset="0"/>
              </a:rPr>
              <a:t>Analysis using </a:t>
            </a:r>
            <a:r>
              <a:rPr lang="en-US" sz="2200" dirty="0" err="1">
                <a:latin typeface="Calibri" panose="020F0502020204030204" pitchFamily="34" charset="0"/>
                <a:cs typeface="Calibri" panose="020F0502020204030204" pitchFamily="34" charset="0"/>
              </a:rPr>
              <a:t>Nvivo</a:t>
            </a:r>
            <a:r>
              <a:rPr lang="en-US" sz="2200" dirty="0">
                <a:latin typeface="Calibri" panose="020F0502020204030204" pitchFamily="34" charset="0"/>
                <a:cs typeface="Calibri" panose="020F0502020204030204" pitchFamily="34" charset="0"/>
              </a:rPr>
              <a:t> 11 qualitative data analysis software</a:t>
            </a:r>
          </a:p>
        </p:txBody>
      </p:sp>
      <p:graphicFrame>
        <p:nvGraphicFramePr>
          <p:cNvPr id="10" name="Chart 9">
            <a:extLst>
              <a:ext uri="{FF2B5EF4-FFF2-40B4-BE49-F238E27FC236}">
                <a16:creationId xmlns:a16="http://schemas.microsoft.com/office/drawing/2014/main" id="{91911196-A47E-284C-A2D8-7E74E90AAF81}"/>
              </a:ext>
            </a:extLst>
          </p:cNvPr>
          <p:cNvGraphicFramePr>
            <a:graphicFrameLocks/>
          </p:cNvGraphicFramePr>
          <p:nvPr>
            <p:extLst>
              <p:ext uri="{D42A27DB-BD31-4B8C-83A1-F6EECF244321}">
                <p14:modId xmlns:p14="http://schemas.microsoft.com/office/powerpoint/2010/main" val="4023465540"/>
              </p:ext>
            </p:extLst>
          </p:nvPr>
        </p:nvGraphicFramePr>
        <p:xfrm>
          <a:off x="671185" y="2887477"/>
          <a:ext cx="5457477" cy="36205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3FE981E5-1586-044E-AA04-D12313237978}"/>
              </a:ext>
            </a:extLst>
          </p:cNvPr>
          <p:cNvGraphicFramePr/>
          <p:nvPr>
            <p:extLst>
              <p:ext uri="{D42A27DB-BD31-4B8C-83A1-F6EECF244321}">
                <p14:modId xmlns:p14="http://schemas.microsoft.com/office/powerpoint/2010/main" val="928400906"/>
              </p:ext>
            </p:extLst>
          </p:nvPr>
        </p:nvGraphicFramePr>
        <p:xfrm>
          <a:off x="6703589" y="2494891"/>
          <a:ext cx="5187016" cy="405221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71867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501D5B3-71B5-C342-8C1C-696BA424341D}"/>
              </a:ext>
            </a:extLst>
          </p:cNvPr>
          <p:cNvSpPr/>
          <p:nvPr/>
        </p:nvSpPr>
        <p:spPr>
          <a:xfrm>
            <a:off x="356106" y="188170"/>
            <a:ext cx="5994804" cy="707886"/>
          </a:xfrm>
          <a:prstGeom prst="rect">
            <a:avLst/>
          </a:prstGeom>
        </p:spPr>
        <p:txBody>
          <a:bodyPr wrap="square">
            <a:spAutoFit/>
          </a:bodyPr>
          <a:lstStyle/>
          <a:p>
            <a:r>
              <a:rPr lang="en-US" sz="4000" b="1" dirty="0">
                <a:solidFill>
                  <a:srgbClr val="FF0000"/>
                </a:solidFill>
                <a:latin typeface="+mj-lt"/>
                <a:cs typeface="Calibri" panose="020F0502020204030204" pitchFamily="34" charset="0"/>
              </a:rPr>
              <a:t>Case Specific Themes </a:t>
            </a:r>
          </a:p>
        </p:txBody>
      </p:sp>
      <p:sp>
        <p:nvSpPr>
          <p:cNvPr id="3" name="Footer Placeholder 2">
            <a:extLst>
              <a:ext uri="{FF2B5EF4-FFF2-40B4-BE49-F238E27FC236}">
                <a16:creationId xmlns:a16="http://schemas.microsoft.com/office/drawing/2014/main" id="{AF281755-BA79-9843-85D0-94E75E960A97}"/>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graphicFrame>
        <p:nvGraphicFramePr>
          <p:cNvPr id="9" name="Diagram 8">
            <a:extLst>
              <a:ext uri="{FF2B5EF4-FFF2-40B4-BE49-F238E27FC236}">
                <a16:creationId xmlns:a16="http://schemas.microsoft.com/office/drawing/2014/main" id="{4D487C1A-FD66-C048-A113-E2DEEF98BB64}"/>
              </a:ext>
            </a:extLst>
          </p:cNvPr>
          <p:cNvGraphicFramePr/>
          <p:nvPr>
            <p:extLst>
              <p:ext uri="{D42A27DB-BD31-4B8C-83A1-F6EECF244321}">
                <p14:modId xmlns:p14="http://schemas.microsoft.com/office/powerpoint/2010/main" val="3424446310"/>
              </p:ext>
            </p:extLst>
          </p:nvPr>
        </p:nvGraphicFramePr>
        <p:xfrm>
          <a:off x="577232" y="1979719"/>
          <a:ext cx="11614768" cy="38974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Rectangle 10">
            <a:extLst>
              <a:ext uri="{FF2B5EF4-FFF2-40B4-BE49-F238E27FC236}">
                <a16:creationId xmlns:a16="http://schemas.microsoft.com/office/drawing/2014/main" id="{BC314CFB-89DF-294E-AAE1-F7BF42AFBD50}"/>
              </a:ext>
            </a:extLst>
          </p:cNvPr>
          <p:cNvSpPr/>
          <p:nvPr/>
        </p:nvSpPr>
        <p:spPr>
          <a:xfrm>
            <a:off x="356106" y="868563"/>
            <a:ext cx="11479788" cy="923330"/>
          </a:xfrm>
          <a:prstGeom prst="rect">
            <a:avLst/>
          </a:prstGeom>
          <a:solidFill>
            <a:schemeClr val="tx2">
              <a:lumMod val="20000"/>
              <a:lumOff val="80000"/>
            </a:schemeClr>
          </a:solidFill>
        </p:spPr>
        <p:txBody>
          <a:bodyPr wrap="square">
            <a:spAutoFit/>
          </a:bodyPr>
          <a:lstStyle/>
          <a:p>
            <a:r>
              <a:rPr lang="en-CA" dirty="0">
                <a:latin typeface="+mj-lt"/>
              </a:rPr>
              <a:t>“People say that I am going to die soon because I have cancer, a disease that does not heal, a disease which is more serious than HIV / AIDS… recently I went to [Hospital] to do some follow up on my medical file, and some of my stuff were stolen; they do it even when I am in the house, or if people know I'm sleeping” 	</a:t>
            </a:r>
            <a:r>
              <a:rPr lang="en-CA" sz="1600" dirty="0">
                <a:latin typeface="+mj-lt"/>
              </a:rPr>
              <a:t>–Refugee Participant</a:t>
            </a:r>
            <a:endParaRPr lang="en-US" sz="1600" dirty="0">
              <a:latin typeface="+mj-lt"/>
            </a:endParaRPr>
          </a:p>
        </p:txBody>
      </p:sp>
    </p:spTree>
    <p:extLst>
      <p:ext uri="{BB962C8B-B14F-4D97-AF65-F5344CB8AC3E}">
        <p14:creationId xmlns:p14="http://schemas.microsoft.com/office/powerpoint/2010/main" val="2975444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501D5B3-71B5-C342-8C1C-696BA424341D}"/>
              </a:ext>
            </a:extLst>
          </p:cNvPr>
          <p:cNvSpPr/>
          <p:nvPr/>
        </p:nvSpPr>
        <p:spPr>
          <a:xfrm>
            <a:off x="510725" y="219659"/>
            <a:ext cx="5626320" cy="861774"/>
          </a:xfrm>
          <a:prstGeom prst="rect">
            <a:avLst/>
          </a:prstGeom>
        </p:spPr>
        <p:txBody>
          <a:bodyPr wrap="square">
            <a:spAutoFit/>
          </a:bodyPr>
          <a:lstStyle/>
          <a:p>
            <a:r>
              <a:rPr lang="en-US" sz="5000" b="1" dirty="0">
                <a:solidFill>
                  <a:srgbClr val="FF0000"/>
                </a:solidFill>
                <a:latin typeface="+mj-lt"/>
                <a:cs typeface="Calibri" panose="020F0502020204030204" pitchFamily="34" charset="0"/>
              </a:rPr>
              <a:t>Overarching Themes</a:t>
            </a:r>
          </a:p>
        </p:txBody>
      </p:sp>
      <p:sp>
        <p:nvSpPr>
          <p:cNvPr id="3" name="Footer Placeholder 2">
            <a:extLst>
              <a:ext uri="{FF2B5EF4-FFF2-40B4-BE49-F238E27FC236}">
                <a16:creationId xmlns:a16="http://schemas.microsoft.com/office/drawing/2014/main" id="{FAEB2607-724D-CD4D-9B17-39791D7C793D}"/>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graphicFrame>
        <p:nvGraphicFramePr>
          <p:cNvPr id="9" name="Content Placeholder 3">
            <a:extLst>
              <a:ext uri="{FF2B5EF4-FFF2-40B4-BE49-F238E27FC236}">
                <a16:creationId xmlns:a16="http://schemas.microsoft.com/office/drawing/2014/main" id="{DA0B3AC9-0805-1A46-96AB-F619F0179849}"/>
              </a:ext>
            </a:extLst>
          </p:cNvPr>
          <p:cNvGraphicFramePr>
            <a:graphicFrameLocks/>
          </p:cNvGraphicFramePr>
          <p:nvPr>
            <p:extLst>
              <p:ext uri="{D42A27DB-BD31-4B8C-83A1-F6EECF244321}">
                <p14:modId xmlns:p14="http://schemas.microsoft.com/office/powerpoint/2010/main" val="3333238565"/>
              </p:ext>
            </p:extLst>
          </p:nvPr>
        </p:nvGraphicFramePr>
        <p:xfrm>
          <a:off x="572983" y="1161178"/>
          <a:ext cx="11619017" cy="47940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76451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D3962CD-C6C4-694A-A7D2-7DE123E3C38F}"/>
              </a:ext>
            </a:extLst>
          </p:cNvPr>
          <p:cNvPicPr>
            <a:picLocks noChangeAspect="1"/>
          </p:cNvPicPr>
          <p:nvPr/>
        </p:nvPicPr>
        <p:blipFill>
          <a:blip r:embed="rId3">
            <a:alphaModFix amt="35000"/>
          </a:blip>
          <a:stretch>
            <a:fillRect/>
          </a:stretch>
        </p:blipFill>
        <p:spPr>
          <a:xfrm>
            <a:off x="-150649" y="-240478"/>
            <a:ext cx="12493297" cy="12648801"/>
          </a:xfrm>
          <a:prstGeom prst="rect">
            <a:avLst/>
          </a:prstGeom>
          <a:effectLst>
            <a:softEdge rad="279400"/>
          </a:effectLst>
        </p:spPr>
      </p:pic>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635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6411DAD6-7568-774D-9EC8-2A44F0BB9113}"/>
              </a:ext>
            </a:extLst>
          </p:cNvPr>
          <p:cNvSpPr txBox="1">
            <a:spLocks/>
          </p:cNvSpPr>
          <p:nvPr/>
        </p:nvSpPr>
        <p:spPr>
          <a:xfrm>
            <a:off x="3870439" y="4530514"/>
            <a:ext cx="8031557" cy="1572231"/>
          </a:xfrm>
          <a:prstGeom prst="rect">
            <a:avLst/>
          </a:prstGeom>
          <a:solidFill>
            <a:schemeClr val="bg1">
              <a:alpha val="92000"/>
            </a:schemeClr>
          </a:solidFill>
          <a:effectLst>
            <a:softEdge rad="63500"/>
          </a:effectLst>
        </p:spPr>
        <p:txBody>
          <a:bodyPr>
            <a:noAutofit/>
          </a:bodyPr>
          <a:lst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a:lstStyle>
          <a:p>
            <a:pPr algn="l"/>
            <a:endParaRPr lang="en-US" sz="2400" spc="0" dirty="0"/>
          </a:p>
          <a:p>
            <a:pPr algn="l"/>
            <a:r>
              <a:rPr lang="en-US" sz="2600" spc="0" dirty="0"/>
              <a:t>“They stopped providing me with food coupons because I couldn’t go for required verifications”</a:t>
            </a:r>
          </a:p>
          <a:p>
            <a:pPr algn="l"/>
            <a:r>
              <a:rPr lang="en-US" sz="2400" spc="0" dirty="0">
                <a:cs typeface="Calibri" panose="020F0502020204030204" pitchFamily="34" charset="0"/>
              </a:rPr>
              <a:t>					-Refugee Participant</a:t>
            </a:r>
          </a:p>
          <a:p>
            <a:pPr algn="l"/>
            <a:r>
              <a:rPr lang="en-US" sz="2400" spc="0" dirty="0"/>
              <a:t> </a:t>
            </a:r>
          </a:p>
          <a:p>
            <a:pPr algn="l"/>
            <a:endParaRPr lang="en-US" sz="2400" spc="0" dirty="0"/>
          </a:p>
          <a:p>
            <a:pPr algn="l"/>
            <a:endParaRPr lang="en-US" sz="2400" spc="0" dirty="0"/>
          </a:p>
        </p:txBody>
      </p:sp>
      <p:sp>
        <p:nvSpPr>
          <p:cNvPr id="2" name="Footer Placeholder 1">
            <a:extLst>
              <a:ext uri="{FF2B5EF4-FFF2-40B4-BE49-F238E27FC236}">
                <a16:creationId xmlns:a16="http://schemas.microsoft.com/office/drawing/2014/main" id="{19DBE6F4-9C0B-FF47-B608-BC205A801B48}"/>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grpSp>
        <p:nvGrpSpPr>
          <p:cNvPr id="15" name="Group 14">
            <a:extLst>
              <a:ext uri="{FF2B5EF4-FFF2-40B4-BE49-F238E27FC236}">
                <a16:creationId xmlns:a16="http://schemas.microsoft.com/office/drawing/2014/main" id="{05C3D284-1B2A-764E-A7FE-74B8F5C69A10}"/>
              </a:ext>
            </a:extLst>
          </p:cNvPr>
          <p:cNvGrpSpPr/>
          <p:nvPr/>
        </p:nvGrpSpPr>
        <p:grpSpPr>
          <a:xfrm>
            <a:off x="1271342" y="579907"/>
            <a:ext cx="7726646" cy="773532"/>
            <a:chOff x="2139568" y="1402"/>
            <a:chExt cx="7726646" cy="773532"/>
          </a:xfrm>
        </p:grpSpPr>
        <p:sp>
          <p:nvSpPr>
            <p:cNvPr id="16" name="Pentagon 15">
              <a:extLst>
                <a:ext uri="{FF2B5EF4-FFF2-40B4-BE49-F238E27FC236}">
                  <a16:creationId xmlns:a16="http://schemas.microsoft.com/office/drawing/2014/main" id="{5716743E-371B-D249-81D2-24AF9916925F}"/>
                </a:ext>
              </a:extLst>
            </p:cNvPr>
            <p:cNvSpPr/>
            <p:nvPr/>
          </p:nvSpPr>
          <p:spPr>
            <a:xfrm rot="10800000">
              <a:off x="2139568" y="1402"/>
              <a:ext cx="7726646" cy="773532"/>
            </a:xfrm>
            <a:prstGeom prst="homePlate">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7" name="Pentagon 4">
              <a:extLst>
                <a:ext uri="{FF2B5EF4-FFF2-40B4-BE49-F238E27FC236}">
                  <a16:creationId xmlns:a16="http://schemas.microsoft.com/office/drawing/2014/main" id="{F9AE3735-D97B-FB48-9598-05B4092E516F}"/>
                </a:ext>
              </a:extLst>
            </p:cNvPr>
            <p:cNvSpPr txBox="1"/>
            <p:nvPr/>
          </p:nvSpPr>
          <p:spPr>
            <a:xfrm rot="21600000">
              <a:off x="2332951" y="1402"/>
              <a:ext cx="7533263" cy="7735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1106" tIns="102870" rIns="192024" bIns="102870" numCol="1" spcCol="1270" anchor="ctr" anchorCtr="0">
              <a:noAutofit/>
            </a:bodyPr>
            <a:lstStyle/>
            <a:p>
              <a:pPr marL="0" lvl="0" indent="0" algn="ctr" defTabSz="1200150">
                <a:lnSpc>
                  <a:spcPct val="90000"/>
                </a:lnSpc>
                <a:spcBef>
                  <a:spcPct val="0"/>
                </a:spcBef>
                <a:spcAft>
                  <a:spcPct val="35000"/>
                </a:spcAft>
                <a:buNone/>
              </a:pPr>
              <a:r>
                <a:rPr lang="en-US" sz="3000" b="1" kern="1200" dirty="0">
                  <a:latin typeface="+mj-lt"/>
                  <a:cs typeface="Calibri" panose="020F0502020204030204" pitchFamily="34" charset="0"/>
                </a:rPr>
                <a:t>Labyrinthine care pathways and long waits</a:t>
              </a:r>
              <a:endParaRPr lang="en-CA" sz="3000" b="1" kern="1200" dirty="0">
                <a:latin typeface="+mj-lt"/>
                <a:cs typeface="Calibri" panose="020F0502020204030204" pitchFamily="34" charset="0"/>
              </a:endParaRPr>
            </a:p>
          </p:txBody>
        </p:sp>
      </p:grpSp>
      <p:sp>
        <p:nvSpPr>
          <p:cNvPr id="19" name="Oval 18">
            <a:extLst>
              <a:ext uri="{FF2B5EF4-FFF2-40B4-BE49-F238E27FC236}">
                <a16:creationId xmlns:a16="http://schemas.microsoft.com/office/drawing/2014/main" id="{8126A1B0-0988-DC4F-9983-BA164D5A6511}"/>
              </a:ext>
            </a:extLst>
          </p:cNvPr>
          <p:cNvSpPr/>
          <p:nvPr/>
        </p:nvSpPr>
        <p:spPr>
          <a:xfrm>
            <a:off x="417339" y="577720"/>
            <a:ext cx="773532" cy="773532"/>
          </a:xfrm>
          <a:prstGeom prst="ellipse">
            <a:avLst/>
          </a:prstGeom>
          <a:blipFill dpi="0"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solidFill>
              <a:schemeClr val="lt1">
                <a:hueOff val="0"/>
                <a:satOff val="0"/>
                <a:lumOff val="0"/>
              </a:schemeClr>
            </a:solidFill>
          </a:ln>
        </p:spPr>
        <p:style>
          <a:lnRef idx="3">
            <a:schemeClr val="lt1">
              <a:hueOff val="0"/>
              <a:satOff val="0"/>
              <a:lumOff val="0"/>
              <a:alphaOff val="0"/>
            </a:schemeClr>
          </a:lnRef>
          <a:fillRef idx="1">
            <a:scrgbClr r="0" g="0" b="0"/>
          </a:fillRef>
          <a:effectRef idx="1">
            <a:schemeClr val="accent2">
              <a:tint val="50000"/>
              <a:hueOff val="0"/>
              <a:satOff val="0"/>
              <a:lumOff val="0"/>
              <a:alphaOff val="0"/>
            </a:schemeClr>
          </a:effectRef>
          <a:fontRef idx="minor">
            <a:schemeClr val="lt1">
              <a:hueOff val="0"/>
              <a:satOff val="0"/>
              <a:lumOff val="0"/>
              <a:alphaOff val="0"/>
            </a:schemeClr>
          </a:fontRef>
        </p:style>
      </p:sp>
      <p:sp>
        <p:nvSpPr>
          <p:cNvPr id="20" name="Title 1">
            <a:extLst>
              <a:ext uri="{FF2B5EF4-FFF2-40B4-BE49-F238E27FC236}">
                <a16:creationId xmlns:a16="http://schemas.microsoft.com/office/drawing/2014/main" id="{C1A68921-E458-C444-9F84-6002DC48B4AF}"/>
              </a:ext>
            </a:extLst>
          </p:cNvPr>
          <p:cNvSpPr txBox="1">
            <a:spLocks/>
          </p:cNvSpPr>
          <p:nvPr/>
        </p:nvSpPr>
        <p:spPr>
          <a:xfrm>
            <a:off x="296100" y="1598039"/>
            <a:ext cx="8214854" cy="2427050"/>
          </a:xfrm>
          <a:prstGeom prst="rect">
            <a:avLst/>
          </a:prstGeom>
          <a:solidFill>
            <a:schemeClr val="bg1">
              <a:alpha val="92000"/>
            </a:schemeClr>
          </a:solidFill>
          <a:effectLst>
            <a:softEdge rad="63500"/>
          </a:effectLst>
        </p:spPr>
        <p:txBody>
          <a:bodyPr>
            <a:noAutofit/>
          </a:bodyPr>
          <a:lst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a:lstStyle>
          <a:p>
            <a:pPr algn="l"/>
            <a:endParaRPr lang="en-US" sz="2400" spc="0" dirty="0"/>
          </a:p>
          <a:p>
            <a:pPr algn="l"/>
            <a:r>
              <a:rPr lang="en-US" sz="2400" spc="0" dirty="0"/>
              <a:t>“They said that the referral was in 2017 and since then it's now 2018 you need to bring in a new one…So she went so she came here, they gave her another referral which by that time she was having another swelling … they did an ultrasound and they found there is almost a 2 cm sub tissue mass.” </a:t>
            </a:r>
          </a:p>
          <a:p>
            <a:r>
              <a:rPr lang="en-US" sz="2600" spc="0" dirty="0"/>
              <a:t>					</a:t>
            </a:r>
            <a:r>
              <a:rPr lang="en-US" sz="2400" spc="0" dirty="0"/>
              <a:t>-Refugee Participant</a:t>
            </a:r>
          </a:p>
          <a:p>
            <a:endParaRPr lang="en-US" sz="2600" spc="0" dirty="0"/>
          </a:p>
        </p:txBody>
      </p:sp>
      <p:pic>
        <p:nvPicPr>
          <p:cNvPr id="21" name="Picture 20">
            <a:extLst>
              <a:ext uri="{FF2B5EF4-FFF2-40B4-BE49-F238E27FC236}">
                <a16:creationId xmlns:a16="http://schemas.microsoft.com/office/drawing/2014/main" id="{62A1DF82-2593-BC42-9130-9EB1B0058B17}"/>
              </a:ext>
            </a:extLst>
          </p:cNvPr>
          <p:cNvPicPr>
            <a:picLocks noChangeAspect="1"/>
          </p:cNvPicPr>
          <p:nvPr/>
        </p:nvPicPr>
        <p:blipFill>
          <a:blip r:embed="rId7"/>
          <a:stretch>
            <a:fillRect/>
          </a:stretch>
        </p:blipFill>
        <p:spPr>
          <a:xfrm flipH="1">
            <a:off x="8639859" y="107358"/>
            <a:ext cx="2825692" cy="4156870"/>
          </a:xfrm>
          <a:prstGeom prst="rect">
            <a:avLst/>
          </a:prstGeom>
        </p:spPr>
      </p:pic>
    </p:spTree>
    <p:extLst>
      <p:ext uri="{BB962C8B-B14F-4D97-AF65-F5344CB8AC3E}">
        <p14:creationId xmlns:p14="http://schemas.microsoft.com/office/powerpoint/2010/main" val="758758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E7B6238-D49D-DF4C-A1CD-6153FF7371D9}"/>
              </a:ext>
            </a:extLst>
          </p:cNvPr>
          <p:cNvSpPr/>
          <p:nvPr/>
        </p:nvSpPr>
        <p:spPr>
          <a:xfrm>
            <a:off x="852034" y="1733000"/>
            <a:ext cx="10541390" cy="3785652"/>
          </a:xfrm>
          <a:prstGeom prst="rect">
            <a:avLst/>
          </a:prstGeom>
        </p:spPr>
        <p:txBody>
          <a:bodyPr wrap="square">
            <a:spAutoFit/>
          </a:bodyPr>
          <a:lstStyle/>
          <a:p>
            <a:r>
              <a:rPr lang="en-US" sz="2400" dirty="0">
                <a:latin typeface="+mj-lt"/>
              </a:rPr>
              <a:t>“Actually for palliative patients they're doing nothing, I should not say that but they are doing very little. They can’t even provide pain management you know an organization like [HUMANITARIAN ORGANIZATION] they don't have morphine or morphine tablets. This is frustrating isn't it? … At least they can give pain management to the patients who are having moderate to severe pain. So it cannot, it should not happen. They do not have any morphine. They are referring patients to my organization which is I think the smallest organization in the camps… An organization that is working all over the world. Why should that be?”										</a:t>
            </a:r>
          </a:p>
          <a:p>
            <a:r>
              <a:rPr lang="en-US" sz="2400" dirty="0">
                <a:latin typeface="+mj-lt"/>
              </a:rPr>
              <a:t>															-Physician from Local NGO</a:t>
            </a:r>
          </a:p>
        </p:txBody>
      </p:sp>
      <p:sp>
        <p:nvSpPr>
          <p:cNvPr id="2" name="Footer Placeholder 1">
            <a:extLst>
              <a:ext uri="{FF2B5EF4-FFF2-40B4-BE49-F238E27FC236}">
                <a16:creationId xmlns:a16="http://schemas.microsoft.com/office/drawing/2014/main" id="{E7759FBC-4B34-754D-9449-EF922FC59BAB}"/>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grpSp>
        <p:nvGrpSpPr>
          <p:cNvPr id="14" name="Group 13">
            <a:extLst>
              <a:ext uri="{FF2B5EF4-FFF2-40B4-BE49-F238E27FC236}">
                <a16:creationId xmlns:a16="http://schemas.microsoft.com/office/drawing/2014/main" id="{7D99E306-42EE-764A-B067-19BB22078600}"/>
              </a:ext>
            </a:extLst>
          </p:cNvPr>
          <p:cNvGrpSpPr/>
          <p:nvPr/>
        </p:nvGrpSpPr>
        <p:grpSpPr>
          <a:xfrm>
            <a:off x="1474921" y="443110"/>
            <a:ext cx="7726646" cy="773532"/>
            <a:chOff x="2139568" y="1005840"/>
            <a:chExt cx="7726646" cy="773532"/>
          </a:xfrm>
        </p:grpSpPr>
        <p:sp>
          <p:nvSpPr>
            <p:cNvPr id="15" name="Pentagon 14">
              <a:extLst>
                <a:ext uri="{FF2B5EF4-FFF2-40B4-BE49-F238E27FC236}">
                  <a16:creationId xmlns:a16="http://schemas.microsoft.com/office/drawing/2014/main" id="{882A8ABA-823B-1F40-A0E5-D65E472696B1}"/>
                </a:ext>
              </a:extLst>
            </p:cNvPr>
            <p:cNvSpPr/>
            <p:nvPr/>
          </p:nvSpPr>
          <p:spPr>
            <a:xfrm rot="10800000">
              <a:off x="2139568" y="1005840"/>
              <a:ext cx="7726646" cy="773532"/>
            </a:xfrm>
            <a:prstGeom prst="homePlate">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16" name="Pentagon 4">
              <a:extLst>
                <a:ext uri="{FF2B5EF4-FFF2-40B4-BE49-F238E27FC236}">
                  <a16:creationId xmlns:a16="http://schemas.microsoft.com/office/drawing/2014/main" id="{C3DFD44E-FD15-AD41-A813-05E0409C0D14}"/>
                </a:ext>
              </a:extLst>
            </p:cNvPr>
            <p:cNvSpPr txBox="1"/>
            <p:nvPr/>
          </p:nvSpPr>
          <p:spPr>
            <a:xfrm rot="21600000">
              <a:off x="2332951" y="1005840"/>
              <a:ext cx="7533263" cy="7735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1106" tIns="102870" rIns="192024" bIns="102870" numCol="1" spcCol="1270" anchor="ctr" anchorCtr="0">
              <a:noAutofit/>
            </a:bodyPr>
            <a:lstStyle/>
            <a:p>
              <a:pPr marL="0" lvl="0" indent="0" algn="ctr" defTabSz="1200150">
                <a:lnSpc>
                  <a:spcPct val="90000"/>
                </a:lnSpc>
                <a:spcBef>
                  <a:spcPct val="0"/>
                </a:spcBef>
                <a:spcAft>
                  <a:spcPct val="35000"/>
                </a:spcAft>
                <a:buNone/>
              </a:pPr>
              <a:r>
                <a:rPr lang="en-CA" sz="3000" b="1" kern="1200" dirty="0">
                  <a:latin typeface="+mj-lt"/>
                </a:rPr>
                <a:t>Inadequate access to symptom </a:t>
              </a:r>
              <a:r>
                <a:rPr lang="en-CA" sz="3000" b="1" dirty="0">
                  <a:latin typeface="+mj-lt"/>
                </a:rPr>
                <a:t>c</a:t>
              </a:r>
              <a:r>
                <a:rPr lang="en-CA" sz="3000" b="1" kern="1200" dirty="0">
                  <a:latin typeface="+mj-lt"/>
                </a:rPr>
                <a:t>ontrol</a:t>
              </a:r>
            </a:p>
          </p:txBody>
        </p:sp>
      </p:grpSp>
      <p:sp>
        <p:nvSpPr>
          <p:cNvPr id="17" name="Oval 16">
            <a:extLst>
              <a:ext uri="{FF2B5EF4-FFF2-40B4-BE49-F238E27FC236}">
                <a16:creationId xmlns:a16="http://schemas.microsoft.com/office/drawing/2014/main" id="{99B0B8DD-27C3-634A-89F6-CB0C4CB09490}"/>
              </a:ext>
            </a:extLst>
          </p:cNvPr>
          <p:cNvSpPr/>
          <p:nvPr/>
        </p:nvSpPr>
        <p:spPr>
          <a:xfrm>
            <a:off x="694901" y="443108"/>
            <a:ext cx="773532" cy="773532"/>
          </a:xfrm>
          <a:prstGeom prst="ellipse">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3">
            <a:schemeClr val="lt1">
              <a:hueOff val="0"/>
              <a:satOff val="0"/>
              <a:lumOff val="0"/>
              <a:alphaOff val="0"/>
            </a:schemeClr>
          </a:lnRef>
          <a:fillRef idx="1">
            <a:scrgbClr r="0" g="0" b="0"/>
          </a:fillRef>
          <a:effectRef idx="1">
            <a:schemeClr val="accent3">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Tree>
    <p:extLst>
      <p:ext uri="{BB962C8B-B14F-4D97-AF65-F5344CB8AC3E}">
        <p14:creationId xmlns:p14="http://schemas.microsoft.com/office/powerpoint/2010/main" val="74507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B0C4672-21AB-7A42-B581-2A77E340D491}"/>
              </a:ext>
            </a:extLst>
          </p:cNvPr>
          <p:cNvSpPr/>
          <p:nvPr/>
        </p:nvSpPr>
        <p:spPr>
          <a:xfrm>
            <a:off x="1688605" y="1858099"/>
            <a:ext cx="8941210" cy="3293209"/>
          </a:xfrm>
          <a:prstGeom prst="rect">
            <a:avLst/>
          </a:prstGeom>
        </p:spPr>
        <p:txBody>
          <a:bodyPr wrap="square">
            <a:spAutoFit/>
          </a:bodyPr>
          <a:lstStyle/>
          <a:p>
            <a:r>
              <a:rPr lang="en-CA" sz="2600" dirty="0">
                <a:latin typeface="+mj-lt"/>
              </a:rPr>
              <a:t>“Yeah most of the time the patients at that time they did not get the care they needed. They had severe pain but they only got paracetamol. ‘They gave us </a:t>
            </a:r>
            <a:r>
              <a:rPr lang="en-CA" sz="2600" dirty="0" err="1">
                <a:latin typeface="+mj-lt"/>
              </a:rPr>
              <a:t>Ceclo</a:t>
            </a:r>
            <a:r>
              <a:rPr lang="en-CA" sz="2600" dirty="0">
                <a:latin typeface="+mj-lt"/>
              </a:rPr>
              <a:t> and paracetamol and so that doesn't help my pain so why should I go?’ So whenever one stroke patient or paralysis patient they go to the doctor they say we have nothing to do for you so they feel some sort of neglected that's why they did not appear in the camps”. </a:t>
            </a:r>
          </a:p>
          <a:p>
            <a:r>
              <a:rPr lang="en-CA" sz="2600" dirty="0">
                <a:latin typeface="+mj-lt"/>
              </a:rPr>
              <a:t>											-Physician from Local NGO</a:t>
            </a:r>
            <a:endParaRPr lang="en-US" sz="2600" dirty="0">
              <a:latin typeface="+mj-lt"/>
            </a:endParaRPr>
          </a:p>
        </p:txBody>
      </p:sp>
      <p:sp>
        <p:nvSpPr>
          <p:cNvPr id="2" name="Footer Placeholder 1">
            <a:extLst>
              <a:ext uri="{FF2B5EF4-FFF2-40B4-BE49-F238E27FC236}">
                <a16:creationId xmlns:a16="http://schemas.microsoft.com/office/drawing/2014/main" id="{4BCB142A-D034-D846-A948-8653E7333B67}"/>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grpSp>
        <p:nvGrpSpPr>
          <p:cNvPr id="17" name="Group 16">
            <a:extLst>
              <a:ext uri="{FF2B5EF4-FFF2-40B4-BE49-F238E27FC236}">
                <a16:creationId xmlns:a16="http://schemas.microsoft.com/office/drawing/2014/main" id="{26DA1469-A756-7640-B15E-97684030F001}"/>
              </a:ext>
            </a:extLst>
          </p:cNvPr>
          <p:cNvGrpSpPr/>
          <p:nvPr/>
        </p:nvGrpSpPr>
        <p:grpSpPr>
          <a:xfrm>
            <a:off x="1495222" y="567878"/>
            <a:ext cx="7726646" cy="773532"/>
            <a:chOff x="2139568" y="1005840"/>
            <a:chExt cx="7726646" cy="773532"/>
          </a:xfrm>
        </p:grpSpPr>
        <p:sp>
          <p:nvSpPr>
            <p:cNvPr id="18" name="Pentagon 17">
              <a:extLst>
                <a:ext uri="{FF2B5EF4-FFF2-40B4-BE49-F238E27FC236}">
                  <a16:creationId xmlns:a16="http://schemas.microsoft.com/office/drawing/2014/main" id="{1A5A4CA3-E373-2A46-9BDD-AA3B68D0FDF2}"/>
                </a:ext>
              </a:extLst>
            </p:cNvPr>
            <p:cNvSpPr/>
            <p:nvPr/>
          </p:nvSpPr>
          <p:spPr>
            <a:xfrm rot="10800000">
              <a:off x="2139568" y="1005840"/>
              <a:ext cx="7726646" cy="773532"/>
            </a:xfrm>
            <a:prstGeom prst="homePlate">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19" name="Pentagon 4">
              <a:extLst>
                <a:ext uri="{FF2B5EF4-FFF2-40B4-BE49-F238E27FC236}">
                  <a16:creationId xmlns:a16="http://schemas.microsoft.com/office/drawing/2014/main" id="{205CF730-A258-C742-9EF9-09BDD1473DE7}"/>
                </a:ext>
              </a:extLst>
            </p:cNvPr>
            <p:cNvSpPr txBox="1"/>
            <p:nvPr/>
          </p:nvSpPr>
          <p:spPr>
            <a:xfrm rot="21600000">
              <a:off x="2332951" y="1005840"/>
              <a:ext cx="7533263" cy="7735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1106" tIns="102870" rIns="192024" bIns="102870" numCol="1" spcCol="1270" anchor="ctr" anchorCtr="0">
              <a:noAutofit/>
            </a:bodyPr>
            <a:lstStyle/>
            <a:p>
              <a:pPr marL="0" lvl="0" indent="0" algn="ctr" defTabSz="1200150">
                <a:lnSpc>
                  <a:spcPct val="90000"/>
                </a:lnSpc>
                <a:spcBef>
                  <a:spcPct val="0"/>
                </a:spcBef>
                <a:spcAft>
                  <a:spcPct val="35000"/>
                </a:spcAft>
                <a:buNone/>
              </a:pPr>
              <a:r>
                <a:rPr lang="en-CA" sz="3000" b="1" kern="1200" dirty="0">
                  <a:latin typeface="+mj-lt"/>
                </a:rPr>
                <a:t>Inadequate access to symptom </a:t>
              </a:r>
              <a:r>
                <a:rPr lang="en-CA" sz="3000" b="1" dirty="0">
                  <a:latin typeface="+mj-lt"/>
                </a:rPr>
                <a:t>c</a:t>
              </a:r>
              <a:r>
                <a:rPr lang="en-CA" sz="3000" b="1" kern="1200" dirty="0">
                  <a:latin typeface="+mj-lt"/>
                </a:rPr>
                <a:t>ontrol</a:t>
              </a:r>
            </a:p>
          </p:txBody>
        </p:sp>
      </p:grpSp>
      <p:sp>
        <p:nvSpPr>
          <p:cNvPr id="21" name="Oval 20">
            <a:extLst>
              <a:ext uri="{FF2B5EF4-FFF2-40B4-BE49-F238E27FC236}">
                <a16:creationId xmlns:a16="http://schemas.microsoft.com/office/drawing/2014/main" id="{9DA2648C-0120-3E45-B9ED-2ACEAE80DFF8}"/>
              </a:ext>
            </a:extLst>
          </p:cNvPr>
          <p:cNvSpPr/>
          <p:nvPr/>
        </p:nvSpPr>
        <p:spPr>
          <a:xfrm>
            <a:off x="660386" y="567878"/>
            <a:ext cx="773532" cy="773532"/>
          </a:xfrm>
          <a:prstGeom prst="ellipse">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3">
            <a:schemeClr val="lt1">
              <a:hueOff val="0"/>
              <a:satOff val="0"/>
              <a:lumOff val="0"/>
              <a:alphaOff val="0"/>
            </a:schemeClr>
          </a:lnRef>
          <a:fillRef idx="1">
            <a:scrgbClr r="0" g="0" b="0"/>
          </a:fillRef>
          <a:effectRef idx="1">
            <a:schemeClr val="accent3">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301463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FF2DEBB-B9D2-3141-8500-ECBC61592096}"/>
              </a:ext>
            </a:extLst>
          </p:cNvPr>
          <p:cNvSpPr/>
          <p:nvPr/>
        </p:nvSpPr>
        <p:spPr>
          <a:xfrm>
            <a:off x="653466" y="1758366"/>
            <a:ext cx="10873125" cy="1785104"/>
          </a:xfrm>
          <a:prstGeom prst="rect">
            <a:avLst/>
          </a:prstGeom>
        </p:spPr>
        <p:txBody>
          <a:bodyPr wrap="square">
            <a:spAutoFit/>
          </a:bodyPr>
          <a:lstStyle/>
          <a:p>
            <a:r>
              <a:rPr lang="en-CA" sz="2200" dirty="0">
                <a:latin typeface="+mj-lt"/>
              </a:rPr>
              <a:t>“She told me ‘father, father I do not want to die. I want to live at least three months because my son will get married soon’. Then I became very emotional, I looked at her and smiled. I told her ‘aunt, you are not going to die. You will recover’. This patient is still alive. The doctor said that the she would not survive but she survives because God gave her life.  </a:t>
            </a:r>
          </a:p>
          <a:p>
            <a:r>
              <a:rPr lang="en-CA" sz="2200" dirty="0">
                <a:latin typeface="+mj-lt"/>
              </a:rPr>
              <a:t>																-Lay Health Worker</a:t>
            </a:r>
            <a:endParaRPr lang="en-US" sz="2200" dirty="0">
              <a:latin typeface="+mj-lt"/>
            </a:endParaRPr>
          </a:p>
        </p:txBody>
      </p:sp>
      <p:sp>
        <p:nvSpPr>
          <p:cNvPr id="2" name="Footer Placeholder 1">
            <a:extLst>
              <a:ext uri="{FF2B5EF4-FFF2-40B4-BE49-F238E27FC236}">
                <a16:creationId xmlns:a16="http://schemas.microsoft.com/office/drawing/2014/main" id="{E3614A45-0428-4748-821C-021E87AF7805}"/>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grpSp>
        <p:nvGrpSpPr>
          <p:cNvPr id="13" name="Group 12">
            <a:extLst>
              <a:ext uri="{FF2B5EF4-FFF2-40B4-BE49-F238E27FC236}">
                <a16:creationId xmlns:a16="http://schemas.microsoft.com/office/drawing/2014/main" id="{33F18635-3DFE-3742-95A6-37124CA5EB5B}"/>
              </a:ext>
            </a:extLst>
          </p:cNvPr>
          <p:cNvGrpSpPr/>
          <p:nvPr/>
        </p:nvGrpSpPr>
        <p:grpSpPr>
          <a:xfrm>
            <a:off x="1670454" y="578382"/>
            <a:ext cx="7726646" cy="773532"/>
            <a:chOff x="2139568" y="2010278"/>
            <a:chExt cx="7726646" cy="773532"/>
          </a:xfrm>
        </p:grpSpPr>
        <p:sp>
          <p:nvSpPr>
            <p:cNvPr id="14" name="Pentagon 13">
              <a:extLst>
                <a:ext uri="{FF2B5EF4-FFF2-40B4-BE49-F238E27FC236}">
                  <a16:creationId xmlns:a16="http://schemas.microsoft.com/office/drawing/2014/main" id="{0204D31A-1571-A942-8E7F-C3D2D401EF6A}"/>
                </a:ext>
              </a:extLst>
            </p:cNvPr>
            <p:cNvSpPr/>
            <p:nvPr/>
          </p:nvSpPr>
          <p:spPr>
            <a:xfrm rot="10800000">
              <a:off x="2139568" y="2010278"/>
              <a:ext cx="7726646" cy="773532"/>
            </a:xfrm>
            <a:prstGeom prst="homePlate">
              <a:avLst/>
            </a:prstGeom>
          </p:spPr>
          <p:style>
            <a:lnRef idx="3">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sp>
        <p:sp>
          <p:nvSpPr>
            <p:cNvPr id="15" name="Pentagon 4">
              <a:extLst>
                <a:ext uri="{FF2B5EF4-FFF2-40B4-BE49-F238E27FC236}">
                  <a16:creationId xmlns:a16="http://schemas.microsoft.com/office/drawing/2014/main" id="{B3D2018D-520C-414F-8042-7D40FA301E91}"/>
                </a:ext>
              </a:extLst>
            </p:cNvPr>
            <p:cNvSpPr txBox="1"/>
            <p:nvPr/>
          </p:nvSpPr>
          <p:spPr>
            <a:xfrm rot="21600000">
              <a:off x="2332951" y="2010278"/>
              <a:ext cx="7533263" cy="7735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1106" tIns="102870" rIns="192024" bIns="102870" numCol="1" spcCol="1270" anchor="ctr" anchorCtr="0">
              <a:noAutofit/>
            </a:bodyPr>
            <a:lstStyle/>
            <a:p>
              <a:pPr marL="0" lvl="0" indent="0" algn="ctr" defTabSz="1200150">
                <a:lnSpc>
                  <a:spcPct val="90000"/>
                </a:lnSpc>
                <a:spcBef>
                  <a:spcPct val="0"/>
                </a:spcBef>
                <a:spcAft>
                  <a:spcPct val="35000"/>
                </a:spcAft>
                <a:buNone/>
              </a:pPr>
              <a:r>
                <a:rPr lang="en-US" sz="3000" b="1" kern="1200" dirty="0">
                  <a:latin typeface="+mj-lt"/>
                </a:rPr>
                <a:t>Silence </a:t>
              </a:r>
              <a:r>
                <a:rPr lang="en-US" sz="3000" b="1" dirty="0">
                  <a:latin typeface="+mj-lt"/>
                </a:rPr>
                <a:t>a</a:t>
              </a:r>
              <a:r>
                <a:rPr lang="en-US" sz="3000" b="1" kern="1200" dirty="0">
                  <a:latin typeface="+mj-lt"/>
                </a:rPr>
                <a:t>round </a:t>
              </a:r>
              <a:r>
                <a:rPr lang="en-US" sz="3000" b="1" dirty="0">
                  <a:latin typeface="+mj-lt"/>
                </a:rPr>
                <a:t>d</a:t>
              </a:r>
              <a:r>
                <a:rPr lang="en-US" sz="3000" b="1" kern="1200" dirty="0">
                  <a:latin typeface="+mj-lt"/>
                </a:rPr>
                <a:t>eath &amp; dying</a:t>
              </a:r>
              <a:endParaRPr lang="en-CA" sz="3000" b="1" kern="1200" dirty="0">
                <a:latin typeface="+mj-lt"/>
              </a:endParaRPr>
            </a:p>
          </p:txBody>
        </p:sp>
      </p:grpSp>
      <p:sp>
        <p:nvSpPr>
          <p:cNvPr id="17" name="Oval 16">
            <a:extLst>
              <a:ext uri="{FF2B5EF4-FFF2-40B4-BE49-F238E27FC236}">
                <a16:creationId xmlns:a16="http://schemas.microsoft.com/office/drawing/2014/main" id="{BAA44CB2-69C6-1148-85F2-73E783443F69}"/>
              </a:ext>
            </a:extLst>
          </p:cNvPr>
          <p:cNvSpPr/>
          <p:nvPr/>
        </p:nvSpPr>
        <p:spPr>
          <a:xfrm>
            <a:off x="721690" y="570931"/>
            <a:ext cx="773532" cy="773532"/>
          </a:xfrm>
          <a:prstGeom prst="ellipse">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3">
            <a:schemeClr val="lt1">
              <a:hueOff val="0"/>
              <a:satOff val="0"/>
              <a:lumOff val="0"/>
              <a:alphaOff val="0"/>
            </a:schemeClr>
          </a:lnRef>
          <a:fillRef idx="1">
            <a:scrgbClr r="0" g="0" b="0"/>
          </a:fillRef>
          <a:effectRef idx="1">
            <a:schemeClr val="accent4">
              <a:tint val="50000"/>
              <a:hueOff val="0"/>
              <a:satOff val="0"/>
              <a:lumOff val="0"/>
              <a:alphaOff val="0"/>
            </a:schemeClr>
          </a:effectRef>
          <a:fontRef idx="minor">
            <a:schemeClr val="lt1">
              <a:hueOff val="0"/>
              <a:satOff val="0"/>
              <a:lumOff val="0"/>
              <a:alphaOff val="0"/>
            </a:schemeClr>
          </a:fontRef>
        </p:style>
      </p:sp>
      <p:sp>
        <p:nvSpPr>
          <p:cNvPr id="9" name="Rectangle 8">
            <a:extLst>
              <a:ext uri="{FF2B5EF4-FFF2-40B4-BE49-F238E27FC236}">
                <a16:creationId xmlns:a16="http://schemas.microsoft.com/office/drawing/2014/main" id="{1FE4ACED-86C4-4146-823F-4A5E06436C34}"/>
              </a:ext>
            </a:extLst>
          </p:cNvPr>
          <p:cNvSpPr/>
          <p:nvPr/>
        </p:nvSpPr>
        <p:spPr>
          <a:xfrm>
            <a:off x="721690" y="4044538"/>
            <a:ext cx="10671734" cy="1446550"/>
          </a:xfrm>
          <a:prstGeom prst="rect">
            <a:avLst/>
          </a:prstGeom>
        </p:spPr>
        <p:txBody>
          <a:bodyPr wrap="square">
            <a:spAutoFit/>
          </a:bodyPr>
          <a:lstStyle/>
          <a:p>
            <a:r>
              <a:rPr lang="en-CA" sz="2200" dirty="0">
                <a:solidFill>
                  <a:srgbClr val="000000"/>
                </a:solidFill>
                <a:latin typeface="+mj-lt"/>
              </a:rPr>
              <a:t>"In my experience, we don’t talk about death.  In general in Rwanda, because in our culture it’s kind of inappropriate to talk about death, even if someone is still breathing. Why? Because, life is really more important than death. And we don’t talk about it."  			</a:t>
            </a:r>
          </a:p>
          <a:p>
            <a:r>
              <a:rPr lang="en-CA" sz="2200" dirty="0">
                <a:solidFill>
                  <a:srgbClr val="000000"/>
                </a:solidFill>
                <a:latin typeface="+mj-lt"/>
              </a:rPr>
              <a:t>															-Local Healthcare Provider</a:t>
            </a:r>
            <a:endParaRPr lang="en-US" sz="2200" dirty="0">
              <a:latin typeface="+mj-lt"/>
            </a:endParaRPr>
          </a:p>
        </p:txBody>
      </p:sp>
    </p:spTree>
    <p:extLst>
      <p:ext uri="{BB962C8B-B14F-4D97-AF65-F5344CB8AC3E}">
        <p14:creationId xmlns:p14="http://schemas.microsoft.com/office/powerpoint/2010/main" val="4150374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3CF4BDDF-9666-A747-9288-60154313EF0C}"/>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
        <p:nvSpPr>
          <p:cNvPr id="11" name="Title 1">
            <a:extLst>
              <a:ext uri="{FF2B5EF4-FFF2-40B4-BE49-F238E27FC236}">
                <a16:creationId xmlns:a16="http://schemas.microsoft.com/office/drawing/2014/main" id="{D1E8D2B8-90A7-4844-9BB2-010438CFE089}"/>
              </a:ext>
            </a:extLst>
          </p:cNvPr>
          <p:cNvSpPr txBox="1">
            <a:spLocks/>
          </p:cNvSpPr>
          <p:nvPr/>
        </p:nvSpPr>
        <p:spPr>
          <a:xfrm>
            <a:off x="1210033" y="2272549"/>
            <a:ext cx="10183391" cy="3218539"/>
          </a:xfrm>
          <a:prstGeom prst="rect">
            <a:avLst/>
          </a:prstGeom>
        </p:spPr>
        <p:txBody>
          <a:bodyPr>
            <a:noAutofit/>
          </a:bodyPr>
          <a:lst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a:lstStyle>
          <a:p>
            <a:pPr algn="l"/>
            <a:r>
              <a:rPr lang="en-US" sz="3200" spc="0" dirty="0"/>
              <a:t>“The interest to provide such kind of a treatments or services, it’s not optimal because normally they focus on the life-saving, basic intervention, but not to such kind of services like rehabilitation, palliative care, these kind of things, they don’t - especially during the emergencies.” </a:t>
            </a:r>
          </a:p>
          <a:p>
            <a:r>
              <a:rPr lang="en-US" sz="3200" spc="0" dirty="0"/>
              <a:t>					</a:t>
            </a:r>
          </a:p>
          <a:p>
            <a:r>
              <a:rPr lang="en-US" sz="3200" spc="0" dirty="0"/>
              <a:t>					</a:t>
            </a:r>
            <a:r>
              <a:rPr lang="en-US" sz="2800" spc="0" dirty="0"/>
              <a:t>-International Healthcare Provider</a:t>
            </a:r>
            <a:br>
              <a:rPr lang="en-US" sz="3200" spc="0" dirty="0"/>
            </a:br>
            <a:endParaRPr lang="en-US" sz="3200" spc="0" dirty="0"/>
          </a:p>
        </p:txBody>
      </p:sp>
      <p:grpSp>
        <p:nvGrpSpPr>
          <p:cNvPr id="21" name="Group 20">
            <a:extLst>
              <a:ext uri="{FF2B5EF4-FFF2-40B4-BE49-F238E27FC236}">
                <a16:creationId xmlns:a16="http://schemas.microsoft.com/office/drawing/2014/main" id="{3F483524-E48C-AB4C-B9D7-75E463EC2257}"/>
              </a:ext>
            </a:extLst>
          </p:cNvPr>
          <p:cNvGrpSpPr/>
          <p:nvPr/>
        </p:nvGrpSpPr>
        <p:grpSpPr>
          <a:xfrm>
            <a:off x="1749598" y="624410"/>
            <a:ext cx="7726646" cy="773532"/>
            <a:chOff x="2139568" y="4019154"/>
            <a:chExt cx="7726646" cy="773532"/>
          </a:xfrm>
        </p:grpSpPr>
        <p:sp>
          <p:nvSpPr>
            <p:cNvPr id="22" name="Pentagon 21">
              <a:extLst>
                <a:ext uri="{FF2B5EF4-FFF2-40B4-BE49-F238E27FC236}">
                  <a16:creationId xmlns:a16="http://schemas.microsoft.com/office/drawing/2014/main" id="{A49FFE92-3198-2941-94F8-EC69B776625F}"/>
                </a:ext>
              </a:extLst>
            </p:cNvPr>
            <p:cNvSpPr/>
            <p:nvPr/>
          </p:nvSpPr>
          <p:spPr>
            <a:xfrm rot="10800000">
              <a:off x="2139568" y="4019154"/>
              <a:ext cx="7726646" cy="773532"/>
            </a:xfrm>
            <a:prstGeom prst="homePlate">
              <a:avLst/>
            </a:prstGeom>
          </p:spPr>
          <p:style>
            <a:lnRef idx="3">
              <a:schemeClr val="lt1">
                <a:hueOff val="0"/>
                <a:satOff val="0"/>
                <a:lumOff val="0"/>
                <a:alphaOff val="0"/>
              </a:schemeClr>
            </a:lnRef>
            <a:fillRef idx="1">
              <a:schemeClr val="accent6">
                <a:hueOff val="0"/>
                <a:satOff val="0"/>
                <a:lumOff val="0"/>
                <a:alphaOff val="0"/>
              </a:schemeClr>
            </a:fillRef>
            <a:effectRef idx="1">
              <a:schemeClr val="accent6">
                <a:hueOff val="0"/>
                <a:satOff val="0"/>
                <a:lumOff val="0"/>
                <a:alphaOff val="0"/>
              </a:schemeClr>
            </a:effectRef>
            <a:fontRef idx="minor">
              <a:schemeClr val="lt1"/>
            </a:fontRef>
          </p:style>
        </p:sp>
        <p:sp>
          <p:nvSpPr>
            <p:cNvPr id="23" name="Pentagon 4">
              <a:extLst>
                <a:ext uri="{FF2B5EF4-FFF2-40B4-BE49-F238E27FC236}">
                  <a16:creationId xmlns:a16="http://schemas.microsoft.com/office/drawing/2014/main" id="{A28E6F50-04C9-C740-B53D-109FE61C5054}"/>
                </a:ext>
              </a:extLst>
            </p:cNvPr>
            <p:cNvSpPr txBox="1"/>
            <p:nvPr/>
          </p:nvSpPr>
          <p:spPr>
            <a:xfrm rot="21600000">
              <a:off x="2332951" y="4019154"/>
              <a:ext cx="7533263" cy="7735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1106" tIns="102870" rIns="192024" bIns="102870" numCol="1" spcCol="1270" anchor="ctr" anchorCtr="0">
              <a:noAutofit/>
            </a:bodyPr>
            <a:lstStyle/>
            <a:p>
              <a:pPr marL="0" lvl="0" indent="0" algn="ctr" defTabSz="1200150">
                <a:lnSpc>
                  <a:spcPct val="90000"/>
                </a:lnSpc>
                <a:spcBef>
                  <a:spcPct val="0"/>
                </a:spcBef>
                <a:spcAft>
                  <a:spcPct val="35000"/>
                </a:spcAft>
                <a:buNone/>
              </a:pPr>
              <a:r>
                <a:rPr lang="en-US" sz="3000" b="1" kern="1200" dirty="0">
                  <a:latin typeface="+mj-lt"/>
                </a:rPr>
                <a:t>The false </a:t>
              </a:r>
              <a:r>
                <a:rPr lang="en-US" sz="3000" b="1" dirty="0">
                  <a:latin typeface="+mj-lt"/>
                </a:rPr>
                <a:t>d</a:t>
              </a:r>
              <a:r>
                <a:rPr lang="en-US" sz="3000" b="1" kern="1200" dirty="0">
                  <a:latin typeface="+mj-lt"/>
                </a:rPr>
                <a:t>ichotomy</a:t>
              </a:r>
              <a:endParaRPr lang="en-CA" sz="3000" b="1" kern="1200" dirty="0">
                <a:latin typeface="+mj-lt"/>
              </a:endParaRPr>
            </a:p>
          </p:txBody>
        </p:sp>
      </p:grpSp>
      <p:sp>
        <p:nvSpPr>
          <p:cNvPr id="25" name="Oval 24">
            <a:extLst>
              <a:ext uri="{FF2B5EF4-FFF2-40B4-BE49-F238E27FC236}">
                <a16:creationId xmlns:a16="http://schemas.microsoft.com/office/drawing/2014/main" id="{78FB3D5E-A621-F544-950F-FA9F8794BD14}"/>
              </a:ext>
            </a:extLst>
          </p:cNvPr>
          <p:cNvSpPr/>
          <p:nvPr/>
        </p:nvSpPr>
        <p:spPr>
          <a:xfrm>
            <a:off x="783355" y="624410"/>
            <a:ext cx="773532" cy="773532"/>
          </a:xfrm>
          <a:prstGeom prst="ellipse">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3">
            <a:schemeClr val="lt1">
              <a:hueOff val="0"/>
              <a:satOff val="0"/>
              <a:lumOff val="0"/>
              <a:alphaOff val="0"/>
            </a:schemeClr>
          </a:lnRef>
          <a:fillRef idx="1">
            <a:scrgbClr r="0" g="0" b="0"/>
          </a:fillRef>
          <a:effectRef idx="1">
            <a:schemeClr val="accent6">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992554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3CF4BDDF-9666-A747-9288-60154313EF0C}"/>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
        <p:nvSpPr>
          <p:cNvPr id="3" name="Rectangle 2">
            <a:extLst>
              <a:ext uri="{FF2B5EF4-FFF2-40B4-BE49-F238E27FC236}">
                <a16:creationId xmlns:a16="http://schemas.microsoft.com/office/drawing/2014/main" id="{1C69F740-7A6C-3945-9E02-ABA2C8BF0282}"/>
              </a:ext>
            </a:extLst>
          </p:cNvPr>
          <p:cNvSpPr/>
          <p:nvPr/>
        </p:nvSpPr>
        <p:spPr>
          <a:xfrm>
            <a:off x="1081667" y="2034590"/>
            <a:ext cx="10528771" cy="1015663"/>
          </a:xfrm>
          <a:prstGeom prst="rect">
            <a:avLst/>
          </a:prstGeom>
        </p:spPr>
        <p:txBody>
          <a:bodyPr wrap="square">
            <a:spAutoFit/>
          </a:bodyPr>
          <a:lstStyle/>
          <a:p>
            <a:r>
              <a:rPr lang="en-US" sz="3200" dirty="0">
                <a:latin typeface="+mj-lt"/>
              </a:rPr>
              <a:t>“If someone could just bring the water to my tent.”</a:t>
            </a:r>
          </a:p>
          <a:p>
            <a:r>
              <a:rPr lang="en-US" sz="2800" dirty="0">
                <a:latin typeface="+mj-lt"/>
              </a:rPr>
              <a:t>												</a:t>
            </a:r>
            <a:r>
              <a:rPr lang="en-US" sz="2600" dirty="0">
                <a:latin typeface="+mj-lt"/>
              </a:rPr>
              <a:t>-Refugee Participant </a:t>
            </a:r>
          </a:p>
        </p:txBody>
      </p:sp>
      <p:sp>
        <p:nvSpPr>
          <p:cNvPr id="20" name="Title 1">
            <a:extLst>
              <a:ext uri="{FF2B5EF4-FFF2-40B4-BE49-F238E27FC236}">
                <a16:creationId xmlns:a16="http://schemas.microsoft.com/office/drawing/2014/main" id="{D84E6C72-FE33-E942-9415-B4D4DE1D1D2C}"/>
              </a:ext>
            </a:extLst>
          </p:cNvPr>
          <p:cNvSpPr txBox="1">
            <a:spLocks/>
          </p:cNvSpPr>
          <p:nvPr/>
        </p:nvSpPr>
        <p:spPr>
          <a:xfrm>
            <a:off x="2927705" y="3797979"/>
            <a:ext cx="8956973" cy="2276685"/>
          </a:xfrm>
          <a:prstGeom prst="rect">
            <a:avLst/>
          </a:prstGeom>
        </p:spPr>
        <p:txBody>
          <a:bodyPr>
            <a:normAutofit fontScale="97500"/>
          </a:bodyPr>
          <a:lst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a:lstStyle>
          <a:p>
            <a:pPr algn="l"/>
            <a:r>
              <a:rPr lang="en-US" sz="3200" spc="0" dirty="0"/>
              <a:t>“Holding the hand of someone who’s dying and letting that one go peacefully. But to that person, that will be what he’s leaving this world with. Someone who cares.”</a:t>
            </a:r>
          </a:p>
          <a:p>
            <a:pPr algn="l"/>
            <a:r>
              <a:rPr lang="en-US" sz="3200" spc="0" dirty="0"/>
              <a:t>					  </a:t>
            </a:r>
            <a:r>
              <a:rPr lang="en-US" sz="2700" spc="0" dirty="0"/>
              <a:t>-Local Healthcare Provider </a:t>
            </a:r>
            <a:r>
              <a:rPr lang="en-US" sz="3200" spc="0" dirty="0"/>
              <a:t>	</a:t>
            </a:r>
            <a:endParaRPr lang="en-US" spc="0" dirty="0"/>
          </a:p>
        </p:txBody>
      </p:sp>
      <p:grpSp>
        <p:nvGrpSpPr>
          <p:cNvPr id="21" name="Group 20">
            <a:extLst>
              <a:ext uri="{FF2B5EF4-FFF2-40B4-BE49-F238E27FC236}">
                <a16:creationId xmlns:a16="http://schemas.microsoft.com/office/drawing/2014/main" id="{28B80A06-8C6A-6148-9483-BAAA43F5BB62}"/>
              </a:ext>
            </a:extLst>
          </p:cNvPr>
          <p:cNvGrpSpPr/>
          <p:nvPr/>
        </p:nvGrpSpPr>
        <p:grpSpPr>
          <a:xfrm>
            <a:off x="1953785" y="443110"/>
            <a:ext cx="7726646" cy="773532"/>
            <a:chOff x="2139568" y="3014716"/>
            <a:chExt cx="7726646" cy="773532"/>
          </a:xfrm>
        </p:grpSpPr>
        <p:sp>
          <p:nvSpPr>
            <p:cNvPr id="22" name="Pentagon 21">
              <a:extLst>
                <a:ext uri="{FF2B5EF4-FFF2-40B4-BE49-F238E27FC236}">
                  <a16:creationId xmlns:a16="http://schemas.microsoft.com/office/drawing/2014/main" id="{A91CF898-70EF-BD4C-9A3F-AE4A755575CA}"/>
                </a:ext>
              </a:extLst>
            </p:cNvPr>
            <p:cNvSpPr/>
            <p:nvPr/>
          </p:nvSpPr>
          <p:spPr>
            <a:xfrm rot="10800000">
              <a:off x="2139568" y="3014716"/>
              <a:ext cx="7726646" cy="773532"/>
            </a:xfrm>
            <a:prstGeom prst="homePlate">
              <a:avLst/>
            </a:prstGeom>
          </p:spPr>
          <p:style>
            <a:lnRef idx="3">
              <a:schemeClr val="lt1">
                <a:hueOff val="0"/>
                <a:satOff val="0"/>
                <a:lumOff val="0"/>
                <a:alphaOff val="0"/>
              </a:schemeClr>
            </a:lnRef>
            <a:fillRef idx="1">
              <a:schemeClr val="accent5">
                <a:hueOff val="0"/>
                <a:satOff val="0"/>
                <a:lumOff val="0"/>
                <a:alphaOff val="0"/>
              </a:schemeClr>
            </a:fillRef>
            <a:effectRef idx="1">
              <a:schemeClr val="accent5">
                <a:hueOff val="0"/>
                <a:satOff val="0"/>
                <a:lumOff val="0"/>
                <a:alphaOff val="0"/>
              </a:schemeClr>
            </a:effectRef>
            <a:fontRef idx="minor">
              <a:schemeClr val="lt1"/>
            </a:fontRef>
          </p:style>
        </p:sp>
        <p:sp>
          <p:nvSpPr>
            <p:cNvPr id="23" name="Pentagon 4">
              <a:extLst>
                <a:ext uri="{FF2B5EF4-FFF2-40B4-BE49-F238E27FC236}">
                  <a16:creationId xmlns:a16="http://schemas.microsoft.com/office/drawing/2014/main" id="{3E7CB78B-D1A1-DF4C-85CB-03193465E204}"/>
                </a:ext>
              </a:extLst>
            </p:cNvPr>
            <p:cNvSpPr txBox="1"/>
            <p:nvPr/>
          </p:nvSpPr>
          <p:spPr>
            <a:xfrm rot="21600000">
              <a:off x="2332951" y="3014716"/>
              <a:ext cx="7533263" cy="7735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1106" tIns="102870" rIns="192024" bIns="102870" numCol="1" spcCol="1270" anchor="ctr" anchorCtr="0">
              <a:noAutofit/>
            </a:bodyPr>
            <a:lstStyle/>
            <a:p>
              <a:pPr marL="0" lvl="0" indent="0" algn="ctr" defTabSz="1200150">
                <a:lnSpc>
                  <a:spcPct val="90000"/>
                </a:lnSpc>
                <a:spcBef>
                  <a:spcPct val="0"/>
                </a:spcBef>
                <a:spcAft>
                  <a:spcPct val="35000"/>
                </a:spcAft>
                <a:buNone/>
              </a:pPr>
              <a:r>
                <a:rPr lang="en-US" sz="3000" b="1" kern="1200" dirty="0">
                  <a:latin typeface="+mj-lt"/>
                </a:rPr>
                <a:t>Small things that make a difference</a:t>
              </a:r>
              <a:endParaRPr lang="en-CA" sz="3000" b="1" kern="1200" dirty="0">
                <a:latin typeface="+mj-lt"/>
              </a:endParaRPr>
            </a:p>
          </p:txBody>
        </p:sp>
      </p:grpSp>
      <p:sp>
        <p:nvSpPr>
          <p:cNvPr id="25" name="Oval 24">
            <a:extLst>
              <a:ext uri="{FF2B5EF4-FFF2-40B4-BE49-F238E27FC236}">
                <a16:creationId xmlns:a16="http://schemas.microsoft.com/office/drawing/2014/main" id="{278C65F2-7F02-E247-9B06-8B799012FDA9}"/>
              </a:ext>
            </a:extLst>
          </p:cNvPr>
          <p:cNvSpPr/>
          <p:nvPr/>
        </p:nvSpPr>
        <p:spPr>
          <a:xfrm>
            <a:off x="1029443" y="437500"/>
            <a:ext cx="773532" cy="773532"/>
          </a:xfrm>
          <a:prstGeom prst="ellipse">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3">
            <a:schemeClr val="lt1">
              <a:hueOff val="0"/>
              <a:satOff val="0"/>
              <a:lumOff val="0"/>
              <a:alphaOff val="0"/>
            </a:schemeClr>
          </a:lnRef>
          <a:fillRef idx="1">
            <a:scrgbClr r="0" g="0" b="0"/>
          </a:fillRef>
          <a:effectRef idx="1">
            <a:schemeClr val="accent5">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887423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9631-35D4-1040-BC30-BF58B97CBE44}"/>
              </a:ext>
            </a:extLst>
          </p:cNvPr>
          <p:cNvSpPr>
            <a:spLocks noGrp="1"/>
          </p:cNvSpPr>
          <p:nvPr>
            <p:ph type="title"/>
          </p:nvPr>
        </p:nvSpPr>
        <p:spPr/>
        <p:txBody>
          <a:bodyPr/>
          <a:lstStyle/>
          <a:p>
            <a:r>
              <a:rPr lang="en-US" dirty="0"/>
              <a:t>False dichotomy</a:t>
            </a:r>
          </a:p>
        </p:txBody>
      </p:sp>
      <p:sp>
        <p:nvSpPr>
          <p:cNvPr id="3" name="Content Placeholder 2">
            <a:extLst>
              <a:ext uri="{FF2B5EF4-FFF2-40B4-BE49-F238E27FC236}">
                <a16:creationId xmlns:a16="http://schemas.microsoft.com/office/drawing/2014/main" id="{BDB0B19B-C323-4B47-B186-786A9EBA361C}"/>
              </a:ext>
            </a:extLst>
          </p:cNvPr>
          <p:cNvSpPr>
            <a:spLocks noGrp="1"/>
          </p:cNvSpPr>
          <p:nvPr>
            <p:ph idx="1"/>
          </p:nvPr>
        </p:nvSpPr>
        <p:spPr>
          <a:xfrm>
            <a:off x="5269813" y="310896"/>
            <a:ext cx="6281873" cy="5850340"/>
          </a:xfrm>
        </p:spPr>
        <p:txBody>
          <a:bodyPr>
            <a:noAutofit/>
          </a:bodyPr>
          <a:lstStyle/>
          <a:p>
            <a:pPr marL="0" indent="0">
              <a:buNone/>
            </a:pPr>
            <a:r>
              <a:rPr lang="en-US" sz="2200" dirty="0">
                <a:latin typeface="+mj-lt"/>
                <a:cs typeface="Calibri" panose="020F0502020204030204" pitchFamily="34" charset="0"/>
              </a:rPr>
              <a:t>“Given the humanitarian’s oft-cited dual imperative to alleviate suffering and preserve human dignity, how is it that palliative care has been side-lined in the development and delivery of humanitarian health </a:t>
            </a:r>
            <a:r>
              <a:rPr lang="en-US" sz="2200" dirty="0" err="1">
                <a:latin typeface="+mj-lt"/>
                <a:cs typeface="Calibri" panose="020F0502020204030204" pitchFamily="34" charset="0"/>
              </a:rPr>
              <a:t>programmes</a:t>
            </a:r>
            <a:r>
              <a:rPr lang="en-US" sz="2200" dirty="0">
                <a:latin typeface="+mj-lt"/>
                <a:cs typeface="Calibri" panose="020F0502020204030204" pitchFamily="34" charset="0"/>
              </a:rPr>
              <a:t>? Arguably the most pervasive justification remains the claim that health services must be rationed in such a way as to privilege life-saving interventions in resource scarce contexts. </a:t>
            </a:r>
            <a:r>
              <a:rPr lang="en-US" sz="2200" b="1" dirty="0">
                <a:latin typeface="+mj-lt"/>
                <a:cs typeface="Calibri" panose="020F0502020204030204" pitchFamily="34" charset="0"/>
              </a:rPr>
              <a:t>The imperative to save lies is clearly a priority in such circumstances where lives can be saved, but this justification generates a false dichotomy between palliative and curative approaches, and downplays the feasibility of integrated programming”</a:t>
            </a:r>
            <a:r>
              <a:rPr lang="en-US" sz="2200" dirty="0">
                <a:latin typeface="+mj-lt"/>
                <a:cs typeface="Calibri" panose="020F0502020204030204" pitchFamily="34" charset="0"/>
              </a:rPr>
              <a:t>.</a:t>
            </a:r>
          </a:p>
          <a:p>
            <a:pPr lvl="1" algn="r"/>
            <a:r>
              <a:rPr lang="en-US" dirty="0">
                <a:latin typeface="+mj-lt"/>
                <a:cs typeface="Calibri" panose="020F0502020204030204" pitchFamily="34" charset="0"/>
              </a:rPr>
              <a:t>Smith, James, and </a:t>
            </a:r>
            <a:r>
              <a:rPr lang="en-US" dirty="0" err="1">
                <a:latin typeface="+mj-lt"/>
                <a:cs typeface="Calibri" panose="020F0502020204030204" pitchFamily="34" charset="0"/>
              </a:rPr>
              <a:t>Tammam</a:t>
            </a:r>
            <a:r>
              <a:rPr lang="en-US" dirty="0">
                <a:latin typeface="+mj-lt"/>
                <a:cs typeface="Calibri" panose="020F0502020204030204" pitchFamily="34" charset="0"/>
              </a:rPr>
              <a:t> </a:t>
            </a:r>
            <a:r>
              <a:rPr lang="en-US" dirty="0" err="1">
                <a:latin typeface="+mj-lt"/>
                <a:cs typeface="Calibri" panose="020F0502020204030204" pitchFamily="34" charset="0"/>
              </a:rPr>
              <a:t>Aloudat</a:t>
            </a:r>
            <a:r>
              <a:rPr lang="en-US" dirty="0">
                <a:latin typeface="+mj-lt"/>
                <a:cs typeface="Calibri" panose="020F0502020204030204" pitchFamily="34" charset="0"/>
              </a:rPr>
              <a:t>. "Palliative care in humanitarian medicine." (2017): 99-101.</a:t>
            </a:r>
          </a:p>
        </p:txBody>
      </p:sp>
      <p:sp>
        <p:nvSpPr>
          <p:cNvPr id="4" name="Footer Placeholder 3">
            <a:extLst>
              <a:ext uri="{FF2B5EF4-FFF2-40B4-BE49-F238E27FC236}">
                <a16:creationId xmlns:a16="http://schemas.microsoft.com/office/drawing/2014/main" id="{0F3BF6E7-7366-F747-A676-73A3DC53BE76}"/>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Tree>
    <p:extLst>
      <p:ext uri="{BB962C8B-B14F-4D97-AF65-F5344CB8AC3E}">
        <p14:creationId xmlns:p14="http://schemas.microsoft.com/office/powerpoint/2010/main" val="250224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12524D2-7F6A-7B48-BE9B-A776E7F30DC9}"/>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grpSp>
        <p:nvGrpSpPr>
          <p:cNvPr id="9" name="Group 8">
            <a:extLst>
              <a:ext uri="{FF2B5EF4-FFF2-40B4-BE49-F238E27FC236}">
                <a16:creationId xmlns:a16="http://schemas.microsoft.com/office/drawing/2014/main" id="{C46E0923-5EE1-8C4A-B2B0-12C4AC69F7DD}"/>
              </a:ext>
            </a:extLst>
          </p:cNvPr>
          <p:cNvGrpSpPr/>
          <p:nvPr/>
        </p:nvGrpSpPr>
        <p:grpSpPr>
          <a:xfrm>
            <a:off x="9618020" y="2298576"/>
            <a:ext cx="2141502" cy="2158037"/>
            <a:chOff x="7002022" y="2226496"/>
            <a:chExt cx="1060608" cy="1060608"/>
          </a:xfrm>
        </p:grpSpPr>
        <p:sp>
          <p:nvSpPr>
            <p:cNvPr id="10" name="Oval 9">
              <a:extLst>
                <a:ext uri="{FF2B5EF4-FFF2-40B4-BE49-F238E27FC236}">
                  <a16:creationId xmlns:a16="http://schemas.microsoft.com/office/drawing/2014/main" id="{C2753D09-A0A1-724D-83EC-586D0EB809DB}"/>
                </a:ext>
              </a:extLst>
            </p:cNvPr>
            <p:cNvSpPr/>
            <p:nvPr/>
          </p:nvSpPr>
          <p:spPr>
            <a:xfrm>
              <a:off x="7002022" y="2226496"/>
              <a:ext cx="1060608" cy="106060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Oval 4">
              <a:extLst>
                <a:ext uri="{FF2B5EF4-FFF2-40B4-BE49-F238E27FC236}">
                  <a16:creationId xmlns:a16="http://schemas.microsoft.com/office/drawing/2014/main" id="{8B547978-114E-B546-B537-83AB7312332F}"/>
                </a:ext>
              </a:extLst>
            </p:cNvPr>
            <p:cNvSpPr txBox="1"/>
            <p:nvPr/>
          </p:nvSpPr>
          <p:spPr>
            <a:xfrm>
              <a:off x="7157344" y="2381818"/>
              <a:ext cx="749964" cy="7499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2400" b="1" kern="1200" dirty="0">
                  <a:latin typeface="+mj-lt"/>
                </a:rPr>
                <a:t>Integrated </a:t>
              </a:r>
              <a:r>
                <a:rPr lang="en-US" sz="2400" b="1" dirty="0">
                  <a:latin typeface="+mj-lt"/>
                </a:rPr>
                <a:t>p</a:t>
              </a:r>
              <a:r>
                <a:rPr lang="en-US" sz="2400" b="1" kern="1200" dirty="0">
                  <a:latin typeface="+mj-lt"/>
                </a:rPr>
                <a:t>alliative </a:t>
              </a:r>
              <a:r>
                <a:rPr lang="en-US" sz="2400" b="1" dirty="0">
                  <a:latin typeface="+mj-lt"/>
                </a:rPr>
                <a:t>c</a:t>
              </a:r>
              <a:r>
                <a:rPr lang="en-US" sz="2400" b="1" kern="1200" dirty="0">
                  <a:latin typeface="+mj-lt"/>
                </a:rPr>
                <a:t>are</a:t>
              </a:r>
            </a:p>
          </p:txBody>
        </p:sp>
      </p:grpSp>
      <p:sp>
        <p:nvSpPr>
          <p:cNvPr id="16" name="TextBox 15">
            <a:extLst>
              <a:ext uri="{FF2B5EF4-FFF2-40B4-BE49-F238E27FC236}">
                <a16:creationId xmlns:a16="http://schemas.microsoft.com/office/drawing/2014/main" id="{78D2A2B7-4D4F-A141-ADE6-F8A306551022}"/>
              </a:ext>
            </a:extLst>
          </p:cNvPr>
          <p:cNvSpPr txBox="1"/>
          <p:nvPr/>
        </p:nvSpPr>
        <p:spPr>
          <a:xfrm>
            <a:off x="4857368" y="2758863"/>
            <a:ext cx="1756769" cy="149383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dirty="0">
                <a:latin typeface="+mj-lt"/>
              </a:rPr>
              <a:t>Fears &amp; </a:t>
            </a:r>
            <a:r>
              <a:rPr lang="en-US" sz="2400" dirty="0">
                <a:latin typeface="+mj-lt"/>
              </a:rPr>
              <a:t>t</a:t>
            </a:r>
            <a:r>
              <a:rPr lang="en-US" sz="2400" kern="1200" dirty="0">
                <a:latin typeface="+mj-lt"/>
              </a:rPr>
              <a:t>aboos around hastening </a:t>
            </a:r>
            <a:r>
              <a:rPr lang="en-US" sz="2400" dirty="0">
                <a:latin typeface="+mj-lt"/>
              </a:rPr>
              <a:t>d</a:t>
            </a:r>
            <a:r>
              <a:rPr lang="en-US" sz="2400" kern="1200" dirty="0">
                <a:latin typeface="+mj-lt"/>
              </a:rPr>
              <a:t>eath</a:t>
            </a:r>
          </a:p>
        </p:txBody>
      </p:sp>
      <p:sp>
        <p:nvSpPr>
          <p:cNvPr id="17" name="TextBox 16">
            <a:extLst>
              <a:ext uri="{FF2B5EF4-FFF2-40B4-BE49-F238E27FC236}">
                <a16:creationId xmlns:a16="http://schemas.microsoft.com/office/drawing/2014/main" id="{D45C60E3-FC47-9141-B334-E2CB514A61C1}"/>
              </a:ext>
            </a:extLst>
          </p:cNvPr>
          <p:cNvSpPr txBox="1"/>
          <p:nvPr/>
        </p:nvSpPr>
        <p:spPr>
          <a:xfrm>
            <a:off x="2707349" y="2707909"/>
            <a:ext cx="1677184" cy="146294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dirty="0">
                <a:latin typeface="+mj-lt"/>
              </a:rPr>
              <a:t>Silence </a:t>
            </a:r>
            <a:r>
              <a:rPr lang="en-US" sz="2400" dirty="0">
                <a:latin typeface="+mj-lt"/>
              </a:rPr>
              <a:t>a</a:t>
            </a:r>
            <a:r>
              <a:rPr lang="en-US" sz="2400" kern="1200" dirty="0">
                <a:latin typeface="+mj-lt"/>
              </a:rPr>
              <a:t>round </a:t>
            </a:r>
            <a:r>
              <a:rPr lang="en-US" sz="2400" dirty="0">
                <a:latin typeface="+mj-lt"/>
              </a:rPr>
              <a:t>d</a:t>
            </a:r>
            <a:r>
              <a:rPr lang="en-US" sz="2400" kern="1200" dirty="0">
                <a:latin typeface="+mj-lt"/>
              </a:rPr>
              <a:t>eath &amp; dying</a:t>
            </a:r>
          </a:p>
        </p:txBody>
      </p:sp>
      <p:sp>
        <p:nvSpPr>
          <p:cNvPr id="18" name="TextBox 17">
            <a:extLst>
              <a:ext uri="{FF2B5EF4-FFF2-40B4-BE49-F238E27FC236}">
                <a16:creationId xmlns:a16="http://schemas.microsoft.com/office/drawing/2014/main" id="{1CBC02EC-C718-6142-BCA7-9F946147F79D}"/>
              </a:ext>
            </a:extLst>
          </p:cNvPr>
          <p:cNvSpPr txBox="1"/>
          <p:nvPr/>
        </p:nvSpPr>
        <p:spPr>
          <a:xfrm>
            <a:off x="253702" y="2663303"/>
            <a:ext cx="2141502" cy="14285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dirty="0">
                <a:latin typeface="+mj-lt"/>
              </a:rPr>
              <a:t>Prognostic uncertainty</a:t>
            </a:r>
          </a:p>
        </p:txBody>
      </p:sp>
      <p:sp>
        <p:nvSpPr>
          <p:cNvPr id="19" name="TextBox 18">
            <a:extLst>
              <a:ext uri="{FF2B5EF4-FFF2-40B4-BE49-F238E27FC236}">
                <a16:creationId xmlns:a16="http://schemas.microsoft.com/office/drawing/2014/main" id="{D7F742B3-AAA4-874C-96D3-C24D14B3237E}"/>
              </a:ext>
            </a:extLst>
          </p:cNvPr>
          <p:cNvSpPr txBox="1"/>
          <p:nvPr/>
        </p:nvSpPr>
        <p:spPr>
          <a:xfrm>
            <a:off x="7238427" y="2758863"/>
            <a:ext cx="1709231" cy="152915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dirty="0">
                <a:latin typeface="+mj-lt"/>
              </a:rPr>
              <a:t>Blurring of curative &amp; </a:t>
            </a:r>
            <a:r>
              <a:rPr lang="en-US" sz="2400" dirty="0">
                <a:latin typeface="+mj-lt"/>
              </a:rPr>
              <a:t>p</a:t>
            </a:r>
            <a:r>
              <a:rPr lang="en-US" sz="2400" kern="1200" dirty="0">
                <a:latin typeface="+mj-lt"/>
              </a:rPr>
              <a:t>alliative care</a:t>
            </a:r>
          </a:p>
        </p:txBody>
      </p:sp>
      <p:sp>
        <p:nvSpPr>
          <p:cNvPr id="20" name="Chevron 19">
            <a:extLst>
              <a:ext uri="{FF2B5EF4-FFF2-40B4-BE49-F238E27FC236}">
                <a16:creationId xmlns:a16="http://schemas.microsoft.com/office/drawing/2014/main" id="{CDE3F6D7-093E-5C44-9D0E-A3C07F7EA9A6}"/>
              </a:ext>
            </a:extLst>
          </p:cNvPr>
          <p:cNvSpPr/>
          <p:nvPr/>
        </p:nvSpPr>
        <p:spPr>
          <a:xfrm>
            <a:off x="2343747" y="2956604"/>
            <a:ext cx="457517" cy="873450"/>
          </a:xfrm>
          <a:prstGeom prst="chevron">
            <a:avLst>
              <a:gd name="adj" fmla="val 6231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1" name="Chevron 20">
            <a:extLst>
              <a:ext uri="{FF2B5EF4-FFF2-40B4-BE49-F238E27FC236}">
                <a16:creationId xmlns:a16="http://schemas.microsoft.com/office/drawing/2014/main" id="{6202F6E3-9C6E-3140-82D4-280497F3C154}"/>
              </a:ext>
            </a:extLst>
          </p:cNvPr>
          <p:cNvSpPr/>
          <p:nvPr/>
        </p:nvSpPr>
        <p:spPr>
          <a:xfrm>
            <a:off x="4351744" y="2992275"/>
            <a:ext cx="457517" cy="873450"/>
          </a:xfrm>
          <a:prstGeom prst="chevron">
            <a:avLst>
              <a:gd name="adj" fmla="val 6231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2" name="Chevron 21">
            <a:extLst>
              <a:ext uri="{FF2B5EF4-FFF2-40B4-BE49-F238E27FC236}">
                <a16:creationId xmlns:a16="http://schemas.microsoft.com/office/drawing/2014/main" id="{33234F76-E83B-5C4B-B24D-A185C2D95758}"/>
              </a:ext>
            </a:extLst>
          </p:cNvPr>
          <p:cNvSpPr/>
          <p:nvPr/>
        </p:nvSpPr>
        <p:spPr>
          <a:xfrm>
            <a:off x="6600258" y="2956604"/>
            <a:ext cx="457517" cy="873450"/>
          </a:xfrm>
          <a:prstGeom prst="chevron">
            <a:avLst>
              <a:gd name="adj" fmla="val 6231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3" name="Chevron 22">
            <a:extLst>
              <a:ext uri="{FF2B5EF4-FFF2-40B4-BE49-F238E27FC236}">
                <a16:creationId xmlns:a16="http://schemas.microsoft.com/office/drawing/2014/main" id="{1ADE411D-3C2F-EB4C-8971-E2E9A9616955}"/>
              </a:ext>
            </a:extLst>
          </p:cNvPr>
          <p:cNvSpPr/>
          <p:nvPr/>
        </p:nvSpPr>
        <p:spPr>
          <a:xfrm>
            <a:off x="8947658" y="3006853"/>
            <a:ext cx="457517" cy="873450"/>
          </a:xfrm>
          <a:prstGeom prst="chevron">
            <a:avLst>
              <a:gd name="adj" fmla="val 6231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Tree>
    <p:extLst>
      <p:ext uri="{BB962C8B-B14F-4D97-AF65-F5344CB8AC3E}">
        <p14:creationId xmlns:p14="http://schemas.microsoft.com/office/powerpoint/2010/main" val="927337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Diagram 2">
            <a:extLst>
              <a:ext uri="{FF2B5EF4-FFF2-40B4-BE49-F238E27FC236}">
                <a16:creationId xmlns:a16="http://schemas.microsoft.com/office/drawing/2014/main" id="{CE8C3683-C6E5-BD4F-BF44-D096C112B419}"/>
              </a:ext>
            </a:extLst>
          </p:cNvPr>
          <p:cNvGraphicFramePr/>
          <p:nvPr>
            <p:extLst>
              <p:ext uri="{D42A27DB-BD31-4B8C-83A1-F6EECF244321}">
                <p14:modId xmlns:p14="http://schemas.microsoft.com/office/powerpoint/2010/main" val="1612930710"/>
              </p:ext>
            </p:extLst>
          </p:nvPr>
        </p:nvGraphicFramePr>
        <p:xfrm>
          <a:off x="-2353994" y="-165835"/>
          <a:ext cx="11330927" cy="5542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Footer Placeholder 1">
            <a:extLst>
              <a:ext uri="{FF2B5EF4-FFF2-40B4-BE49-F238E27FC236}">
                <a16:creationId xmlns:a16="http://schemas.microsoft.com/office/drawing/2014/main" id="{9687BFA5-A48C-B346-AAA0-AF22F5452FF3}"/>
              </a:ext>
            </a:extLst>
          </p:cNvPr>
          <p:cNvSpPr>
            <a:spLocks noGrp="1"/>
          </p:cNvSpPr>
          <p:nvPr>
            <p:ph type="ftr" sz="quarter" idx="11"/>
          </p:nvPr>
        </p:nvSpPr>
        <p:spPr>
          <a:xfrm>
            <a:off x="804672" y="6227064"/>
            <a:ext cx="10588752" cy="320040"/>
          </a:xfrm>
        </p:spPr>
        <p:txBody>
          <a:bodyPr/>
          <a:lstStyle/>
          <a:p>
            <a:r>
              <a:rPr lang="en-CA"/>
              <a:t>Rachel Yantzi, McMaster University, "Nothing in the world can serve those people like palliative care"</a:t>
            </a:r>
            <a:endParaRPr lang="en-US" dirty="0"/>
          </a:p>
        </p:txBody>
      </p:sp>
      <p:sp>
        <p:nvSpPr>
          <p:cNvPr id="13" name="Rounded Rectangular Callout 12">
            <a:extLst>
              <a:ext uri="{FF2B5EF4-FFF2-40B4-BE49-F238E27FC236}">
                <a16:creationId xmlns:a16="http://schemas.microsoft.com/office/drawing/2014/main" id="{390A47C8-57FD-014A-B8F6-DDE02EE6FFEC}"/>
              </a:ext>
            </a:extLst>
          </p:cNvPr>
          <p:cNvSpPr/>
          <p:nvPr/>
        </p:nvSpPr>
        <p:spPr>
          <a:xfrm>
            <a:off x="6835454" y="3346826"/>
            <a:ext cx="5035221" cy="2229520"/>
          </a:xfrm>
          <a:prstGeom prst="wedgeRoundRectCallou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000" dirty="0">
                <a:latin typeface="+mj-lt"/>
                <a:cs typeface="Calibri" panose="020F0502020204030204" pitchFamily="34" charset="0"/>
              </a:rPr>
              <a:t>“We go to these patients and give encouragement for living. When a patient receives palliative care then, Inshallah, they live longer, and even if they do not live longer they live peacefully”</a:t>
            </a:r>
          </a:p>
          <a:p>
            <a:r>
              <a:rPr lang="en-CA" sz="2000" dirty="0">
                <a:latin typeface="+mj-lt"/>
                <a:cs typeface="Calibri" panose="020F0502020204030204" pitchFamily="34" charset="0"/>
              </a:rPr>
              <a:t>							</a:t>
            </a:r>
            <a:r>
              <a:rPr lang="en-CA" sz="1400" dirty="0">
                <a:latin typeface="+mj-lt"/>
                <a:cs typeface="Calibri" panose="020F0502020204030204" pitchFamily="34" charset="0"/>
              </a:rPr>
              <a:t>-Lay Health Worker </a:t>
            </a:r>
            <a:endParaRPr lang="en-US" sz="1400" dirty="0">
              <a:latin typeface="+mj-lt"/>
              <a:cs typeface="Calibri" panose="020F0502020204030204" pitchFamily="34" charset="0"/>
            </a:endParaRPr>
          </a:p>
        </p:txBody>
      </p:sp>
      <p:sp>
        <p:nvSpPr>
          <p:cNvPr id="14" name="Oval Callout 13">
            <a:extLst>
              <a:ext uri="{FF2B5EF4-FFF2-40B4-BE49-F238E27FC236}">
                <a16:creationId xmlns:a16="http://schemas.microsoft.com/office/drawing/2014/main" id="{BDFF7BA9-31D4-244F-8724-F52C227D2A16}"/>
              </a:ext>
            </a:extLst>
          </p:cNvPr>
          <p:cNvSpPr/>
          <p:nvPr/>
        </p:nvSpPr>
        <p:spPr>
          <a:xfrm>
            <a:off x="6670344" y="293025"/>
            <a:ext cx="5035221" cy="2229520"/>
          </a:xfrm>
          <a:prstGeom prst="wedgeEllipseCallout">
            <a:avLst/>
          </a:prstGeom>
          <a:solidFill>
            <a:schemeClr val="accent5">
              <a:lumMod val="40000"/>
              <a:lumOff val="6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CA" dirty="0">
                <a:solidFill>
                  <a:sysClr val="windowText" lastClr="000000"/>
                </a:solidFill>
                <a:latin typeface="+mj-lt"/>
                <a:cs typeface="Calibri" panose="020F0502020204030204" pitchFamily="34" charset="0"/>
              </a:rPr>
              <a:t>“The patient was sent to us with a broken arm without any splint... I told that doctor that could you please make a splint, and he said we don't have those facilities”</a:t>
            </a:r>
          </a:p>
          <a:p>
            <a:pPr lvl="0"/>
            <a:r>
              <a:rPr lang="en-CA" dirty="0">
                <a:solidFill>
                  <a:sysClr val="windowText" lastClr="000000"/>
                </a:solidFill>
                <a:latin typeface="+mj-lt"/>
                <a:cs typeface="Calibri" panose="020F0502020204030204" pitchFamily="34" charset="0"/>
              </a:rPr>
              <a:t>				</a:t>
            </a:r>
            <a:r>
              <a:rPr lang="en-CA" sz="1400" dirty="0">
                <a:solidFill>
                  <a:sysClr val="windowText" lastClr="000000"/>
                </a:solidFill>
                <a:latin typeface="+mj-lt"/>
                <a:cs typeface="Calibri" panose="020F0502020204030204" pitchFamily="34" charset="0"/>
              </a:rPr>
              <a:t>-Local Physician</a:t>
            </a:r>
            <a:endParaRPr lang="en-US" sz="1400" dirty="0">
              <a:solidFill>
                <a:sysClr val="windowText" lastClr="000000"/>
              </a:solidFill>
              <a:latin typeface="+mj-lt"/>
              <a:cs typeface="Calibri" panose="020F0502020204030204" pitchFamily="34" charset="0"/>
            </a:endParaRPr>
          </a:p>
        </p:txBody>
      </p:sp>
    </p:spTree>
    <p:extLst>
      <p:ext uri="{BB962C8B-B14F-4D97-AF65-F5344CB8AC3E}">
        <p14:creationId xmlns:p14="http://schemas.microsoft.com/office/powerpoint/2010/main" val="447616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0BEB9BD-DD71-0348-81EB-0A8F4872298E}"/>
              </a:ext>
            </a:extLst>
          </p:cNvPr>
          <p:cNvSpPr/>
          <p:nvPr/>
        </p:nvSpPr>
        <p:spPr>
          <a:xfrm>
            <a:off x="356106" y="242747"/>
            <a:ext cx="6910118" cy="861774"/>
          </a:xfrm>
          <a:prstGeom prst="rect">
            <a:avLst/>
          </a:prstGeom>
          <a:ln>
            <a:noFill/>
          </a:ln>
        </p:spPr>
        <p:txBody>
          <a:bodyPr wrap="square">
            <a:spAutoFit/>
          </a:bodyPr>
          <a:lstStyle/>
          <a:p>
            <a:r>
              <a:rPr lang="en-US" sz="5000" b="1" dirty="0">
                <a:solidFill>
                  <a:srgbClr val="FF0000"/>
                </a:solidFill>
                <a:latin typeface="+mj-lt"/>
                <a:cs typeface="Calibri" panose="020F0502020204030204" pitchFamily="34" charset="0"/>
              </a:rPr>
              <a:t>Practical Suggestions</a:t>
            </a:r>
          </a:p>
        </p:txBody>
      </p:sp>
      <p:sp>
        <p:nvSpPr>
          <p:cNvPr id="3" name="Footer Placeholder 2">
            <a:extLst>
              <a:ext uri="{FF2B5EF4-FFF2-40B4-BE49-F238E27FC236}">
                <a16:creationId xmlns:a16="http://schemas.microsoft.com/office/drawing/2014/main" id="{0BA93C8C-8199-5D43-90BA-D5AF85EEFE01}"/>
              </a:ext>
            </a:extLst>
          </p:cNvPr>
          <p:cNvSpPr>
            <a:spLocks noGrp="1"/>
          </p:cNvSpPr>
          <p:nvPr>
            <p:ph type="ftr" sz="quarter" idx="11"/>
          </p:nvPr>
        </p:nvSpPr>
        <p:spPr/>
        <p:txBody>
          <a:bodyPr/>
          <a:lstStyle/>
          <a:p>
            <a:r>
              <a:rPr lang="en-CA">
                <a:latin typeface="+mj-lt"/>
              </a:rPr>
              <a:t>Rachel Yantzi, McMaster University, "Nothing in the world can serve those people like palliative care"</a:t>
            </a:r>
            <a:endParaRPr lang="en-US" dirty="0">
              <a:latin typeface="+mj-lt"/>
            </a:endParaRPr>
          </a:p>
        </p:txBody>
      </p:sp>
      <p:sp>
        <p:nvSpPr>
          <p:cNvPr id="16" name="Rounded Rectangle 15">
            <a:extLst>
              <a:ext uri="{FF2B5EF4-FFF2-40B4-BE49-F238E27FC236}">
                <a16:creationId xmlns:a16="http://schemas.microsoft.com/office/drawing/2014/main" id="{60D5D9AB-777D-124A-AB15-7B262A70FD47}"/>
              </a:ext>
            </a:extLst>
          </p:cNvPr>
          <p:cNvSpPr/>
          <p:nvPr/>
        </p:nvSpPr>
        <p:spPr>
          <a:xfrm>
            <a:off x="8642857" y="2687507"/>
            <a:ext cx="3201654" cy="170503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latin typeface="+mj-lt"/>
              </a:rPr>
              <a:t>Dedicated tents for dying patients and grieving families  during mass casualty events </a:t>
            </a:r>
          </a:p>
        </p:txBody>
      </p:sp>
      <p:sp>
        <p:nvSpPr>
          <p:cNvPr id="17" name="Rounded Rectangle 16">
            <a:extLst>
              <a:ext uri="{FF2B5EF4-FFF2-40B4-BE49-F238E27FC236}">
                <a16:creationId xmlns:a16="http://schemas.microsoft.com/office/drawing/2014/main" id="{10140DC4-03ED-A74C-B02A-A1872E47104A}"/>
              </a:ext>
            </a:extLst>
          </p:cNvPr>
          <p:cNvSpPr/>
          <p:nvPr/>
        </p:nvSpPr>
        <p:spPr>
          <a:xfrm>
            <a:off x="454159" y="3373706"/>
            <a:ext cx="4145329" cy="8081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latin typeface="+mj-lt"/>
            </a:endParaRPr>
          </a:p>
          <a:p>
            <a:pPr algn="ctr"/>
            <a:r>
              <a:rPr lang="en-US" sz="2200" dirty="0">
                <a:latin typeface="+mj-lt"/>
              </a:rPr>
              <a:t>Facilitating Community Supports</a:t>
            </a:r>
          </a:p>
          <a:p>
            <a:pPr algn="ctr"/>
            <a:endParaRPr lang="en-US" sz="2200" dirty="0">
              <a:latin typeface="+mj-lt"/>
            </a:endParaRPr>
          </a:p>
        </p:txBody>
      </p:sp>
      <p:sp>
        <p:nvSpPr>
          <p:cNvPr id="18" name="Rounded Rectangle 17">
            <a:extLst>
              <a:ext uri="{FF2B5EF4-FFF2-40B4-BE49-F238E27FC236}">
                <a16:creationId xmlns:a16="http://schemas.microsoft.com/office/drawing/2014/main" id="{581A8DA2-0EBB-0348-AB40-D0674DF69011}"/>
              </a:ext>
            </a:extLst>
          </p:cNvPr>
          <p:cNvSpPr/>
          <p:nvPr/>
        </p:nvSpPr>
        <p:spPr>
          <a:xfrm>
            <a:off x="2355574" y="4045120"/>
            <a:ext cx="4145329" cy="199461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mj-lt"/>
              </a:rPr>
              <a:t>‘So I guess the palliative care in her case was let’s get the community to help her…So we made a plan… that every day the women would go and see her twice a day.  See how she was doing’</a:t>
            </a:r>
          </a:p>
        </p:txBody>
      </p:sp>
      <p:pic>
        <p:nvPicPr>
          <p:cNvPr id="13" name="Graphic 12" descr="Link">
            <a:extLst>
              <a:ext uri="{FF2B5EF4-FFF2-40B4-BE49-F238E27FC236}">
                <a16:creationId xmlns:a16="http://schemas.microsoft.com/office/drawing/2014/main" id="{9F38FD6A-D549-7B4B-AEC1-91676CF7FF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53386" y="3951704"/>
            <a:ext cx="914400" cy="914400"/>
          </a:xfrm>
          <a:prstGeom prst="rect">
            <a:avLst/>
          </a:prstGeom>
        </p:spPr>
      </p:pic>
      <p:sp>
        <p:nvSpPr>
          <p:cNvPr id="19" name="Rounded Rectangle 18">
            <a:extLst>
              <a:ext uri="{FF2B5EF4-FFF2-40B4-BE49-F238E27FC236}">
                <a16:creationId xmlns:a16="http://schemas.microsoft.com/office/drawing/2014/main" id="{A72545F3-D746-FF41-BCC2-7F23090DF1E9}"/>
              </a:ext>
            </a:extLst>
          </p:cNvPr>
          <p:cNvSpPr/>
          <p:nvPr/>
        </p:nvSpPr>
        <p:spPr>
          <a:xfrm>
            <a:off x="4404143" y="3202046"/>
            <a:ext cx="3753179" cy="56375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latin typeface="+mj-lt"/>
              </a:rPr>
              <a:t>Good Samaritans in Rwanda </a:t>
            </a:r>
          </a:p>
        </p:txBody>
      </p:sp>
      <p:sp>
        <p:nvSpPr>
          <p:cNvPr id="20" name="Rounded Rectangle 19">
            <a:extLst>
              <a:ext uri="{FF2B5EF4-FFF2-40B4-BE49-F238E27FC236}">
                <a16:creationId xmlns:a16="http://schemas.microsoft.com/office/drawing/2014/main" id="{27D99306-5C65-0C47-AC6E-FCDB3DD6E6D4}"/>
              </a:ext>
            </a:extLst>
          </p:cNvPr>
          <p:cNvSpPr/>
          <p:nvPr/>
        </p:nvSpPr>
        <p:spPr>
          <a:xfrm>
            <a:off x="6753803" y="1038945"/>
            <a:ext cx="3422649" cy="129620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latin typeface="+mj-lt"/>
              </a:rPr>
              <a:t>Using technology to assess and monitor palliative patients remotely  </a:t>
            </a:r>
          </a:p>
        </p:txBody>
      </p:sp>
      <p:pic>
        <p:nvPicPr>
          <p:cNvPr id="21" name="Picture 20">
            <a:extLst>
              <a:ext uri="{FF2B5EF4-FFF2-40B4-BE49-F238E27FC236}">
                <a16:creationId xmlns:a16="http://schemas.microsoft.com/office/drawing/2014/main" id="{04A6B590-F84C-2D4F-A20F-41060F47C3AD}"/>
              </a:ext>
            </a:extLst>
          </p:cNvPr>
          <p:cNvPicPr>
            <a:picLocks noChangeAspect="1"/>
          </p:cNvPicPr>
          <p:nvPr/>
        </p:nvPicPr>
        <p:blipFill>
          <a:blip r:embed="rId6"/>
          <a:stretch>
            <a:fillRect/>
          </a:stretch>
        </p:blipFill>
        <p:spPr>
          <a:xfrm>
            <a:off x="10176452" y="1181562"/>
            <a:ext cx="1010971" cy="1010971"/>
          </a:xfrm>
          <a:prstGeom prst="rect">
            <a:avLst/>
          </a:prstGeom>
          <a:ln>
            <a:noFill/>
          </a:ln>
        </p:spPr>
      </p:pic>
      <p:sp>
        <p:nvSpPr>
          <p:cNvPr id="22" name="Rounded Rectangle 21">
            <a:extLst>
              <a:ext uri="{FF2B5EF4-FFF2-40B4-BE49-F238E27FC236}">
                <a16:creationId xmlns:a16="http://schemas.microsoft.com/office/drawing/2014/main" id="{5501D57B-AF03-E349-B510-57C58D7BE1DA}"/>
              </a:ext>
            </a:extLst>
          </p:cNvPr>
          <p:cNvSpPr/>
          <p:nvPr/>
        </p:nvSpPr>
        <p:spPr>
          <a:xfrm>
            <a:off x="1653386" y="1293653"/>
            <a:ext cx="3465868" cy="161038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latin typeface="+mj-lt"/>
              </a:rPr>
              <a:t>Expanding the role of psycho-social workers in assessing local practices around death and dying</a:t>
            </a:r>
          </a:p>
        </p:txBody>
      </p:sp>
      <p:pic>
        <p:nvPicPr>
          <p:cNvPr id="24" name="Graphic 23" descr="Group brainstorm">
            <a:extLst>
              <a:ext uri="{FF2B5EF4-FFF2-40B4-BE49-F238E27FC236}">
                <a16:creationId xmlns:a16="http://schemas.microsoft.com/office/drawing/2014/main" id="{D5C0FA5A-3058-B047-AFC7-59B42A85AFF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73945" y="1911440"/>
            <a:ext cx="1121122" cy="1121122"/>
          </a:xfrm>
          <a:prstGeom prst="rect">
            <a:avLst/>
          </a:prstGeom>
        </p:spPr>
      </p:pic>
      <p:sp>
        <p:nvSpPr>
          <p:cNvPr id="25" name="Rounded Rectangle 24">
            <a:extLst>
              <a:ext uri="{FF2B5EF4-FFF2-40B4-BE49-F238E27FC236}">
                <a16:creationId xmlns:a16="http://schemas.microsoft.com/office/drawing/2014/main" id="{AF52FBA3-C4B5-D246-B475-3D16FA4EC91B}"/>
              </a:ext>
            </a:extLst>
          </p:cNvPr>
          <p:cNvSpPr/>
          <p:nvPr/>
        </p:nvSpPr>
        <p:spPr>
          <a:xfrm>
            <a:off x="9313422" y="4281269"/>
            <a:ext cx="2202939" cy="159986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mj-lt"/>
              </a:rPr>
              <a:t>’You had to create a little bubble the best you can’</a:t>
            </a:r>
          </a:p>
        </p:txBody>
      </p:sp>
      <p:pic>
        <p:nvPicPr>
          <p:cNvPr id="15" name="Graphic 14" descr="Tent">
            <a:extLst>
              <a:ext uri="{FF2B5EF4-FFF2-40B4-BE49-F238E27FC236}">
                <a16:creationId xmlns:a16="http://schemas.microsoft.com/office/drawing/2014/main" id="{6C3702AF-8B21-A842-898E-18A3FDF72F6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683307" y="3880303"/>
            <a:ext cx="914400" cy="914400"/>
          </a:xfrm>
          <a:prstGeom prst="rect">
            <a:avLst/>
          </a:prstGeom>
        </p:spPr>
      </p:pic>
    </p:spTree>
    <p:extLst>
      <p:ext uri="{BB962C8B-B14F-4D97-AF65-F5344CB8AC3E}">
        <p14:creationId xmlns:p14="http://schemas.microsoft.com/office/powerpoint/2010/main" val="4005093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E57437A-89EA-C944-B3ED-3905AA0F006C}"/>
              </a:ext>
            </a:extLst>
          </p:cNvPr>
          <p:cNvSpPr txBox="1"/>
          <p:nvPr/>
        </p:nvSpPr>
        <p:spPr>
          <a:xfrm>
            <a:off x="4506541" y="666020"/>
            <a:ext cx="3178916" cy="861774"/>
          </a:xfrm>
          <a:prstGeom prst="rect">
            <a:avLst/>
          </a:prstGeom>
          <a:noFill/>
        </p:spPr>
        <p:txBody>
          <a:bodyPr wrap="square" rtlCol="0">
            <a:spAutoFit/>
          </a:bodyPr>
          <a:lstStyle/>
          <a:p>
            <a:r>
              <a:rPr lang="en-US" sz="5000" b="1" dirty="0">
                <a:solidFill>
                  <a:srgbClr val="FF0000"/>
                </a:solidFill>
                <a:latin typeface="+mj-lt"/>
              </a:rPr>
              <a:t>Thank you!</a:t>
            </a:r>
          </a:p>
        </p:txBody>
      </p:sp>
      <p:sp>
        <p:nvSpPr>
          <p:cNvPr id="10" name="TextBox 9">
            <a:extLst>
              <a:ext uri="{FF2B5EF4-FFF2-40B4-BE49-F238E27FC236}">
                <a16:creationId xmlns:a16="http://schemas.microsoft.com/office/drawing/2014/main" id="{6DB8958C-8180-654D-84A0-48CEDBDED88E}"/>
              </a:ext>
            </a:extLst>
          </p:cNvPr>
          <p:cNvSpPr txBox="1"/>
          <p:nvPr/>
        </p:nvSpPr>
        <p:spPr>
          <a:xfrm>
            <a:off x="977502" y="1697367"/>
            <a:ext cx="10236995" cy="3046988"/>
          </a:xfrm>
          <a:prstGeom prst="rect">
            <a:avLst/>
          </a:prstGeom>
          <a:noFill/>
        </p:spPr>
        <p:txBody>
          <a:bodyPr wrap="square" rtlCol="0">
            <a:spAutoFit/>
          </a:bodyPr>
          <a:lstStyle/>
          <a:p>
            <a:r>
              <a:rPr lang="en-CA" sz="2400" dirty="0">
                <a:latin typeface="+mj-lt"/>
              </a:rPr>
              <a:t>We are ever so grateful to the</a:t>
            </a:r>
            <a:r>
              <a:rPr lang="en-CA" sz="2400" b="1" dirty="0">
                <a:latin typeface="+mj-lt"/>
              </a:rPr>
              <a:t> participants</a:t>
            </a:r>
            <a:r>
              <a:rPr lang="en-CA" sz="2400" dirty="0">
                <a:latin typeface="+mj-lt"/>
              </a:rPr>
              <a:t>, particularly those living with serious health challenges, for taking the time to talk with us. The narratives shared were moving, thought-provoking, and invaluable.</a:t>
            </a:r>
          </a:p>
          <a:p>
            <a:endParaRPr lang="en-CA" sz="2400" dirty="0">
              <a:latin typeface="+mj-lt"/>
            </a:endParaRPr>
          </a:p>
          <a:p>
            <a:r>
              <a:rPr lang="en-CA" sz="2400" dirty="0">
                <a:latin typeface="+mj-lt"/>
              </a:rPr>
              <a:t>Thank you to </a:t>
            </a:r>
            <a:r>
              <a:rPr lang="en-CA" sz="2400" b="1" dirty="0">
                <a:latin typeface="+mj-lt"/>
              </a:rPr>
              <a:t>elhra-R2HC </a:t>
            </a:r>
            <a:r>
              <a:rPr lang="en-CA" sz="2400" dirty="0">
                <a:latin typeface="+mj-lt"/>
              </a:rPr>
              <a:t>for funding to support this project. </a:t>
            </a:r>
          </a:p>
          <a:p>
            <a:endParaRPr lang="en-CA" sz="2400" dirty="0">
              <a:latin typeface="Calibri" panose="020F0502020204030204" pitchFamily="34" charset="0"/>
              <a:cs typeface="Calibri" panose="020F0502020204030204" pitchFamily="34" charset="0"/>
            </a:endParaRPr>
          </a:p>
          <a:p>
            <a:r>
              <a:rPr lang="en-US" sz="2400" dirty="0">
                <a:latin typeface="+mj-lt"/>
                <a:cs typeface="Calibri" panose="020F0502020204030204" pitchFamily="34" charset="0"/>
              </a:rPr>
              <a:t>Thank you to the </a:t>
            </a:r>
            <a:r>
              <a:rPr lang="en-US" sz="2400" b="1" dirty="0">
                <a:latin typeface="+mj-lt"/>
                <a:cs typeface="Calibri" panose="020F0502020204030204" pitchFamily="34" charset="0"/>
              </a:rPr>
              <a:t>HHE research group </a:t>
            </a:r>
            <a:r>
              <a:rPr lang="en-US" sz="2400" dirty="0">
                <a:latin typeface="+mj-lt"/>
                <a:cs typeface="Calibri" panose="020F0502020204030204" pitchFamily="34" charset="0"/>
              </a:rPr>
              <a:t>for your support of the full study.</a:t>
            </a:r>
          </a:p>
          <a:p>
            <a:endParaRPr lang="en-CA" sz="2400" dirty="0">
              <a:latin typeface="+mj-lt"/>
            </a:endParaRPr>
          </a:p>
        </p:txBody>
      </p:sp>
      <p:sp>
        <p:nvSpPr>
          <p:cNvPr id="14" name="TextBox 13">
            <a:extLst>
              <a:ext uri="{FF2B5EF4-FFF2-40B4-BE49-F238E27FC236}">
                <a16:creationId xmlns:a16="http://schemas.microsoft.com/office/drawing/2014/main" id="{A8DB48D9-A4B9-4641-B246-3EE72771E427}"/>
              </a:ext>
            </a:extLst>
          </p:cNvPr>
          <p:cNvSpPr txBox="1"/>
          <p:nvPr/>
        </p:nvSpPr>
        <p:spPr>
          <a:xfrm>
            <a:off x="2694345" y="4590983"/>
            <a:ext cx="9285845" cy="1477328"/>
          </a:xfrm>
          <a:prstGeom prst="rect">
            <a:avLst/>
          </a:prstGeom>
          <a:noFill/>
        </p:spPr>
        <p:txBody>
          <a:bodyPr wrap="square" rtlCol="0">
            <a:spAutoFit/>
          </a:bodyPr>
          <a:lstStyle/>
          <a:p>
            <a:r>
              <a:rPr lang="en-CA" i="1" dirty="0">
                <a:latin typeface="+mj-lt"/>
              </a:rPr>
              <a:t>Co-PIs</a:t>
            </a:r>
            <a:r>
              <a:rPr lang="en-CA" dirty="0">
                <a:latin typeface="+mj-lt"/>
              </a:rPr>
              <a:t>: Lisa Schwartz &amp; Matthew Hunt</a:t>
            </a:r>
          </a:p>
          <a:p>
            <a:r>
              <a:rPr lang="en-CA" i="1" dirty="0">
                <a:latin typeface="+mj-lt"/>
              </a:rPr>
              <a:t>Alphabetically: </a:t>
            </a:r>
            <a:r>
              <a:rPr lang="en-CA" dirty="0" err="1">
                <a:latin typeface="+mj-lt"/>
              </a:rPr>
              <a:t>Ibraheem</a:t>
            </a:r>
            <a:r>
              <a:rPr lang="en-CA" dirty="0">
                <a:latin typeface="+mj-lt"/>
              </a:rPr>
              <a:t> Abu-Siam, </a:t>
            </a:r>
            <a:r>
              <a:rPr lang="en-CA" dirty="0" err="1">
                <a:latin typeface="+mj-lt"/>
              </a:rPr>
              <a:t>Takhliq</a:t>
            </a:r>
            <a:r>
              <a:rPr lang="en-CA" dirty="0">
                <a:latin typeface="+mj-lt"/>
              </a:rPr>
              <a:t> Amir, </a:t>
            </a:r>
            <a:r>
              <a:rPr lang="en-CA" dirty="0" err="1">
                <a:latin typeface="+mj-lt"/>
              </a:rPr>
              <a:t>Oumou</a:t>
            </a:r>
            <a:r>
              <a:rPr lang="en-CA" dirty="0">
                <a:latin typeface="+mj-lt"/>
              </a:rPr>
              <a:t> Bah Sow, Carrie Bernard, Kevin </a:t>
            </a:r>
            <a:r>
              <a:rPr lang="en-CA" dirty="0" err="1">
                <a:latin typeface="+mj-lt"/>
              </a:rPr>
              <a:t>Bezanson</a:t>
            </a:r>
            <a:r>
              <a:rPr lang="en-CA" dirty="0">
                <a:latin typeface="+mj-lt"/>
              </a:rPr>
              <a:t>, Ani </a:t>
            </a:r>
            <a:r>
              <a:rPr lang="en-CA" dirty="0" err="1">
                <a:latin typeface="+mj-lt"/>
              </a:rPr>
              <a:t>Chénier</a:t>
            </a:r>
            <a:r>
              <a:rPr lang="en-CA" dirty="0">
                <a:latin typeface="+mj-lt"/>
              </a:rPr>
              <a:t>, Philip Cotton, Sonya de Laat, </a:t>
            </a:r>
            <a:r>
              <a:rPr lang="en-CA" dirty="0" err="1">
                <a:latin typeface="+mj-lt"/>
              </a:rPr>
              <a:t>Pathé</a:t>
            </a:r>
            <a:r>
              <a:rPr lang="en-CA" dirty="0">
                <a:latin typeface="+mj-lt"/>
              </a:rPr>
              <a:t> Diallo, Laurie </a:t>
            </a:r>
            <a:r>
              <a:rPr lang="en-CA" dirty="0" err="1">
                <a:latin typeface="+mj-lt"/>
              </a:rPr>
              <a:t>Elit</a:t>
            </a:r>
            <a:r>
              <a:rPr lang="en-CA" dirty="0">
                <a:latin typeface="+mj-lt"/>
              </a:rPr>
              <a:t>, Leigh-Anne Gillespie, </a:t>
            </a:r>
            <a:r>
              <a:rPr lang="en-CA" dirty="0" err="1">
                <a:latin typeface="+mj-lt"/>
              </a:rPr>
              <a:t>Wejdan</a:t>
            </a:r>
            <a:r>
              <a:rPr lang="en-CA" dirty="0">
                <a:latin typeface="+mj-lt"/>
              </a:rPr>
              <a:t> </a:t>
            </a:r>
            <a:r>
              <a:rPr lang="en-CA" dirty="0" err="1">
                <a:latin typeface="+mj-lt"/>
              </a:rPr>
              <a:t>Khater</a:t>
            </a:r>
            <a:r>
              <a:rPr lang="en-CA" dirty="0">
                <a:latin typeface="+mj-lt"/>
              </a:rPr>
              <a:t>, </a:t>
            </a:r>
            <a:r>
              <a:rPr lang="en-CA" dirty="0" err="1">
                <a:latin typeface="+mj-lt"/>
              </a:rPr>
              <a:t>Sékou</a:t>
            </a:r>
            <a:r>
              <a:rPr lang="en-CA" dirty="0">
                <a:latin typeface="+mj-lt"/>
              </a:rPr>
              <a:t> </a:t>
            </a:r>
            <a:r>
              <a:rPr lang="en-CA" dirty="0" err="1">
                <a:latin typeface="+mj-lt"/>
              </a:rPr>
              <a:t>Kouyaté</a:t>
            </a:r>
            <a:r>
              <a:rPr lang="en-CA" dirty="0">
                <a:latin typeface="+mj-lt"/>
              </a:rPr>
              <a:t>, Emmanuel </a:t>
            </a:r>
            <a:r>
              <a:rPr lang="en-CA" dirty="0" err="1">
                <a:latin typeface="+mj-lt"/>
              </a:rPr>
              <a:t>Musoni</a:t>
            </a:r>
            <a:r>
              <a:rPr lang="en-CA" dirty="0">
                <a:latin typeface="+mj-lt"/>
              </a:rPr>
              <a:t>, </a:t>
            </a:r>
            <a:r>
              <a:rPr lang="en-CA" dirty="0" err="1">
                <a:latin typeface="+mj-lt"/>
              </a:rPr>
              <a:t>Elysée</a:t>
            </a:r>
            <a:r>
              <a:rPr lang="en-CA" dirty="0">
                <a:latin typeface="+mj-lt"/>
              </a:rPr>
              <a:t> </a:t>
            </a:r>
            <a:r>
              <a:rPr lang="en-CA" dirty="0" err="1">
                <a:latin typeface="+mj-lt"/>
              </a:rPr>
              <a:t>Nouvet</a:t>
            </a:r>
            <a:r>
              <a:rPr lang="en-CA" dirty="0">
                <a:latin typeface="+mj-lt"/>
              </a:rPr>
              <a:t>, Lynda Redwood-Campbell, </a:t>
            </a:r>
            <a:r>
              <a:rPr lang="en-CA" dirty="0" err="1">
                <a:latin typeface="+mj-lt"/>
              </a:rPr>
              <a:t>Jhalok</a:t>
            </a:r>
            <a:r>
              <a:rPr lang="en-CA" dirty="0">
                <a:latin typeface="+mj-lt"/>
              </a:rPr>
              <a:t> Talukdar, Ross </a:t>
            </a:r>
            <a:r>
              <a:rPr lang="en-CA" dirty="0" err="1">
                <a:latin typeface="+mj-lt"/>
              </a:rPr>
              <a:t>Upshur</a:t>
            </a:r>
            <a:r>
              <a:rPr lang="en-CA" dirty="0">
                <a:latin typeface="+mj-lt"/>
              </a:rPr>
              <a:t>, Olive </a:t>
            </a:r>
            <a:r>
              <a:rPr lang="en-CA" dirty="0" err="1">
                <a:latin typeface="+mj-lt"/>
              </a:rPr>
              <a:t>Wahoush</a:t>
            </a:r>
            <a:r>
              <a:rPr lang="en-CA" dirty="0">
                <a:latin typeface="+mj-lt"/>
              </a:rPr>
              <a:t>, Rachel Yantzi, Laila </a:t>
            </a:r>
            <a:r>
              <a:rPr lang="en-CA" dirty="0" err="1">
                <a:latin typeface="+mj-lt"/>
              </a:rPr>
              <a:t>Zeheya</a:t>
            </a:r>
            <a:r>
              <a:rPr lang="en-CA" dirty="0">
                <a:latin typeface="+mj-lt"/>
              </a:rPr>
              <a:t>.</a:t>
            </a:r>
          </a:p>
        </p:txBody>
      </p:sp>
      <p:sp>
        <p:nvSpPr>
          <p:cNvPr id="2" name="Footer Placeholder 1">
            <a:extLst>
              <a:ext uri="{FF2B5EF4-FFF2-40B4-BE49-F238E27FC236}">
                <a16:creationId xmlns:a16="http://schemas.microsoft.com/office/drawing/2014/main" id="{C95080C8-F9F2-5149-A5EA-8B72B4B21A2C}"/>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Tree>
    <p:extLst>
      <p:ext uri="{BB962C8B-B14F-4D97-AF65-F5344CB8AC3E}">
        <p14:creationId xmlns:p14="http://schemas.microsoft.com/office/powerpoint/2010/main" val="1884739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12524D2-7F6A-7B48-BE9B-A776E7F30DC9}"/>
              </a:ext>
            </a:extLst>
          </p:cNvPr>
          <p:cNvSpPr>
            <a:spLocks noGrp="1"/>
          </p:cNvSpPr>
          <p:nvPr>
            <p:ph type="ftr" sz="quarter" idx="11"/>
          </p:nvPr>
        </p:nvSpPr>
        <p:spPr/>
        <p:txBody>
          <a:bodyPr/>
          <a:lstStyle/>
          <a:p>
            <a:r>
              <a:rPr lang="en-CA"/>
              <a:t>Rachel Yantzi, McMaster University, "Nothing in the world can serve those people like palliative care"</a:t>
            </a:r>
            <a:endParaRPr lang="en-US" dirty="0"/>
          </a:p>
        </p:txBody>
      </p:sp>
      <p:sp>
        <p:nvSpPr>
          <p:cNvPr id="24" name="TextBox 23">
            <a:extLst>
              <a:ext uri="{FF2B5EF4-FFF2-40B4-BE49-F238E27FC236}">
                <a16:creationId xmlns:a16="http://schemas.microsoft.com/office/drawing/2014/main" id="{26882775-9FB3-1F46-9B2D-4F6374240A79}"/>
              </a:ext>
            </a:extLst>
          </p:cNvPr>
          <p:cNvSpPr txBox="1"/>
          <p:nvPr/>
        </p:nvSpPr>
        <p:spPr>
          <a:xfrm>
            <a:off x="1120162" y="2079189"/>
            <a:ext cx="9951676" cy="1785104"/>
          </a:xfrm>
          <a:prstGeom prst="rect">
            <a:avLst/>
          </a:prstGeom>
          <a:noFill/>
        </p:spPr>
        <p:txBody>
          <a:bodyPr wrap="square" rtlCol="0">
            <a:spAutoFit/>
          </a:bodyPr>
          <a:lstStyle/>
          <a:p>
            <a:pPr algn="ctr"/>
            <a:r>
              <a:rPr lang="en-US" sz="3000" b="1" dirty="0">
                <a:solidFill>
                  <a:srgbClr val="FF0000"/>
                </a:solidFill>
                <a:latin typeface="+mj-lt"/>
              </a:rPr>
              <a:t>For more information visit: </a:t>
            </a:r>
          </a:p>
          <a:p>
            <a:pPr algn="ctr"/>
            <a:endParaRPr lang="en-US" sz="3000" b="1" dirty="0">
              <a:solidFill>
                <a:srgbClr val="FF0000"/>
              </a:solidFill>
              <a:latin typeface="+mj-lt"/>
            </a:endParaRPr>
          </a:p>
          <a:p>
            <a:pPr algn="ctr"/>
            <a:r>
              <a:rPr lang="en-US" sz="5000" b="1" dirty="0" err="1">
                <a:solidFill>
                  <a:srgbClr val="FF0000"/>
                </a:solidFill>
                <a:latin typeface="+mj-lt"/>
              </a:rPr>
              <a:t>www.humanitarianhealthethics.net</a:t>
            </a:r>
            <a:endParaRPr lang="en-US" sz="5000" b="1" dirty="0">
              <a:solidFill>
                <a:srgbClr val="FF0000"/>
              </a:solidFill>
              <a:latin typeface="+mj-lt"/>
            </a:endParaRPr>
          </a:p>
        </p:txBody>
      </p:sp>
    </p:spTree>
    <p:extLst>
      <p:ext uri="{BB962C8B-B14F-4D97-AF65-F5344CB8AC3E}">
        <p14:creationId xmlns:p14="http://schemas.microsoft.com/office/powerpoint/2010/main" val="3685843742"/>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2f035dc-877f-47c5-a098-0c6fdb408b4f">
      <UserInfo>
        <DisplayName/>
        <AccountId xsi:nil="true"/>
        <AccountType/>
      </UserInfo>
    </SharedWithUsers>
  </documentManagement>
</p:properties>
</file>

<file path=customXml/itemProps1.xml><?xml version="1.0" encoding="utf-8"?>
<ds:datastoreItem xmlns:ds="http://schemas.openxmlformats.org/officeDocument/2006/customXml" ds:itemID="{926D6255-7490-43D7-96B3-599C8874B67C}"/>
</file>

<file path=customXml/itemProps2.xml><?xml version="1.0" encoding="utf-8"?>
<ds:datastoreItem xmlns:ds="http://schemas.openxmlformats.org/officeDocument/2006/customXml" ds:itemID="{6A36E63A-8326-4154-AD84-8E86719BF141}"/>
</file>

<file path=customXml/itemProps3.xml><?xml version="1.0" encoding="utf-8"?>
<ds:datastoreItem xmlns:ds="http://schemas.openxmlformats.org/officeDocument/2006/customXml" ds:itemID="{66CF29F2-3985-4CC9-B86E-749C5E218C96}"/>
</file>

<file path=docProps/app.xml><?xml version="1.0" encoding="utf-8"?>
<Properties xmlns="http://schemas.openxmlformats.org/officeDocument/2006/extended-properties" xmlns:vt="http://schemas.openxmlformats.org/officeDocument/2006/docPropsVTypes">
  <Template>Atlas</Template>
  <TotalTime>3636</TotalTime>
  <Words>2976</Words>
  <Application>Microsoft Macintosh PowerPoint</Application>
  <PresentationFormat>Widescreen</PresentationFormat>
  <Paragraphs>255</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Garamond</vt:lpstr>
      <vt:lpstr>Rockwell</vt:lpstr>
      <vt:lpstr>Wingdings</vt:lpstr>
      <vt:lpstr>Atlas</vt:lpstr>
      <vt:lpstr>“Nothing in the world can serve those people like palliative care”:   Qualitative analysis of refugee and provider experiences in Jordan, Rwanda, and Bangladesh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False dichotomy</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Sonya de Laat</dc:creator>
  <cp:lastModifiedBy>R. Yantzi</cp:lastModifiedBy>
  <cp:revision>252</cp:revision>
  <cp:lastPrinted>2019-03-13T18:14:47Z</cp:lastPrinted>
  <dcterms:created xsi:type="dcterms:W3CDTF">2018-12-13T07:24:22Z</dcterms:created>
  <dcterms:modified xsi:type="dcterms:W3CDTF">2019-04-26T14:20:01Z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0x010100EF656C67CEBF1B4EA4579FD3E3AFD5F7</vt:lpwstr>
  </property>
  <property fmtid="{D5CDD505-2E9C-101B-9397-08002B2CF9AE}" pid="3" name="Order">
    <vt:r8>357500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