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6" r:id="rId5"/>
    <p:sldId id="266" r:id="rId6"/>
    <p:sldId id="267" r:id="rId7"/>
    <p:sldId id="261" r:id="rId8"/>
    <p:sldId id="268" r:id="rId9"/>
    <p:sldId id="258" r:id="rId10"/>
    <p:sldId id="259" r:id="rId11"/>
    <p:sldId id="269" r:id="rId12"/>
    <p:sldId id="270" r:id="rId13"/>
    <p:sldId id="271" r:id="rId14"/>
    <p:sldId id="272" r:id="rId15"/>
    <p:sldId id="273" r:id="rId16"/>
    <p:sldId id="260" r:id="rId17"/>
    <p:sldId id="264" r:id="rId18"/>
    <p:sldId id="262" r:id="rId19"/>
    <p:sldId id="263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oko Kozuki" initials="NK" lastIdx="6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C872C4-E950-80AF-3A07-5E97BF0B24B2}" v="5" dt="2020-05-06T07:26:12.061"/>
    <p1510:client id="{D83A68A0-AC83-4030-9FF6-DF454A103ED5}" v="971" dt="2020-04-22T03:04:39.68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92"/>
    <p:restoredTop sz="64175" autoAdjust="0"/>
  </p:normalViewPr>
  <p:slideViewPr>
    <p:cSldViewPr snapToGrid="0">
      <p:cViewPr varScale="1">
        <p:scale>
          <a:sx n="36" d="100"/>
          <a:sy n="36" d="100"/>
        </p:scale>
        <p:origin x="88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notesMaster" Target="notesMasters/notesMaster1.xml"/><Relationship Id="rId22" Type="http://schemas.openxmlformats.org/officeDocument/2006/relationships/commentAuthors" Target="commentAuthor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7" Type="http://schemas.microsoft.com/office/2016/11/relationships/changesInfo" Target="changesInfos/changesInfo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e O'Connell" userId="S::natalie.o'connell@london.msf.org::6d28d280-74d1-47c2-833c-0478501f0c4e" providerId="AD" clId="Web-{0AC872C4-E950-80AF-3A07-5E97BF0B24B2}"/>
    <pc:docChg chg="modSld">
      <pc:chgData name="Natalie O'Connell" userId="S::natalie.o'connell@london.msf.org::6d28d280-74d1-47c2-833c-0478501f0c4e" providerId="AD" clId="Web-{0AC872C4-E950-80AF-3A07-5E97BF0B24B2}" dt="2020-05-06T07:26:12.061" v="4"/>
      <pc:docMkLst>
        <pc:docMk/>
      </pc:docMkLst>
      <pc:sldChg chg="addSp delSp">
        <pc:chgData name="Natalie O'Connell" userId="S::natalie.o'connell@london.msf.org::6d28d280-74d1-47c2-833c-0478501f0c4e" providerId="AD" clId="Web-{0AC872C4-E950-80AF-3A07-5E97BF0B24B2}" dt="2020-05-06T07:26:12.061" v="4"/>
        <pc:sldMkLst>
          <pc:docMk/>
          <pc:sldMk cId="0" sldId="256"/>
        </pc:sldMkLst>
        <pc:spChg chg="add">
          <ac:chgData name="Natalie O'Connell" userId="S::natalie.o'connell@london.msf.org::6d28d280-74d1-47c2-833c-0478501f0c4e" providerId="AD" clId="Web-{0AC872C4-E950-80AF-3A07-5E97BF0B24B2}" dt="2020-05-06T07:25:54.061" v="0"/>
          <ac:spMkLst>
            <pc:docMk/>
            <pc:sldMk cId="0" sldId="256"/>
            <ac:spMk id="7" creationId="{7E159512-3321-496B-BD37-75A63CCE7DC7}"/>
          </ac:spMkLst>
        </pc:spChg>
        <pc:spChg chg="add del">
          <ac:chgData name="Natalie O'Connell" userId="S::natalie.o'connell@london.msf.org::6d28d280-74d1-47c2-833c-0478501f0c4e" providerId="AD" clId="Web-{0AC872C4-E950-80AF-3A07-5E97BF0B24B2}" dt="2020-05-06T07:26:12.061" v="4"/>
          <ac:spMkLst>
            <pc:docMk/>
            <pc:sldMk cId="0" sldId="256"/>
            <ac:spMk id="9" creationId="{7E159512-3321-496B-BD37-75A63CCE7DC7}"/>
          </ac:spMkLst>
        </pc:spChg>
        <pc:spChg chg="add del">
          <ac:chgData name="Natalie O'Connell" userId="S::natalie.o'connell@london.msf.org::6d28d280-74d1-47c2-833c-0478501f0c4e" providerId="AD" clId="Web-{0AC872C4-E950-80AF-3A07-5E97BF0B24B2}" dt="2020-05-06T07:26:09.374" v="3"/>
          <ac:spMkLst>
            <pc:docMk/>
            <pc:sldMk cId="0" sldId="256"/>
            <ac:spMk id="10" creationId="{A4EEC8D8-2204-41D6-9E23-7B080B01DB00}"/>
          </ac:spMkLst>
        </pc:spChg>
      </pc:sldChg>
    </pc:docChg>
  </pc:docChgLst>
  <pc:docChgLst>
    <pc:chgData clId="Web-{D83A68A0-AC83-4030-9FF6-DF454A103ED5}"/>
    <pc:docChg chg="modSld">
      <pc:chgData name="" userId="" providerId="" clId="Web-{D83A68A0-AC83-4030-9FF6-DF454A103ED5}" dt="2020-04-22T03:04:39.689" v="952" actId="1076"/>
      <pc:docMkLst>
        <pc:docMk/>
      </pc:docMkLst>
      <pc:sldChg chg="modSp">
        <pc:chgData name="" userId="" providerId="" clId="Web-{D83A68A0-AC83-4030-9FF6-DF454A103ED5}" dt="2020-04-22T02:30:03.381" v="19" actId="1076"/>
        <pc:sldMkLst>
          <pc:docMk/>
          <pc:sldMk cId="4006281412" sldId="258"/>
        </pc:sldMkLst>
        <pc:spChg chg="mod">
          <ac:chgData name="" userId="" providerId="" clId="Web-{D83A68A0-AC83-4030-9FF6-DF454A103ED5}" dt="2020-04-22T02:30:03.381" v="19" actId="1076"/>
          <ac:spMkLst>
            <pc:docMk/>
            <pc:sldMk cId="4006281412" sldId="258"/>
            <ac:spMk id="5" creationId="{00000000-0000-0000-0000-000000000000}"/>
          </ac:spMkLst>
        </pc:spChg>
      </pc:sldChg>
      <pc:sldChg chg="modSp">
        <pc:chgData name="" userId="" providerId="" clId="Web-{D83A68A0-AC83-4030-9FF6-DF454A103ED5}" dt="2020-04-22T02:59:02.563" v="863" actId="20577"/>
        <pc:sldMkLst>
          <pc:docMk/>
          <pc:sldMk cId="4218295799" sldId="259"/>
        </pc:sldMkLst>
        <pc:spChg chg="mod">
          <ac:chgData name="" userId="" providerId="" clId="Web-{D83A68A0-AC83-4030-9FF6-DF454A103ED5}" dt="2020-04-22T02:59:02.563" v="863" actId="20577"/>
          <ac:spMkLst>
            <pc:docMk/>
            <pc:sldMk cId="4218295799" sldId="259"/>
            <ac:spMk id="2" creationId="{00000000-0000-0000-0000-000000000000}"/>
          </ac:spMkLst>
        </pc:spChg>
      </pc:sldChg>
      <pc:sldChg chg="addSp modSp">
        <pc:chgData name="" userId="" providerId="" clId="Web-{D83A68A0-AC83-4030-9FF6-DF454A103ED5}" dt="2020-04-22T03:03:58.423" v="936" actId="20577"/>
        <pc:sldMkLst>
          <pc:docMk/>
          <pc:sldMk cId="3116728809" sldId="260"/>
        </pc:sldMkLst>
        <pc:spChg chg="add mod">
          <ac:chgData name="" userId="" providerId="" clId="Web-{D83A68A0-AC83-4030-9FF6-DF454A103ED5}" dt="2020-04-22T03:03:58.423" v="936" actId="20577"/>
          <ac:spMkLst>
            <pc:docMk/>
            <pc:sldMk cId="3116728809" sldId="260"/>
            <ac:spMk id="4" creationId="{9008097B-E138-4BA7-82B4-A4E7891AC1E5}"/>
          </ac:spMkLst>
        </pc:spChg>
      </pc:sldChg>
      <pc:sldChg chg="modSp">
        <pc:chgData name="" userId="" providerId="" clId="Web-{D83A68A0-AC83-4030-9FF6-DF454A103ED5}" dt="2020-04-22T02:59:18.937" v="875" actId="20577"/>
        <pc:sldMkLst>
          <pc:docMk/>
          <pc:sldMk cId="1327325433" sldId="261"/>
        </pc:sldMkLst>
        <pc:spChg chg="mod">
          <ac:chgData name="" userId="" providerId="" clId="Web-{D83A68A0-AC83-4030-9FF6-DF454A103ED5}" dt="2020-04-22T02:59:18.937" v="875" actId="20577"/>
          <ac:spMkLst>
            <pc:docMk/>
            <pc:sldMk cId="1327325433" sldId="261"/>
            <ac:spMk id="2" creationId="{00000000-0000-0000-0000-000000000000}"/>
          </ac:spMkLst>
        </pc:spChg>
      </pc:sldChg>
      <pc:sldChg chg="modSp addCm">
        <pc:chgData name="" userId="" providerId="" clId="Web-{D83A68A0-AC83-4030-9FF6-DF454A103ED5}" dt="2020-04-22T03:04:39.689" v="952" actId="1076"/>
        <pc:sldMkLst>
          <pc:docMk/>
          <pc:sldMk cId="53024468" sldId="262"/>
        </pc:sldMkLst>
        <pc:spChg chg="mod">
          <ac:chgData name="" userId="" providerId="" clId="Web-{D83A68A0-AC83-4030-9FF6-DF454A103ED5}" dt="2020-04-22T03:04:39.689" v="952" actId="1076"/>
          <ac:spMkLst>
            <pc:docMk/>
            <pc:sldMk cId="53024468" sldId="262"/>
            <ac:spMk id="3" creationId="{00000000-0000-0000-0000-000000000000}"/>
          </ac:spMkLst>
        </pc:spChg>
      </pc:sldChg>
      <pc:sldChg chg="modSp addCm">
        <pc:chgData name="" userId="" providerId="" clId="Web-{D83A68A0-AC83-4030-9FF6-DF454A103ED5}" dt="2020-04-22T02:50:02.981" v="547" actId="20577"/>
        <pc:sldMkLst>
          <pc:docMk/>
          <pc:sldMk cId="2416275591" sldId="266"/>
        </pc:sldMkLst>
        <pc:spChg chg="mod">
          <ac:chgData name="" userId="" providerId="" clId="Web-{D83A68A0-AC83-4030-9FF6-DF454A103ED5}" dt="2020-04-22T02:50:02.981" v="547" actId="20577"/>
          <ac:spMkLst>
            <pc:docMk/>
            <pc:sldMk cId="2416275591" sldId="266"/>
            <ac:spMk id="4" creationId="{00000000-0000-0000-0000-000000000000}"/>
          </ac:spMkLst>
        </pc:spChg>
      </pc:sldChg>
      <pc:sldChg chg="modSp">
        <pc:chgData name="" userId="" providerId="" clId="Web-{D83A68A0-AC83-4030-9FF6-DF454A103ED5}" dt="2020-04-22T02:59:15.015" v="872" actId="20577"/>
        <pc:sldMkLst>
          <pc:docMk/>
          <pc:sldMk cId="2091324392" sldId="268"/>
        </pc:sldMkLst>
        <pc:spChg chg="mod">
          <ac:chgData name="" userId="" providerId="" clId="Web-{D83A68A0-AC83-4030-9FF6-DF454A103ED5}" dt="2020-04-22T02:59:15.015" v="872" actId="20577"/>
          <ac:spMkLst>
            <pc:docMk/>
            <pc:sldMk cId="2091324392" sldId="268"/>
            <ac:spMk id="2" creationId="{00000000-0000-0000-0000-000000000000}"/>
          </ac:spMkLst>
        </pc:spChg>
      </pc:sldChg>
      <pc:sldChg chg="modSp addCm modCm">
        <pc:chgData name="" userId="" providerId="" clId="Web-{D83A68A0-AC83-4030-9FF6-DF454A103ED5}" dt="2020-04-22T03:00:07.625" v="879"/>
        <pc:sldMkLst>
          <pc:docMk/>
          <pc:sldMk cId="2264702776" sldId="269"/>
        </pc:sldMkLst>
        <pc:spChg chg="mod">
          <ac:chgData name="" userId="" providerId="" clId="Web-{D83A68A0-AC83-4030-9FF6-DF454A103ED5}" dt="2020-04-22T02:59:09.874" v="867" actId="20577"/>
          <ac:spMkLst>
            <pc:docMk/>
            <pc:sldMk cId="2264702776" sldId="269"/>
            <ac:spMk id="2" creationId="{00000000-0000-0000-0000-000000000000}"/>
          </ac:spMkLst>
        </pc:spChg>
        <pc:spChg chg="mod">
          <ac:chgData name="" userId="" providerId="" clId="Web-{D83A68A0-AC83-4030-9FF6-DF454A103ED5}" dt="2020-04-22T02:59:57.281" v="878" actId="1076"/>
          <ac:spMkLst>
            <pc:docMk/>
            <pc:sldMk cId="2264702776" sldId="269"/>
            <ac:spMk id="3" creationId="{00000000-0000-0000-0000-000000000000}"/>
          </ac:spMkLst>
        </pc:spChg>
        <pc:graphicFrameChg chg="mod modGraphic">
          <ac:chgData name="" userId="" providerId="" clId="Web-{D83A68A0-AC83-4030-9FF6-DF454A103ED5}" dt="2020-04-22T02:34:52.321" v="53"/>
          <ac:graphicFrameMkLst>
            <pc:docMk/>
            <pc:sldMk cId="2264702776" sldId="269"/>
            <ac:graphicFrameMk id="5" creationId="{00000000-0000-0000-0000-000000000000}"/>
          </ac:graphicFrameMkLst>
        </pc:graphicFrameChg>
      </pc:sldChg>
      <pc:sldChg chg="modSp">
        <pc:chgData name="" userId="" providerId="" clId="Web-{D83A68A0-AC83-4030-9FF6-DF454A103ED5}" dt="2020-04-22T02:35:56.024" v="55" actId="14100"/>
        <pc:sldMkLst>
          <pc:docMk/>
          <pc:sldMk cId="490668806" sldId="270"/>
        </pc:sldMkLst>
        <pc:spChg chg="mod">
          <ac:chgData name="" userId="" providerId="" clId="Web-{D83A68A0-AC83-4030-9FF6-DF454A103ED5}" dt="2020-04-22T02:35:56.024" v="55" actId="14100"/>
          <ac:spMkLst>
            <pc:docMk/>
            <pc:sldMk cId="490668806" sldId="270"/>
            <ac:spMk id="3" creationId="{00000000-0000-0000-0000-000000000000}"/>
          </ac:spMkLst>
        </pc:spChg>
      </pc:sldChg>
      <pc:sldChg chg="modSp addCm">
        <pc:chgData name="" userId="" providerId="" clId="Web-{D83A68A0-AC83-4030-9FF6-DF454A103ED5}" dt="2020-04-22T02:55:59.733" v="763" actId="20577"/>
        <pc:sldMkLst>
          <pc:docMk/>
          <pc:sldMk cId="647278505" sldId="272"/>
        </pc:sldMkLst>
        <pc:spChg chg="mod">
          <ac:chgData name="" userId="" providerId="" clId="Web-{D83A68A0-AC83-4030-9FF6-DF454A103ED5}" dt="2020-04-22T02:55:59.733" v="763" actId="20577"/>
          <ac:spMkLst>
            <pc:docMk/>
            <pc:sldMk cId="647278505" sldId="272"/>
            <ac:spMk id="3" creationId="{00000000-0000-0000-0000-000000000000}"/>
          </ac:spMkLst>
        </pc:spChg>
      </pc:sldChg>
      <pc:sldChg chg="addSp delSp modSp addCm delCm modCm">
        <pc:chgData name="" userId="" providerId="" clId="Web-{D83A68A0-AC83-4030-9FF6-DF454A103ED5}" dt="2020-04-22T03:03:50.548" v="933" actId="20577"/>
        <pc:sldMkLst>
          <pc:docMk/>
          <pc:sldMk cId="1376827793" sldId="273"/>
        </pc:sldMkLst>
        <pc:spChg chg="del mod">
          <ac:chgData name="" userId="" providerId="" clId="Web-{D83A68A0-AC83-4030-9FF6-DF454A103ED5}" dt="2020-04-22T02:52:40.794" v="550"/>
          <ac:spMkLst>
            <pc:docMk/>
            <pc:sldMk cId="1376827793" sldId="273"/>
            <ac:spMk id="4" creationId="{00000000-0000-0000-0000-000000000000}"/>
          </ac:spMkLst>
        </pc:spChg>
        <pc:spChg chg="add del mod">
          <ac:chgData name="" userId="" providerId="" clId="Web-{D83A68A0-AC83-4030-9FF6-DF454A103ED5}" dt="2020-04-22T02:55:11.826" v="757"/>
          <ac:spMkLst>
            <pc:docMk/>
            <pc:sldMk cId="1376827793" sldId="273"/>
            <ac:spMk id="5" creationId="{208870E0-FB7E-4D8D-A495-A21EF4A05CFD}"/>
          </ac:spMkLst>
        </pc:spChg>
        <pc:spChg chg="add mod">
          <ac:chgData name="" userId="" providerId="" clId="Web-{D83A68A0-AC83-4030-9FF6-DF454A103ED5}" dt="2020-04-22T03:03:50.548" v="933" actId="20577"/>
          <ac:spMkLst>
            <pc:docMk/>
            <pc:sldMk cId="1376827793" sldId="273"/>
            <ac:spMk id="7" creationId="{28A3901B-3E1C-4F1D-80D6-0A2B936F1FA3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21T20:02:11.094" idx="6">
    <p:pos x="13874" y="2028"/>
    <p:text>I edited the last bullet point, just FYI, as we can now say that that article is "in press"
</p:text>
    <p:extLst>
      <p:ext uri="{C676402C-5697-4E1C-873F-D02D1690AC5C}">
        <p15:threadingInfo xmlns:p15="http://schemas.microsoft.com/office/powerpoint/2012/main" timeZoneBias="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3" name="Shape 12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9003674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028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3997115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409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013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686501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baseline="0" dirty="0">
                <a:solidFill>
                  <a:schemeClr val="tx1">
                    <a:lumMod val="50000"/>
                  </a:schemeClr>
                </a:solidFill>
              </a:rPr>
              <a:t>. </a:t>
            </a:r>
            <a:endParaRPr lang="en-US" sz="2400" b="0" dirty="0">
              <a:solidFill>
                <a:schemeClr val="tx1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748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842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1035612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39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556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3C31C78E-E87B-476C-B627-F8F68322B0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411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3C31C78E-E87B-476C-B627-F8F68322B0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58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942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8"/>
            <a:ext cx="14716127" cy="2894577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833937" y="6341809"/>
            <a:ext cx="14716127" cy="65604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mage"/>
          <p:cNvSpPr>
            <a:spLocks noGrp="1"/>
          </p:cNvSpPr>
          <p:nvPr>
            <p:ph type="pic" sz="half" idx="13"/>
          </p:nvPr>
        </p:nvSpPr>
        <p:spPr>
          <a:xfrm>
            <a:off x="5928841" y="286330"/>
            <a:ext cx="12526318" cy="835522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3" name="Title Text"/>
          <p:cNvSpPr txBox="1">
            <a:spLocks noGrp="1"/>
          </p:cNvSpPr>
          <p:nvPr>
            <p:ph type="title"/>
          </p:nvPr>
        </p:nvSpPr>
        <p:spPr>
          <a:xfrm>
            <a:off x="5860770" y="8803202"/>
            <a:ext cx="12646882" cy="1347470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99310" y="10200199"/>
            <a:ext cx="12675445" cy="207596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4500"/>
              </a:spcBef>
              <a:buSzTx/>
              <a:buNone/>
              <a:defRPr sz="3800"/>
            </a:lvl1pPr>
            <a:lvl2pPr marL="0" indent="0">
              <a:spcBef>
                <a:spcPts val="4500"/>
              </a:spcBef>
              <a:buSzTx/>
              <a:buNone/>
              <a:defRPr sz="3800"/>
            </a:lvl2pPr>
            <a:lvl3pPr marL="0" indent="0">
              <a:spcBef>
                <a:spcPts val="4500"/>
              </a:spcBef>
              <a:buSzTx/>
              <a:buNone/>
              <a:defRPr sz="3800"/>
            </a:lvl3pPr>
            <a:lvl4pPr marL="0" indent="0">
              <a:spcBef>
                <a:spcPts val="4500"/>
              </a:spcBef>
              <a:buSzTx/>
              <a:buNone/>
              <a:defRPr sz="3800"/>
            </a:lvl4pPr>
            <a:lvl5pPr marL="0" indent="0">
              <a:spcBef>
                <a:spcPts val="4500"/>
              </a:spcBef>
              <a:buSzTx/>
              <a:buNone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0"/>
            <a:ext cx="14716127" cy="4643439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Image"/>
          <p:cNvSpPr>
            <a:spLocks noGrp="1"/>
          </p:cNvSpPr>
          <p:nvPr>
            <p:ph type="pic" sz="half" idx="13"/>
          </p:nvPr>
        </p:nvSpPr>
        <p:spPr>
          <a:xfrm rot="13588">
            <a:off x="9278219" y="1780548"/>
            <a:ext cx="13208823" cy="880588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1390253" y="318694"/>
            <a:ext cx="7500939" cy="5607846"/>
          </a:xfrm>
          <a:prstGeom prst="rect">
            <a:avLst/>
          </a:prstGeom>
        </p:spPr>
        <p:txBody>
          <a:bodyPr anchor="b"/>
          <a:lstStyle>
            <a:lvl1pPr>
              <a:defRPr sz="7300"/>
            </a:lvl1pPr>
          </a:lstStyle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90253" y="6261846"/>
            <a:ext cx="7500939" cy="529133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9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17912"/>
            <a:ext cx="15609094" cy="884039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Image"/>
          <p:cNvSpPr>
            <a:spLocks noGrp="1"/>
          </p:cNvSpPr>
          <p:nvPr>
            <p:ph type="pic" sz="half" idx="13"/>
          </p:nvPr>
        </p:nvSpPr>
        <p:spPr>
          <a:xfrm>
            <a:off x="8768853" y="3078557"/>
            <a:ext cx="12774195" cy="851613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68053" y="3129357"/>
            <a:ext cx="6988176" cy="8414531"/>
          </a:xfrm>
          <a:prstGeom prst="rect">
            <a:avLst/>
          </a:prstGeom>
        </p:spPr>
        <p:txBody>
          <a:bodyPr/>
          <a:lstStyle>
            <a:lvl1pPr marL="465363" indent="-465363">
              <a:spcBef>
                <a:spcPts val="4500"/>
              </a:spcBef>
              <a:defRPr sz="3800"/>
            </a:lvl1pPr>
            <a:lvl2pPr marL="808263" indent="-465363">
              <a:spcBef>
                <a:spcPts val="4500"/>
              </a:spcBef>
              <a:defRPr sz="3800"/>
            </a:lvl2pPr>
            <a:lvl3pPr marL="1151164" indent="-465363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4" y="13073062"/>
            <a:ext cx="466267" cy="47307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6"/>
            <a:ext cx="15609094" cy="1014412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Image"/>
          <p:cNvSpPr>
            <a:spLocks noGrp="1"/>
          </p:cNvSpPr>
          <p:nvPr>
            <p:ph type="pic" sz="quarter" idx="13"/>
          </p:nvPr>
        </p:nvSpPr>
        <p:spPr>
          <a:xfrm>
            <a:off x="12746831" y="6539541"/>
            <a:ext cx="8157370" cy="544108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Image"/>
          <p:cNvSpPr>
            <a:spLocks noGrp="1"/>
          </p:cNvSpPr>
          <p:nvPr>
            <p:ph type="pic" sz="quarter" idx="14"/>
          </p:nvPr>
        </p:nvSpPr>
        <p:spPr>
          <a:xfrm>
            <a:off x="12763500" y="717386"/>
            <a:ext cx="8161616" cy="544107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7" name="Image"/>
          <p:cNvSpPr>
            <a:spLocks noGrp="1"/>
          </p:cNvSpPr>
          <p:nvPr>
            <p:ph type="pic" sz="half" idx="15"/>
          </p:nvPr>
        </p:nvSpPr>
        <p:spPr>
          <a:xfrm>
            <a:off x="1822694" y="717386"/>
            <a:ext cx="10623306" cy="708220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8" name="Image"/>
          <p:cNvSpPr>
            <a:spLocks noGrp="1"/>
          </p:cNvSpPr>
          <p:nvPr>
            <p:ph type="pic" sz="quarter" idx="16"/>
          </p:nvPr>
        </p:nvSpPr>
        <p:spPr>
          <a:xfrm>
            <a:off x="6689159" y="8159585"/>
            <a:ext cx="5739657" cy="382643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272367"/>
            <a:ext cx="14716127" cy="64770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solidFill>
                  <a:srgbClr val="EE230C"/>
                </a:solidFill>
              </a:defRPr>
            </a:lvl1pPr>
            <a:lvl2pPr marL="8889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2pPr>
            <a:lvl3pPr marL="13334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3pPr>
            <a:lvl4pPr marL="17779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4pPr>
            <a:lvl5pPr marL="22224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“Type a quote here.”"/>
          <p:cNvSpPr txBox="1">
            <a:spLocks noGrp="1"/>
          </p:cNvSpPr>
          <p:nvPr>
            <p:ph type="body" sz="quarter" idx="13"/>
          </p:nvPr>
        </p:nvSpPr>
        <p:spPr>
          <a:xfrm>
            <a:off x="782215" y="4564765"/>
            <a:ext cx="22819570" cy="2183192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6200" b="1">
                <a:solidFill>
                  <a:srgbClr val="535353"/>
                </a:solidFill>
              </a:defRPr>
            </a:lvl1pPr>
          </a:lstStyle>
          <a:p>
            <a:r>
              <a:t>“Quote here”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Image"/>
          <p:cNvSpPr>
            <a:spLocks noGrp="1"/>
          </p:cNvSpPr>
          <p:nvPr>
            <p:ph type="pic" idx="13"/>
          </p:nvPr>
        </p:nvSpPr>
        <p:spPr>
          <a:xfrm>
            <a:off x="3450866" y="422981"/>
            <a:ext cx="17482268" cy="1166395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5992" y="12447657"/>
            <a:ext cx="4658148" cy="730250"/>
          </a:xfrm>
          <a:prstGeom prst="rect">
            <a:avLst/>
          </a:prstGeom>
        </p:spPr>
        <p:txBody>
          <a:bodyPr/>
          <a:lstStyle/>
          <a:p>
            <a:fld id="{96DFF08F-DC6B-4601-B491-B0F83F6DD2DA}" type="datetimeFigureOut">
              <a:rPr lang="en-US" dirty="0"/>
              <a:t>5/6/20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898296" y="12447657"/>
            <a:ext cx="9435548" cy="730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941980" y="13073062"/>
            <a:ext cx="490516" cy="482821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249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ture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212187" y="11587577"/>
            <a:ext cx="2714475" cy="18618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4387453" y="357186"/>
            <a:ext cx="15609094" cy="3036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6" tIns="71436" rIns="71436" bIns="71436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13610166" y="3962400"/>
            <a:ext cx="9550401" cy="975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6" tIns="71436" rIns="71436" bIns="71436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4" y="13073062"/>
            <a:ext cx="466267" cy="477670"/>
          </a:xfrm>
          <a:prstGeom prst="rect">
            <a:avLst/>
          </a:prstGeom>
          <a:ln w="12700">
            <a:miter lim="400000"/>
          </a:ln>
        </p:spPr>
        <p:txBody>
          <a:bodyPr wrap="none" lIns="71436" tIns="71436" rIns="71436" bIns="71436">
            <a:spAutoFit/>
          </a:bodyPr>
          <a:lstStyle>
            <a:lvl1pPr>
              <a:defRPr sz="2200" b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611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10556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500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944686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389186" marR="0" indent="-611186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833686" marR="0" indent="-611186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278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7226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167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emf"/><Relationship Id="rId6" Type="http://schemas.openxmlformats.org/officeDocument/2006/relationships/image" Target="../media/image7.jp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quicksand.co.in/" TargetMode="External"/><Relationship Id="rId4" Type="http://schemas.openxmlformats.org/officeDocument/2006/relationships/hyperlink" Target="https://www.linkedin.com/in/lucasnene" TargetMode="External"/><Relationship Id="rId5" Type="http://schemas.openxmlformats.org/officeDocument/2006/relationships/hyperlink" Target="https://www.acutemalnutrition.org/en/Simplified-Approaches-Tools" TargetMode="External"/><Relationship Id="rId6" Type="http://schemas.openxmlformats.org/officeDocument/2006/relationships/hyperlink" Target="https://doi.org/10.1111/mcn.12716" TargetMode="External"/><Relationship Id="rId7" Type="http://schemas.openxmlformats.org/officeDocument/2006/relationships/comments" Target="../comments/comment1.xml"/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ennonline.net/fex/52/communityhealthworkerssa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342703415" TargetMode="External"/><Relationship Id="rId4" Type="http://schemas.openxmlformats.org/officeDocument/2006/relationships/hyperlink" Target="https://www.malariaconsortium.org/resources/publications/1231/improving-access-to-treatment-for-severe-acute-malnutrition-in-nigeria" TargetMode="External"/><Relationship Id="rId5" Type="http://schemas.openxmlformats.org/officeDocument/2006/relationships/hyperlink" Target="https://www.malariaconsortium.org/resources/video-library/1215/fighting-malnutrition-in-rural-nigeria" TargetMode="External"/><Relationship Id="rId6" Type="http://schemas.openxmlformats.org/officeDocument/2006/relationships/hyperlink" Target="https://knowledgeagainsthunger.org/research/treatment/linking-cmam-and-iccm/" TargetMode="External"/><Relationship Id="rId7" Type="http://schemas.openxmlformats.org/officeDocument/2006/relationships/hyperlink" Target="https://doi.org/10.1186/s12889-019-7497-3" TargetMode="External"/><Relationship Id="rId8" Type="http://schemas.openxmlformats.org/officeDocument/2006/relationships/hyperlink" Target="http://www.nutritionhealth.or.ke/" TargetMode="External"/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vimeo.com/32504253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"/>
          <p:cNvSpPr txBox="1">
            <a:spLocks noGrp="1"/>
          </p:cNvSpPr>
          <p:nvPr>
            <p:ph type="title"/>
          </p:nvPr>
        </p:nvSpPr>
        <p:spPr>
          <a:xfrm>
            <a:off x="3063201" y="8899376"/>
            <a:ext cx="17407423" cy="134747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dirty="0"/>
              <a:t>Simplified tools for delivery of acute malnutrition treatment by community health workers in humanitarian contexts</a:t>
            </a:r>
            <a:endParaRPr b="0" dirty="0"/>
          </a:p>
        </p:txBody>
      </p:sp>
      <p:sp>
        <p:nvSpPr>
          <p:cNvPr id="127" name="Body"/>
          <p:cNvSpPr txBox="1">
            <a:spLocks noGrp="1"/>
          </p:cNvSpPr>
          <p:nvPr>
            <p:ph type="body" sz="quarter" idx="1"/>
          </p:nvPr>
        </p:nvSpPr>
        <p:spPr>
          <a:xfrm>
            <a:off x="5976863" y="10963857"/>
            <a:ext cx="12672083" cy="119252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400" i="1" dirty="0"/>
              <a:t>Authors: Naoko Kozuki, Olatunde Adesoro, Elburg van Boetzelaer, Olusola Oresanya, Annie Zhou, Helen Counihan, Prudence Hamade, Regine Kopplow, </a:t>
            </a:r>
            <a:r>
              <a:rPr lang="en-GB" sz="2400" b="1" i="1" dirty="0"/>
              <a:t>Bethany Marron</a:t>
            </a:r>
            <a:r>
              <a:rPr lang="en-GB" sz="2400" i="1" dirty="0"/>
              <a:t> </a:t>
            </a:r>
            <a:endParaRPr lang="en-US" sz="2400" i="1" dirty="0"/>
          </a:p>
          <a:p>
            <a:endParaRPr sz="24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430" y="882574"/>
            <a:ext cx="10192963" cy="6795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3800927" y="7702897"/>
            <a:ext cx="3789241" cy="3904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i="1" dirty="0"/>
              <a:t>Photo by Alan Winslow</a:t>
            </a:r>
            <a:endParaRPr kumimoji="0" lang="en-US" sz="1600" b="1" i="1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sym typeface="Arial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xmlns="" id="{7E159512-3321-496B-BD37-75A63CCE7DC7}"/>
              </a:ext>
            </a:extLst>
          </p:cNvPr>
          <p:cNvSpPr txBox="1"/>
          <p:nvPr/>
        </p:nvSpPr>
        <p:spPr>
          <a:xfrm>
            <a:off x="269630" y="346885"/>
            <a:ext cx="3938953" cy="12522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1436" tIns="71436" rIns="71436" bIns="71436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GB" sz="1800" dirty="0">
                <a:solidFill>
                  <a:srgbClr val="000000"/>
                </a:solidFill>
              </a:rPr>
              <a:t>Conflict of Interest</a:t>
            </a:r>
            <a:endParaRPr lang="en-US" sz="1800">
              <a:solidFill>
                <a:srgbClr val="000000"/>
              </a:solidFill>
            </a:endParaRPr>
          </a:p>
          <a:p>
            <a:pPr algn="l"/>
            <a:endParaRPr lang="en-GB" sz="1800" dirty="0">
              <a:solidFill>
                <a:srgbClr val="000000"/>
              </a:solidFill>
            </a:endParaRPr>
          </a:p>
          <a:p>
            <a:pPr algn="l"/>
            <a:r>
              <a:rPr lang="en-GB" sz="1800" dirty="0">
                <a:solidFill>
                  <a:srgbClr val="000000"/>
                </a:solidFill>
              </a:rPr>
              <a:t>The author has declared no conflict of interest.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7453" y="309060"/>
            <a:ext cx="15609094" cy="3036096"/>
          </a:xfrm>
        </p:spPr>
        <p:txBody>
          <a:bodyPr>
            <a:normAutofit/>
          </a:bodyPr>
          <a:lstStyle/>
          <a:p>
            <a:r>
              <a:rPr lang="en-US" sz="9500" dirty="0"/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5891" y="3328772"/>
            <a:ext cx="20172218" cy="95697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00050" lvl="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5000" dirty="0">
                <a:solidFill>
                  <a:schemeClr val="tx1">
                    <a:lumMod val="50000"/>
                  </a:schemeClr>
                </a:solidFill>
              </a:rPr>
              <a:t>49.5</a:t>
            </a:r>
            <a:r>
              <a:rPr lang="en-US" sz="4400" b="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4400" dirty="0">
                <a:solidFill>
                  <a:schemeClr val="tx1">
                    <a:lumMod val="50000"/>
                  </a:schemeClr>
                </a:solidFill>
              </a:rPr>
              <a:t>million</a:t>
            </a:r>
            <a:r>
              <a:rPr lang="en-US" sz="4400" b="0" dirty="0">
                <a:solidFill>
                  <a:schemeClr val="tx1">
                    <a:lumMod val="50000"/>
                  </a:schemeClr>
                </a:solidFill>
              </a:rPr>
              <a:t> children are wasted; </a:t>
            </a:r>
            <a:r>
              <a:rPr lang="en-US" sz="5000" dirty="0">
                <a:solidFill>
                  <a:schemeClr val="tx1">
                    <a:lumMod val="50000"/>
                  </a:schemeClr>
                </a:solidFill>
              </a:rPr>
              <a:t>16</a:t>
            </a:r>
            <a:r>
              <a:rPr lang="en-US" sz="4400" b="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4400" dirty="0">
                <a:solidFill>
                  <a:schemeClr val="tx1">
                    <a:lumMod val="50000"/>
                  </a:schemeClr>
                </a:solidFill>
              </a:rPr>
              <a:t>million </a:t>
            </a:r>
            <a:r>
              <a:rPr lang="en-US" sz="4400" b="0" dirty="0">
                <a:solidFill>
                  <a:schemeClr val="tx1">
                    <a:lumMod val="50000"/>
                  </a:schemeClr>
                </a:solidFill>
              </a:rPr>
              <a:t>of these children are severely wasted.</a:t>
            </a:r>
          </a:p>
          <a:p>
            <a:pPr marL="400050" lvl="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endParaRPr lang="en-US" sz="2500" b="0" dirty="0">
              <a:solidFill>
                <a:schemeClr val="tx1">
                  <a:lumMod val="50000"/>
                </a:schemeClr>
              </a:solidFill>
            </a:endParaRPr>
          </a:p>
          <a:p>
            <a:pPr marL="40005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4400" b="0" dirty="0">
                <a:solidFill>
                  <a:schemeClr val="tx1">
                    <a:lumMod val="50000"/>
                  </a:schemeClr>
                </a:solidFill>
              </a:rPr>
              <a:t>Despite global efforts to scale up outpatient treatment programs known as  community-based management for acute malnutrition (CMAM) programs, only </a:t>
            </a:r>
            <a:r>
              <a:rPr lang="en-US" sz="5000" dirty="0">
                <a:solidFill>
                  <a:schemeClr val="tx1">
                    <a:lumMod val="50000"/>
                  </a:schemeClr>
                </a:solidFill>
              </a:rPr>
              <a:t>4.4 </a:t>
            </a:r>
            <a:r>
              <a:rPr lang="en-US" sz="4400" dirty="0">
                <a:solidFill>
                  <a:schemeClr val="tx1">
                    <a:lumMod val="50000"/>
                  </a:schemeClr>
                </a:solidFill>
              </a:rPr>
              <a:t>million</a:t>
            </a:r>
            <a:r>
              <a:rPr lang="en-US" sz="4400" b="0" dirty="0">
                <a:solidFill>
                  <a:schemeClr val="tx1">
                    <a:lumMod val="50000"/>
                  </a:schemeClr>
                </a:solidFill>
              </a:rPr>
              <a:t> children under five were treated for severe acute malnutrition (SAM) in 2017.</a:t>
            </a:r>
          </a:p>
          <a:p>
            <a:pPr marL="400050" lvl="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endParaRPr lang="en-US" sz="2500" b="0" kern="12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500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Barriers to access</a:t>
            </a:r>
          </a:p>
          <a:p>
            <a:pPr marL="857250" lvl="1" indent="-457200" algn="l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44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Opportunity costs</a:t>
            </a:r>
          </a:p>
          <a:p>
            <a:pPr marL="857250" lvl="1" indent="-457200" algn="l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44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Distance</a:t>
            </a:r>
          </a:p>
          <a:p>
            <a:pPr marL="857250" lvl="1" indent="-457200" algn="l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44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Awareness of malnutrition and treatment</a:t>
            </a:r>
            <a:endParaRPr lang="en-US" sz="4400" b="0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en-US" sz="4400" b="0" dirty="0">
              <a:solidFill>
                <a:schemeClr val="tx1">
                  <a:lumMod val="50000"/>
                </a:schemeClr>
              </a:solidFill>
            </a:endParaRPr>
          </a:p>
          <a:p>
            <a:pPr algn="l"/>
            <a:endParaRPr lang="en-US" sz="4400" b="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27559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7453" y="284997"/>
            <a:ext cx="15609094" cy="3036096"/>
          </a:xfrm>
        </p:spPr>
        <p:txBody>
          <a:bodyPr>
            <a:normAutofit/>
          </a:bodyPr>
          <a:lstStyle/>
          <a:p>
            <a:r>
              <a:rPr lang="en-US" sz="9500" dirty="0"/>
              <a:t>Introduction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75346" y="3062429"/>
            <a:ext cx="13013793" cy="87100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§"/>
            </a:pPr>
            <a:endParaRPr lang="en-US" sz="3900" b="0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900" b="0" dirty="0">
                <a:solidFill>
                  <a:schemeClr val="tx1">
                    <a:lumMod val="50000"/>
                  </a:schemeClr>
                </a:solidFill>
              </a:rPr>
              <a:t>Integrated community case management (</a:t>
            </a:r>
            <a:r>
              <a:rPr lang="en-US" sz="3900" b="0" dirty="0" err="1">
                <a:solidFill>
                  <a:schemeClr val="tx1">
                    <a:lumMod val="50000"/>
                  </a:schemeClr>
                </a:solidFill>
              </a:rPr>
              <a:t>iCCM</a:t>
            </a:r>
            <a:r>
              <a:rPr lang="en-US" sz="3900" b="0" dirty="0">
                <a:solidFill>
                  <a:schemeClr val="tx1">
                    <a:lumMod val="50000"/>
                  </a:schemeClr>
                </a:solidFill>
              </a:rPr>
              <a:t>) is a global strategy that </a:t>
            </a:r>
            <a:r>
              <a:rPr lang="en-US" sz="4200" dirty="0">
                <a:solidFill>
                  <a:schemeClr val="tx1">
                    <a:lumMod val="50000"/>
                  </a:schemeClr>
                </a:solidFill>
              </a:rPr>
              <a:t>utilizes CHWs to increase access to life-saving treatment </a:t>
            </a:r>
            <a:r>
              <a:rPr lang="en-US" sz="3900" b="0" dirty="0">
                <a:solidFill>
                  <a:schemeClr val="tx1">
                    <a:lumMod val="50000"/>
                  </a:schemeClr>
                </a:solidFill>
              </a:rPr>
              <a:t>for pneumonia, diarrhea and malaria.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en-US" sz="3900" b="0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900" b="0" dirty="0">
                <a:solidFill>
                  <a:schemeClr val="tx1">
                    <a:lumMod val="50000"/>
                  </a:schemeClr>
                </a:solidFill>
              </a:rPr>
              <a:t>Currently, malnutrition is only addressed by </a:t>
            </a:r>
            <a:r>
              <a:rPr lang="en-US" sz="3900" b="0" dirty="0" err="1">
                <a:solidFill>
                  <a:schemeClr val="tx1">
                    <a:lumMod val="50000"/>
                  </a:schemeClr>
                </a:solidFill>
              </a:rPr>
              <a:t>iCCM</a:t>
            </a:r>
            <a:r>
              <a:rPr lang="en-US" sz="3900" b="0" dirty="0">
                <a:solidFill>
                  <a:schemeClr val="tx1">
                    <a:lumMod val="50000"/>
                  </a:schemeClr>
                </a:solidFill>
              </a:rPr>
              <a:t> as a </a:t>
            </a:r>
            <a:r>
              <a:rPr lang="en-US" sz="4200" dirty="0">
                <a:solidFill>
                  <a:schemeClr val="tx1">
                    <a:lumMod val="50000"/>
                  </a:schemeClr>
                </a:solidFill>
              </a:rPr>
              <a:t>referral trigger.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en-US" sz="3900" b="0" dirty="0">
              <a:solidFill>
                <a:schemeClr val="tx1">
                  <a:lumMod val="50000"/>
                </a:schemeClr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900" b="0" dirty="0">
                <a:solidFill>
                  <a:schemeClr val="tx1">
                    <a:lumMod val="50000"/>
                  </a:schemeClr>
                </a:solidFill>
              </a:rPr>
              <a:t>While a few studies indicate </a:t>
            </a:r>
            <a:r>
              <a:rPr lang="en-US" sz="4200" dirty="0">
                <a:solidFill>
                  <a:schemeClr val="tx1">
                    <a:lumMod val="50000"/>
                  </a:schemeClr>
                </a:solidFill>
              </a:rPr>
              <a:t>community-based models promising</a:t>
            </a:r>
            <a:r>
              <a:rPr lang="en-US" sz="39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3900" b="0" dirty="0">
                <a:solidFill>
                  <a:schemeClr val="tx1">
                    <a:lumMod val="50000"/>
                  </a:schemeClr>
                </a:solidFill>
              </a:rPr>
              <a:t>to provide treatment for SAM, models adapted for </a:t>
            </a:r>
            <a:r>
              <a:rPr lang="en-US" sz="4200" dirty="0">
                <a:solidFill>
                  <a:schemeClr val="tx1">
                    <a:lumMod val="50000"/>
                  </a:schemeClr>
                </a:solidFill>
              </a:rPr>
              <a:t>low-literacy</a:t>
            </a:r>
            <a:r>
              <a:rPr lang="en-US" sz="3900" b="0" dirty="0">
                <a:solidFill>
                  <a:schemeClr val="tx1">
                    <a:lumMod val="50000"/>
                  </a:schemeClr>
                </a:solidFill>
              </a:rPr>
              <a:t> settings have not been studied.</a:t>
            </a:r>
            <a:endParaRPr lang="en-US" sz="3900" dirty="0">
              <a:solidFill>
                <a:schemeClr val="tx1">
                  <a:lumMod val="50000"/>
                </a:schemeClr>
              </a:solidFill>
            </a:endParaRPr>
          </a:p>
          <a:p>
            <a:pPr algn="l"/>
            <a:endParaRPr lang="en-US" sz="39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r="5612"/>
          <a:stretch/>
        </p:blipFill>
        <p:spPr>
          <a:xfrm>
            <a:off x="14904293" y="4343399"/>
            <a:ext cx="8298499" cy="5715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0028705" y="10058400"/>
            <a:ext cx="3789241" cy="3904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i="1" dirty="0"/>
              <a:t>Photo by Alan Winslow</a:t>
            </a:r>
            <a:endParaRPr kumimoji="0" lang="en-US" sz="1600" b="1" i="1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564773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1610" y="5560592"/>
            <a:ext cx="7429873" cy="5572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7453" y="260934"/>
            <a:ext cx="15609094" cy="3036096"/>
          </a:xfrm>
        </p:spPr>
        <p:txBody>
          <a:bodyPr>
            <a:normAutofit/>
          </a:bodyPr>
          <a:lstStyle/>
          <a:p>
            <a:r>
              <a:rPr lang="en-US" sz="9500" dirty="0"/>
              <a:t>Simplified Toolkit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64947" y="3128819"/>
            <a:ext cx="5134416" cy="11599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6" tIns="71436" rIns="71436" bIns="71436" numCol="1" spcCol="38100" rtlCol="0" anchor="ctr">
            <a:spAutoFit/>
          </a:bodyPr>
          <a:lstStyle/>
          <a:p>
            <a:r>
              <a:rPr lang="en-US" sz="6600" dirty="0">
                <a:solidFill>
                  <a:schemeClr val="accent5">
                    <a:lumMod val="50000"/>
                  </a:schemeClr>
                </a:solidFill>
              </a:rPr>
              <a:t>Assessment</a:t>
            </a:r>
            <a:endParaRPr kumimoji="0" lang="en-US" sz="6200" b="1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rcRect t="41708" b="42302"/>
          <a:stretch>
            <a:fillRect/>
          </a:stretch>
        </p:blipFill>
        <p:spPr bwMode="auto">
          <a:xfrm>
            <a:off x="920759" y="6639407"/>
            <a:ext cx="8647784" cy="1023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own Arrow 6"/>
          <p:cNvSpPr/>
          <p:nvPr/>
        </p:nvSpPr>
        <p:spPr>
          <a:xfrm>
            <a:off x="5139380" y="7723717"/>
            <a:ext cx="585551" cy="95151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58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t="20928" r="4877" b="21943"/>
          <a:stretch/>
        </p:blipFill>
        <p:spPr>
          <a:xfrm>
            <a:off x="953416" y="8675236"/>
            <a:ext cx="8371928" cy="11396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458238" y="3128819"/>
            <a:ext cx="4238337" cy="11599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6" tIns="71436" rIns="71436" bIns="71436" numCol="1" spcCol="38100" rtlCol="0" anchor="ctr">
            <a:spAutoFit/>
          </a:bodyPr>
          <a:lstStyle/>
          <a:p>
            <a:r>
              <a:rPr lang="en-US" sz="6600" dirty="0">
                <a:solidFill>
                  <a:schemeClr val="accent5">
                    <a:lumMod val="50000"/>
                  </a:schemeClr>
                </a:solidFill>
              </a:rPr>
              <a:t>Treatment</a:t>
            </a:r>
            <a:endParaRPr kumimoji="0" lang="en-US" sz="6200" b="1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1"/>
          <a:stretch/>
        </p:blipFill>
        <p:spPr>
          <a:xfrm>
            <a:off x="12085302" y="4288749"/>
            <a:ext cx="4651969" cy="5351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13129313" y="9640150"/>
            <a:ext cx="3789241" cy="3904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i="1" dirty="0"/>
              <a:t>Photos by Alan Winslow</a:t>
            </a:r>
            <a:endParaRPr kumimoji="0" lang="en-US" sz="1600" b="1" i="1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sym typeface="Arial"/>
            </a:endParaRPr>
          </a:p>
        </p:txBody>
      </p:sp>
      <p:pic>
        <p:nvPicPr>
          <p:cNvPr id="14" name="Picture 8" descr="Image result for rutf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3" b="7649"/>
          <a:stretch/>
        </p:blipFill>
        <p:spPr bwMode="auto">
          <a:xfrm rot="20848613">
            <a:off x="17062728" y="10884569"/>
            <a:ext cx="3029356" cy="168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32543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7453" y="260934"/>
            <a:ext cx="15609094" cy="3036096"/>
          </a:xfrm>
        </p:spPr>
        <p:txBody>
          <a:bodyPr>
            <a:normAutofit/>
          </a:bodyPr>
          <a:lstStyle/>
          <a:p>
            <a:r>
              <a:rPr lang="en-US" sz="9500" dirty="0"/>
              <a:t>Simplified Toolkit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20996" y="2941589"/>
            <a:ext cx="4332914" cy="11599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6" tIns="71436" rIns="71436" bIns="71436" numCol="1" spcCol="38100" rtlCol="0" anchor="ctr">
            <a:spAutoFit/>
          </a:bodyPr>
          <a:lstStyle/>
          <a:p>
            <a:r>
              <a:rPr lang="en-US" sz="6600" dirty="0">
                <a:solidFill>
                  <a:schemeClr val="accent5">
                    <a:lumMod val="50000"/>
                  </a:schemeClr>
                </a:solidFill>
              </a:rPr>
              <a:t>Recording</a:t>
            </a:r>
            <a:endParaRPr kumimoji="0" lang="en-US" sz="6200" b="1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3803" r="3767"/>
          <a:stretch/>
        </p:blipFill>
        <p:spPr>
          <a:xfrm>
            <a:off x="9496332" y="7110016"/>
            <a:ext cx="9422219" cy="5731292"/>
          </a:xfrm>
          <a:prstGeom prst="rect">
            <a:avLst/>
          </a:prstGeom>
          <a:ln>
            <a:solidFill>
              <a:schemeClr val="accent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13627" r="13698"/>
          <a:stretch/>
        </p:blipFill>
        <p:spPr>
          <a:xfrm>
            <a:off x="16267627" y="4206242"/>
            <a:ext cx="7457840" cy="57694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52" y="4860758"/>
            <a:ext cx="7289327" cy="4857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8957802" y="3554227"/>
            <a:ext cx="2077489" cy="5443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South</a:t>
            </a:r>
            <a:r>
              <a:rPr kumimoji="0" lang="en-US" sz="2600" b="0" i="0" u="none" strike="noStrike" cap="none" spc="0" normalizeH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Sudan</a:t>
            </a:r>
            <a:endParaRPr kumimoji="0" lang="en-US" sz="2600" b="0" i="0" u="none" strike="noStrike" cap="none" spc="0" normalizeH="0" baseline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009821" y="6458001"/>
            <a:ext cx="1091642" cy="5443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Kenya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6823" y="9718325"/>
            <a:ext cx="3789241" cy="3904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i="1" dirty="0"/>
              <a:t>Photo by Alan Winslow</a:t>
            </a:r>
            <a:endParaRPr kumimoji="0" lang="en-US" sz="1600" b="1" i="1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132439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7453" y="116556"/>
            <a:ext cx="15609094" cy="3036096"/>
          </a:xfrm>
        </p:spPr>
        <p:txBody>
          <a:bodyPr>
            <a:normAutofit/>
          </a:bodyPr>
          <a:lstStyle/>
          <a:p>
            <a:r>
              <a:rPr lang="en-US" sz="9500" dirty="0"/>
              <a:t>Methods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105891" y="2249442"/>
            <a:ext cx="20172218" cy="1080295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4000" b="1" dirty="0">
                <a:solidFill>
                  <a:schemeClr val="accent5">
                    <a:lumMod val="50000"/>
                  </a:schemeClr>
                </a:solidFill>
              </a:rPr>
              <a:t>Study Objective:</a:t>
            </a:r>
          </a:p>
          <a:p>
            <a:pPr algn="l"/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800" b="0" dirty="0">
                <a:solidFill>
                  <a:schemeClr val="tx1">
                    <a:lumMod val="50000"/>
                  </a:schemeClr>
                </a:solidFill>
              </a:rPr>
              <a:t>To assess the feasibility and acceptability of low-literate community health workers providing treatment for uncomplicated cases of severe acute malnutrition in their home communities, using simplified tools and job aids.</a:t>
            </a:r>
          </a:p>
          <a:p>
            <a:pPr algn="l"/>
            <a:endParaRPr lang="en-US" sz="4000" dirty="0">
              <a:solidFill>
                <a:schemeClr val="accent5">
                  <a:lumMod val="50000"/>
                </a:schemeClr>
              </a:solidFill>
            </a:endParaRPr>
          </a:p>
          <a:p>
            <a:pPr algn="l"/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Methods (</a:t>
            </a:r>
            <a:r>
              <a:rPr lang="en-GB" sz="4000" dirty="0">
                <a:solidFill>
                  <a:schemeClr val="accent5">
                    <a:lumMod val="50000"/>
                  </a:schemeClr>
                </a:solidFill>
              </a:rPr>
              <a:t>prospective mixed-methods feasibility studies)</a:t>
            </a:r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: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en-US" sz="2000" b="0" u="sng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800" b="0" u="sng" dirty="0">
                <a:solidFill>
                  <a:schemeClr val="tx1">
                    <a:lumMod val="50000"/>
                  </a:schemeClr>
                </a:solidFill>
              </a:rPr>
              <a:t>Quantitative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3800" b="0" dirty="0">
                <a:solidFill>
                  <a:schemeClr val="tx1">
                    <a:lumMod val="50000"/>
                  </a:schemeClr>
                </a:solidFill>
              </a:rPr>
              <a:t>Sociodemographic data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3800" b="0" dirty="0">
                <a:solidFill>
                  <a:schemeClr val="tx1">
                    <a:lumMod val="50000"/>
                  </a:schemeClr>
                </a:solidFill>
              </a:rPr>
              <a:t>CHW performance score (after 80% benchmark)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3800" b="0" dirty="0">
                <a:solidFill>
                  <a:schemeClr val="tx1">
                    <a:lumMod val="50000"/>
                  </a:schemeClr>
                </a:solidFill>
              </a:rPr>
              <a:t>SAM treatment outcomes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3800" b="0" dirty="0">
                <a:solidFill>
                  <a:schemeClr val="tx1">
                    <a:lumMod val="50000"/>
                  </a:schemeClr>
                </a:solidFill>
              </a:rPr>
              <a:t># of weeks to discharge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  <a:p>
            <a:pPr lvl="1" algn="l"/>
            <a:endParaRPr lang="en-US" sz="3800" b="0" dirty="0">
              <a:solidFill>
                <a:schemeClr val="bg2">
                  <a:lumMod val="50000"/>
                </a:schemeClr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800" b="0" u="sng" dirty="0">
                <a:solidFill>
                  <a:schemeClr val="tx1">
                    <a:lumMod val="50000"/>
                  </a:schemeClr>
                </a:solidFill>
              </a:rPr>
              <a:t>Qualitative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altLang="en-US" sz="3800" b="0" dirty="0">
                <a:solidFill>
                  <a:schemeClr val="tx1">
                    <a:lumMod val="50000"/>
                  </a:schemeClr>
                </a:solidFill>
                <a:cs typeface="Arial" panose="020B0604020202020204" pitchFamily="34" charset="0"/>
              </a:rPr>
              <a:t>Semi-structured interviews and focus group discussions with key stakeholders </a:t>
            </a:r>
          </a:p>
          <a:p>
            <a:pPr marL="1371600" lvl="2" indent="-457200" algn="l">
              <a:buFont typeface="Wingdings" panose="05000000000000000000" pitchFamily="2" charset="2"/>
              <a:buChar char="§"/>
            </a:pPr>
            <a:r>
              <a:rPr lang="en-US" sz="3800" b="0" dirty="0">
                <a:solidFill>
                  <a:schemeClr val="tx1">
                    <a:lumMod val="50000"/>
                  </a:schemeClr>
                </a:solidFill>
              </a:rPr>
              <a:t>CHWs, caregivers, health workers, communities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en-US" sz="4000" dirty="0"/>
          </a:p>
          <a:p>
            <a:pPr algn="l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0628141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7453" y="0"/>
            <a:ext cx="15609094" cy="3036096"/>
          </a:xfrm>
        </p:spPr>
        <p:txBody>
          <a:bodyPr>
            <a:normAutofit fontScale="90000"/>
          </a:bodyPr>
          <a:lstStyle/>
          <a:p>
            <a:r>
              <a:rPr lang="en-US" sz="9500" dirty="0"/>
              <a:t>Results – CHW Performance 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806988"/>
              </p:ext>
            </p:extLst>
          </p:nvPr>
        </p:nvGraphicFramePr>
        <p:xfrm>
          <a:off x="1378549" y="2720125"/>
          <a:ext cx="21626902" cy="8614542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48136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626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626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626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626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6266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490928">
                <a:tc>
                  <a:txBody>
                    <a:bodyPr/>
                    <a:lstStyle/>
                    <a:p>
                      <a:pPr algn="l"/>
                      <a:endParaRPr lang="en-US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 dirty="0">
                          <a:effectLst/>
                        </a:rPr>
                        <a:t>South Sudan</a:t>
                      </a:r>
                    </a:p>
                    <a:p>
                      <a:pPr algn="ctr" rtl="0" fontAlgn="ctr"/>
                      <a:r>
                        <a:rPr lang="en-US" sz="3200" b="0" u="none" strike="noStrike" dirty="0">
                          <a:effectLst/>
                        </a:rPr>
                        <a:t>Aweil South</a:t>
                      </a:r>
                      <a:endParaRPr lang="en-US" sz="32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5" marR="8995" marT="8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 dirty="0">
                          <a:effectLst/>
                        </a:rPr>
                        <a:t>Nigeria</a:t>
                      </a:r>
                    </a:p>
                    <a:p>
                      <a:pPr marL="0" marR="0" lvl="0" indent="0" algn="ctr" defTabSz="82153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u="none" strike="noStrike" dirty="0">
                          <a:effectLst/>
                        </a:rPr>
                        <a:t>Niger State</a:t>
                      </a:r>
                      <a:endParaRPr lang="en-US" sz="32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5" marR="8995" marT="8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 dirty="0">
                          <a:effectLst/>
                        </a:rPr>
                        <a:t>Malawi</a:t>
                      </a:r>
                    </a:p>
                    <a:p>
                      <a:pPr algn="ctr" rtl="0" fontAlgn="ctr"/>
                      <a:r>
                        <a:rPr lang="en-US" sz="3200" b="0" u="none" strike="noStrike" dirty="0" err="1">
                          <a:effectLst/>
                        </a:rPr>
                        <a:t>Nsanje</a:t>
                      </a:r>
                      <a:endParaRPr lang="en-US" sz="32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5" marR="8995" marT="8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 dirty="0">
                          <a:effectLst/>
                        </a:rPr>
                        <a:t>Kenya</a:t>
                      </a:r>
                    </a:p>
                    <a:p>
                      <a:pPr algn="ctr" rtl="0" fontAlgn="ctr"/>
                      <a:r>
                        <a:rPr lang="en-US" sz="3200" b="0" u="none" strike="noStrike" dirty="0" err="1">
                          <a:effectLst/>
                        </a:rPr>
                        <a:t>Isiolo</a:t>
                      </a:r>
                      <a:endParaRPr lang="en-US" sz="32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5" marR="8995" marT="8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 dirty="0">
                          <a:effectLst/>
                        </a:rPr>
                        <a:t>Kenya</a:t>
                      </a:r>
                    </a:p>
                    <a:p>
                      <a:pPr algn="ctr" rtl="0" fontAlgn="ctr"/>
                      <a:r>
                        <a:rPr lang="en-US" sz="3200" b="0" u="none" strike="noStrike" dirty="0">
                          <a:effectLst/>
                        </a:rPr>
                        <a:t>Turkana</a:t>
                      </a:r>
                      <a:endParaRPr lang="en-US" sz="32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5" marR="8995" marT="899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07022"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CHWs deployed</a:t>
                      </a:r>
                      <a:endParaRPr lang="en-US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44 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67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57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47 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61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58518"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Median (range)  </a:t>
                      </a:r>
                    </a:p>
                    <a:p>
                      <a:pPr algn="l"/>
                      <a:r>
                        <a:rPr lang="en-US" sz="32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# children treated</a:t>
                      </a:r>
                      <a:endParaRPr lang="en-US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7 </a:t>
                      </a:r>
                    </a:p>
                    <a:p>
                      <a:pPr algn="ctr"/>
                      <a:r>
                        <a:rPr lang="en-US" sz="3200" dirty="0"/>
                        <a:t>(1-15)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4 </a:t>
                      </a:r>
                    </a:p>
                    <a:p>
                      <a:pPr algn="ctr"/>
                      <a:r>
                        <a:rPr lang="en-US" sz="3200" dirty="0"/>
                        <a:t>(1-12)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 </a:t>
                      </a:r>
                    </a:p>
                    <a:p>
                      <a:pPr algn="ctr"/>
                      <a:r>
                        <a:rPr lang="en-US" sz="3200" dirty="0"/>
                        <a:t>(1-6)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4 </a:t>
                      </a:r>
                    </a:p>
                    <a:p>
                      <a:pPr algn="ctr"/>
                      <a:r>
                        <a:rPr lang="en-US" sz="3200" dirty="0"/>
                        <a:t>(1-21)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4</a:t>
                      </a:r>
                    </a:p>
                    <a:p>
                      <a:pPr algn="ctr"/>
                      <a:r>
                        <a:rPr lang="en-US" sz="3200" dirty="0"/>
                        <a:t>(1-15)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58518">
                <a:tc>
                  <a:txBody>
                    <a:bodyPr/>
                    <a:lstStyle/>
                    <a:p>
                      <a:pPr marL="0" marR="0" indent="0" algn="l" defTabSz="82153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b="1" u="none" strike="noStrike" cap="none" spc="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  <a:uFillTx/>
                          <a:sym typeface="Helvetica Neue Light"/>
                        </a:rPr>
                        <a:t>Median (range) # of supervision checklists per CHW</a:t>
                      </a:r>
                      <a:endParaRPr lang="en-US" sz="3200" b="1" i="0" u="none" strike="noStrike" cap="none" spc="0" baseline="0" dirty="0">
                        <a:solidFill>
                          <a:schemeClr val="tx1">
                            <a:lumMod val="50000"/>
                          </a:schemeClr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Helvetica Neue Light"/>
                      </a:endParaRPr>
                    </a:p>
                  </a:txBody>
                  <a:tcPr marL="82037" marR="82037" marT="41018" marB="41018" anchor="ctr"/>
                </a:tc>
                <a:tc>
                  <a:txBody>
                    <a:bodyPr/>
                    <a:lstStyle/>
                    <a:p>
                      <a:pPr marL="0" marR="0" indent="0" algn="ctr" defTabSz="82153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u="none" strike="noStrike" cap="none" spc="0" baseline="0" dirty="0">
                          <a:uFillTx/>
                          <a:sym typeface="Helvetica Neue Light"/>
                        </a:rPr>
                        <a:t>3.5</a:t>
                      </a:r>
                    </a:p>
                    <a:p>
                      <a:pPr marL="0" marR="0" indent="0" algn="ctr" defTabSz="82153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u="none" strike="noStrike" cap="none" spc="0" baseline="0" dirty="0">
                          <a:uFillTx/>
                          <a:sym typeface="Helvetica Neue Light"/>
                        </a:rPr>
                        <a:t>(1-7) </a:t>
                      </a:r>
                      <a:endParaRPr lang="en-US" sz="3200" b="0" i="0" u="none" strike="noStrike" cap="none" spc="0" baseline="0" dirty="0">
                        <a:solidFill>
                          <a:schemeClr val="dk1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Helvetica Neue Light"/>
                      </a:endParaRPr>
                    </a:p>
                  </a:txBody>
                  <a:tcPr marL="82037" marR="82037" marT="41018" marB="41018" anchor="ctr"/>
                </a:tc>
                <a:tc>
                  <a:txBody>
                    <a:bodyPr/>
                    <a:lstStyle/>
                    <a:p>
                      <a:pPr marL="0" marR="0" indent="0" algn="ctr" defTabSz="82153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u="none" strike="noStrike" cap="none" spc="0" baseline="0" dirty="0">
                          <a:uFillTx/>
                          <a:sym typeface="Helvetica Neue Light"/>
                        </a:rPr>
                        <a:t>10 </a:t>
                      </a:r>
                    </a:p>
                    <a:p>
                      <a:pPr marL="0" marR="0" indent="0" algn="ctr" defTabSz="82153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u="none" strike="noStrike" cap="none" spc="0" baseline="0" dirty="0">
                          <a:uFillTx/>
                          <a:sym typeface="Helvetica Neue Light"/>
                        </a:rPr>
                        <a:t>(1-28)</a:t>
                      </a:r>
                      <a:endParaRPr lang="en-US" sz="3200" b="0" i="0" u="none" strike="noStrike" cap="none" spc="0" baseline="0" dirty="0">
                        <a:solidFill>
                          <a:schemeClr val="dk1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Helvetica Neue Light"/>
                      </a:endParaRPr>
                    </a:p>
                  </a:txBody>
                  <a:tcPr marL="82037" marR="82037" marT="41018" marB="41018" anchor="ctr"/>
                </a:tc>
                <a:tc>
                  <a:txBody>
                    <a:bodyPr/>
                    <a:lstStyle/>
                    <a:p>
                      <a:pPr marL="0" marR="0" indent="0" algn="ctr" defTabSz="82153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u="none" strike="noStrike" cap="none" spc="0" baseline="0" dirty="0">
                          <a:uFillTx/>
                          <a:sym typeface="Helvetica Neue Light"/>
                        </a:rPr>
                        <a:t>5 </a:t>
                      </a:r>
                    </a:p>
                    <a:p>
                      <a:pPr marL="0" marR="0" indent="0" algn="ctr" defTabSz="82153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u="none" strike="noStrike" cap="none" spc="0" baseline="0" dirty="0">
                          <a:uFillTx/>
                          <a:sym typeface="Helvetica Neue Light"/>
                        </a:rPr>
                        <a:t>(1-13)</a:t>
                      </a:r>
                      <a:endParaRPr lang="en-US" sz="3200" b="0" i="0" u="none" strike="noStrike" cap="none" spc="0" baseline="0" dirty="0">
                        <a:solidFill>
                          <a:schemeClr val="dk1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Helvetica Neue Light"/>
                      </a:endParaRPr>
                    </a:p>
                  </a:txBody>
                  <a:tcPr marL="82037" marR="82037" marT="41018" marB="41018" anchor="ctr"/>
                </a:tc>
                <a:tc>
                  <a:txBody>
                    <a:bodyPr/>
                    <a:lstStyle/>
                    <a:p>
                      <a:pPr marL="0" marR="0" indent="0" algn="ctr" defTabSz="82153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u="none" strike="noStrike" cap="none" spc="0" baseline="0" dirty="0">
                          <a:uFillTx/>
                          <a:sym typeface="Helvetica Neue Light"/>
                        </a:rPr>
                        <a:t>12</a:t>
                      </a:r>
                    </a:p>
                    <a:p>
                      <a:pPr marL="0" marR="0" indent="0" algn="ctr" defTabSz="82153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u="none" strike="noStrike" cap="none" spc="0" baseline="0" dirty="0">
                          <a:uFillTx/>
                          <a:sym typeface="Helvetica Neue Light"/>
                        </a:rPr>
                        <a:t>(4-14)</a:t>
                      </a:r>
                      <a:endParaRPr lang="en-US" sz="3200" b="0" i="0" u="none" strike="noStrike" cap="none" spc="0" baseline="0" dirty="0">
                        <a:solidFill>
                          <a:schemeClr val="dk1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Helvetica Neue Light"/>
                      </a:endParaRPr>
                    </a:p>
                  </a:txBody>
                  <a:tcPr marL="82037" marR="82037" marT="41018" marB="41018" anchor="ctr"/>
                </a:tc>
                <a:tc>
                  <a:txBody>
                    <a:bodyPr/>
                    <a:lstStyle/>
                    <a:p>
                      <a:pPr marL="0" marR="0" indent="0" algn="ctr" defTabSz="82153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u="none" strike="noStrike" cap="none" spc="0" baseline="0" dirty="0">
                          <a:uFillTx/>
                          <a:sym typeface="Helvetica Neue Light"/>
                        </a:rPr>
                        <a:t>3 </a:t>
                      </a:r>
                    </a:p>
                    <a:p>
                      <a:pPr marL="0" marR="0" indent="0" algn="ctr" defTabSz="82153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200" u="none" strike="noStrike" cap="none" spc="0" baseline="0" dirty="0">
                          <a:uFillTx/>
                          <a:sym typeface="Helvetica Neue Light"/>
                        </a:rPr>
                        <a:t>(1-8)</a:t>
                      </a:r>
                      <a:endParaRPr lang="en-US" sz="3200" b="0" i="0" u="none" strike="noStrike" cap="none" spc="0" baseline="0" dirty="0">
                        <a:solidFill>
                          <a:schemeClr val="dk1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Helvetica Neue Light"/>
                      </a:endParaRPr>
                    </a:p>
                  </a:txBody>
                  <a:tcPr marL="82037" marR="82037" marT="41018" marB="41018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58518"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Avg</a:t>
                      </a:r>
                      <a:r>
                        <a:rPr lang="en-US" sz="32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overall performance</a:t>
                      </a:r>
                      <a:r>
                        <a:rPr lang="en-US" sz="3200" b="1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score (range)</a:t>
                      </a:r>
                      <a:endParaRPr lang="en-US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8215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</a:rPr>
                        <a:t>94%</a:t>
                      </a:r>
                    </a:p>
                    <a:p>
                      <a:pPr marL="0" marR="0" lvl="0" indent="0" algn="ctr" defTabSz="8215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effectLst/>
                        </a:rPr>
                        <a:t>(61-100)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96%</a:t>
                      </a:r>
                    </a:p>
                    <a:p>
                      <a:pPr algn="ctr"/>
                      <a:r>
                        <a:rPr lang="en-US" sz="3200" dirty="0"/>
                        <a:t>(73-100)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99%</a:t>
                      </a:r>
                    </a:p>
                    <a:p>
                      <a:pPr algn="ctr"/>
                      <a:r>
                        <a:rPr lang="en-US" sz="3200" dirty="0"/>
                        <a:t>(75-100)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--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--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58518"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Avg</a:t>
                      </a:r>
                      <a:r>
                        <a:rPr lang="en-US" sz="3200" b="1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score per task– </a:t>
                      </a:r>
                      <a:r>
                        <a:rPr lang="en-US" sz="3200" b="1" baseline="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albendazole</a:t>
                      </a:r>
                      <a:endParaRPr lang="en-US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8215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78%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84%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82%*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--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--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829579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206" y="180204"/>
            <a:ext cx="18494318" cy="3036096"/>
          </a:xfrm>
        </p:spPr>
        <p:txBody>
          <a:bodyPr>
            <a:normAutofit/>
          </a:bodyPr>
          <a:lstStyle/>
          <a:p>
            <a:r>
              <a:rPr lang="en-US" sz="9500" dirty="0"/>
              <a:t>Results– Treatment Outcomes 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275975"/>
              </p:ext>
            </p:extLst>
          </p:nvPr>
        </p:nvGraphicFramePr>
        <p:xfrm>
          <a:off x="2466086" y="2891227"/>
          <a:ext cx="19833474" cy="928440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40614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286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286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2866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2866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62866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62866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693059">
                <a:tc>
                  <a:txBody>
                    <a:bodyPr/>
                    <a:lstStyle/>
                    <a:p>
                      <a:pPr algn="l"/>
                      <a:endParaRPr lang="en-US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 dirty="0">
                          <a:effectLst/>
                        </a:rPr>
                        <a:t>South Sudan</a:t>
                      </a:r>
                    </a:p>
                    <a:p>
                      <a:pPr algn="ctr" rtl="0" fontAlgn="ctr"/>
                      <a:r>
                        <a:rPr lang="en-US" sz="3200" b="0" u="none" strike="noStrike" dirty="0">
                          <a:effectLst/>
                        </a:rPr>
                        <a:t>Aweil South </a:t>
                      </a:r>
                    </a:p>
                    <a:p>
                      <a:pPr algn="ctr" rtl="0" fontAlgn="ctr"/>
                      <a:r>
                        <a:rPr lang="en-US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n=308</a:t>
                      </a:r>
                    </a:p>
                  </a:txBody>
                  <a:tcPr marL="8995" marR="8995" marT="899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40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5" marR="8995" marT="899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 dirty="0">
                          <a:effectLst/>
                        </a:rPr>
                        <a:t>Nigeria</a:t>
                      </a:r>
                    </a:p>
                    <a:p>
                      <a:pPr marL="0" marR="0" lvl="0" indent="0" algn="ctr" defTabSz="82153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u="none" strike="noStrike" dirty="0">
                          <a:effectLst/>
                        </a:rPr>
                        <a:t>Niger State</a:t>
                      </a:r>
                    </a:p>
                    <a:p>
                      <a:pPr marL="0" marR="0" lvl="0" indent="0" algn="ctr" defTabSz="82153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 288</a:t>
                      </a:r>
                    </a:p>
                  </a:txBody>
                  <a:tcPr marL="8995" marR="8995" marT="899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4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5" marR="8995" marT="899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 dirty="0">
                          <a:effectLst/>
                        </a:rPr>
                        <a:t>Malawi</a:t>
                      </a:r>
                    </a:p>
                    <a:p>
                      <a:pPr algn="ctr" rtl="0" fontAlgn="ctr"/>
                      <a:r>
                        <a:rPr lang="en-US" sz="3200" b="0" u="none" strike="noStrike" dirty="0" err="1">
                          <a:effectLst/>
                        </a:rPr>
                        <a:t>Nsanje</a:t>
                      </a:r>
                      <a:r>
                        <a:rPr lang="en-US" sz="3200" b="0" u="none" strike="noStrike" dirty="0">
                          <a:effectLst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en-US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n=27</a:t>
                      </a:r>
                    </a:p>
                  </a:txBody>
                  <a:tcPr marL="8995" marR="8995" marT="899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4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5" marR="8995" marT="899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32510">
                <a:tc>
                  <a:txBody>
                    <a:bodyPr/>
                    <a:lstStyle/>
                    <a:p>
                      <a:pPr algn="l"/>
                      <a:endParaRPr lang="en-US" sz="2800" b="0" i="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(95% CI)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(95% CI)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(95% CI)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85583"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</a:t>
                      </a:r>
                      <a:endParaRPr lang="en-US" sz="32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75%</a:t>
                      </a:r>
                    </a:p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(68.3 – 81.3)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</a:t>
                      </a:r>
                      <a:endParaRPr lang="en-US" sz="32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320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(67.6-78.6)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32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n-US" sz="32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75347"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32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</a:t>
                      </a:r>
                    </a:p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(10.8 – 21.4)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en-US" sz="32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3200" u="none" strike="noStrike" dirty="0">
                          <a:effectLst/>
                          <a:latin typeface="Arial"/>
                          <a:cs typeface="Arial"/>
                        </a:rPr>
                        <a:t>(17.3-27.7)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32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en-US" sz="32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19727"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32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9% </a:t>
                      </a:r>
                    </a:p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(4.8 – 16.9)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32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3200" u="none" strike="noStrike" dirty="0">
                          <a:effectLst/>
                          <a:latin typeface="Arial"/>
                          <a:cs typeface="Arial"/>
                        </a:rPr>
                        <a:t>(2.5-7.9)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32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en-US" sz="32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9763"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  <a:endParaRPr lang="en-US" sz="32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US" sz="32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  <a:endParaRPr lang="en-US" sz="32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US" sz="32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32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US" sz="3200" b="0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1205">
                <a:tc>
                  <a:txBody>
                    <a:bodyPr/>
                    <a:lstStyle/>
                    <a:p>
                      <a:pPr algn="l"/>
                      <a:endParaRPr lang="en-US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199295"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</a:t>
                      </a:r>
                      <a:r>
                        <a:rPr lang="en-US" sz="3200" b="1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(range) # of weeks to recovery</a:t>
                      </a:r>
                      <a:endParaRPr lang="en-US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</a:t>
                      </a:r>
                      <a:r>
                        <a:rPr lang="en-US" sz="3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(3-16)</a:t>
                      </a:r>
                      <a:endParaRPr lang="en-US" sz="320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6.5 </a:t>
                      </a:r>
                    </a:p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(4-12)</a:t>
                      </a:r>
                      <a:endParaRPr lang="en-US" sz="320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</a:t>
                      </a:r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(3-10)</a:t>
                      </a:r>
                      <a:endParaRPr lang="en-US" sz="320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470277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2042" y="1620975"/>
            <a:ext cx="10920244" cy="8048446"/>
          </a:xfrm>
        </p:spPr>
        <p:txBody>
          <a:bodyPr/>
          <a:lstStyle/>
          <a:p>
            <a:pPr marL="91440" indent="0">
              <a:buNone/>
            </a:pPr>
            <a:r>
              <a:rPr lang="en-US" sz="4000" b="1" dirty="0"/>
              <a:t>Positive feedback – common </a:t>
            </a:r>
          </a:p>
          <a:p>
            <a:pPr marL="685800" indent="-685800" hangingPunct="0">
              <a:spcBef>
                <a:spcPts val="0"/>
              </a:spcBef>
              <a:buSzTx/>
              <a:buFont typeface="Wingdings" panose="05000000000000000000" pitchFamily="2" charset="2"/>
              <a:buChar char="§"/>
            </a:pPr>
            <a:endParaRPr lang="en-US" sz="25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hangingPunct="0">
              <a:spcBef>
                <a:spcPts val="0"/>
              </a:spcBef>
              <a:buSzTx/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Reduction in distance (opportunity cost, transit fees), free care, timeliness of care</a:t>
            </a:r>
          </a:p>
          <a:p>
            <a:pPr marL="685800" indent="-685800" hangingPunct="0">
              <a:spcBef>
                <a:spcPts val="0"/>
              </a:spcBef>
              <a:buSzTx/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hangingPunct="0">
              <a:spcBef>
                <a:spcPts val="0"/>
              </a:spcBef>
              <a:buSzTx/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CHWs felt more respected by caregivers and community members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07814" y="-367553"/>
            <a:ext cx="19751040" cy="2712720"/>
          </a:xfrm>
        </p:spPr>
        <p:txBody>
          <a:bodyPr>
            <a:normAutofit/>
          </a:bodyPr>
          <a:lstStyle/>
          <a:p>
            <a:r>
              <a:rPr lang="en-US" sz="9500" b="1" dirty="0"/>
              <a:t>Qualitative findings</a:t>
            </a:r>
          </a:p>
        </p:txBody>
      </p:sp>
      <p:sp>
        <p:nvSpPr>
          <p:cNvPr id="7" name="Rectangle 6"/>
          <p:cNvSpPr/>
          <p:nvPr/>
        </p:nvSpPr>
        <p:spPr>
          <a:xfrm>
            <a:off x="12756221" y="8051570"/>
            <a:ext cx="10684042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4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Positive feedback – unique</a:t>
            </a:r>
          </a:p>
          <a:p>
            <a:pPr algn="l"/>
            <a:endParaRPr lang="en-US" sz="25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4000" b="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concerns about security of keeping RUTF in the house, but had no issues after ‘fixing the house door’ (South Sudan)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77" y="2345167"/>
            <a:ext cx="5515552" cy="7353008"/>
          </a:xfrm>
          <a:prstGeom prst="rect">
            <a:avLst/>
          </a:prstGeom>
        </p:spPr>
      </p:pic>
      <p:pic>
        <p:nvPicPr>
          <p:cNvPr id="6" name="Content Placeholder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6921" y="8121850"/>
            <a:ext cx="6841887" cy="3857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0668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87793" y="967820"/>
            <a:ext cx="13614089" cy="50071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91440" algn="l"/>
            <a:r>
              <a:rPr lang="en-US" sz="4000" dirty="0">
                <a:solidFill>
                  <a:schemeClr val="tx1">
                    <a:lumMod val="50000"/>
                  </a:schemeClr>
                </a:solidFill>
              </a:rPr>
              <a:t>Negative feedback – common </a:t>
            </a:r>
          </a:p>
          <a:p>
            <a:pPr marL="0" marR="0" indent="0" algn="l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sym typeface="Arial"/>
            </a:endParaRPr>
          </a:p>
          <a:p>
            <a:pPr marL="571500" marR="0" indent="-571500" algn="l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4000" b="0" dirty="0">
                <a:solidFill>
                  <a:schemeClr val="tx1">
                    <a:lumMod val="50000"/>
                  </a:schemeClr>
                </a:solidFill>
              </a:rPr>
              <a:t>Difficult to turn away moderately malnourished cases</a:t>
            </a:r>
          </a:p>
          <a:p>
            <a:pPr marL="571500" marR="0" indent="-571500" algn="l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sym typeface="Arial"/>
            </a:endParaRPr>
          </a:p>
          <a:p>
            <a:pPr marL="571500" marR="0" indent="-571500" algn="l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sym typeface="Arial"/>
              </a:rPr>
              <a:t>iCCM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sym typeface="Arial"/>
              </a:rPr>
              <a:t> and SAM treatment tools not integrated</a:t>
            </a:r>
          </a:p>
          <a:p>
            <a:pPr marL="571500" marR="0" indent="-571500" algn="l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lang="en-US" sz="1200" b="0" dirty="0">
              <a:solidFill>
                <a:schemeClr val="tx1">
                  <a:lumMod val="50000"/>
                </a:schemeClr>
              </a:solidFill>
            </a:endParaRPr>
          </a:p>
          <a:p>
            <a:pPr marL="571500" marR="0" indent="-571500" algn="l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4000" b="0" dirty="0">
                <a:solidFill>
                  <a:schemeClr val="tx1">
                    <a:lumMod val="50000"/>
                  </a:schemeClr>
                </a:solidFill>
              </a:rPr>
              <a:t>Skepticism: are CHWs playing favorites?</a:t>
            </a:r>
          </a:p>
          <a:p>
            <a:pPr marL="571500" marR="0" indent="-571500" algn="l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sym typeface="Arial"/>
            </a:endParaRPr>
          </a:p>
          <a:p>
            <a:pPr marL="571500" marR="0" indent="-571500" algn="l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sym typeface="Arial"/>
              </a:rPr>
              <a:t>Logistical challenges</a:t>
            </a:r>
            <a:r>
              <a:rPr kumimoji="0" lang="en-US" sz="4000" b="0" i="0" u="none" strike="noStrike" cap="none" spc="0" normalizeH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sym typeface="Arial"/>
              </a:rPr>
              <a:t> of access 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sym typeface="Arial"/>
            </a:endParaRPr>
          </a:p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87792" y="6283242"/>
            <a:ext cx="19600607" cy="6053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l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sym typeface="Arial"/>
              </a:rPr>
              <a:t>Negative</a:t>
            </a:r>
            <a:r>
              <a:rPr kumimoji="0" lang="en-US" sz="4000" b="1" i="0" u="none" strike="noStrike" cap="none" spc="0" normalizeH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sym typeface="Arial"/>
              </a:rPr>
              <a:t> feedback—unique</a:t>
            </a:r>
          </a:p>
          <a:p>
            <a:pPr marL="0" marR="0" indent="0" algn="l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spc="0" normalizeH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sym typeface="Arial"/>
            </a:endParaRPr>
          </a:p>
          <a:p>
            <a:pPr marL="571500" lvl="0" indent="-571500" algn="l">
              <a:buFont typeface="Wingdings" panose="05000000000000000000" pitchFamily="2" charset="2"/>
              <a:buChar char="§"/>
            </a:pPr>
            <a:r>
              <a:rPr lang="en-US" sz="4000" b="0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iCCM</a:t>
            </a:r>
            <a:r>
              <a:rPr lang="en-US" sz="4000" b="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only received quarterly supervision, so frequency of supervision required was difficult (Nigeria)</a:t>
            </a:r>
          </a:p>
          <a:p>
            <a:pPr marL="571500" lvl="0" indent="-571500" algn="l">
              <a:buFont typeface="Wingdings" panose="05000000000000000000" pitchFamily="2" charset="2"/>
              <a:buChar char="§"/>
            </a:pPr>
            <a:endParaRPr lang="en-US" sz="1200" b="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 algn="l">
              <a:buFont typeface="Wingdings" panose="05000000000000000000" pitchFamily="2" charset="2"/>
              <a:buChar char="§"/>
            </a:pPr>
            <a:r>
              <a:rPr lang="en-US" sz="4000" b="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misperception – treatment refusal because some didn’t recognize that  CHW treatment was the same as the health facility (Malawi)</a:t>
            </a:r>
          </a:p>
          <a:p>
            <a:pPr marL="571500" lvl="0" indent="-571500" algn="l">
              <a:buFont typeface="Wingdings" panose="05000000000000000000" pitchFamily="2" charset="2"/>
              <a:buChar char="§"/>
            </a:pPr>
            <a:endParaRPr lang="en-US" sz="1200" b="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 algn="l">
              <a:buFont typeface="Wingdings" panose="05000000000000000000" pitchFamily="2" charset="2"/>
              <a:buChar char="§"/>
            </a:pPr>
            <a:r>
              <a:rPr lang="en-US" sz="4000" b="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Caregivers stopped care-seeking after realizing child was “better” (South Sudan)</a:t>
            </a:r>
          </a:p>
          <a:p>
            <a:pPr lvl="0" algn="l"/>
            <a:endParaRPr lang="en-US" sz="4000" b="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sym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5918" y="976715"/>
            <a:ext cx="7823724" cy="5213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9506050" y="6219495"/>
            <a:ext cx="3789241" cy="3904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i="1" dirty="0"/>
              <a:t>Photo by Alan Winslow</a:t>
            </a:r>
            <a:endParaRPr kumimoji="0" lang="en-US" sz="1600" b="1" i="1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9025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1859" y="0"/>
            <a:ext cx="19751040" cy="2712720"/>
          </a:xfrm>
        </p:spPr>
        <p:txBody>
          <a:bodyPr>
            <a:normAutofit/>
          </a:bodyPr>
          <a:lstStyle/>
          <a:p>
            <a:r>
              <a:rPr lang="en-US" sz="9500" b="1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8236" y="2216657"/>
            <a:ext cx="21718286" cy="11090270"/>
          </a:xfrm>
        </p:spPr>
        <p:txBody>
          <a:bodyPr>
            <a:noAutofit/>
          </a:bodyPr>
          <a:lstStyle/>
          <a:p>
            <a:pPr marL="0" indent="0" hangingPunct="0">
              <a:spcBef>
                <a:spcPts val="0"/>
              </a:spcBef>
              <a:buSzTx/>
              <a:buNone/>
            </a:pPr>
            <a:r>
              <a:rPr lang="en-US" sz="40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</a:t>
            </a:r>
            <a:r>
              <a:rPr lang="en-US" sz="4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0" indent="0" hangingPunct="0">
              <a:spcBef>
                <a:spcPts val="0"/>
              </a:spcBef>
              <a:buSzTx/>
              <a:buNone/>
            </a:pPr>
            <a:endParaRPr lang="en-US" sz="24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hangingPunct="0">
              <a:spcBef>
                <a:spcPts val="0"/>
              </a:spcBef>
              <a:buSzTx/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performance by low-literate and literate CHWs</a:t>
            </a:r>
          </a:p>
          <a:p>
            <a:pPr marL="571500" indent="-571500" hangingPunct="0">
              <a:spcBef>
                <a:spcPts val="0"/>
              </a:spcBef>
              <a:buSzTx/>
              <a:buFont typeface="Wingdings" panose="05000000000000000000" pitchFamily="2" charset="2"/>
              <a:buChar char="§"/>
            </a:pPr>
            <a:endParaRPr lang="en-US" sz="12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hangingPunct="0">
              <a:spcBef>
                <a:spcPts val="0"/>
              </a:spcBef>
              <a:buSzTx/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>
                    <a:lumMod val="50000"/>
                  </a:schemeClr>
                </a:solidFill>
              </a:rPr>
              <a:t>CHWs can achieve acute malnutrition cure rates comparable to Sphere standards</a:t>
            </a:r>
          </a:p>
          <a:p>
            <a:pPr marL="571500" indent="-571500" hangingPunct="0">
              <a:spcBef>
                <a:spcPts val="0"/>
              </a:spcBef>
              <a:buSzTx/>
              <a:buFont typeface="Wingdings" panose="05000000000000000000" pitchFamily="2" charset="2"/>
              <a:buChar char="§"/>
            </a:pPr>
            <a:endParaRPr lang="en-US" sz="12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hangingPunct="0">
              <a:spcBef>
                <a:spcPts val="0"/>
              </a:spcBef>
              <a:buSzTx/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acceptance by CHWs and caregivers</a:t>
            </a:r>
          </a:p>
          <a:p>
            <a:pPr marL="91440" indent="0">
              <a:buNone/>
            </a:pPr>
            <a:r>
              <a:rPr lang="en-US" sz="4000" b="1" dirty="0"/>
              <a:t>However,</a:t>
            </a:r>
            <a:r>
              <a:rPr lang="en-US" sz="4000" dirty="0"/>
              <a:t> </a:t>
            </a:r>
          </a:p>
          <a:p>
            <a:pPr marL="571500" indent="-571500" hangingPunct="0">
              <a:spcBef>
                <a:spcPts val="0"/>
              </a:spcBef>
              <a:buSzTx/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hangingPunct="0">
              <a:spcBef>
                <a:spcPts val="0"/>
              </a:spcBef>
              <a:buSzTx/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CHWs may perform lower when new medications are introduced</a:t>
            </a:r>
          </a:p>
          <a:p>
            <a:pPr marL="0" indent="0" hangingPunct="0">
              <a:spcBef>
                <a:spcPts val="0"/>
              </a:spcBef>
              <a:buSzTx/>
              <a:buNone/>
            </a:pPr>
            <a:endParaRPr lang="en-US" sz="12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hangingPunct="0">
              <a:spcBef>
                <a:spcPts val="0"/>
              </a:spcBef>
              <a:buSzTx/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Distance may not be the only barrier to increasing coverage of acute malnutrition treatment</a:t>
            </a:r>
          </a:p>
          <a:p>
            <a:pPr marL="571500" indent="-571500" hangingPunct="0">
              <a:spcBef>
                <a:spcPts val="0"/>
              </a:spcBef>
              <a:buSzTx/>
              <a:buFont typeface="Wingdings" panose="05000000000000000000" pitchFamily="2" charset="2"/>
              <a:buChar char="§"/>
            </a:pPr>
            <a:endParaRPr lang="en-US" sz="12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hangingPunct="0">
              <a:spcBef>
                <a:spcPts val="0"/>
              </a:spcBef>
              <a:buSzTx/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chain an issue – proper supply tracking was difficult even in small pilots </a:t>
            </a:r>
            <a:endParaRPr lang="en-US" sz="4000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47278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1859" y="0"/>
            <a:ext cx="19751040" cy="2712720"/>
          </a:xfrm>
        </p:spPr>
        <p:txBody>
          <a:bodyPr>
            <a:normAutofit/>
          </a:bodyPr>
          <a:lstStyle/>
          <a:p>
            <a:r>
              <a:rPr lang="en-US" sz="9500" b="1" dirty="0"/>
              <a:t>Limitations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8236" y="2216657"/>
            <a:ext cx="21718286" cy="11090270"/>
          </a:xfrm>
        </p:spPr>
        <p:txBody>
          <a:bodyPr>
            <a:noAutofit/>
          </a:bodyPr>
          <a:lstStyle/>
          <a:p>
            <a:pPr marL="0" indent="0" hangingPunct="0">
              <a:spcBef>
                <a:spcPts val="0"/>
              </a:spcBef>
              <a:buSzTx/>
              <a:buNone/>
            </a:pPr>
            <a:r>
              <a:rPr lang="en-US" sz="4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dirty="0"/>
          </a:p>
          <a:p>
            <a:endParaRPr lang="en-US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8A3901B-3E1C-4F1D-80D6-0A2B936F1FA3}"/>
              </a:ext>
            </a:extLst>
          </p:cNvPr>
          <p:cNvSpPr txBox="1"/>
          <p:nvPr/>
        </p:nvSpPr>
        <p:spPr>
          <a:xfrm>
            <a:off x="2105891" y="3328771"/>
            <a:ext cx="20172218" cy="59195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0005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4000" b="0" dirty="0">
                <a:solidFill>
                  <a:schemeClr val="tx1">
                    <a:lumMod val="50000"/>
                  </a:schemeClr>
                </a:solidFill>
              </a:rPr>
              <a:t>Treatment protocol not identical across sites – data not exactly "apples to apples"</a:t>
            </a:r>
          </a:p>
          <a:p>
            <a:pPr marL="400050" lvl="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endParaRPr lang="en-US" sz="4000" b="0" dirty="0">
              <a:solidFill>
                <a:schemeClr val="tx1">
                  <a:lumMod val="50000"/>
                </a:schemeClr>
              </a:solidFill>
            </a:endParaRPr>
          </a:p>
          <a:p>
            <a:pPr marL="40005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4000" b="0" dirty="0">
                <a:solidFill>
                  <a:schemeClr val="tx1">
                    <a:lumMod val="50000"/>
                  </a:schemeClr>
                </a:solidFill>
              </a:rPr>
              <a:t>Each pilot program received heavy support from implementing partners – need to investigate under "real life conditions" for scale-up</a:t>
            </a:r>
          </a:p>
          <a:p>
            <a:pPr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</a:pPr>
            <a:endParaRPr lang="en-US" sz="4000" b="0" dirty="0">
              <a:solidFill>
                <a:schemeClr val="tx1">
                  <a:lumMod val="50000"/>
                </a:schemeClr>
              </a:solidFill>
            </a:endParaRPr>
          </a:p>
          <a:p>
            <a:pPr marL="40005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4000" b="0" dirty="0">
                <a:solidFill>
                  <a:schemeClr val="tx1">
                    <a:lumMod val="50000"/>
                  </a:schemeClr>
                </a:solidFill>
              </a:rPr>
              <a:t>No gold standard way to test performance – e.g. IRC recommended written / verbal exam for subsequent pilots to ensure rare conditions (e.g. co-morbidity of malnutrition + </a:t>
            </a:r>
            <a:r>
              <a:rPr lang="en-US" sz="4000" b="0" dirty="0" err="1">
                <a:solidFill>
                  <a:schemeClr val="tx1">
                    <a:lumMod val="50000"/>
                  </a:schemeClr>
                </a:solidFill>
              </a:rPr>
              <a:t>iCCM</a:t>
            </a:r>
            <a:r>
              <a:rPr lang="en-US" sz="4000" b="0" dirty="0">
                <a:solidFill>
                  <a:schemeClr val="tx1">
                    <a:lumMod val="50000"/>
                  </a:schemeClr>
                </a:solidFill>
              </a:rPr>
              <a:t> conditions) are caught</a:t>
            </a:r>
          </a:p>
          <a:p>
            <a:pPr algn="l" defTabSz="914400"/>
            <a:endParaRPr lang="en-US" sz="4400" b="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827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9412" y="645944"/>
            <a:ext cx="22138104" cy="3036096"/>
          </a:xfrm>
        </p:spPr>
        <p:txBody>
          <a:bodyPr>
            <a:noAutofit/>
          </a:bodyPr>
          <a:lstStyle/>
          <a:p>
            <a:r>
              <a:rPr lang="en-US" sz="9500" dirty="0"/>
              <a:t>Potential adaptations in context of COVID-19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008097B-E138-4BA7-82B4-A4E7891AC1E5}"/>
              </a:ext>
            </a:extLst>
          </p:cNvPr>
          <p:cNvSpPr txBox="1"/>
          <p:nvPr/>
        </p:nvSpPr>
        <p:spPr>
          <a:xfrm>
            <a:off x="2048628" y="4255341"/>
            <a:ext cx="20172218" cy="68890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0005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4000" b="0" dirty="0">
                <a:solidFill>
                  <a:schemeClr val="tx1">
                    <a:lumMod val="50000"/>
                  </a:schemeClr>
                </a:solidFill>
              </a:rPr>
              <a:t>Logistical issues that this model seeks to address further exacerbated in pandemic</a:t>
            </a:r>
          </a:p>
          <a:p>
            <a:pPr marL="40005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endParaRPr lang="en-US" sz="4000" b="0" dirty="0">
              <a:solidFill>
                <a:schemeClr val="tx1">
                  <a:lumMod val="50000"/>
                </a:schemeClr>
              </a:solidFill>
            </a:endParaRPr>
          </a:p>
          <a:p>
            <a:pPr marL="40005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4000" b="0" dirty="0">
                <a:solidFill>
                  <a:schemeClr val="tx1">
                    <a:lumMod val="50000"/>
                  </a:schemeClr>
                </a:solidFill>
              </a:rPr>
              <a:t>CHW community-based treatment can reduce congestion at outpatient treatment sites</a:t>
            </a:r>
          </a:p>
          <a:p>
            <a:pPr marL="40005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endParaRPr lang="en-US" sz="4000" b="0" dirty="0">
              <a:solidFill>
                <a:schemeClr val="tx1">
                  <a:lumMod val="50000"/>
                </a:schemeClr>
              </a:solidFill>
            </a:endParaRPr>
          </a:p>
          <a:p>
            <a:pPr marL="40005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4000" b="0" dirty="0">
                <a:solidFill>
                  <a:schemeClr val="tx1">
                    <a:lumMod val="50000"/>
                  </a:schemeClr>
                </a:solidFill>
              </a:rPr>
              <a:t>MUAC only treatment protocol can be implemented whilst maintaining infection prevention and control (IPC) guidance</a:t>
            </a:r>
          </a:p>
          <a:p>
            <a:pPr marL="40005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endParaRPr lang="en-US" sz="4000" b="0" dirty="0">
              <a:solidFill>
                <a:schemeClr val="tx1">
                  <a:lumMod val="50000"/>
                </a:schemeClr>
              </a:solidFill>
            </a:endParaRPr>
          </a:p>
          <a:p>
            <a:pPr marL="40005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4000" b="0" dirty="0">
                <a:solidFill>
                  <a:schemeClr val="tx1">
                    <a:lumMod val="50000"/>
                  </a:schemeClr>
                </a:solidFill>
              </a:rPr>
              <a:t>Emerging evidence on outpatient simplified treatment protocols can be easily adopted by CHWs </a:t>
            </a:r>
          </a:p>
          <a:p>
            <a:pPr marL="400050" indent="-4572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endParaRPr lang="en-US" sz="4000" b="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72880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7453" y="116556"/>
            <a:ext cx="15609094" cy="3036096"/>
          </a:xfrm>
        </p:spPr>
        <p:txBody>
          <a:bodyPr>
            <a:normAutofit/>
          </a:bodyPr>
          <a:lstStyle/>
          <a:p>
            <a:r>
              <a:rPr lang="en-US" sz="9500" dirty="0"/>
              <a:t>Acknowledgements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1998700" y="2723123"/>
            <a:ext cx="20813173" cy="9264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600" b="0" dirty="0">
                <a:solidFill>
                  <a:schemeClr val="tx1">
                    <a:lumMod val="50000"/>
                  </a:schemeClr>
                </a:solidFill>
              </a:rPr>
              <a:t>Participating community health workers, supervisors, health facility in-charges and staff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sz="1200" b="0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600" b="0" dirty="0">
                <a:solidFill>
                  <a:schemeClr val="tx1">
                    <a:lumMod val="50000"/>
                  </a:schemeClr>
                </a:solidFill>
              </a:rPr>
              <a:t>South Sudan national and county </a:t>
            </a:r>
            <a:r>
              <a:rPr lang="en-US" sz="3600" b="0" dirty="0" err="1">
                <a:solidFill>
                  <a:schemeClr val="tx1">
                    <a:lumMod val="50000"/>
                  </a:schemeClr>
                </a:solidFill>
              </a:rPr>
              <a:t>MoH</a:t>
            </a:r>
            <a:endParaRPr lang="en-US" sz="3600" b="0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sz="1200" b="0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600" b="0" dirty="0">
                <a:solidFill>
                  <a:schemeClr val="tx1">
                    <a:lumMod val="50000"/>
                  </a:schemeClr>
                </a:solidFill>
              </a:rPr>
              <a:t>Nigeria national and state </a:t>
            </a:r>
            <a:r>
              <a:rPr lang="en-US" sz="3600" b="0" dirty="0" err="1">
                <a:solidFill>
                  <a:schemeClr val="tx1">
                    <a:lumMod val="50000"/>
                  </a:schemeClr>
                </a:solidFill>
              </a:rPr>
              <a:t>MoH</a:t>
            </a:r>
            <a:endParaRPr lang="en-US" sz="3600" b="0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sz="1200" b="0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600" b="0" dirty="0">
                <a:solidFill>
                  <a:schemeClr val="tx1">
                    <a:lumMod val="50000"/>
                  </a:schemeClr>
                </a:solidFill>
              </a:rPr>
              <a:t>Malawi national and district </a:t>
            </a:r>
            <a:r>
              <a:rPr lang="en-US" sz="3600" b="0" dirty="0" err="1">
                <a:solidFill>
                  <a:schemeClr val="tx1">
                    <a:lumMod val="50000"/>
                  </a:schemeClr>
                </a:solidFill>
              </a:rPr>
              <a:t>MoH</a:t>
            </a:r>
            <a:endParaRPr lang="en-US" sz="3600" b="0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sz="1200" b="0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600" b="0" dirty="0">
                <a:solidFill>
                  <a:schemeClr val="tx1">
                    <a:lumMod val="50000"/>
                  </a:schemeClr>
                </a:solidFill>
              </a:rPr>
              <a:t>International Rescue Committee South Sudan research team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sz="1200" b="0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600" b="0" dirty="0">
                <a:solidFill>
                  <a:schemeClr val="tx1">
                    <a:lumMod val="50000"/>
                  </a:schemeClr>
                </a:solidFill>
              </a:rPr>
              <a:t>Malaria Consortium Nigeria research team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sz="1200" b="0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600" b="0" dirty="0">
                <a:solidFill>
                  <a:schemeClr val="tx1">
                    <a:lumMod val="50000"/>
                  </a:schemeClr>
                </a:solidFill>
              </a:rPr>
              <a:t>Concern Worldwide Malawi research team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sz="1200" b="0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600" b="0" dirty="0">
                <a:solidFill>
                  <a:schemeClr val="tx1">
                    <a:lumMod val="50000"/>
                  </a:schemeClr>
                </a:solidFill>
              </a:rPr>
              <a:t>Alan Winslow, photographer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sz="1200" b="0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600" b="0" dirty="0">
                <a:solidFill>
                  <a:schemeClr val="tx1">
                    <a:lumMod val="50000"/>
                  </a:schemeClr>
                </a:solidFill>
              </a:rPr>
              <a:t>Eleanor Crook Foundation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sz="1200" b="0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GB" sz="3600" b="0" dirty="0">
                <a:solidFill>
                  <a:schemeClr val="tx1">
                    <a:lumMod val="50000"/>
                  </a:schemeClr>
                </a:solidFill>
              </a:rPr>
              <a:t>Naoko Kozuki</a:t>
            </a:r>
            <a:r>
              <a:rPr lang="en-GB" sz="3600" b="0" baseline="30000" dirty="0">
                <a:solidFill>
                  <a:schemeClr val="tx1">
                    <a:lumMod val="50000"/>
                  </a:schemeClr>
                </a:solidFill>
              </a:rPr>
              <a:t>1</a:t>
            </a:r>
            <a:r>
              <a:rPr lang="en-GB" sz="3600" b="0" dirty="0">
                <a:solidFill>
                  <a:schemeClr val="tx1">
                    <a:lumMod val="50000"/>
                  </a:schemeClr>
                </a:solidFill>
              </a:rPr>
              <a:t>, Olatunde Adesoro</a:t>
            </a:r>
            <a:r>
              <a:rPr lang="en-GB" sz="3600" b="0" baseline="30000" dirty="0">
                <a:solidFill>
                  <a:schemeClr val="tx1">
                    <a:lumMod val="50000"/>
                  </a:schemeClr>
                </a:solidFill>
              </a:rPr>
              <a:t>2</a:t>
            </a:r>
            <a:r>
              <a:rPr lang="en-GB" sz="3600" b="0" dirty="0">
                <a:solidFill>
                  <a:schemeClr val="tx1">
                    <a:lumMod val="50000"/>
                  </a:schemeClr>
                </a:solidFill>
              </a:rPr>
              <a:t>, Elburg van Boetzelaer</a:t>
            </a:r>
            <a:r>
              <a:rPr lang="en-GB" sz="3600" b="0" baseline="30000" dirty="0">
                <a:solidFill>
                  <a:schemeClr val="tx1">
                    <a:lumMod val="50000"/>
                  </a:schemeClr>
                </a:solidFill>
              </a:rPr>
              <a:t>3</a:t>
            </a:r>
            <a:r>
              <a:rPr lang="en-GB" sz="3600" b="0" dirty="0">
                <a:solidFill>
                  <a:schemeClr val="tx1">
                    <a:lumMod val="50000"/>
                  </a:schemeClr>
                </a:solidFill>
              </a:rPr>
              <a:t>, Olusola Oresanya</a:t>
            </a:r>
            <a:r>
              <a:rPr lang="en-GB" sz="3600" b="0" baseline="30000" dirty="0">
                <a:solidFill>
                  <a:schemeClr val="tx1">
                    <a:lumMod val="50000"/>
                  </a:schemeClr>
                </a:solidFill>
              </a:rPr>
              <a:t>2</a:t>
            </a:r>
            <a:r>
              <a:rPr lang="en-GB" sz="3600" b="0" dirty="0">
                <a:solidFill>
                  <a:schemeClr val="tx1">
                    <a:lumMod val="50000"/>
                  </a:schemeClr>
                </a:solidFill>
              </a:rPr>
              <a:t>, Annie Zhou</a:t>
            </a:r>
            <a:r>
              <a:rPr lang="en-GB" sz="3600" b="0" baseline="30000" dirty="0">
                <a:solidFill>
                  <a:schemeClr val="tx1">
                    <a:lumMod val="50000"/>
                  </a:schemeClr>
                </a:solidFill>
              </a:rPr>
              <a:t>4</a:t>
            </a:r>
            <a:r>
              <a:rPr lang="en-GB" sz="3600" b="0" dirty="0">
                <a:solidFill>
                  <a:schemeClr val="tx1">
                    <a:lumMod val="50000"/>
                  </a:schemeClr>
                </a:solidFill>
              </a:rPr>
              <a:t>, Helen Counihan</a:t>
            </a:r>
            <a:r>
              <a:rPr lang="en-GB" sz="3600" b="0" baseline="30000" dirty="0">
                <a:solidFill>
                  <a:schemeClr val="tx1">
                    <a:lumMod val="50000"/>
                  </a:schemeClr>
                </a:solidFill>
              </a:rPr>
              <a:t>5</a:t>
            </a:r>
            <a:r>
              <a:rPr lang="en-GB" sz="3600" b="0" dirty="0">
                <a:solidFill>
                  <a:schemeClr val="tx1">
                    <a:lumMod val="50000"/>
                  </a:schemeClr>
                </a:solidFill>
              </a:rPr>
              <a:t>, Prudence Hamade</a:t>
            </a:r>
            <a:r>
              <a:rPr lang="en-GB" sz="3600" b="0" baseline="30000" dirty="0">
                <a:solidFill>
                  <a:schemeClr val="tx1">
                    <a:lumMod val="50000"/>
                  </a:schemeClr>
                </a:solidFill>
              </a:rPr>
              <a:t>5</a:t>
            </a:r>
            <a:r>
              <a:rPr lang="en-GB" sz="3600" b="0" dirty="0">
                <a:solidFill>
                  <a:schemeClr val="tx1">
                    <a:lumMod val="50000"/>
                  </a:schemeClr>
                </a:solidFill>
              </a:rPr>
              <a:t>, Regine Kopplow</a:t>
            </a:r>
            <a:r>
              <a:rPr lang="en-GB" sz="3600" b="0" baseline="30000" dirty="0">
                <a:solidFill>
                  <a:schemeClr val="tx1">
                    <a:lumMod val="50000"/>
                  </a:schemeClr>
                </a:solidFill>
              </a:rPr>
              <a:t>6</a:t>
            </a:r>
            <a:r>
              <a:rPr lang="en-GB" sz="3600" b="0" dirty="0">
                <a:solidFill>
                  <a:schemeClr val="tx1">
                    <a:lumMod val="50000"/>
                  </a:schemeClr>
                </a:solidFill>
              </a:rPr>
              <a:t>, Bethany Marron</a:t>
            </a:r>
            <a:r>
              <a:rPr lang="en-GB" sz="3600" b="0" baseline="30000" dirty="0">
                <a:solidFill>
                  <a:schemeClr val="tx1">
                    <a:lumMod val="50000"/>
                  </a:schemeClr>
                </a:solidFill>
              </a:rPr>
              <a:t>4</a:t>
            </a:r>
            <a:r>
              <a:rPr lang="en-GB" sz="3600" b="0" dirty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  <a:p>
            <a:pPr algn="l"/>
            <a:endParaRPr lang="en-US" sz="4400" b="0" dirty="0">
              <a:solidFill>
                <a:schemeClr val="tx1">
                  <a:lumMod val="50000"/>
                </a:schemeClr>
              </a:solidFill>
            </a:endParaRPr>
          </a:p>
          <a:p>
            <a:pPr algn="l"/>
            <a:r>
              <a:rPr lang="en-GB" sz="2000" b="0" dirty="0">
                <a:solidFill>
                  <a:schemeClr val="tx1">
                    <a:lumMod val="50000"/>
                  </a:schemeClr>
                </a:solidFill>
              </a:rPr>
              <a:t>Author affiliations: </a:t>
            </a:r>
            <a:r>
              <a:rPr lang="en-GB" sz="2000" b="0" baseline="30000" dirty="0">
                <a:solidFill>
                  <a:schemeClr val="tx1">
                    <a:lumMod val="50000"/>
                  </a:schemeClr>
                </a:solidFill>
              </a:rPr>
              <a:t>1</a:t>
            </a:r>
            <a:r>
              <a:rPr lang="en-GB" sz="2000" b="0" dirty="0">
                <a:solidFill>
                  <a:schemeClr val="tx1">
                    <a:lumMod val="50000"/>
                  </a:schemeClr>
                </a:solidFill>
              </a:rPr>
              <a:t>International Rescue Committee, Washington, DC, USA; </a:t>
            </a:r>
            <a:r>
              <a:rPr lang="en-GB" sz="2000" b="0" baseline="30000" dirty="0">
                <a:solidFill>
                  <a:schemeClr val="tx1">
                    <a:lumMod val="50000"/>
                  </a:schemeClr>
                </a:solidFill>
              </a:rPr>
              <a:t>2</a:t>
            </a:r>
            <a:r>
              <a:rPr lang="en-GB" sz="2000" b="0" dirty="0">
                <a:solidFill>
                  <a:schemeClr val="tx1">
                    <a:lumMod val="50000"/>
                  </a:schemeClr>
                </a:solidFill>
              </a:rPr>
              <a:t>Malaria Consortium, Abuja, Nigeria; </a:t>
            </a:r>
            <a:r>
              <a:rPr lang="en-GB" sz="2000" b="0" baseline="30000" dirty="0">
                <a:solidFill>
                  <a:schemeClr val="tx1">
                    <a:lumMod val="50000"/>
                  </a:schemeClr>
                </a:solidFill>
              </a:rPr>
              <a:t>3</a:t>
            </a:r>
            <a:r>
              <a:rPr lang="en-GB" sz="2000" b="0" dirty="0">
                <a:solidFill>
                  <a:schemeClr val="tx1">
                    <a:lumMod val="50000"/>
                  </a:schemeClr>
                </a:solidFill>
              </a:rPr>
              <a:t>International Rescue Committee, </a:t>
            </a:r>
            <a:r>
              <a:rPr lang="en-GB" sz="2000" b="0" dirty="0" err="1">
                <a:solidFill>
                  <a:schemeClr val="tx1">
                    <a:lumMod val="50000"/>
                  </a:schemeClr>
                </a:solidFill>
              </a:rPr>
              <a:t>Panthou</a:t>
            </a:r>
            <a:r>
              <a:rPr lang="en-GB" sz="2000" b="0" dirty="0">
                <a:solidFill>
                  <a:schemeClr val="tx1">
                    <a:lumMod val="50000"/>
                  </a:schemeClr>
                </a:solidFill>
              </a:rPr>
              <a:t>, South Sudan; </a:t>
            </a:r>
            <a:r>
              <a:rPr lang="en-GB" sz="2000" b="0" baseline="30000" dirty="0">
                <a:solidFill>
                  <a:schemeClr val="tx1">
                    <a:lumMod val="50000"/>
                  </a:schemeClr>
                </a:solidFill>
              </a:rPr>
              <a:t>4</a:t>
            </a:r>
            <a:r>
              <a:rPr lang="en-GB" sz="2000" b="0" dirty="0">
                <a:solidFill>
                  <a:schemeClr val="tx1">
                    <a:lumMod val="50000"/>
                  </a:schemeClr>
                </a:solidFill>
              </a:rPr>
              <a:t>International Rescue Committee, New York, NY, USA;</a:t>
            </a:r>
            <a:r>
              <a:rPr lang="en-GB" sz="2000" b="0" baseline="30000" dirty="0">
                <a:solidFill>
                  <a:schemeClr val="tx1">
                    <a:lumMod val="50000"/>
                  </a:schemeClr>
                </a:solidFill>
              </a:rPr>
              <a:t> 5</a:t>
            </a:r>
            <a:r>
              <a:rPr lang="en-GB" sz="2000" b="0" dirty="0">
                <a:solidFill>
                  <a:schemeClr val="tx1">
                    <a:lumMod val="50000"/>
                  </a:schemeClr>
                </a:solidFill>
              </a:rPr>
              <a:t>Malaria Consortium, London, UK; </a:t>
            </a:r>
            <a:r>
              <a:rPr lang="en-GB" sz="2000" b="0" baseline="30000" dirty="0">
                <a:solidFill>
                  <a:schemeClr val="tx1">
                    <a:lumMod val="50000"/>
                  </a:schemeClr>
                </a:solidFill>
              </a:rPr>
              <a:t>6</a:t>
            </a:r>
            <a:r>
              <a:rPr lang="en-GB" sz="2000" b="0" dirty="0">
                <a:solidFill>
                  <a:schemeClr val="tx1">
                    <a:lumMod val="50000"/>
                  </a:schemeClr>
                </a:solidFill>
              </a:rPr>
              <a:t>Concern Worldwide, Berlin, Germany </a:t>
            </a:r>
            <a:endParaRPr lang="en-US" sz="2000" b="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18304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868503"/>
            <a:ext cx="19895128" cy="9423255"/>
          </a:xfrm>
        </p:spPr>
        <p:txBody>
          <a:bodyPr>
            <a:normAutofit/>
          </a:bodyPr>
          <a:lstStyle/>
          <a:p>
            <a:pPr marL="0" lvl="0" indent="0" hangingPunct="0">
              <a:spcBef>
                <a:spcPts val="0"/>
              </a:spcBef>
              <a:buSzTx/>
              <a:buNone/>
            </a:pP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Simplified Toolkit Development</a:t>
            </a:r>
          </a:p>
          <a:p>
            <a:pPr marL="400050" lvl="0" indent="-457200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2800" b="1" kern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 Exchange</a:t>
            </a:r>
          </a:p>
          <a:p>
            <a:pPr marL="857250" lvl="1" indent="-4572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2800" kern="1200" dirty="0">
                <a:ea typeface="+mn-ea"/>
              </a:rPr>
              <a:t>Casie Tesfai, Bethany Marron, Anna Kim and Irene </a:t>
            </a:r>
            <a:r>
              <a:rPr lang="en-US" sz="2800" kern="1200" err="1">
                <a:ea typeface="+mn-ea"/>
              </a:rPr>
              <a:t>Makura</a:t>
            </a:r>
            <a:r>
              <a:rPr lang="en-US" sz="2800" kern="1200" dirty="0">
                <a:ea typeface="+mn-ea"/>
              </a:rPr>
              <a:t> (2016). Enabling low-literacy community health workers to treat uncomplicated SAM as part of community case management: innovation and field tests. Field Exchange 52, June 2016. p3. </a:t>
            </a:r>
            <a:r>
              <a:rPr lang="en-US" sz="2800" kern="1200" dirty="0">
                <a:ea typeface="+mn-ea"/>
                <a:hlinkClick r:id="rId2"/>
              </a:rPr>
              <a:t>www.ennonline.net/fex/52/communityhealthworkerssam</a:t>
            </a:r>
            <a:endParaRPr lang="en-US" sz="2800" kern="1200" dirty="0">
              <a:ea typeface="+mn-ea"/>
            </a:endParaRPr>
          </a:p>
          <a:p>
            <a:pPr marL="457200" lvl="1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2800" b="1" kern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Human Centered Design (HCD) consultants</a:t>
            </a:r>
          </a:p>
          <a:p>
            <a:pPr marL="731520" lvl="2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2800" kern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Quicksand </a:t>
            </a:r>
            <a:r>
              <a:rPr lang="en-US" sz="2800" kern="1200" dirty="0"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http://quicksand.co.in/</a:t>
            </a:r>
            <a:endParaRPr lang="en-US" sz="28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31520" lvl="2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2800" kern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Lucas Nene, individual consultant: </a:t>
            </a:r>
            <a:r>
              <a:rPr lang="en-US" sz="2800" kern="1200" dirty="0"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https://www.linkedin.com/in/lucasnene</a:t>
            </a:r>
            <a:endParaRPr lang="en-US" sz="28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lvl="1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2800" b="1" kern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Final simplified toolkit</a:t>
            </a:r>
          </a:p>
          <a:p>
            <a:pPr marL="731520" lvl="2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2800" kern="1200" dirty="0"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acutemalnutrition.org</a:t>
            </a:r>
            <a:endParaRPr lang="en-US" sz="28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 hangingPunct="0">
              <a:spcBef>
                <a:spcPts val="0"/>
              </a:spcBef>
              <a:buSzTx/>
              <a:buNone/>
            </a:pPr>
            <a:endParaRPr lang="en-US" sz="40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hangingPunct="0">
              <a:spcBef>
                <a:spcPts val="0"/>
              </a:spcBef>
              <a:buSzTx/>
              <a:buNone/>
            </a:pP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South Sudan</a:t>
            </a:r>
          </a:p>
          <a:p>
            <a:pPr marL="457200" lvl="0" indent="-457200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2800" b="1" kern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Maternal &amp; Child Nutrition</a:t>
            </a:r>
          </a:p>
          <a:p>
            <a:pPr marL="914400" lvl="1" indent="-4572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2800" kern="1200" dirty="0">
                <a:ea typeface="+mn-ea"/>
              </a:rPr>
              <a:t>Van Boetzelaer E, Zhou A, Tesfai C, Kozuki N. Performance of low‐literate community health workers treating severe acute malnutrition in South Sudan. Matern Child </a:t>
            </a:r>
            <a:r>
              <a:rPr lang="en-US" sz="2800" kern="1200" dirty="0" err="1">
                <a:ea typeface="+mn-ea"/>
              </a:rPr>
              <a:t>Nutr</a:t>
            </a:r>
            <a:r>
              <a:rPr lang="en-US" sz="2800" kern="1200" dirty="0">
                <a:ea typeface="+mn-ea"/>
              </a:rPr>
              <a:t>. 2019;15(S1):e12716. </a:t>
            </a:r>
            <a:r>
              <a:rPr lang="en-US" sz="2800" kern="1200" dirty="0">
                <a:ea typeface="+mn-ea"/>
                <a:hlinkClick r:id="rId6"/>
              </a:rPr>
              <a:t>https://doi.org/10.1111/mcn.12716</a:t>
            </a:r>
            <a:endParaRPr lang="en-US" sz="2800" kern="1200" dirty="0">
              <a:ea typeface="+mn-ea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2800" b="1" kern="1200" dirty="0">
                <a:ea typeface="+mn-ea"/>
              </a:rPr>
              <a:t>Journal of Global Health </a:t>
            </a:r>
            <a:endParaRPr lang="en-US" sz="2800" b="1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857250" lvl="1" indent="-4572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2800" kern="1200" dirty="0">
                <a:ea typeface="+mn-ea"/>
              </a:rPr>
              <a:t>Naoko </a:t>
            </a:r>
            <a:r>
              <a:rPr lang="en-US" sz="2800" kern="1200" err="1">
                <a:ea typeface="+mn-ea"/>
              </a:rPr>
              <a:t>Kozuki</a:t>
            </a:r>
            <a:r>
              <a:rPr lang="en-US" sz="2800" kern="1200" dirty="0">
                <a:ea typeface="+mn-ea"/>
              </a:rPr>
              <a:t>, </a:t>
            </a:r>
            <a:r>
              <a:rPr lang="en-US" sz="2800" kern="1200" err="1">
                <a:ea typeface="+mn-ea"/>
              </a:rPr>
              <a:t>Casie</a:t>
            </a:r>
            <a:r>
              <a:rPr lang="en-US" sz="2800" kern="1200" dirty="0">
                <a:ea typeface="+mn-ea"/>
              </a:rPr>
              <a:t> </a:t>
            </a:r>
            <a:r>
              <a:rPr lang="en-US" sz="2800" kern="1200" err="1">
                <a:ea typeface="+mn-ea"/>
              </a:rPr>
              <a:t>Tesfai</a:t>
            </a:r>
            <a:r>
              <a:rPr lang="en-US" sz="2800" kern="1200" dirty="0">
                <a:ea typeface="+mn-ea"/>
              </a:rPr>
              <a:t>, Annie Zhou and </a:t>
            </a:r>
            <a:r>
              <a:rPr lang="en-US" sz="2800" kern="1200" err="1">
                <a:ea typeface="+mn-ea"/>
              </a:rPr>
              <a:t>Elburg</a:t>
            </a:r>
            <a:r>
              <a:rPr lang="en-US" sz="2800" kern="1200" dirty="0">
                <a:ea typeface="+mn-ea"/>
              </a:rPr>
              <a:t> van </a:t>
            </a:r>
            <a:r>
              <a:rPr lang="en-US" sz="2800" kern="1200" err="1">
                <a:ea typeface="+mn-ea"/>
              </a:rPr>
              <a:t>Boetzelaer</a:t>
            </a:r>
            <a:r>
              <a:rPr lang="en-US" sz="2800" kern="1200">
                <a:ea typeface="+mn-ea"/>
              </a:rPr>
              <a:t>. Severe acute malnutrition treatment </a:t>
            </a:r>
            <a:r>
              <a:rPr lang="en-US" sz="2800" kern="1200" dirty="0">
                <a:ea typeface="+mn-ea"/>
              </a:rPr>
              <a:t>delivered by </a:t>
            </a:r>
            <a:r>
              <a:rPr lang="en-US" sz="2800" kern="1200">
                <a:ea typeface="+mn-ea"/>
              </a:rPr>
              <a:t>low-literate community health workers in South Sudan: a prospective cohort study.  J of Glob Health.  In press (2020). </a:t>
            </a:r>
            <a:endParaRPr lang="en-US" sz="2800" kern="1200">
              <a:latin typeface="Helvetic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2446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77815" y="3393282"/>
            <a:ext cx="18182330" cy="972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South Sudan (continued)</a:t>
            </a:r>
          </a:p>
          <a:p>
            <a:pPr marL="400050" indent="-457200" algn="l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tx1">
                    <a:lumMod val="50000"/>
                  </a:schemeClr>
                </a:solidFill>
              </a:rPr>
              <a:t>Wiley video abstract</a:t>
            </a:r>
          </a:p>
          <a:p>
            <a:pPr marL="857250" lvl="1" indent="-457200" algn="l">
              <a:buFont typeface="Wingdings" panose="05000000000000000000" pitchFamily="2" charset="2"/>
              <a:buChar char="§"/>
            </a:pPr>
            <a:r>
              <a:rPr lang="en-US" sz="2800" b="0" dirty="0">
                <a:solidFill>
                  <a:schemeClr val="tx1">
                    <a:lumMod val="50000"/>
                  </a:schemeClr>
                </a:solidFill>
              </a:rPr>
              <a:t>English: </a:t>
            </a:r>
            <a:r>
              <a:rPr lang="en-US" sz="2800" b="0" dirty="0">
                <a:solidFill>
                  <a:schemeClr val="tx1">
                    <a:lumMod val="50000"/>
                  </a:schemeClr>
                </a:solidFill>
                <a:hlinkClick r:id="rId2"/>
              </a:rPr>
              <a:t>https://vimeo.com/325042535</a:t>
            </a:r>
            <a:endParaRPr lang="en-US" sz="2800" b="0" dirty="0">
              <a:solidFill>
                <a:schemeClr val="tx1">
                  <a:lumMod val="50000"/>
                </a:schemeClr>
              </a:solidFill>
            </a:endParaRPr>
          </a:p>
          <a:p>
            <a:pPr marL="857250" lvl="1" indent="-457200" algn="l">
              <a:buFont typeface="Wingdings" panose="05000000000000000000" pitchFamily="2" charset="2"/>
              <a:buChar char="§"/>
            </a:pPr>
            <a:r>
              <a:rPr lang="en-US" sz="2800" b="0" dirty="0">
                <a:solidFill>
                  <a:schemeClr val="tx1">
                    <a:lumMod val="50000"/>
                  </a:schemeClr>
                </a:solidFill>
              </a:rPr>
              <a:t>French: </a:t>
            </a:r>
            <a:r>
              <a:rPr lang="en-US" sz="2800" b="0" dirty="0">
                <a:solidFill>
                  <a:schemeClr val="tx1">
                    <a:lumMod val="50000"/>
                  </a:schemeClr>
                </a:solidFill>
                <a:hlinkClick r:id="rId3"/>
              </a:rPr>
              <a:t>https://vimeo.com/342703415</a:t>
            </a:r>
            <a:endParaRPr lang="en-US" sz="2800" b="0" dirty="0">
              <a:solidFill>
                <a:schemeClr val="tx1">
                  <a:lumMod val="50000"/>
                </a:schemeClr>
              </a:solidFill>
            </a:endParaRPr>
          </a:p>
          <a:p>
            <a:pPr marL="857250" lvl="1" indent="-457200" algn="l">
              <a:buFont typeface="Wingdings" panose="05000000000000000000" pitchFamily="2" charset="2"/>
              <a:buChar char="§"/>
            </a:pPr>
            <a:endParaRPr lang="en-US" sz="2400" dirty="0"/>
          </a:p>
          <a:p>
            <a:pPr algn="l"/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Nigeria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Research brief 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2800" b="0" dirty="0">
                <a:solidFill>
                  <a:schemeClr val="tx1">
                    <a:lumMod val="50000"/>
                  </a:schemeClr>
                </a:solidFill>
                <a:hlinkClick r:id="rId4"/>
              </a:rPr>
              <a:t>Improving access to treatment for severe acute malnutrition in Nigeria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Project video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2800" b="0" dirty="0">
                <a:solidFill>
                  <a:schemeClr val="tx1">
                    <a:lumMod val="50000"/>
                  </a:schemeClr>
                </a:solidFill>
                <a:hlinkClick r:id="rId5"/>
              </a:rPr>
              <a:t>Fighting malnutrition in rural Nigeria</a:t>
            </a:r>
            <a:endParaRPr lang="en-US" sz="2800" b="0" dirty="0">
              <a:solidFill>
                <a:schemeClr val="tx1">
                  <a:lumMod val="50000"/>
                </a:schemeClr>
              </a:solidFill>
            </a:endParaRPr>
          </a:p>
          <a:p>
            <a:pPr algn="l"/>
            <a:endParaRPr lang="en-US" sz="2400" b="1" dirty="0"/>
          </a:p>
          <a:p>
            <a:pPr algn="l"/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Kenya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tx1">
                    <a:lumMod val="50000"/>
                  </a:schemeClr>
                </a:solidFill>
              </a:rPr>
              <a:t>Research brief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2800" b="0" dirty="0">
                <a:solidFill>
                  <a:schemeClr val="tx1">
                    <a:lumMod val="50000"/>
                  </a:schemeClr>
                </a:solidFill>
              </a:rPr>
              <a:t>Linking CMAM and iCCM in Kenya: </a:t>
            </a:r>
            <a:r>
              <a:rPr lang="en-US" sz="2800" b="0" dirty="0">
                <a:solidFill>
                  <a:schemeClr val="tx1">
                    <a:lumMod val="50000"/>
                  </a:schemeClr>
                </a:solidFill>
                <a:hlinkClick r:id="rId6"/>
              </a:rPr>
              <a:t>https://knowledgeagainsthunger.org/research/treatment/linking-cmam-and-iccm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hlinkClick r:id="rId6"/>
              </a:rPr>
              <a:t>/</a:t>
            </a:r>
            <a:endParaRPr lang="en-US" sz="2800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tx1">
                    <a:lumMod val="50000"/>
                  </a:schemeClr>
                </a:solidFill>
              </a:rPr>
              <a:t>Research Protocol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2800" b="0" dirty="0">
                <a:solidFill>
                  <a:schemeClr val="tx1">
                    <a:lumMod val="50000"/>
                  </a:schemeClr>
                </a:solidFill>
              </a:rPr>
              <a:t>Integrated and simplified approaches to community management of acute malnutrition in rural Kenya: a cluster randomized trial protocol </a:t>
            </a:r>
            <a:r>
              <a:rPr lang="en-US" sz="2800" b="0" dirty="0">
                <a:solidFill>
                  <a:schemeClr val="tx1">
                    <a:lumMod val="50000"/>
                  </a:schemeClr>
                </a:solidFill>
                <a:hlinkClick r:id="rId7"/>
              </a:rPr>
              <a:t>https://doi.org/10.1186/s12889-019-7497-3</a:t>
            </a:r>
            <a:r>
              <a:rPr lang="en-US" sz="2800" b="0" dirty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en-US" sz="2800" b="0" dirty="0">
                <a:solidFill>
                  <a:schemeClr val="tx1">
                    <a:lumMod val="50000"/>
                  </a:schemeClr>
                </a:solidFill>
              </a:rPr>
              <a:t>Nutrition portal; Kenya National Ministry of Health, Nutrition and Dietetic Unit</a:t>
            </a:r>
            <a:r>
              <a:rPr lang="en-US" sz="2800" b="0" dirty="0">
                <a:solidFill>
                  <a:schemeClr val="tx1">
                    <a:lumMod val="50000"/>
                  </a:schemeClr>
                </a:solidFill>
                <a:hlinkClick r:id="rId8"/>
              </a:rPr>
              <a:t> http://www.nutritionhealth.or.ke</a:t>
            </a:r>
            <a:r>
              <a:rPr lang="en-US" sz="2800" b="0" dirty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en-US" sz="2400" b="0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en-US" sz="2400" b="1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en-US" sz="2400" b="1" dirty="0"/>
          </a:p>
          <a:p>
            <a:pPr lvl="1" algn="l">
              <a:buFont typeface="Wingdings" panose="05000000000000000000" pitchFamily="2" charset="2"/>
              <a:buChar char="§"/>
            </a:pPr>
            <a:endParaRPr lang="en-US" sz="2400" b="1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87453" y="357186"/>
            <a:ext cx="15609094" cy="3036096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420968703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535353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LT Std 75 Bold"/>
            <a:ea typeface="Helvetica Neue LT Std 75 Bold"/>
            <a:cs typeface="Helvetica Neue LT Std 75 Bold"/>
            <a:sym typeface="Helvetica Neue LT Std 75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200" b="1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LT Std 75 Bold"/>
            <a:ea typeface="Helvetica Neue LT Std 75 Bold"/>
            <a:cs typeface="Helvetica Neue LT Std 75 Bold"/>
            <a:sym typeface="Helvetica Neue LT Std 75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200" b="1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5D58E8-01BF-45AD-B385-7D54D3C2B92B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d0e73e88-ec28-4baa-b6c0-bc9210992c81"/>
    <ds:schemaRef ds:uri="http://purl.org/dc/dcmitype/"/>
    <ds:schemaRef ds:uri="724997bc-3792-46da-8231-7d6cdca023c4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08E1D57-9AB3-40DC-A365-C9BACC72E98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AE88C3-6E1E-4986-82A7-AE2BA9FF37D2}"/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1186</Words>
  <Application>Microsoft Macintosh PowerPoint</Application>
  <PresentationFormat>Custom</PresentationFormat>
  <Paragraphs>278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Helvetica</vt:lpstr>
      <vt:lpstr>Helvetica Light</vt:lpstr>
      <vt:lpstr>Helvetica Neue</vt:lpstr>
      <vt:lpstr>Helvetica Neue Light</vt:lpstr>
      <vt:lpstr>Helvetica Neue Thin</vt:lpstr>
      <vt:lpstr>Wingdings</vt:lpstr>
      <vt:lpstr>White</vt:lpstr>
      <vt:lpstr>Simplified tools for delivery of acute malnutrition treatment by community health workers in humanitarian contexts</vt:lpstr>
      <vt:lpstr>Introduction</vt:lpstr>
      <vt:lpstr>Introduction</vt:lpstr>
      <vt:lpstr>Simplified Toolkit</vt:lpstr>
      <vt:lpstr>Simplified Toolkit</vt:lpstr>
      <vt:lpstr>Methods</vt:lpstr>
      <vt:lpstr>Results – CHW Performance </vt:lpstr>
      <vt:lpstr>Results– Treatment Outcomes </vt:lpstr>
      <vt:lpstr>Qualitative findings</vt:lpstr>
      <vt:lpstr>PowerPoint Presentation</vt:lpstr>
      <vt:lpstr>Conclusions</vt:lpstr>
      <vt:lpstr>Limitations</vt:lpstr>
      <vt:lpstr>Potential adaptations in context of COVID-19</vt:lpstr>
      <vt:lpstr>Acknowledgements</vt:lpstr>
      <vt:lpstr>Resources</vt:lpstr>
      <vt:lpstr>Resources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Simplified tools for delivery of acute malnutrition treatment by community health workers in humanitarian contexts</dc:title>
  <dc:creator>Bethany Marron</dc:creator>
  <cp:lastModifiedBy>Natalie O'Connell</cp:lastModifiedBy>
  <cp:revision>346</cp:revision>
  <dcterms:modified xsi:type="dcterms:W3CDTF">2020-05-06T07:32:43Z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</Properties>
</file>