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10" r:id="rId3"/>
    <p:sldId id="307" r:id="rId4"/>
    <p:sldId id="258" r:id="rId5"/>
    <p:sldId id="259" r:id="rId6"/>
    <p:sldId id="260" r:id="rId7"/>
    <p:sldId id="261" r:id="rId8"/>
    <p:sldId id="273" r:id="rId9"/>
    <p:sldId id="309" r:id="rId10"/>
    <p:sldId id="302" r:id="rId11"/>
    <p:sldId id="303" r:id="rId12"/>
    <p:sldId id="286" r:id="rId13"/>
    <p:sldId id="305" r:id="rId14"/>
    <p:sldId id="312" r:id="rId15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SFE" initials="MSF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559" autoAdjust="0"/>
  </p:normalViewPr>
  <p:slideViewPr>
    <p:cSldViewPr>
      <p:cViewPr>
        <p:scale>
          <a:sx n="60" d="100"/>
          <a:sy n="60" d="100"/>
        </p:scale>
        <p:origin x="-2102" y="-90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68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944A3-6330-4C10-9507-8E26FF1C2CDB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86F62-2D2E-4807-ABE1-83F50A9A3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07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n-US" smtClean="0"/>
              <a:t>Quite some repetition of facts so i re-organised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18A3AA0-532B-4D2B-8868-791352F689FA}" type="slidenum">
              <a:rPr lang="en-GB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86F62-2D2E-4807-ABE1-83F50A9A349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294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86F62-2D2E-4807-ABE1-83F50A9A349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446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86F62-2D2E-4807-ABE1-83F50A9A349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197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14537-1DF9-4E9F-A198-6DC9C4DEB23E}" type="datetime1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6B579-6A2B-45FA-91AA-9EAA6E0212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37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64C45-61B0-4EF9-BF74-2B2E350EB44F}" type="datetime1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5619-23F2-4620-AC4B-CE9965F939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89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F220B-9D49-480D-9E54-9BD34AC3C57B}" type="datetime1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8FD5F-130F-4769-A76E-AB1E39882A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75A19-434F-4B21-A466-D4AA70F975D0}" type="datetime1">
              <a:rPr lang="en-GB" smtClean="0"/>
              <a:t>07/05/2019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EDD87-CF84-45F1-BD3B-7A8F9835F9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27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6BF44-B2B8-4D18-A322-402895677E9D}" type="datetime1">
              <a:rPr lang="en-GB" smtClean="0"/>
              <a:t>07/05/2019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B3988-B472-4BA4-818D-1EC66BF6F9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32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7C725-B788-44B7-A862-5A508BFA1777}" type="datetime1">
              <a:rPr lang="en-GB" smtClean="0"/>
              <a:t>07/05/2019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5070A-0834-4E56-8188-E8AD353239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40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A3721-441F-4BEC-8EE3-36F84D60C088}" type="datetime1">
              <a:rPr lang="en-GB" smtClean="0"/>
              <a:t>07/05/2019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0C2B0-90EB-456F-A6CA-73C509FFD7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09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4C51D-ADCA-4323-A40B-AFD7058ABBB8}" type="datetime1">
              <a:rPr lang="en-GB" smtClean="0"/>
              <a:t>07/05/2019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A7C86-2030-42B3-A77B-FAB59539CF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269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F5FA3-73CB-42A8-A97A-A4CAE6B5A8E0}" type="datetime1">
              <a:rPr lang="en-GB" smtClean="0"/>
              <a:t>07/05/2019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FFB7E-51B6-4E46-8E34-A13F4E1381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54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FB662-CE13-410D-A7F6-86FDBC50316E}" type="datetime1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842B8-095A-4D16-8315-896EE0A50C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311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FA6B4-154A-461A-B99E-CE546A1F9FAD}" type="datetime1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FDB4D-BD3E-4DA9-96A2-16FE8B1FFA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56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5480E1-3E74-4CE2-844F-E7D42521C38C}" type="datetime1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Dr Shahwar Kazmi, MSF, Liposomal amphotericin B as monotherapy and in combination with miltefosine for treatment of VL in PLHIV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FFE2BE-C6F7-4283-BDC7-14ECEBF3FF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755576" y="843558"/>
            <a:ext cx="7368554" cy="2470671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altLang="en-US" sz="2400" b="1" dirty="0" smtClean="0">
                <a:ea typeface="Times New Roman" pitchFamily="18" charset="0"/>
                <a:cs typeface="Calibri" pitchFamily="34" charset="0"/>
              </a:rPr>
              <a:t>A Randomized Trial of </a:t>
            </a:r>
            <a:r>
              <a:rPr lang="en-GB" altLang="en-US" sz="2400" b="1" dirty="0" err="1" smtClean="0">
                <a:ea typeface="Times New Roman" pitchFamily="18" charset="0"/>
                <a:cs typeface="Calibri" pitchFamily="34" charset="0"/>
              </a:rPr>
              <a:t>AmBisome</a:t>
            </a:r>
            <a:r>
              <a:rPr lang="en-GB" altLang="en-US" sz="2400" b="1" dirty="0" smtClean="0">
                <a:ea typeface="Times New Roman" pitchFamily="18" charset="0"/>
                <a:cs typeface="Calibri" pitchFamily="34" charset="0"/>
              </a:rPr>
              <a:t>® </a:t>
            </a:r>
            <a:r>
              <a:rPr lang="en-GB" altLang="en-US" sz="2400" b="1" dirty="0" err="1" smtClean="0">
                <a:ea typeface="Times New Roman" pitchFamily="18" charset="0"/>
                <a:cs typeface="Calibri" pitchFamily="34" charset="0"/>
              </a:rPr>
              <a:t>Monotherapy</a:t>
            </a:r>
            <a:r>
              <a:rPr lang="en-GB" altLang="en-US" sz="2400" b="1" dirty="0" smtClean="0">
                <a:ea typeface="Times New Roman" pitchFamily="18" charset="0"/>
                <a:cs typeface="Calibri" pitchFamily="34" charset="0"/>
              </a:rPr>
              <a:t> and Combination of </a:t>
            </a:r>
            <a:r>
              <a:rPr lang="en-GB" altLang="en-US" sz="2400" b="1" dirty="0" err="1" smtClean="0">
                <a:ea typeface="Times New Roman" pitchFamily="18" charset="0"/>
                <a:cs typeface="Calibri" pitchFamily="34" charset="0"/>
              </a:rPr>
              <a:t>AmBisome</a:t>
            </a:r>
            <a:r>
              <a:rPr lang="en-GB" altLang="en-US" sz="2400" b="1" dirty="0" smtClean="0">
                <a:ea typeface="Times New Roman" pitchFamily="18" charset="0"/>
                <a:cs typeface="Calibri" pitchFamily="34" charset="0"/>
              </a:rPr>
              <a:t>® and </a:t>
            </a:r>
            <a:r>
              <a:rPr lang="en-GB" altLang="en-US" sz="2400" b="1" dirty="0" err="1" smtClean="0">
                <a:ea typeface="Times New Roman" pitchFamily="18" charset="0"/>
                <a:cs typeface="Calibri" pitchFamily="34" charset="0"/>
              </a:rPr>
              <a:t>Miltefosine</a:t>
            </a:r>
            <a:r>
              <a:rPr lang="en-GB" altLang="en-US" sz="2400" b="1" dirty="0" smtClean="0">
                <a:ea typeface="Times New Roman" pitchFamily="18" charset="0"/>
                <a:cs typeface="Calibri" pitchFamily="34" charset="0"/>
              </a:rPr>
              <a:t> for the Treatment of Visceral </a:t>
            </a:r>
            <a:r>
              <a:rPr lang="en-GB" altLang="en-US" sz="2400" b="1" dirty="0" err="1" smtClean="0">
                <a:ea typeface="Times New Roman" pitchFamily="18" charset="0"/>
                <a:cs typeface="Calibri" pitchFamily="34" charset="0"/>
              </a:rPr>
              <a:t>Leishmaniasis</a:t>
            </a:r>
            <a:r>
              <a:rPr lang="en-GB" altLang="en-US" sz="2400" b="1" dirty="0" smtClean="0">
                <a:ea typeface="Times New Roman" pitchFamily="18" charset="0"/>
                <a:cs typeface="Calibri" pitchFamily="34" charset="0"/>
              </a:rPr>
              <a:t> in HIV-Positive Patients in </a:t>
            </a:r>
            <a:r>
              <a:rPr lang="en-GB" altLang="en-US" sz="2400" b="1" dirty="0">
                <a:ea typeface="Times New Roman" pitchFamily="18" charset="0"/>
                <a:cs typeface="Calibri" pitchFamily="34" charset="0"/>
              </a:rPr>
              <a:t>India</a:t>
            </a:r>
            <a:br>
              <a:rPr lang="en-GB" altLang="en-US" sz="2400" b="1" dirty="0">
                <a:ea typeface="Times New Roman" pitchFamily="18" charset="0"/>
                <a:cs typeface="Calibri" pitchFamily="34" charset="0"/>
              </a:rPr>
            </a:br>
            <a:r>
              <a:rPr lang="en-GB" altLang="en-US" sz="2400" b="1" dirty="0">
                <a:solidFill>
                  <a:schemeClr val="accent1"/>
                </a:solidFill>
                <a:ea typeface="Times New Roman" pitchFamily="18" charset="0"/>
                <a:cs typeface="Calibri" pitchFamily="34" charset="0"/>
              </a:rPr>
              <a:t>CTRI/2015/05/005807</a:t>
            </a:r>
            <a:r>
              <a:rPr lang="en-GB" altLang="en-US" sz="2800" dirty="0" smtClean="0">
                <a:ea typeface="Times New Roman" pitchFamily="18" charset="0"/>
                <a:cs typeface="Calibri" pitchFamily="34" charset="0"/>
              </a:rPr>
              <a:t/>
            </a:r>
            <a:br>
              <a:rPr lang="en-GB" altLang="en-US" sz="2800" dirty="0" smtClean="0">
                <a:ea typeface="Times New Roman" pitchFamily="18" charset="0"/>
                <a:cs typeface="Calibri" pitchFamily="34" charset="0"/>
              </a:rPr>
            </a:br>
            <a:r>
              <a:rPr lang="en-GB" altLang="en-US" sz="2800" dirty="0" smtClean="0">
                <a:ea typeface="Times New Roman" pitchFamily="18" charset="0"/>
                <a:cs typeface="Calibri" pitchFamily="34" charset="0"/>
              </a:rPr>
              <a:t/>
            </a:r>
            <a:br>
              <a:rPr lang="en-GB" altLang="en-US" sz="2800" dirty="0" smtClean="0">
                <a:ea typeface="Times New Roman" pitchFamily="18" charset="0"/>
                <a:cs typeface="Calibri" pitchFamily="34" charset="0"/>
              </a:rPr>
            </a:br>
            <a:endParaRPr lang="en-GB" altLang="en-US" sz="1400" dirty="0" smtClean="0">
              <a:ea typeface="Times New Roman" pitchFamily="18" charset="0"/>
              <a:cs typeface="Calibri" pitchFamily="34" charset="0"/>
            </a:endParaRPr>
          </a:p>
        </p:txBody>
      </p:sp>
      <p:pic>
        <p:nvPicPr>
          <p:cNvPr id="2052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552950"/>
            <a:ext cx="18288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4552950"/>
            <a:ext cx="1573212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515966"/>
            <a:ext cx="1917700" cy="61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4" y="4362450"/>
            <a:ext cx="974725" cy="731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857250"/>
          </a:xfrm>
        </p:spPr>
        <p:txBody>
          <a:bodyPr/>
          <a:lstStyle/>
          <a:p>
            <a:r>
              <a:rPr lang="en-GB" altLang="en-US" sz="3200" b="1" smtClean="0"/>
              <a:t>Background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79512" y="843558"/>
            <a:ext cx="5256584" cy="2880915"/>
          </a:xfrm>
        </p:spPr>
        <p:txBody>
          <a:bodyPr/>
          <a:lstStyle/>
          <a:p>
            <a:pPr marL="285750" lvl="1"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FF0000"/>
                </a:solidFill>
              </a:rPr>
              <a:t>Visceral </a:t>
            </a:r>
            <a:r>
              <a:rPr lang="es-ES" sz="2000" b="1" dirty="0" err="1" smtClean="0">
                <a:solidFill>
                  <a:srgbClr val="FF0000"/>
                </a:solidFill>
              </a:rPr>
              <a:t>Leishmaniasis</a:t>
            </a:r>
            <a:r>
              <a:rPr lang="es-ES" sz="2000" b="1" dirty="0" smtClean="0">
                <a:solidFill>
                  <a:srgbClr val="FF0000"/>
                </a:solidFill>
              </a:rPr>
              <a:t> (VL) </a:t>
            </a:r>
            <a:r>
              <a:rPr lang="es-ES" sz="2000" b="1" dirty="0" err="1" smtClean="0"/>
              <a:t>or</a:t>
            </a:r>
            <a:r>
              <a:rPr lang="es-ES" sz="2000" b="1" dirty="0" smtClean="0">
                <a:solidFill>
                  <a:srgbClr val="FF0000"/>
                </a:solidFill>
              </a:rPr>
              <a:t> Kala-Azar  (KA) </a:t>
            </a:r>
          </a:p>
          <a:p>
            <a:pPr marL="742950" lvl="2" indent="-285750">
              <a:buFont typeface="Wingdings" pitchFamily="2" charset="2"/>
              <a:buChar char="ü"/>
              <a:defRPr/>
            </a:pPr>
            <a:r>
              <a:rPr lang="es-ES" sz="2000" dirty="0" err="1" smtClean="0"/>
              <a:t>Neglected</a:t>
            </a:r>
            <a:r>
              <a:rPr lang="es-ES" sz="2000" dirty="0" smtClean="0"/>
              <a:t> </a:t>
            </a:r>
            <a:r>
              <a:rPr lang="es-ES" sz="2000" dirty="0" err="1" smtClean="0"/>
              <a:t>disease</a:t>
            </a:r>
            <a:r>
              <a:rPr lang="es-ES" sz="2000" dirty="0" smtClean="0"/>
              <a:t>- </a:t>
            </a:r>
            <a:r>
              <a:rPr lang="es-ES" sz="2000" dirty="0" err="1" smtClean="0"/>
              <a:t>affects</a:t>
            </a:r>
            <a:r>
              <a:rPr lang="es-ES" sz="2000" dirty="0" smtClean="0"/>
              <a:t> </a:t>
            </a:r>
            <a:r>
              <a:rPr lang="es-ES" sz="2000" dirty="0" err="1" smtClean="0"/>
              <a:t>poor</a:t>
            </a:r>
            <a:r>
              <a:rPr lang="es-ES" sz="2000" dirty="0" smtClean="0"/>
              <a:t>, rural </a:t>
            </a:r>
            <a:r>
              <a:rPr lang="es-ES" sz="2000" dirty="0" err="1" smtClean="0"/>
              <a:t>population</a:t>
            </a:r>
            <a:endParaRPr lang="es-ES" sz="2000" dirty="0" smtClean="0"/>
          </a:p>
          <a:p>
            <a:pPr marL="742950" lvl="2" indent="-285750">
              <a:buFont typeface="Wingdings" pitchFamily="2" charset="2"/>
              <a:buChar char="ü"/>
              <a:defRPr/>
            </a:pPr>
            <a:r>
              <a:rPr lang="es-ES" sz="2000" dirty="0" smtClean="0"/>
              <a:t>Fatal </a:t>
            </a:r>
            <a:r>
              <a:rPr lang="es-ES" sz="2000" dirty="0" err="1" smtClean="0"/>
              <a:t>if</a:t>
            </a:r>
            <a:r>
              <a:rPr lang="es-ES" sz="2000" dirty="0" smtClean="0"/>
              <a:t> </a:t>
            </a:r>
            <a:r>
              <a:rPr lang="es-ES" sz="2000" dirty="0" err="1" smtClean="0"/>
              <a:t>untreated</a:t>
            </a:r>
            <a:endParaRPr lang="es-ES" sz="2000" dirty="0" smtClean="0"/>
          </a:p>
          <a:p>
            <a:pPr>
              <a:defRPr/>
            </a:pPr>
            <a:r>
              <a:rPr lang="en-GB" sz="2000" dirty="0" smtClean="0"/>
              <a:t>Caused by the protozoan parasite </a:t>
            </a:r>
            <a:r>
              <a:rPr lang="en-GB" sz="2000" i="1" dirty="0" smtClean="0"/>
              <a:t>L. </a:t>
            </a:r>
            <a:r>
              <a:rPr lang="en-GB" sz="2000" i="1" dirty="0" err="1" smtClean="0"/>
              <a:t>donovani</a:t>
            </a:r>
            <a:r>
              <a:rPr lang="en-GB" sz="2000" i="1" dirty="0" smtClean="0"/>
              <a:t> </a:t>
            </a:r>
          </a:p>
          <a:p>
            <a:pPr>
              <a:defRPr/>
            </a:pPr>
            <a:r>
              <a:rPr lang="en-GB" sz="2000" dirty="0" smtClean="0"/>
              <a:t>Vector: </a:t>
            </a:r>
            <a:r>
              <a:rPr lang="en-GB" sz="2000" dirty="0" err="1" smtClean="0"/>
              <a:t>sandfly</a:t>
            </a:r>
            <a:r>
              <a:rPr lang="en-GB" sz="2000" dirty="0" smtClean="0"/>
              <a:t>, </a:t>
            </a:r>
            <a:r>
              <a:rPr lang="en-GB" sz="2000" dirty="0" err="1" smtClean="0"/>
              <a:t>anthroponitic</a:t>
            </a:r>
            <a:r>
              <a:rPr lang="en-GB" sz="2000" dirty="0" smtClean="0"/>
              <a:t> spread </a:t>
            </a:r>
            <a:endParaRPr lang="en-GB" sz="2000" dirty="0" smtClean="0"/>
          </a:p>
          <a:p>
            <a:pPr>
              <a:spcBef>
                <a:spcPct val="0"/>
              </a:spcBef>
              <a:defRPr/>
            </a:pPr>
            <a:r>
              <a:rPr lang="en-GB" sz="2000" dirty="0" smtClean="0"/>
              <a:t>Endemic in Bihar (population 110 million)</a:t>
            </a:r>
          </a:p>
          <a:p>
            <a:pPr>
              <a:spcBef>
                <a:spcPct val="0"/>
              </a:spcBef>
              <a:defRPr/>
            </a:pPr>
            <a:r>
              <a:rPr lang="en-GB" sz="2000" dirty="0" smtClean="0">
                <a:ea typeface="MS PGothic" pitchFamily="34" charset="-128"/>
              </a:rPr>
              <a:t>Bihar holds 50% of worldwide burden of VL</a:t>
            </a:r>
          </a:p>
          <a:p>
            <a:pPr>
              <a:spcBef>
                <a:spcPct val="0"/>
              </a:spcBef>
              <a:defRPr/>
            </a:pPr>
            <a:endParaRPr lang="es-ES" sz="2000" dirty="0" smtClean="0">
              <a:solidFill>
                <a:srgbClr val="FF0000"/>
              </a:solidFill>
              <a:ea typeface="MS PGothic" pitchFamily="34" charset="-128"/>
            </a:endParaRPr>
          </a:p>
          <a:p>
            <a:pPr>
              <a:spcBef>
                <a:spcPct val="0"/>
              </a:spcBef>
              <a:defRPr/>
            </a:pPr>
            <a:r>
              <a:rPr lang="es-ES" sz="2000" dirty="0" smtClean="0">
                <a:solidFill>
                  <a:srgbClr val="FF0000"/>
                </a:solidFill>
                <a:ea typeface="MS PGothic" pitchFamily="34" charset="-128"/>
              </a:rPr>
              <a:t>HIV/AIDS</a:t>
            </a:r>
            <a:r>
              <a:rPr lang="es-ES" sz="2000" dirty="0" smtClean="0">
                <a:ea typeface="MS PGothic" pitchFamily="34" charset="-128"/>
              </a:rPr>
              <a:t> </a:t>
            </a:r>
            <a:r>
              <a:rPr lang="es-ES" sz="2000" dirty="0" smtClean="0">
                <a:solidFill>
                  <a:srgbClr val="FF0000"/>
                </a:solidFill>
                <a:ea typeface="MS PGothic" pitchFamily="34" charset="-128"/>
              </a:rPr>
              <a:t>in Bihar</a:t>
            </a:r>
            <a:r>
              <a:rPr lang="es-ES" sz="2000" dirty="0" smtClean="0">
                <a:ea typeface="MS PGothic" pitchFamily="34" charset="-128"/>
              </a:rPr>
              <a:t>: </a:t>
            </a:r>
            <a:r>
              <a:rPr lang="es-ES" sz="2000" dirty="0" err="1" smtClean="0">
                <a:ea typeface="MS PGothic" pitchFamily="34" charset="-128"/>
              </a:rPr>
              <a:t>Estimated</a:t>
            </a:r>
            <a:r>
              <a:rPr lang="es-ES" sz="2000" dirty="0" smtClean="0">
                <a:ea typeface="MS PGothic" pitchFamily="34" charset="-128"/>
              </a:rPr>
              <a:t> </a:t>
            </a:r>
            <a:r>
              <a:rPr lang="es-ES" sz="2000" dirty="0" smtClean="0">
                <a:solidFill>
                  <a:srgbClr val="FF0000"/>
                </a:solidFill>
                <a:ea typeface="MS PGothic" pitchFamily="34" charset="-128"/>
              </a:rPr>
              <a:t>115,000</a:t>
            </a:r>
            <a:r>
              <a:rPr lang="es-ES" sz="2000" dirty="0" smtClean="0">
                <a:ea typeface="MS PGothic" pitchFamily="34" charset="-128"/>
              </a:rPr>
              <a:t> cases </a:t>
            </a:r>
            <a:r>
              <a:rPr lang="es-ES" sz="2000" dirty="0" err="1" smtClean="0">
                <a:ea typeface="MS PGothic" pitchFamily="34" charset="-128"/>
              </a:rPr>
              <a:t>across</a:t>
            </a:r>
            <a:r>
              <a:rPr lang="es-ES" sz="2000" dirty="0" smtClean="0">
                <a:ea typeface="MS PGothic" pitchFamily="34" charset="-128"/>
              </a:rPr>
              <a:t> </a:t>
            </a:r>
            <a:r>
              <a:rPr lang="es-ES" sz="2000" dirty="0" smtClean="0">
                <a:ea typeface="MS PGothic" pitchFamily="34" charset="-128"/>
              </a:rPr>
              <a:t>Bihar</a:t>
            </a:r>
          </a:p>
          <a:p>
            <a:pPr>
              <a:spcBef>
                <a:spcPct val="0"/>
              </a:spcBef>
              <a:defRPr/>
            </a:pPr>
            <a:r>
              <a:rPr lang="es-ES" sz="2000" dirty="0" err="1" smtClean="0">
                <a:ea typeface="MS PGothic" pitchFamily="34" charset="-128"/>
              </a:rPr>
              <a:t>Well</a:t>
            </a:r>
            <a:r>
              <a:rPr lang="es-ES" sz="2000" dirty="0" smtClean="0">
                <a:ea typeface="MS PGothic" pitchFamily="34" charset="-128"/>
              </a:rPr>
              <a:t> </a:t>
            </a:r>
            <a:r>
              <a:rPr lang="es-ES" sz="2000" dirty="0" err="1" smtClean="0">
                <a:ea typeface="MS PGothic" pitchFamily="34" charset="-128"/>
              </a:rPr>
              <a:t>below</a:t>
            </a:r>
            <a:r>
              <a:rPr lang="es-ES" sz="2000" dirty="0" smtClean="0">
                <a:ea typeface="MS PGothic" pitchFamily="34" charset="-128"/>
              </a:rPr>
              <a:t> 90:90:90 target</a:t>
            </a:r>
            <a:endParaRPr lang="en-GB" sz="2000" dirty="0" smtClean="0">
              <a:ea typeface="MS PGothic" pitchFamily="34" charset="-128"/>
            </a:endParaRPr>
          </a:p>
          <a:p>
            <a:pPr>
              <a:defRPr/>
            </a:pPr>
            <a:endParaRPr lang="en-GB" dirty="0" smtClean="0"/>
          </a:p>
        </p:txBody>
      </p:sp>
      <p:pic>
        <p:nvPicPr>
          <p:cNvPr id="4100" name="Picture 32" descr="543px-India_Bihar_locator_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627063"/>
            <a:ext cx="3109913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2859088"/>
            <a:ext cx="3109913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20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59632" y="420888"/>
            <a:ext cx="6408712" cy="457200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336799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336799"/>
                </a:solidFill>
                <a:latin typeface="Franklin Gothic Medium" pitchFamily="34" charset="0"/>
                <a:cs typeface="Times New Roman" pitchFamily="18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336799"/>
                </a:solidFill>
                <a:latin typeface="Franklin Gothic Medium" pitchFamily="34" charset="0"/>
                <a:cs typeface="Times New Roman" pitchFamily="18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336799"/>
                </a:solidFill>
                <a:latin typeface="Franklin Gothic Medium" pitchFamily="34" charset="0"/>
                <a:cs typeface="Times New Roman" pitchFamily="18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336799"/>
                </a:solidFill>
                <a:latin typeface="Franklin Gothic Medium" pitchFamily="34" charset="0"/>
                <a:cs typeface="Times New Roman" pitchFamily="18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336799"/>
                </a:solidFill>
                <a:latin typeface="Franklin Gothic Medium" pitchFamily="34" charset="0"/>
                <a:cs typeface="Times New Roman" pitchFamily="18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336799"/>
                </a:solidFill>
                <a:latin typeface="Franklin Gothic Medium" pitchFamily="34" charset="0"/>
                <a:cs typeface="Times New Roman" pitchFamily="18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336799"/>
                </a:solidFill>
                <a:latin typeface="Franklin Gothic Medium" pitchFamily="34" charset="0"/>
                <a:cs typeface="Times New Roman" pitchFamily="18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336799"/>
                </a:solidFill>
                <a:latin typeface="Franklin Gothic Medium" pitchFamily="34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sz="3200" kern="0" dirty="0" smtClean="0">
                <a:solidFill>
                  <a:schemeClr val="tx1"/>
                </a:solidFill>
              </a:rPr>
              <a:t>Importance of </a:t>
            </a:r>
            <a:r>
              <a:rPr lang="en-US" altLang="en-US" sz="3200" kern="0" dirty="0" smtClean="0">
                <a:solidFill>
                  <a:srgbClr val="C00000"/>
                </a:solidFill>
              </a:rPr>
              <a:t>VL-HIV</a:t>
            </a:r>
            <a:r>
              <a:rPr lang="en-US" altLang="en-US" sz="3200" kern="0" dirty="0" smtClean="0">
                <a:solidFill>
                  <a:schemeClr val="tx1"/>
                </a:solidFill>
              </a:rPr>
              <a:t> co-infection</a:t>
            </a:r>
          </a:p>
          <a:p>
            <a:pPr>
              <a:defRPr/>
            </a:pPr>
            <a:endParaRPr lang="en-US" altLang="en-US" sz="3200" b="0" kern="0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200" y="1203598"/>
            <a:ext cx="8788400" cy="3323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2000" dirty="0">
                <a:latin typeface="+mn-lt"/>
                <a:cs typeface="Arial" panose="020B0604020202020204" pitchFamily="34" charset="0"/>
              </a:rPr>
              <a:t>35 countries around the world reports HIV-VL </a:t>
            </a:r>
            <a:r>
              <a:rPr lang="en-IN" sz="2000" dirty="0" smtClean="0">
                <a:latin typeface="+mn-lt"/>
                <a:cs typeface="Arial" panose="020B0604020202020204" pitchFamily="34" charset="0"/>
              </a:rPr>
              <a:t>Co-infection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2000" b="0" dirty="0" smtClean="0">
                <a:latin typeface="+mn-lt"/>
                <a:cs typeface="Arial" panose="020B0604020202020204" pitchFamily="34" charset="0"/>
              </a:rPr>
              <a:t>PLHIV </a:t>
            </a:r>
            <a:r>
              <a:rPr lang="en-IN" sz="2000" b="0" dirty="0">
                <a:latin typeface="+mn-lt"/>
                <a:cs typeface="Arial" panose="020B0604020202020204" pitchFamily="34" charset="0"/>
              </a:rPr>
              <a:t>have </a:t>
            </a:r>
            <a:r>
              <a:rPr lang="en-IN" sz="2000" b="0" dirty="0" smtClean="0">
                <a:latin typeface="+mn-lt"/>
                <a:cs typeface="Arial" panose="020B0604020202020204" pitchFamily="34" charset="0"/>
              </a:rPr>
              <a:t>↑↑↑ risk </a:t>
            </a:r>
            <a:r>
              <a:rPr lang="en-IN" sz="2000" b="0" dirty="0">
                <a:latin typeface="+mn-lt"/>
                <a:cs typeface="Arial" panose="020B0604020202020204" pitchFamily="34" charset="0"/>
              </a:rPr>
              <a:t>of developing VL while VL accelerates HIV </a:t>
            </a:r>
            <a:r>
              <a:rPr lang="en-IN" sz="2000" b="0" dirty="0" smtClean="0">
                <a:latin typeface="+mn-lt"/>
                <a:cs typeface="Arial" panose="020B0604020202020204" pitchFamily="34" charset="0"/>
              </a:rPr>
              <a:t>progression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2000" b="0" dirty="0" smtClean="0">
                <a:latin typeface="+mn-lt"/>
                <a:cs typeface="Arial" panose="020B0604020202020204" pitchFamily="34" charset="0"/>
              </a:rPr>
              <a:t>Higher </a:t>
            </a:r>
            <a:r>
              <a:rPr lang="en-IN" sz="2000" b="0" dirty="0">
                <a:latin typeface="+mn-lt"/>
                <a:cs typeface="Arial" panose="020B0604020202020204" pitchFamily="34" charset="0"/>
              </a:rPr>
              <a:t>rate </a:t>
            </a:r>
            <a:r>
              <a:rPr lang="en-IN" sz="2000" dirty="0">
                <a:latin typeface="+mn-lt"/>
                <a:cs typeface="Arial" panose="020B0604020202020204" pitchFamily="34" charset="0"/>
              </a:rPr>
              <a:t>treatment failures, </a:t>
            </a:r>
            <a:r>
              <a:rPr lang="en-IN" sz="2000" dirty="0" smtClean="0">
                <a:latin typeface="+mn-lt"/>
                <a:cs typeface="Arial" panose="020B0604020202020204" pitchFamily="34" charset="0"/>
              </a:rPr>
              <a:t>relapse &amp; mortality</a:t>
            </a:r>
            <a:endParaRPr lang="en-IN" sz="2000" dirty="0">
              <a:latin typeface="+mn-lt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2000" dirty="0">
                <a:latin typeface="+mn-lt"/>
                <a:cs typeface="Arial" panose="020B0604020202020204" pitchFamily="34" charset="0"/>
              </a:rPr>
              <a:t>R</a:t>
            </a:r>
            <a:r>
              <a:rPr lang="en-IN" sz="2000" b="0" dirty="0" smtClean="0">
                <a:latin typeface="+mn-lt"/>
                <a:cs typeface="Arial" panose="020B0604020202020204" pitchFamily="34" charset="0"/>
              </a:rPr>
              <a:t>eservoir </a:t>
            </a:r>
            <a:r>
              <a:rPr lang="en-IN" sz="2000" b="0" dirty="0">
                <a:latin typeface="+mn-lt"/>
                <a:cs typeface="Arial" panose="020B0604020202020204" pitchFamily="34" charset="0"/>
              </a:rPr>
              <a:t>of transmission (super spreaders), and emergence of drug </a:t>
            </a:r>
            <a:r>
              <a:rPr lang="en-IN" sz="2000" b="0" dirty="0" smtClean="0">
                <a:latin typeface="+mn-lt"/>
                <a:cs typeface="Arial" panose="020B0604020202020204" pitchFamily="34" charset="0"/>
              </a:rPr>
              <a:t>resistance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2000" b="0" dirty="0" smtClean="0">
                <a:latin typeface="+mn-lt"/>
                <a:cs typeface="Arial" panose="020B0604020202020204" pitchFamily="34" charset="0"/>
              </a:rPr>
              <a:t>Increasing </a:t>
            </a:r>
            <a:r>
              <a:rPr lang="en-IN" sz="2000" b="0" dirty="0">
                <a:latin typeface="+mn-lt"/>
                <a:cs typeface="Arial" panose="020B0604020202020204" pitchFamily="34" charset="0"/>
              </a:rPr>
              <a:t>trend of co-infection </a:t>
            </a:r>
            <a:r>
              <a:rPr lang="en-IN" sz="2000" b="0" dirty="0" smtClean="0">
                <a:latin typeface="+mn-lt"/>
                <a:cs typeface="Arial" panose="020B0604020202020204" pitchFamily="34" charset="0"/>
              </a:rPr>
              <a:t>rates as surveillance improves</a:t>
            </a:r>
            <a:endParaRPr lang="en-IN" sz="2000" b="0" dirty="0">
              <a:latin typeface="+mn-lt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2000" b="0" dirty="0">
                <a:latin typeface="+mn-lt"/>
                <a:cs typeface="Arial" panose="020B0604020202020204" pitchFamily="34" charset="0"/>
              </a:rPr>
              <a:t>Threat to </a:t>
            </a:r>
            <a:r>
              <a:rPr lang="en-IN" sz="2000" b="0" dirty="0" smtClean="0">
                <a:latin typeface="+mn-lt"/>
                <a:cs typeface="Arial" panose="020B0604020202020204" pitchFamily="34" charset="0"/>
              </a:rPr>
              <a:t>regional elimination goals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2000" dirty="0" smtClean="0">
                <a:latin typeface="+mn-lt"/>
                <a:cs typeface="Arial" panose="020B0604020202020204" pitchFamily="34" charset="0"/>
              </a:rPr>
              <a:t>Neglected population within an already neglected disease</a:t>
            </a:r>
            <a:endParaRPr lang="en-IN" sz="2000" b="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09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95536" y="1"/>
            <a:ext cx="8291264" cy="699542"/>
          </a:xfrm>
        </p:spPr>
        <p:txBody>
          <a:bodyPr/>
          <a:lstStyle/>
          <a:p>
            <a:r>
              <a:rPr lang="es-ES" altLang="en-US" sz="3200" dirty="0" err="1" smtClean="0"/>
              <a:t>Study</a:t>
            </a:r>
            <a:r>
              <a:rPr lang="es-ES" altLang="en-US" sz="3200" dirty="0" smtClean="0"/>
              <a:t> </a:t>
            </a:r>
            <a:r>
              <a:rPr lang="es-ES" altLang="en-US" sz="3200" dirty="0" err="1" smtClean="0">
                <a:solidFill>
                  <a:srgbClr val="C00000"/>
                </a:solidFill>
              </a:rPr>
              <a:t>Objectives</a:t>
            </a:r>
            <a:endParaRPr lang="en-GB" altLang="en-US" sz="32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71550"/>
            <a:ext cx="8856984" cy="3823073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b="1" i="1" dirty="0" smtClean="0"/>
              <a:t>General Objectives</a:t>
            </a:r>
            <a:endParaRPr lang="en-GB" altLang="en-US" sz="1600" b="1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To evaluate safe and effective treatments for Visceral </a:t>
            </a:r>
            <a:r>
              <a:rPr lang="en-US" altLang="en-US" sz="1600" dirty="0" err="1" smtClean="0"/>
              <a:t>Leishmaniasis</a:t>
            </a:r>
            <a:r>
              <a:rPr lang="en-US" altLang="en-US" sz="1600" dirty="0" smtClean="0"/>
              <a:t>  in HIV co-infected patients in India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 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b="1" i="1" dirty="0" smtClean="0"/>
              <a:t>Primary Objective:</a:t>
            </a:r>
            <a:endParaRPr lang="en-GB" altLang="en-US" sz="1600" b="1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To evaluate efficacy at day 210 following start of treatment of regimen comprising: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1600" dirty="0" err="1" smtClean="0"/>
              <a:t>AmBisome</a:t>
            </a:r>
            <a:r>
              <a:rPr lang="en-US" altLang="en-US" sz="1600" dirty="0" smtClean="0"/>
              <a:t>® total dose 30mg/kg plus </a:t>
            </a:r>
            <a:r>
              <a:rPr lang="en-US" altLang="en-US" sz="1600" dirty="0" err="1" smtClean="0"/>
              <a:t>miltefosine</a:t>
            </a:r>
            <a:r>
              <a:rPr lang="en-US" altLang="en-US" sz="1600" dirty="0" smtClean="0"/>
              <a:t> 100mg daily for 14 days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1600" dirty="0" err="1" smtClean="0"/>
              <a:t>AmBisome</a:t>
            </a:r>
            <a:r>
              <a:rPr lang="en-US" altLang="en-US" sz="1600" dirty="0" smtClean="0"/>
              <a:t>®  total dose 40mg/kg alone over 24 days (5mg/kg on day 1-4, 8, 10, 17, 24)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 </a:t>
            </a:r>
            <a:endParaRPr lang="en-GB" altLang="en-US" sz="1600" b="1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b="1" i="1" dirty="0" smtClean="0"/>
              <a:t>Secondary Objectives:</a:t>
            </a:r>
            <a:endParaRPr lang="en-GB" altLang="en-US" sz="1600" b="1" dirty="0" smtClean="0"/>
          </a:p>
          <a:p>
            <a:pPr marL="0" indent="0" fontAlgn="auto">
              <a:spcAft>
                <a:spcPts val="0"/>
              </a:spcAft>
              <a:buFont typeface="Calibri" pitchFamily="34" charset="0"/>
              <a:buAutoNum type="romanLcPeriod"/>
              <a:defRPr/>
            </a:pPr>
            <a:r>
              <a:rPr lang="en-US" altLang="en-US" sz="1600" dirty="0" smtClean="0"/>
              <a:t>To assess treatment response through initial cure at day 29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Calibri" pitchFamily="34" charset="0"/>
              <a:buAutoNum type="romanLcPeriod"/>
              <a:defRPr/>
            </a:pPr>
            <a:r>
              <a:rPr lang="en-US" altLang="en-US" sz="1600" dirty="0" smtClean="0"/>
              <a:t>To evaluate relapse-free survival at day 390 (after final cure assessed at day 210).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 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b="1" i="1" dirty="0" smtClean="0"/>
              <a:t>Other objectives:</a:t>
            </a:r>
            <a:endParaRPr lang="en-GB" altLang="en-US" sz="1600" b="1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To evaluate CD4 count and viral load in all patients at specified time points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229600" cy="857250"/>
          </a:xfrm>
        </p:spPr>
        <p:txBody>
          <a:bodyPr/>
          <a:lstStyle/>
          <a:p>
            <a:r>
              <a:rPr lang="en-US" altLang="en-US" sz="3600" dirty="0" smtClean="0">
                <a:solidFill>
                  <a:srgbClr val="C00000"/>
                </a:solidFill>
              </a:rPr>
              <a:t>Methods</a:t>
            </a:r>
            <a:r>
              <a:rPr lang="en-US" altLang="en-US" sz="3600" dirty="0" smtClean="0"/>
              <a:t> and </a:t>
            </a:r>
            <a:r>
              <a:rPr lang="en-US" altLang="en-US" sz="3600" dirty="0" smtClean="0">
                <a:solidFill>
                  <a:srgbClr val="C00000"/>
                </a:solidFill>
              </a:rPr>
              <a:t>Study</a:t>
            </a:r>
            <a:r>
              <a:rPr lang="en-US" altLang="en-US" sz="3600" dirty="0" smtClean="0"/>
              <a:t> design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23528" y="1419622"/>
            <a:ext cx="8363272" cy="2880320"/>
          </a:xfrm>
        </p:spPr>
        <p:txBody>
          <a:bodyPr/>
          <a:lstStyle/>
          <a:p>
            <a:r>
              <a:rPr lang="en-US" altLang="en-US" sz="2000" dirty="0" smtClean="0"/>
              <a:t>Single center study at RMRIMS (ICMR), Patna</a:t>
            </a:r>
          </a:p>
          <a:p>
            <a:r>
              <a:rPr lang="en-US" altLang="en-US" sz="2000" dirty="0" smtClean="0"/>
              <a:t>Open label, parallel arm, non-comparative </a:t>
            </a:r>
            <a:r>
              <a:rPr lang="en-US" altLang="en-US" sz="2000" dirty="0" err="1" smtClean="0"/>
              <a:t>randomised</a:t>
            </a:r>
            <a:r>
              <a:rPr lang="en-US" altLang="en-US" sz="2000" dirty="0" smtClean="0"/>
              <a:t> trial </a:t>
            </a:r>
          </a:p>
          <a:p>
            <a:r>
              <a:rPr lang="en-US" altLang="en-US" sz="2000" dirty="0" smtClean="0"/>
              <a:t>75 patients in each arm (total 150)</a:t>
            </a:r>
          </a:p>
          <a:p>
            <a:r>
              <a:rPr lang="en-US" altLang="en-US" sz="2000" dirty="0" smtClean="0"/>
              <a:t>80% power to show primary endpoint &gt;80% assuming </a:t>
            </a:r>
            <a:r>
              <a:rPr lang="en-US" altLang="en-US" sz="2000" dirty="0"/>
              <a:t>a</a:t>
            </a:r>
            <a:r>
              <a:rPr lang="en-US" altLang="en-US" sz="2000" dirty="0" smtClean="0"/>
              <a:t> true value &gt;90%</a:t>
            </a:r>
          </a:p>
          <a:p>
            <a:r>
              <a:rPr lang="en-US" altLang="en-US" sz="2000" dirty="0" smtClean="0"/>
              <a:t>All patients to start or be continued on ART and CPT</a:t>
            </a:r>
          </a:p>
          <a:p>
            <a:r>
              <a:rPr lang="en-US" altLang="en-US" sz="2000" dirty="0" smtClean="0"/>
              <a:t>ART started on D15 unless TB then D29</a:t>
            </a:r>
          </a:p>
          <a:p>
            <a:r>
              <a:rPr lang="en-GB" sz="2000" dirty="0" smtClean="0"/>
              <a:t>Ethics </a:t>
            </a:r>
            <a:r>
              <a:rPr lang="en-GB" sz="2000" dirty="0"/>
              <a:t>approval from the </a:t>
            </a:r>
            <a:r>
              <a:rPr lang="en-GB" sz="2000" dirty="0" smtClean="0"/>
              <a:t>MSF, RMRIMS and LSHTM ERBs</a:t>
            </a:r>
            <a:endParaRPr lang="en-GB" sz="2000" dirty="0"/>
          </a:p>
          <a:p>
            <a:pPr>
              <a:buFont typeface="Arial" charset="0"/>
              <a:buNone/>
            </a:pPr>
            <a:endParaRPr lang="en-US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95536" y="123478"/>
            <a:ext cx="8229600" cy="857250"/>
          </a:xfrm>
        </p:spPr>
        <p:txBody>
          <a:bodyPr/>
          <a:lstStyle/>
          <a:p>
            <a:r>
              <a:rPr lang="en-US" altLang="en-US" sz="3600" dirty="0" smtClean="0"/>
              <a:t>Trial endpoints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15566"/>
            <a:ext cx="8964488" cy="403244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b="1" i="1" u="sng" dirty="0" smtClean="0"/>
              <a:t>Primary Efficacy Endpoint:</a:t>
            </a:r>
            <a:endParaRPr lang="en-GB" altLang="en-US" sz="1600" b="1" u="sng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/>
              <a:t>A</a:t>
            </a:r>
            <a:r>
              <a:rPr lang="en-US" altLang="en-US" sz="1600" dirty="0" smtClean="0"/>
              <a:t>live and disease free (absence of signs and symptoms of VL) at day 210 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 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b="1" i="1" u="sng" dirty="0" smtClean="0"/>
              <a:t>Secondary Endpoints:</a:t>
            </a:r>
            <a:endParaRPr lang="en-GB" altLang="en-US" sz="1600" b="1" u="sng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b="1" i="1" dirty="0" smtClean="0"/>
              <a:t>Initial cure at Day 29 as defined as:</a:t>
            </a:r>
            <a:endParaRPr lang="en-GB" altLang="en-US" sz="1600" b="1" i="1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/>
              <a:t>C</a:t>
            </a:r>
            <a:r>
              <a:rPr lang="en-US" altLang="en-US" sz="1600" dirty="0" smtClean="0"/>
              <a:t>linical improvement </a:t>
            </a:r>
            <a:r>
              <a:rPr lang="en-US" altLang="en-US" sz="1600" b="1" dirty="0" smtClean="0"/>
              <a:t>and</a:t>
            </a:r>
            <a:r>
              <a:rPr lang="en-US" altLang="en-US" sz="1600" dirty="0" smtClean="0"/>
              <a:t> a negative parasitological assessment by tissue aspirate. 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 </a:t>
            </a:r>
            <a:endParaRPr lang="en-GB" altLang="en-US" sz="1600" b="1" i="1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b="1" i="1" dirty="0" smtClean="0"/>
              <a:t>Relapse-free survival at 12 months as defined as:</a:t>
            </a:r>
            <a:endParaRPr lang="en-GB" altLang="en-US" sz="1600" b="1" i="1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/>
              <a:t>A</a:t>
            </a:r>
            <a:r>
              <a:rPr lang="en-US" altLang="en-US" sz="1600" dirty="0" smtClean="0"/>
              <a:t>live and disease-free (defined as absence of signs and symptoms of VL) from day 210 to 390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 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b="1" i="1" dirty="0" smtClean="0"/>
              <a:t>Safety</a:t>
            </a:r>
            <a:endParaRPr lang="en-GB" altLang="en-US" sz="1600" b="1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1600" dirty="0" smtClean="0"/>
              <a:t>Assessment of safety during treatment and 1 month follow-up.</a:t>
            </a:r>
            <a:endParaRPr lang="en-GB" altLang="en-US" sz="16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37579"/>
          </a:xfrm>
        </p:spPr>
        <p:txBody>
          <a:bodyPr/>
          <a:lstStyle/>
          <a:p>
            <a:r>
              <a:rPr lang="en-US" altLang="en-US" sz="4000" dirty="0" smtClean="0"/>
              <a:t>Inclusion/exclusion criteria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51520" y="843558"/>
            <a:ext cx="8712968" cy="4104456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600" b="1" i="1" dirty="0" smtClean="0"/>
              <a:t>Inclusion criteria:</a:t>
            </a:r>
            <a:endParaRPr lang="en-GB" altLang="en-US" sz="1600" b="1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Confirmed HIV positive as per national guidelines 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</a:t>
            </a:r>
            <a:r>
              <a:rPr lang="en-US" altLang="en-US" sz="1600" dirty="0" err="1"/>
              <a:t>P</a:t>
            </a:r>
            <a:r>
              <a:rPr lang="en-US" altLang="en-US" sz="1600" dirty="0" err="1" smtClean="0"/>
              <a:t>arasitologically</a:t>
            </a:r>
            <a:r>
              <a:rPr lang="en-US" altLang="en-US" sz="1600" dirty="0" smtClean="0"/>
              <a:t> confirmed VL by histology</a:t>
            </a:r>
            <a:endParaRPr lang="en-GB" altLang="en-US" sz="1600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</a:t>
            </a:r>
            <a:r>
              <a:rPr lang="en-US" altLang="en-US" sz="1600" dirty="0"/>
              <a:t>A</a:t>
            </a:r>
            <a:r>
              <a:rPr lang="en-US" altLang="en-US" sz="1600" dirty="0" smtClean="0"/>
              <a:t>ge </a:t>
            </a:r>
            <a:r>
              <a:rPr lang="en-IN" altLang="en-US" sz="1600" dirty="0" smtClean="0"/>
              <a:t>≥ 18 years</a:t>
            </a:r>
            <a:endParaRPr lang="en-GB" altLang="en-US" sz="1600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Written and audio-recorded informed consent </a:t>
            </a:r>
          </a:p>
          <a:p>
            <a:pPr marL="0" indent="0">
              <a:buFont typeface="Arial" charset="0"/>
              <a:buNone/>
            </a:pPr>
            <a:endParaRPr lang="en-US" altLang="en-US" sz="1600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b="1" i="1" dirty="0" smtClean="0"/>
              <a:t>Exclusion criteria:</a:t>
            </a:r>
            <a:endParaRPr lang="en-GB" altLang="en-US" sz="1600" b="1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Women of child-bearing potential not using an assured method of contraception</a:t>
            </a:r>
            <a:endParaRPr lang="en-GB" altLang="en-US" sz="1600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Pregnant or lactating</a:t>
            </a:r>
            <a:endParaRPr lang="en-GB" altLang="en-US" sz="1600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Clinical or biological evidence of severe cardiac, renal or hepatic impairment.</a:t>
            </a:r>
            <a:endParaRPr lang="en-GB" altLang="en-US" sz="1600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Known hypersensitivity to </a:t>
            </a:r>
            <a:r>
              <a:rPr lang="en-US" altLang="en-US" sz="1600" dirty="0" err="1" smtClean="0"/>
              <a:t>AmBisome</a:t>
            </a:r>
            <a:r>
              <a:rPr lang="en-US" altLang="en-US" sz="1600" dirty="0" smtClean="0"/>
              <a:t>® and/or </a:t>
            </a:r>
            <a:r>
              <a:rPr lang="en-US" altLang="en-US" sz="1600" dirty="0" err="1" smtClean="0"/>
              <a:t>miltefosine</a:t>
            </a:r>
            <a:r>
              <a:rPr lang="en-US" altLang="en-US" sz="1600" dirty="0" smtClean="0"/>
              <a:t>.</a:t>
            </a:r>
            <a:endParaRPr lang="en-GB" altLang="en-US" sz="1600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Concomitant severe infection/disease which precludes evaluation of response to study medication</a:t>
            </a:r>
            <a:endParaRPr lang="en-GB" altLang="en-US" sz="1600" dirty="0" smtClean="0"/>
          </a:p>
          <a:p>
            <a:pPr marL="0" indent="0">
              <a:buFont typeface="Arial" charset="0"/>
              <a:buNone/>
            </a:pPr>
            <a:r>
              <a:rPr lang="en-US" altLang="en-US" sz="1600" dirty="0" smtClean="0"/>
              <a:t>• </a:t>
            </a:r>
            <a:r>
              <a:rPr lang="en-US" altLang="en-US" sz="1600" dirty="0" err="1" smtClean="0"/>
              <a:t>Creatinine</a:t>
            </a:r>
            <a:r>
              <a:rPr lang="en-US" altLang="en-US" sz="1600" dirty="0" smtClean="0"/>
              <a:t> &gt;1.2</a:t>
            </a:r>
            <a:endParaRPr lang="en-GB" altLang="en-US" sz="1600" dirty="0" smtClean="0"/>
          </a:p>
          <a:p>
            <a:pPr marL="0" indent="0"/>
            <a:endParaRPr lang="en-US" altLang="en-US" sz="2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1520" y="4844479"/>
            <a:ext cx="8712968" cy="273844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Dr Shahwar Kazmi, MSF, Liposomal amphotericin B as </a:t>
            </a:r>
            <a:r>
              <a:rPr lang="en-GB" dirty="0" err="1" smtClean="0"/>
              <a:t>monotherapy</a:t>
            </a:r>
            <a:r>
              <a:rPr lang="en-GB" dirty="0" smtClean="0"/>
              <a:t> and in combination with </a:t>
            </a:r>
            <a:r>
              <a:rPr lang="en-GB" dirty="0" err="1" smtClean="0"/>
              <a:t>miltefosine</a:t>
            </a:r>
            <a:r>
              <a:rPr lang="en-GB" dirty="0" smtClean="0"/>
              <a:t> for treatment of VL in PLHIV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229600" cy="857250"/>
          </a:xfrm>
        </p:spPr>
        <p:txBody>
          <a:bodyPr/>
          <a:lstStyle/>
          <a:p>
            <a:r>
              <a:rPr lang="en-GB" altLang="en-US" sz="2400" dirty="0" smtClean="0"/>
              <a:t>VL status at admission and ART compliance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729095"/>
              </p:ext>
            </p:extLst>
          </p:nvPr>
        </p:nvGraphicFramePr>
        <p:xfrm>
          <a:off x="611560" y="1131590"/>
          <a:ext cx="7920880" cy="3550743"/>
        </p:xfrm>
        <a:graphic>
          <a:graphicData uri="http://schemas.openxmlformats.org/drawingml/2006/table">
            <a:tbl>
              <a:tblPr firstRow="1" firstCol="1" bandRow="1"/>
              <a:tblGrid>
                <a:gridCol w="3240360"/>
                <a:gridCol w="2160240"/>
                <a:gridCol w="2520280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effectLst/>
                          <a:latin typeface="Calibri"/>
                          <a:ea typeface="Times New Roman"/>
                          <a:cs typeface="Calibri"/>
                        </a:rPr>
                        <a:t>AmBisome</a:t>
                      </a:r>
                      <a:r>
                        <a:rPr lang="en-GB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®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effectLst/>
                          <a:latin typeface="Calibri"/>
                          <a:ea typeface="Times New Roman"/>
                          <a:cs typeface="Calibri"/>
                        </a:rPr>
                        <a:t>AmBisome</a:t>
                      </a:r>
                      <a:r>
                        <a:rPr lang="en-GB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® + </a:t>
                      </a:r>
                      <a:r>
                        <a:rPr lang="en-GB" sz="1400" b="1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Miltefosine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605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VL patient type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646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    Primary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, n (%)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35 (47)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46 (61)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6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    Relapse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, n (%)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40 (53)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29 (39)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6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On ART 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at baseline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43 (57)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39 (52)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4605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On ART by patient </a:t>
                      </a:r>
                      <a:r>
                        <a:rPr lang="en-GB" sz="1400" baseline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type </a:t>
                      </a:r>
                      <a:r>
                        <a:rPr lang="en-GB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en-GB" sz="1400" baseline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(%)</a:t>
                      </a:r>
                      <a:endParaRPr lang="en-GB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646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Primary VL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25 (58)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27 (69)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46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Relapse VL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18 (42)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12 (31)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4605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Among those on ART, when started, n (%):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646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    ≤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 months previously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9 (28)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7 (19)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    &gt;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 and ≤6 months previously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 (6)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 (8)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6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    &gt;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 months previously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21 (66)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26 (72)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P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atients</a:t>
                      </a:r>
                      <a:r>
                        <a:rPr lang="en-GB" sz="14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fully compliant with ART n(%)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31 (97)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34 (94)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23528" y="411510"/>
            <a:ext cx="8229600" cy="225456"/>
          </a:xfrm>
        </p:spPr>
        <p:txBody>
          <a:bodyPr/>
          <a:lstStyle/>
          <a:p>
            <a:r>
              <a:rPr lang="en-GB" altLang="en-US" sz="2000" dirty="0" smtClean="0"/>
              <a:t>Baseline CD4 and Viral Load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63329"/>
              </p:ext>
            </p:extLst>
          </p:nvPr>
        </p:nvGraphicFramePr>
        <p:xfrm>
          <a:off x="251520" y="1059582"/>
          <a:ext cx="8640959" cy="3558353"/>
        </p:xfrm>
        <a:graphic>
          <a:graphicData uri="http://schemas.openxmlformats.org/drawingml/2006/table">
            <a:tbl>
              <a:tblPr firstRow="1" firstCol="1" bandRow="1"/>
              <a:tblGrid>
                <a:gridCol w="1803331"/>
                <a:gridCol w="1277359"/>
                <a:gridCol w="1455814"/>
                <a:gridCol w="1174043"/>
                <a:gridCol w="1502775"/>
                <a:gridCol w="1427637"/>
              </a:tblGrid>
              <a:tr h="32854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effectLst/>
                          <a:latin typeface="Calibri"/>
                          <a:ea typeface="Times New Roman"/>
                          <a:cs typeface="Calibri"/>
                        </a:rPr>
                        <a:t>AmBisome</a:t>
                      </a:r>
                      <a:r>
                        <a:rPr lang="en-GB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®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effectLst/>
                          <a:latin typeface="Calibri"/>
                          <a:ea typeface="Times New Roman"/>
                          <a:cs typeface="Calibri"/>
                        </a:rPr>
                        <a:t>AmBisome</a:t>
                      </a:r>
                      <a:r>
                        <a:rPr lang="en-GB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® + </a:t>
                      </a:r>
                      <a:r>
                        <a:rPr lang="en-GB" sz="1400" b="1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Miltefosine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16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GB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ART at baseline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ART at baseline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16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GB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No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Yes</a:t>
                      </a:r>
                      <a:endParaRPr lang="en-GB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No</a:t>
                      </a:r>
                      <a:endParaRPr lang="en-GB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Yes</a:t>
                      </a:r>
                      <a:endParaRPr lang="en-GB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271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CD4 count (cells/µl)</a:t>
                      </a:r>
                      <a:endParaRPr lang="en-GB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&lt;100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22 (51.2)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9 (28.2)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18 (46.2)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16 (44.4)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17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100 to 199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18 (41.9)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17  (53.1)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14 (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35.9)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15 (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41.7)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2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≥200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 (7%)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 (18.7)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7 (18)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5 (13.9)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Median (IQR)</a:t>
                      </a:r>
                      <a:endParaRPr lang="en-GB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96 (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65-159)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131 (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99-174)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104 (71-181)</a:t>
                      </a:r>
                      <a:endParaRPr lang="en-GB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108 (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78-172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6176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Viral Load (</a:t>
                      </a:r>
                      <a:r>
                        <a:rPr lang="en-GB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copies/ml</a:t>
                      </a:r>
                      <a:r>
                        <a:rPr lang="en-GB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endParaRPr lang="en-GB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&lt;1000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0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25 (78.1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 (2.6)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22(61.1)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2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1000 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to 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99999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10 (23.3)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 (18.8)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5 (12.8)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9 (25.0)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17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+mn-lt"/>
                          <a:ea typeface="Times New Roman"/>
                          <a:cs typeface="Calibri"/>
                        </a:rPr>
                        <a:t>≥100,000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33 (76.7)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 (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3.1)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33 (84.6)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5 (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13.9)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3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Median (IQR)</a:t>
                      </a:r>
                      <a:endParaRPr lang="en-GB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541012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109809-2427609)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70 (0-496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464017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136642-1148738)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127 (0-12768</a:t>
                      </a:r>
                      <a:r>
                        <a:rPr lang="en-GB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89" marR="520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062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644690"/>
              </p:ext>
            </p:extLst>
          </p:nvPr>
        </p:nvGraphicFramePr>
        <p:xfrm>
          <a:off x="251520" y="915566"/>
          <a:ext cx="8712968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48947"/>
                <a:gridCol w="2415749"/>
                <a:gridCol w="2448272"/>
              </a:tblGrid>
              <a:tr h="25849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 err="1" smtClean="0"/>
                        <a:t>AmBisome</a:t>
                      </a:r>
                      <a:r>
                        <a:rPr lang="en-GB" sz="1400" kern="1200" dirty="0" smtClean="0"/>
                        <a:t>®</a:t>
                      </a:r>
                      <a:endParaRPr lang="en-GB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 err="1" smtClean="0"/>
                        <a:t>AmBisome</a:t>
                      </a:r>
                      <a:r>
                        <a:rPr lang="en-GB" sz="1400" kern="1200" dirty="0" smtClean="0"/>
                        <a:t>® + </a:t>
                      </a:r>
                      <a:r>
                        <a:rPr lang="en-GB" sz="1400" kern="1200" dirty="0" err="1" smtClean="0"/>
                        <a:t>Miltefosine</a:t>
                      </a:r>
                      <a:r>
                        <a:rPr lang="en-GB" sz="1400" kern="12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Total </a:t>
                      </a:r>
                      <a:r>
                        <a:rPr lang="es-ES" sz="1200" dirty="0" err="1" smtClean="0"/>
                        <a:t>Screened</a:t>
                      </a:r>
                      <a:endParaRPr lang="en-GB" sz="12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260</a:t>
                      </a:r>
                      <a:endParaRPr lang="en-GB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effectLst/>
                        </a:rPr>
                        <a:t>Total Randomized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75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75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effectLst/>
                        </a:rPr>
                        <a:t>     Withdrawn from study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</a:rPr>
                        <a:t>1* (1%)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effectLst/>
                        </a:rPr>
                        <a:t>     Treatment failure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5</a:t>
                      </a:r>
                      <a:r>
                        <a:rPr lang="en-GB" sz="1400" dirty="0" smtClean="0">
                          <a:effectLst/>
                        </a:rPr>
                        <a:t> (7%)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effectLst/>
                        </a:rPr>
                        <a:t>Initial  cure at day 29</a:t>
                      </a:r>
                      <a:endParaRPr lang="en-GB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70 </a:t>
                      </a:r>
                      <a:r>
                        <a:rPr lang="en-GB" sz="1400" dirty="0">
                          <a:effectLst/>
                        </a:rPr>
                        <a:t>(</a:t>
                      </a:r>
                      <a:r>
                        <a:rPr lang="en-GB" sz="1400" dirty="0" smtClean="0">
                          <a:effectLst/>
                        </a:rPr>
                        <a:t>93%)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74 (</a:t>
                      </a:r>
                      <a:r>
                        <a:rPr lang="en-GB" sz="1400" dirty="0" smtClean="0">
                          <a:effectLst/>
                        </a:rPr>
                        <a:t>99%)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b="1" kern="1200" dirty="0" smtClean="0">
                          <a:effectLst/>
                        </a:rPr>
                        <a:t>Relapse free survival on day 210 </a:t>
                      </a:r>
                      <a:endParaRPr lang="en-GB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</a:rPr>
                        <a:t>64 (85%)</a:t>
                      </a:r>
                      <a:endParaRPr lang="en-GB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</a:rPr>
                        <a:t>72 (</a:t>
                      </a:r>
                      <a:r>
                        <a:rPr lang="en-GB" sz="1400" b="1" dirty="0">
                          <a:effectLst/>
                        </a:rPr>
                        <a:t>96%)</a:t>
                      </a:r>
                      <a:endParaRPr lang="en-GB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effectLst/>
                        </a:rPr>
                        <a:t>     Died on or before day 210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4 (4%)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1 (1%)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effectLst/>
                        </a:rPr>
                        <a:t>     Relapse up to day 210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2 (3%)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1 (1%)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b="1" kern="1200" dirty="0" smtClean="0">
                          <a:effectLst/>
                        </a:rPr>
                        <a:t>Relapse free survival on day 390 </a:t>
                      </a:r>
                      <a:endParaRPr lang="en-GB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</a:rPr>
                        <a:t>60</a:t>
                      </a:r>
                      <a:r>
                        <a:rPr lang="en-GB" sz="1400" b="1" baseline="0" dirty="0" smtClean="0">
                          <a:effectLst/>
                        </a:rPr>
                        <a:t> </a:t>
                      </a:r>
                      <a:r>
                        <a:rPr lang="en-GB" sz="1400" b="1" dirty="0" smtClean="0">
                          <a:effectLst/>
                        </a:rPr>
                        <a:t>(80%)</a:t>
                      </a:r>
                      <a:endParaRPr lang="en-GB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</a:rPr>
                        <a:t>64 (85%)</a:t>
                      </a:r>
                      <a:endParaRPr lang="en-GB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effectLst/>
                        </a:rPr>
                        <a:t>     Died between day 210 &amp; day 390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1 (1%)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effectLst/>
                        </a:rPr>
                        <a:t>     Relapse between day 210 &amp; day 390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2 (3%)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7 (9%)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2642"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effectLst/>
                        </a:rPr>
                        <a:t>     390 days follow up pending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</a:rPr>
                        <a:t>1 (1%)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1 (1%)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31640" y="179279"/>
            <a:ext cx="651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Relapse-free survival at </a:t>
            </a:r>
            <a:r>
              <a:rPr lang="en-GB" b="1" dirty="0" smtClean="0"/>
              <a:t>day 210 and day  390: </a:t>
            </a:r>
            <a:r>
              <a:rPr lang="en-GB" b="1" dirty="0"/>
              <a:t>ITT complete-case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427984" y="3939902"/>
            <a:ext cx="3888432" cy="2880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4445124" y="3435846"/>
            <a:ext cx="3888432" cy="2880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95536" y="4605089"/>
            <a:ext cx="8136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*</a:t>
            </a:r>
            <a:r>
              <a:rPr lang="es-ES" sz="1200" dirty="0"/>
              <a:t> </a:t>
            </a:r>
            <a:r>
              <a:rPr lang="es-ES" sz="1200" dirty="0" err="1" smtClean="0"/>
              <a:t>Patient</a:t>
            </a:r>
            <a:r>
              <a:rPr lang="es-ES" sz="1200" dirty="0" smtClean="0"/>
              <a:t> </a:t>
            </a:r>
            <a:r>
              <a:rPr lang="es-ES" sz="1200" dirty="0" err="1" smtClean="0"/>
              <a:t>exhibited</a:t>
            </a:r>
            <a:r>
              <a:rPr lang="es-ES" sz="1200" dirty="0" smtClean="0"/>
              <a:t> </a:t>
            </a:r>
            <a:r>
              <a:rPr lang="es-ES" sz="1200" dirty="0" err="1" smtClean="0"/>
              <a:t>hypersentitivity</a:t>
            </a:r>
            <a:r>
              <a:rPr lang="es-ES" sz="1200" dirty="0" smtClean="0"/>
              <a:t> </a:t>
            </a:r>
            <a:r>
              <a:rPr lang="es-ES" sz="1200" dirty="0" err="1" smtClean="0"/>
              <a:t>to</a:t>
            </a:r>
            <a:r>
              <a:rPr lang="es-ES" sz="1200" dirty="0" smtClean="0"/>
              <a:t> test </a:t>
            </a:r>
            <a:r>
              <a:rPr lang="es-ES" sz="1200" dirty="0" err="1" smtClean="0"/>
              <a:t>dose</a:t>
            </a:r>
            <a:r>
              <a:rPr lang="es-ES" sz="1200" dirty="0" smtClean="0"/>
              <a:t> of </a:t>
            </a:r>
            <a:r>
              <a:rPr lang="es-ES" sz="1200" dirty="0" err="1" smtClean="0"/>
              <a:t>AmBisome</a:t>
            </a:r>
            <a:r>
              <a:rPr lang="es-ES" sz="1200" dirty="0" smtClean="0"/>
              <a:t>  so </a:t>
            </a:r>
            <a:r>
              <a:rPr lang="es-ES" sz="1200" dirty="0" err="1" smtClean="0"/>
              <a:t>did</a:t>
            </a:r>
            <a:r>
              <a:rPr lang="es-ES" sz="1200" dirty="0" smtClean="0"/>
              <a:t> </a:t>
            </a:r>
            <a:r>
              <a:rPr lang="es-ES" sz="1200" dirty="0" err="1" smtClean="0"/>
              <a:t>not</a:t>
            </a:r>
            <a:r>
              <a:rPr lang="es-ES" sz="1200" dirty="0" smtClean="0"/>
              <a:t> </a:t>
            </a:r>
            <a:r>
              <a:rPr lang="es-ES" sz="1200" dirty="0" err="1" smtClean="0"/>
              <a:t>receive</a:t>
            </a:r>
            <a:r>
              <a:rPr lang="es-ES" sz="1200" dirty="0" smtClean="0"/>
              <a:t> </a:t>
            </a:r>
            <a:r>
              <a:rPr lang="es-ES" sz="1200" dirty="0" err="1" smtClean="0"/>
              <a:t>any</a:t>
            </a:r>
            <a:r>
              <a:rPr lang="es-ES" sz="1200" dirty="0" smtClean="0"/>
              <a:t> </a:t>
            </a:r>
            <a:r>
              <a:rPr lang="es-ES" sz="1200" dirty="0" err="1" smtClean="0"/>
              <a:t>treatment</a:t>
            </a:r>
            <a:r>
              <a:rPr lang="es-ES" sz="1200" dirty="0" smtClean="0"/>
              <a:t> </a:t>
            </a:r>
            <a:r>
              <a:rPr lang="es-ES" sz="1200" dirty="0" err="1" smtClean="0"/>
              <a:t>dose</a:t>
            </a:r>
            <a:endParaRPr lang="en-GB" sz="1200" dirty="0"/>
          </a:p>
        </p:txBody>
      </p:sp>
      <p:sp>
        <p:nvSpPr>
          <p:cNvPr id="8" name="Rounded Rectangle 7"/>
          <p:cNvSpPr/>
          <p:nvPr/>
        </p:nvSpPr>
        <p:spPr>
          <a:xfrm>
            <a:off x="4427984" y="2574280"/>
            <a:ext cx="3888432" cy="2880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60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9502"/>
            <a:ext cx="8229600" cy="555526"/>
          </a:xfrm>
        </p:spPr>
        <p:txBody>
          <a:bodyPr/>
          <a:lstStyle/>
          <a:p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2000" b="1" dirty="0" smtClean="0"/>
              <a:t>Relapse-free </a:t>
            </a:r>
            <a:r>
              <a:rPr lang="en-GB" sz="2000" b="1" dirty="0"/>
              <a:t>survival at </a:t>
            </a:r>
            <a:r>
              <a:rPr lang="en-GB" sz="2000" b="1" dirty="0" smtClean="0"/>
              <a:t>day 390 : stratified by TB status</a:t>
            </a:r>
            <a:r>
              <a:rPr lang="en-GB" sz="3600" b="1" dirty="0"/>
              <a:t/>
            </a:r>
            <a:br>
              <a:rPr lang="en-GB" sz="3600" b="1" dirty="0"/>
            </a:br>
            <a:endParaRPr lang="en-GB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747352"/>
              </p:ext>
            </p:extLst>
          </p:nvPr>
        </p:nvGraphicFramePr>
        <p:xfrm>
          <a:off x="179512" y="1203598"/>
          <a:ext cx="8760321" cy="3240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7397"/>
                <a:gridCol w="925612"/>
                <a:gridCol w="1053028"/>
                <a:gridCol w="1053028"/>
                <a:gridCol w="982826"/>
                <a:gridCol w="912625"/>
                <a:gridCol w="945805"/>
              </a:tblGrid>
              <a:tr h="36315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/>
                        <a:t>VL-HIV-TB</a:t>
                      </a:r>
                      <a:endParaRPr lang="en-GB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/>
                        <a:t>VL-HIV</a:t>
                      </a:r>
                      <a:endParaRPr lang="en-GB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/>
                    </a:p>
                  </a:txBody>
                  <a:tcPr/>
                </a:tc>
              </a:tr>
              <a:tr h="32579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N (%)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Mono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Combo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Overall</a:t>
                      </a:r>
                      <a:endParaRPr lang="en-GB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Mono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Combo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Overall</a:t>
                      </a:r>
                      <a:endParaRPr lang="en-GB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2890"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effectLst/>
                        </a:rPr>
                        <a:t>Total Randomized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116*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2890"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effectLst/>
                        </a:rPr>
                        <a:t>Treatment failure 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 (13)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 (6)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 (5)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(3)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2890"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effectLst/>
                        </a:rPr>
                        <a:t>Died on or before day 210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 (19</a:t>
                      </a:r>
                      <a:r>
                        <a:rPr lang="es-ES" sz="180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GB" sz="18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 (7)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 (13)</a:t>
                      </a:r>
                      <a:endParaRPr lang="en-GB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1(2)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s-ES" sz="18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(1)</a:t>
                      </a:r>
                      <a:endParaRPr lang="en-GB" sz="18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2890"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effectLst/>
                        </a:rPr>
                        <a:t>Relapse up to day 210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GB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(3)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(2)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es-ES" sz="18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(3)</a:t>
                      </a:r>
                      <a:endParaRPr lang="en-GB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3586"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effectLst/>
                        </a:rPr>
                        <a:t>Died between</a:t>
                      </a:r>
                      <a:r>
                        <a:rPr lang="en-GB" sz="1600" kern="1200" baseline="0" dirty="0" smtClean="0">
                          <a:effectLst/>
                        </a:rPr>
                        <a:t> day 210 &amp;  </a:t>
                      </a:r>
                      <a:r>
                        <a:rPr lang="en-GB" sz="1600" kern="1200" dirty="0" smtClean="0">
                          <a:effectLst/>
                        </a:rPr>
                        <a:t>390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(6)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(3)</a:t>
                      </a:r>
                      <a:endParaRPr lang="en-GB" sz="18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GB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66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 smtClean="0">
                          <a:effectLst/>
                        </a:rPr>
                        <a:t>Relapse between</a:t>
                      </a:r>
                      <a:r>
                        <a:rPr lang="en-GB" sz="1600" kern="1200" baseline="0" dirty="0" smtClean="0">
                          <a:effectLst/>
                        </a:rPr>
                        <a:t> day 210 &amp; </a:t>
                      </a:r>
                      <a:r>
                        <a:rPr lang="en-GB" sz="1600" kern="1200" dirty="0" smtClean="0">
                          <a:effectLst/>
                        </a:rPr>
                        <a:t>390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(6)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 (20)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 (13)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(2)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(7)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es-ES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(4)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7430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Relapse</a:t>
                      </a:r>
                      <a:r>
                        <a:rPr lang="es-ES" sz="1600" dirty="0" smtClean="0"/>
                        <a:t> free </a:t>
                      </a:r>
                      <a:r>
                        <a:rPr lang="es-ES" sz="1600" dirty="0" err="1" smtClean="0"/>
                        <a:t>survival</a:t>
                      </a:r>
                      <a:r>
                        <a:rPr lang="es-ES" sz="1600" dirty="0" smtClean="0"/>
                        <a:t> </a:t>
                      </a:r>
                      <a:r>
                        <a:rPr lang="es-ES" sz="1600" dirty="0" err="1" smtClean="0"/>
                        <a:t>by</a:t>
                      </a:r>
                      <a:r>
                        <a:rPr lang="es-ES" sz="1600" dirty="0" smtClean="0"/>
                        <a:t> </a:t>
                      </a:r>
                      <a:r>
                        <a:rPr lang="es-ES" sz="1600" dirty="0" err="1" smtClean="0"/>
                        <a:t>day</a:t>
                      </a:r>
                      <a:r>
                        <a:rPr lang="es-ES" sz="1600" dirty="0" smtClean="0"/>
                        <a:t> 390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 (56)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 (73)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 (65)</a:t>
                      </a:r>
                      <a:endParaRPr lang="en-GB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(88)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(90)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 </a:t>
                      </a:r>
                      <a:r>
                        <a:rPr lang="es-ES" sz="18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(89)</a:t>
                      </a:r>
                      <a:endParaRPr lang="en-GB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4504759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*1 </a:t>
            </a:r>
            <a:r>
              <a:rPr lang="es-ES" sz="1200" dirty="0" err="1" smtClean="0"/>
              <a:t>Patient</a:t>
            </a:r>
            <a:r>
              <a:rPr lang="es-ES" sz="1200" dirty="0" smtClean="0"/>
              <a:t> </a:t>
            </a:r>
            <a:r>
              <a:rPr lang="es-ES" sz="1200" dirty="0" err="1"/>
              <a:t>exhibited</a:t>
            </a:r>
            <a:r>
              <a:rPr lang="es-ES" sz="1200" dirty="0"/>
              <a:t> </a:t>
            </a:r>
            <a:r>
              <a:rPr lang="es-ES" sz="1200" dirty="0" err="1"/>
              <a:t>hypersentitivity</a:t>
            </a:r>
            <a:r>
              <a:rPr lang="es-ES" sz="1200" dirty="0"/>
              <a:t> </a:t>
            </a:r>
            <a:r>
              <a:rPr lang="es-ES" sz="1200" dirty="0" err="1"/>
              <a:t>to</a:t>
            </a:r>
            <a:r>
              <a:rPr lang="es-ES" sz="1200" dirty="0"/>
              <a:t> test </a:t>
            </a:r>
            <a:r>
              <a:rPr lang="es-ES" sz="1200" dirty="0" err="1"/>
              <a:t>dose</a:t>
            </a:r>
            <a:r>
              <a:rPr lang="es-ES" sz="1200" dirty="0"/>
              <a:t> of </a:t>
            </a:r>
            <a:r>
              <a:rPr lang="es-ES" sz="1200" dirty="0" err="1" smtClean="0"/>
              <a:t>AmBisome</a:t>
            </a:r>
            <a:r>
              <a:rPr lang="es-ES" sz="1200" dirty="0" smtClean="0"/>
              <a:t> so </a:t>
            </a:r>
            <a:r>
              <a:rPr lang="es-ES" sz="1200" dirty="0" err="1"/>
              <a:t>did</a:t>
            </a:r>
            <a:r>
              <a:rPr lang="es-ES" sz="1200" dirty="0"/>
              <a:t> </a:t>
            </a:r>
            <a:r>
              <a:rPr lang="es-ES" sz="1200" dirty="0" err="1"/>
              <a:t>not</a:t>
            </a:r>
            <a:r>
              <a:rPr lang="es-ES" sz="1200" dirty="0"/>
              <a:t> </a:t>
            </a:r>
            <a:r>
              <a:rPr lang="es-ES" sz="1200" dirty="0" err="1"/>
              <a:t>receive</a:t>
            </a:r>
            <a:r>
              <a:rPr lang="es-ES" sz="1200" dirty="0"/>
              <a:t> </a:t>
            </a:r>
            <a:r>
              <a:rPr lang="es-ES" sz="1200" dirty="0" err="1"/>
              <a:t>any</a:t>
            </a:r>
            <a:r>
              <a:rPr lang="es-ES" sz="1200" dirty="0"/>
              <a:t> </a:t>
            </a:r>
            <a:r>
              <a:rPr lang="es-ES" sz="1200" dirty="0" err="1"/>
              <a:t>treatment</a:t>
            </a:r>
            <a:r>
              <a:rPr lang="es-ES" sz="1200" dirty="0"/>
              <a:t> </a:t>
            </a:r>
            <a:r>
              <a:rPr lang="es-ES" sz="1200" dirty="0" err="1" smtClean="0"/>
              <a:t>dose</a:t>
            </a:r>
            <a:r>
              <a:rPr lang="es-ES" sz="1200" dirty="0" smtClean="0"/>
              <a:t>  and 2 </a:t>
            </a:r>
            <a:r>
              <a:rPr lang="es-ES" sz="1200" dirty="0" err="1" smtClean="0"/>
              <a:t>patients</a:t>
            </a:r>
            <a:r>
              <a:rPr lang="es-ES" sz="1200" dirty="0" smtClean="0"/>
              <a:t> has </a:t>
            </a:r>
            <a:r>
              <a:rPr lang="es-ES" sz="1200" dirty="0" err="1" smtClean="0"/>
              <a:t>their</a:t>
            </a:r>
            <a:r>
              <a:rPr lang="es-ES" sz="1200" dirty="0" smtClean="0"/>
              <a:t> 390 </a:t>
            </a:r>
            <a:r>
              <a:rPr lang="es-ES" sz="1200" dirty="0" err="1" smtClean="0"/>
              <a:t>days</a:t>
            </a:r>
            <a:r>
              <a:rPr lang="es-ES" sz="1200" dirty="0" smtClean="0"/>
              <a:t> </a:t>
            </a:r>
            <a:r>
              <a:rPr lang="es-ES" sz="1200" dirty="0" err="1" smtClean="0"/>
              <a:t>follow</a:t>
            </a:r>
            <a:r>
              <a:rPr lang="es-ES" sz="1200" dirty="0" smtClean="0"/>
              <a:t> up </a:t>
            </a:r>
            <a:r>
              <a:rPr lang="es-ES" sz="1200" dirty="0" err="1" smtClean="0"/>
              <a:t>pending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955195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/>
          <a:lstStyle/>
          <a:p>
            <a:r>
              <a:rPr lang="en-GB" altLang="en-US" sz="4000" dirty="0" smtClean="0">
                <a:solidFill>
                  <a:srgbClr val="C00000"/>
                </a:solidFill>
              </a:rPr>
              <a:t>VL-HIV-TB</a:t>
            </a:r>
            <a:r>
              <a:rPr lang="en-GB" altLang="en-US" sz="4000" dirty="0" smtClean="0"/>
              <a:t> co-infection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67544" y="987574"/>
            <a:ext cx="8229600" cy="3394472"/>
          </a:xfrm>
        </p:spPr>
        <p:txBody>
          <a:bodyPr/>
          <a:lstStyle/>
          <a:p>
            <a:r>
              <a:rPr lang="en-GB" altLang="en-US" sz="2000" b="1" dirty="0"/>
              <a:t>21% of patients (31/150) </a:t>
            </a:r>
            <a:r>
              <a:rPr lang="en-GB" altLang="en-US" sz="2000" dirty="0" smtClean="0"/>
              <a:t>were </a:t>
            </a:r>
            <a:r>
              <a:rPr lang="en-GB" altLang="en-US" sz="2000" dirty="0"/>
              <a:t>TB infected; </a:t>
            </a:r>
            <a:r>
              <a:rPr lang="en-GB" altLang="en-US" sz="2000" dirty="0" smtClean="0"/>
              <a:t>27 pulmonary , 4 EPTB</a:t>
            </a:r>
          </a:p>
          <a:p>
            <a:r>
              <a:rPr lang="es-ES" altLang="en-US" sz="2000" dirty="0" smtClean="0"/>
              <a:t>CFR 19% vs 0.8% in Non TB cases (p &lt;0.001)</a:t>
            </a:r>
            <a:endParaRPr lang="en-GB" altLang="en-US" sz="2000" dirty="0" smtClean="0"/>
          </a:p>
          <a:p>
            <a:r>
              <a:rPr lang="en-GB" altLang="en-US" sz="2000" dirty="0" smtClean="0"/>
              <a:t>All but 1 SAEs were in TB patients</a:t>
            </a:r>
          </a:p>
          <a:p>
            <a:r>
              <a:rPr lang="en-GB" altLang="en-US" sz="2000" dirty="0" smtClean="0"/>
              <a:t>68% (n=21) </a:t>
            </a:r>
            <a:r>
              <a:rPr lang="en-GB" altLang="en-US" sz="2000" dirty="0"/>
              <a:t>were diagnosed in the first 29 days, of whom 13 (32%) were identified immediately prior to initiating VL treatment. </a:t>
            </a:r>
          </a:p>
          <a:p>
            <a:r>
              <a:rPr lang="en-GB" altLang="en-US" sz="2000" dirty="0" smtClean="0"/>
              <a:t>8/31 (26%) patients with TB </a:t>
            </a:r>
            <a:r>
              <a:rPr lang="en-GB" altLang="en-US" sz="2000" dirty="0"/>
              <a:t>developed </a:t>
            </a:r>
            <a:r>
              <a:rPr lang="en-GB" altLang="en-US" sz="2000" dirty="0" smtClean="0"/>
              <a:t>IRIS</a:t>
            </a:r>
          </a:p>
          <a:p>
            <a:r>
              <a:rPr lang="en-GB" altLang="en-US" sz="2000" dirty="0"/>
              <a:t>M</a:t>
            </a:r>
            <a:r>
              <a:rPr lang="en-GB" altLang="en-US" sz="2000" dirty="0" smtClean="0"/>
              <a:t>ean change in CD4 count from VL treatment initiation to day 29:</a:t>
            </a:r>
          </a:p>
          <a:p>
            <a:pPr lvl="1"/>
            <a:r>
              <a:rPr lang="en-GB" altLang="en-US" sz="1600" dirty="0" smtClean="0"/>
              <a:t>+114 cells/µl (95%CI 91-137) for the 68 patients already on ART at presentation, </a:t>
            </a:r>
          </a:p>
          <a:p>
            <a:pPr lvl="1"/>
            <a:r>
              <a:rPr lang="en-GB" altLang="en-US" sz="1600" dirty="0" smtClean="0"/>
              <a:t>+101 cells/µl (95%CI 82-120) for 71 patients starting ART on day 14</a:t>
            </a:r>
          </a:p>
          <a:p>
            <a:r>
              <a:rPr lang="en-GB" altLang="en-US" sz="2000" dirty="0"/>
              <a:t>Leaving 3 week gap </a:t>
            </a:r>
            <a:r>
              <a:rPr lang="en-GB" altLang="en-US" sz="2000" dirty="0" smtClean="0"/>
              <a:t>between </a:t>
            </a:r>
            <a:r>
              <a:rPr lang="en-GB" altLang="en-US" sz="2000" dirty="0"/>
              <a:t>ART </a:t>
            </a:r>
            <a:r>
              <a:rPr lang="en-GB" altLang="en-US" sz="2000" dirty="0" smtClean="0"/>
              <a:t>and ATT initiation seemed beneficial</a:t>
            </a:r>
            <a:endParaRPr lang="en-GB" altLang="en-US" sz="2000" dirty="0"/>
          </a:p>
          <a:p>
            <a:pPr marL="0" indent="0">
              <a:buNone/>
            </a:pPr>
            <a:endParaRPr lang="en-GB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3600" dirty="0" smtClean="0">
                <a:solidFill>
                  <a:srgbClr val="C00000"/>
                </a:solidFill>
              </a:rPr>
              <a:t>Conclusions</a:t>
            </a:r>
            <a:endParaRPr lang="en-GB" alt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1" y="914401"/>
            <a:ext cx="8507413" cy="3394472"/>
          </a:xfrm>
        </p:spPr>
        <p:txBody>
          <a:bodyPr/>
          <a:lstStyle/>
          <a:p>
            <a:pPr>
              <a:defRPr/>
            </a:pPr>
            <a:r>
              <a:rPr lang="es-ES" sz="2200" dirty="0" err="1" smtClean="0"/>
              <a:t>Both</a:t>
            </a:r>
            <a:r>
              <a:rPr lang="es-ES" sz="2200" dirty="0" smtClean="0"/>
              <a:t> </a:t>
            </a:r>
            <a:r>
              <a:rPr lang="es-ES" sz="2200" dirty="0" err="1" smtClean="0"/>
              <a:t>treatment</a:t>
            </a:r>
            <a:r>
              <a:rPr lang="es-ES" sz="2200" dirty="0" smtClean="0"/>
              <a:t> </a:t>
            </a:r>
            <a:r>
              <a:rPr lang="es-ES" sz="2200" dirty="0" err="1" smtClean="0"/>
              <a:t>arms</a:t>
            </a:r>
            <a:r>
              <a:rPr lang="es-ES" sz="2200" dirty="0" smtClean="0"/>
              <a:t> </a:t>
            </a:r>
            <a:r>
              <a:rPr lang="es-ES" sz="2200" dirty="0" err="1" smtClean="0"/>
              <a:t>appears</a:t>
            </a:r>
            <a:r>
              <a:rPr lang="es-ES" sz="2200" dirty="0" smtClean="0"/>
              <a:t> </a:t>
            </a:r>
            <a:r>
              <a:rPr lang="es-ES" sz="2200" dirty="0" err="1" smtClean="0"/>
              <a:t>to</a:t>
            </a:r>
            <a:r>
              <a:rPr lang="es-ES" sz="2200" dirty="0" smtClean="0"/>
              <a:t> be </a:t>
            </a:r>
            <a:r>
              <a:rPr lang="es-ES" sz="2200" dirty="0" err="1" smtClean="0"/>
              <a:t>safe</a:t>
            </a:r>
            <a:endParaRPr lang="es-ES" sz="2200" dirty="0" smtClean="0"/>
          </a:p>
          <a:p>
            <a:pPr>
              <a:defRPr/>
            </a:pPr>
            <a:r>
              <a:rPr lang="es-ES" sz="2200" dirty="0" err="1" smtClean="0"/>
              <a:t>Greater</a:t>
            </a:r>
            <a:r>
              <a:rPr lang="es-ES" sz="2200" dirty="0" smtClean="0"/>
              <a:t> </a:t>
            </a:r>
            <a:r>
              <a:rPr lang="es-ES" sz="2200" dirty="0" err="1" smtClean="0"/>
              <a:t>efficacy</a:t>
            </a:r>
            <a:r>
              <a:rPr lang="es-ES" sz="2200" dirty="0" smtClean="0"/>
              <a:t> in </a:t>
            </a:r>
            <a:r>
              <a:rPr lang="es-ES" sz="2200" dirty="0" err="1" smtClean="0"/>
              <a:t>combination</a:t>
            </a:r>
            <a:r>
              <a:rPr lang="es-ES" sz="2200" dirty="0" smtClean="0"/>
              <a:t> </a:t>
            </a:r>
            <a:r>
              <a:rPr lang="es-ES" sz="2200" dirty="0" err="1" smtClean="0"/>
              <a:t>therapy</a:t>
            </a:r>
            <a:r>
              <a:rPr lang="es-ES" sz="2200" dirty="0" smtClean="0"/>
              <a:t>, </a:t>
            </a:r>
            <a:r>
              <a:rPr lang="es-ES" sz="2200" dirty="0" err="1" smtClean="0"/>
              <a:t>halving</a:t>
            </a:r>
            <a:r>
              <a:rPr lang="es-ES" sz="2200" dirty="0" smtClean="0"/>
              <a:t>  </a:t>
            </a:r>
            <a:r>
              <a:rPr lang="es-ES" sz="2200" dirty="0" err="1" smtClean="0"/>
              <a:t>treatment</a:t>
            </a:r>
            <a:r>
              <a:rPr lang="es-ES" sz="2200" dirty="0" smtClean="0"/>
              <a:t> </a:t>
            </a:r>
            <a:r>
              <a:rPr lang="es-ES" sz="2200" dirty="0" err="1" smtClean="0"/>
              <a:t>duration</a:t>
            </a:r>
            <a:r>
              <a:rPr lang="es-ES" sz="2200" dirty="0" smtClean="0"/>
              <a:t> </a:t>
            </a:r>
          </a:p>
          <a:p>
            <a:pPr>
              <a:defRPr/>
            </a:pPr>
            <a:r>
              <a:rPr lang="en-IN" sz="2400" dirty="0" smtClean="0">
                <a:cs typeface="Arial" panose="020B0604020202020204" pitchFamily="34" charset="0"/>
              </a:rPr>
              <a:t>↑</a:t>
            </a:r>
            <a:r>
              <a:rPr lang="es-ES" sz="2200" dirty="0" smtClean="0"/>
              <a:t> </a:t>
            </a:r>
            <a:r>
              <a:rPr lang="es-ES" sz="2200" dirty="0" err="1" smtClean="0"/>
              <a:t>treatment</a:t>
            </a:r>
            <a:r>
              <a:rPr lang="es-ES" sz="2200" dirty="0" smtClean="0"/>
              <a:t> </a:t>
            </a:r>
            <a:r>
              <a:rPr lang="es-ES" sz="2200" dirty="0" err="1" smtClean="0"/>
              <a:t>failure</a:t>
            </a:r>
            <a:r>
              <a:rPr lang="es-ES" sz="2200" dirty="0" smtClean="0"/>
              <a:t> in </a:t>
            </a:r>
            <a:r>
              <a:rPr lang="es-ES" sz="2200" dirty="0" err="1" smtClean="0"/>
              <a:t>monotherapy</a:t>
            </a:r>
            <a:endParaRPr lang="es-ES" sz="2200" dirty="0" smtClean="0"/>
          </a:p>
          <a:p>
            <a:pPr>
              <a:defRPr/>
            </a:pPr>
            <a:r>
              <a:rPr lang="en-GB" sz="2200" dirty="0"/>
              <a:t>↑ relapse in combination arm between day 290 and </a:t>
            </a:r>
            <a:r>
              <a:rPr lang="en-GB" sz="2200" dirty="0" smtClean="0"/>
              <a:t>390</a:t>
            </a:r>
            <a:endParaRPr lang="es-ES" sz="2200" dirty="0" smtClean="0"/>
          </a:p>
          <a:p>
            <a:pPr>
              <a:defRPr/>
            </a:pPr>
            <a:r>
              <a:rPr lang="es-ES" sz="2200" dirty="0"/>
              <a:t>D</a:t>
            </a:r>
            <a:r>
              <a:rPr lang="es-ES" sz="2200" dirty="0" smtClean="0"/>
              <a:t>iagnosis and </a:t>
            </a:r>
            <a:r>
              <a:rPr lang="es-ES" sz="2200" dirty="0" err="1" smtClean="0"/>
              <a:t>management</a:t>
            </a:r>
            <a:r>
              <a:rPr lang="es-ES" sz="2200" dirty="0" smtClean="0"/>
              <a:t> of HIV-VL-TB </a:t>
            </a:r>
            <a:r>
              <a:rPr lang="es-ES" sz="2200" dirty="0" err="1" smtClean="0"/>
              <a:t>patients</a:t>
            </a:r>
            <a:r>
              <a:rPr lang="es-ES" sz="2200" dirty="0" smtClean="0"/>
              <a:t> </a:t>
            </a:r>
            <a:r>
              <a:rPr lang="es-ES" sz="2200" dirty="0" err="1" smtClean="0"/>
              <a:t>is</a:t>
            </a:r>
            <a:r>
              <a:rPr lang="es-ES" sz="2200" dirty="0" smtClean="0"/>
              <a:t> </a:t>
            </a:r>
            <a:r>
              <a:rPr lang="es-ES" sz="2200" dirty="0" err="1" smtClean="0"/>
              <a:t>challenging</a:t>
            </a:r>
            <a:endParaRPr lang="es-ES" sz="2200" dirty="0"/>
          </a:p>
          <a:p>
            <a:pPr>
              <a:defRPr/>
            </a:pPr>
            <a:r>
              <a:rPr lang="en-GB" sz="2200" dirty="0" smtClean="0"/>
              <a:t>Need for early diagnostic tools for TB in VL-HIV</a:t>
            </a:r>
          </a:p>
          <a:p>
            <a:pPr>
              <a:defRPr/>
            </a:pPr>
            <a:r>
              <a:rPr lang="es-ES" sz="2200" dirty="0" smtClean="0"/>
              <a:t>IRIS </a:t>
            </a:r>
            <a:r>
              <a:rPr lang="es-ES" sz="2200" dirty="0" err="1" smtClean="0"/>
              <a:t>seems</a:t>
            </a:r>
            <a:r>
              <a:rPr lang="es-ES" sz="2200" dirty="0" smtClean="0"/>
              <a:t> </a:t>
            </a:r>
            <a:r>
              <a:rPr lang="es-ES" sz="2200" dirty="0" err="1" smtClean="0"/>
              <a:t>to</a:t>
            </a:r>
            <a:r>
              <a:rPr lang="es-ES" sz="2200" dirty="0" smtClean="0"/>
              <a:t> be </a:t>
            </a:r>
            <a:r>
              <a:rPr lang="es-ES" sz="2200" dirty="0" err="1" smtClean="0"/>
              <a:t>major</a:t>
            </a:r>
            <a:r>
              <a:rPr lang="es-ES" sz="2200" dirty="0" smtClean="0"/>
              <a:t> </a:t>
            </a:r>
            <a:r>
              <a:rPr lang="es-ES" sz="2200" dirty="0" err="1" smtClean="0"/>
              <a:t>challenge</a:t>
            </a:r>
            <a:r>
              <a:rPr lang="es-ES" sz="2200" dirty="0" smtClean="0"/>
              <a:t>, </a:t>
            </a:r>
            <a:r>
              <a:rPr lang="es-ES" sz="2200" dirty="0" err="1"/>
              <a:t>d</a:t>
            </a:r>
            <a:r>
              <a:rPr lang="es-ES" sz="2200" dirty="0" err="1" smtClean="0"/>
              <a:t>elaying</a:t>
            </a:r>
            <a:r>
              <a:rPr lang="es-ES" sz="2200" dirty="0" smtClean="0"/>
              <a:t> ART </a:t>
            </a:r>
            <a:r>
              <a:rPr lang="es-ES" sz="2200" dirty="0" err="1" smtClean="0"/>
              <a:t>may</a:t>
            </a:r>
            <a:r>
              <a:rPr lang="es-ES" sz="2200" dirty="0" smtClean="0"/>
              <a:t> be </a:t>
            </a:r>
            <a:r>
              <a:rPr lang="es-ES" sz="2200" dirty="0" err="1" smtClean="0"/>
              <a:t>helpful</a:t>
            </a:r>
            <a:endParaRPr lang="en-GB" sz="2200" dirty="0" smtClean="0"/>
          </a:p>
          <a:p>
            <a:pPr>
              <a:defRPr/>
            </a:pPr>
            <a:r>
              <a:rPr lang="en-GB" sz="2200" dirty="0" smtClean="0"/>
              <a:t>Still </a:t>
            </a:r>
            <a:r>
              <a:rPr lang="en-GB" sz="2200" dirty="0"/>
              <a:t>major knowledge gaps – primary</a:t>
            </a:r>
            <a:r>
              <a:rPr lang="en-GB" sz="2200" dirty="0" smtClean="0"/>
              <a:t>/ secondary </a:t>
            </a:r>
            <a:r>
              <a:rPr lang="en-GB" sz="2200" dirty="0"/>
              <a:t>prophylaxis</a:t>
            </a:r>
            <a:r>
              <a:rPr lang="en-GB" sz="2200" dirty="0" smtClean="0"/>
              <a:t>?</a:t>
            </a:r>
            <a:endParaRPr lang="es-ES" sz="2200" dirty="0" smtClean="0"/>
          </a:p>
          <a:p>
            <a:pPr marL="457200" lvl="1" indent="0">
              <a:buFontTx/>
              <a:buNone/>
              <a:defRPr/>
            </a:pPr>
            <a:endParaRPr lang="es-ES" sz="2300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GB" sz="2300" dirty="0"/>
          </a:p>
        </p:txBody>
      </p:sp>
    </p:spTree>
    <p:extLst>
      <p:ext uri="{BB962C8B-B14F-4D97-AF65-F5344CB8AC3E}">
        <p14:creationId xmlns:p14="http://schemas.microsoft.com/office/powerpoint/2010/main" val="404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5508625" y="273050"/>
            <a:ext cx="3178175" cy="33940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en-US" altLang="en-US" smtClean="0"/>
          </a:p>
          <a:p>
            <a:pPr marL="0" indent="0" eaLnBrk="1" hangingPunct="1">
              <a:buFont typeface="Arial" charset="0"/>
              <a:buNone/>
            </a:pPr>
            <a:endParaRPr lang="en-US" altLang="en-US" smtClean="0"/>
          </a:p>
          <a:p>
            <a:pPr marL="0" indent="0" eaLnBrk="1" hangingPunct="1">
              <a:buFont typeface="Arial" charset="0"/>
              <a:buNone/>
            </a:pPr>
            <a:endParaRPr lang="en-US" altLang="en-US" smtClean="0"/>
          </a:p>
          <a:p>
            <a:pPr marL="0" indent="0" eaLnBrk="1" hangingPunct="1">
              <a:buFont typeface="Arial" charset="0"/>
              <a:buNone/>
            </a:pPr>
            <a:endParaRPr lang="en-US" altLang="en-US" smtClean="0"/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/>
              <a:t>									</a:t>
            </a:r>
          </a:p>
        </p:txBody>
      </p:sp>
      <p:sp>
        <p:nvSpPr>
          <p:cNvPr id="14340" name="Title 1"/>
          <p:cNvSpPr>
            <a:spLocks noGrp="1"/>
          </p:cNvSpPr>
          <p:nvPr>
            <p:ph type="title"/>
          </p:nvPr>
        </p:nvSpPr>
        <p:spPr>
          <a:xfrm>
            <a:off x="5580063" y="555625"/>
            <a:ext cx="3168650" cy="3529013"/>
          </a:xfrm>
        </p:spPr>
        <p:txBody>
          <a:bodyPr/>
          <a:lstStyle/>
          <a:p>
            <a:pPr algn="l">
              <a:lnSpc>
                <a:spcPct val="115000"/>
              </a:lnSpc>
            </a:pPr>
            <a:r>
              <a:rPr lang="en-US" altLang="en-US" sz="2700" b="1" dirty="0" smtClean="0">
                <a:solidFill>
                  <a:srgbClr val="FF0000"/>
                </a:solidFill>
              </a:rPr>
              <a:t>Special thanks to: </a:t>
            </a:r>
            <a:r>
              <a:rPr lang="en-US" altLang="en-US" sz="2700" b="1" dirty="0" smtClean="0"/>
              <a:t/>
            </a:r>
            <a:br>
              <a:rPr lang="en-US" altLang="en-US" sz="2700" b="1" dirty="0" smtClean="0"/>
            </a:br>
            <a:r>
              <a:rPr lang="en-US" altLang="en-US" sz="2000" b="1" dirty="0" smtClean="0"/>
              <a:t>Field Team in Patna</a:t>
            </a:r>
            <a:br>
              <a:rPr lang="en-US" altLang="en-US" sz="2000" b="1" dirty="0" smtClean="0"/>
            </a:br>
            <a:r>
              <a:rPr lang="en-US" altLang="en-US" sz="2000" b="1" dirty="0" smtClean="0"/>
              <a:t>RMRI Patna</a:t>
            </a:r>
            <a:br>
              <a:rPr lang="en-US" altLang="en-US" sz="2000" b="1" dirty="0" smtClean="0"/>
            </a:br>
            <a:r>
              <a:rPr lang="en-US" altLang="en-US" sz="2000" b="1" dirty="0" smtClean="0"/>
              <a:t>NVBDCP </a:t>
            </a:r>
            <a:br>
              <a:rPr lang="en-US" altLang="en-US" sz="2000" b="1" dirty="0" smtClean="0"/>
            </a:br>
            <a:r>
              <a:rPr lang="en-US" altLang="en-US" sz="2000" b="1" dirty="0" smtClean="0"/>
              <a:t>Study Participants</a:t>
            </a:r>
            <a:r>
              <a:rPr lang="en-US" altLang="en-US" sz="2200" b="1" dirty="0" smtClean="0"/>
              <a:t/>
            </a:r>
            <a:br>
              <a:rPr lang="en-US" altLang="en-US" sz="2200" b="1" dirty="0" smtClean="0"/>
            </a:br>
            <a:r>
              <a:rPr lang="en-US" altLang="en-US" sz="2200" b="1" i="1" dirty="0" smtClean="0"/>
              <a:t/>
            </a:r>
            <a:br>
              <a:rPr lang="en-US" altLang="en-US" sz="2200" b="1" i="1" dirty="0" smtClean="0"/>
            </a:br>
            <a:endParaRPr lang="en-US" altLang="en-US" sz="1000" b="1" i="1" dirty="0" smtClean="0"/>
          </a:p>
        </p:txBody>
      </p:sp>
      <p:pic>
        <p:nvPicPr>
          <p:cNvPr id="1434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38163"/>
            <a:ext cx="4824412" cy="321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42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BCE071D-969A-4E55-A2C1-0E9FF1F0F081}"/>
</file>

<file path=customXml/itemProps2.xml><?xml version="1.0" encoding="utf-8"?>
<ds:datastoreItem xmlns:ds="http://schemas.openxmlformats.org/officeDocument/2006/customXml" ds:itemID="{938ABBBF-9B43-4C52-81E1-2A00980FA1AD}"/>
</file>

<file path=customXml/itemProps3.xml><?xml version="1.0" encoding="utf-8"?>
<ds:datastoreItem xmlns:ds="http://schemas.openxmlformats.org/officeDocument/2006/customXml" ds:itemID="{2E0703E8-E740-47F7-A618-7CACFAA47056}"/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1299</Words>
  <Application>Microsoft Office PowerPoint</Application>
  <PresentationFormat>On-screen Show (16:9)</PresentationFormat>
  <Paragraphs>293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 Randomized Trial of AmBisome® Monotherapy and Combination of AmBisome® and Miltefosine for the Treatment of Visceral Leishmaniasis in HIV-Positive Patients in India CTRI/2015/05/005807  </vt:lpstr>
      <vt:lpstr>Background</vt:lpstr>
      <vt:lpstr>PowerPoint Presentation</vt:lpstr>
      <vt:lpstr>Study Objectives</vt:lpstr>
      <vt:lpstr>Methods and Study design</vt:lpstr>
      <vt:lpstr>Trial endpoints</vt:lpstr>
      <vt:lpstr>Inclusion/exclusion criteria</vt:lpstr>
      <vt:lpstr>VL status at admission and ART compliance</vt:lpstr>
      <vt:lpstr>Baseline CD4 and Viral Load</vt:lpstr>
      <vt:lpstr>PowerPoint Presentation</vt:lpstr>
      <vt:lpstr> Relapse-free survival at day 390 : stratified by TB status </vt:lpstr>
      <vt:lpstr>VL-HIV-TB co-infection</vt:lpstr>
      <vt:lpstr>Conclusions</vt:lpstr>
      <vt:lpstr>Special thanks to:  Field Team in Patna RMRI Patna NVBDCP  Study Participants  </vt:lpstr>
    </vt:vector>
  </TitlesOfParts>
  <Company>Médicos Sin Fronteras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Sakib Burza</dc:creator>
  <cp:lastModifiedBy>Sakib Burza</cp:lastModifiedBy>
  <cp:revision>115</cp:revision>
  <dcterms:created xsi:type="dcterms:W3CDTF">2017-07-17T15:25:08Z</dcterms:created>
  <dcterms:modified xsi:type="dcterms:W3CDTF">2019-05-07T13:31:44Z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  <property fmtid="{D5CDD505-2E9C-101B-9397-08002B2CF9AE}" pid="3" name="Order">
    <vt:r8>390000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