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20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4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s/slide16.xml" ContentType="application/vnd.openxmlformats-officedocument.presentationml.slide+xml"/>
  <Override PartName="/ppt/slides/slide14.xml" ContentType="application/vnd.openxmlformats-officedocument.presentationml.slide+xml"/>
  <Override PartName="/ppt/slides/slide17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Masters/notesMaster1.xml" ContentType="application/vnd.openxmlformats-officedocument.presentationml.notesMaster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81" r:id="rId10"/>
    <p:sldId id="263" r:id="rId11"/>
    <p:sldId id="265" r:id="rId12"/>
    <p:sldId id="266" r:id="rId13"/>
    <p:sldId id="267" r:id="rId14"/>
    <p:sldId id="275" r:id="rId15"/>
    <p:sldId id="276" r:id="rId16"/>
    <p:sldId id="278" r:id="rId17"/>
    <p:sldId id="277" r:id="rId18"/>
    <p:sldId id="268" r:id="rId19"/>
    <p:sldId id="271" r:id="rId20"/>
    <p:sldId id="273" r:id="rId21"/>
    <p:sldId id="274" r:id="rId22"/>
    <p:sldId id="279" r:id="rId23"/>
    <p:sldId id="280" r:id="rId24"/>
    <p:sldId id="282" r:id="rId2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87545" autoAdjust="0"/>
  </p:normalViewPr>
  <p:slideViewPr>
    <p:cSldViewPr>
      <p:cViewPr>
        <p:scale>
          <a:sx n="70" d="100"/>
          <a:sy n="70" d="100"/>
        </p:scale>
        <p:origin x="-1814" y="-605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43" y="193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575C28-4F83-48FA-9470-552F85AA2EFC}" type="doc">
      <dgm:prSet loTypeId="urn:microsoft.com/office/officeart/2005/8/layout/orgChart1" loCatId="hierarchy" qsTypeId="urn:microsoft.com/office/officeart/2005/8/quickstyle/simple4" qsCatId="simple" csTypeId="urn:microsoft.com/office/officeart/2005/8/colors/accent2_1" csCatId="accent2" phldr="1"/>
      <dgm:spPr/>
      <dgm:t>
        <a:bodyPr/>
        <a:lstStyle/>
        <a:p>
          <a:endParaRPr lang="en-AU"/>
        </a:p>
      </dgm:t>
    </dgm:pt>
    <dgm:pt modelId="{213CCDE3-6763-47AD-9BC8-F8E4DA3FB129}">
      <dgm:prSet/>
      <dgm:spPr/>
      <dgm:t>
        <a:bodyPr/>
        <a:lstStyle/>
        <a:p>
          <a:pPr rtl="0"/>
          <a:r>
            <a:rPr lang="en-AU" dirty="0" smtClean="0"/>
            <a:t>Editorial planning</a:t>
          </a:r>
          <a:endParaRPr lang="en-AU" dirty="0"/>
        </a:p>
      </dgm:t>
    </dgm:pt>
    <dgm:pt modelId="{00606140-B35A-4256-A3BF-9C4C7B39D8CC}" type="parTrans" cxnId="{10367898-D146-4D07-8E62-371B15E8C04B}">
      <dgm:prSet/>
      <dgm:spPr/>
      <dgm:t>
        <a:bodyPr/>
        <a:lstStyle/>
        <a:p>
          <a:endParaRPr lang="en-AU"/>
        </a:p>
      </dgm:t>
    </dgm:pt>
    <dgm:pt modelId="{09FFACCE-A28E-4550-AC46-95808E0A7312}" type="sibTrans" cxnId="{10367898-D146-4D07-8E62-371B15E8C04B}">
      <dgm:prSet/>
      <dgm:spPr/>
      <dgm:t>
        <a:bodyPr/>
        <a:lstStyle/>
        <a:p>
          <a:endParaRPr lang="en-AU"/>
        </a:p>
      </dgm:t>
    </dgm:pt>
    <dgm:pt modelId="{84D0A393-7ED5-4B8D-8EEF-955370A80D5A}">
      <dgm:prSet/>
      <dgm:spPr/>
      <dgm:t>
        <a:bodyPr/>
        <a:lstStyle/>
        <a:p>
          <a:r>
            <a:rPr lang="en-AU" dirty="0" smtClean="0"/>
            <a:t>Operational content </a:t>
          </a:r>
          <a:endParaRPr lang="en-AU" dirty="0"/>
        </a:p>
      </dgm:t>
    </dgm:pt>
    <dgm:pt modelId="{63F9BF5C-304E-49EB-8E43-25C3D265B340}" type="parTrans" cxnId="{C5A3102E-472F-4C47-BF80-1270C9947053}">
      <dgm:prSet/>
      <dgm:spPr/>
      <dgm:t>
        <a:bodyPr/>
        <a:lstStyle/>
        <a:p>
          <a:endParaRPr lang="en-AU"/>
        </a:p>
      </dgm:t>
    </dgm:pt>
    <dgm:pt modelId="{0BE28E7C-7A11-43F1-969D-168FA825ECAB}" type="sibTrans" cxnId="{C5A3102E-472F-4C47-BF80-1270C9947053}">
      <dgm:prSet/>
      <dgm:spPr/>
      <dgm:t>
        <a:bodyPr/>
        <a:lstStyle/>
        <a:p>
          <a:endParaRPr lang="en-AU"/>
        </a:p>
      </dgm:t>
    </dgm:pt>
    <dgm:pt modelId="{23042E76-CBE7-41A1-B4CC-9715D78D6D40}">
      <dgm:prSet/>
      <dgm:spPr/>
      <dgm:t>
        <a:bodyPr/>
        <a:lstStyle/>
        <a:p>
          <a:r>
            <a:rPr lang="en-AU" dirty="0" smtClean="0"/>
            <a:t>Institutional content  </a:t>
          </a:r>
          <a:endParaRPr lang="en-AU" dirty="0"/>
        </a:p>
      </dgm:t>
    </dgm:pt>
    <dgm:pt modelId="{82E72A8E-B912-40EC-924F-8F180EFBE446}" type="parTrans" cxnId="{065A1EF1-7D19-411A-9E49-94BE88F61899}">
      <dgm:prSet/>
      <dgm:spPr/>
      <dgm:t>
        <a:bodyPr/>
        <a:lstStyle/>
        <a:p>
          <a:endParaRPr lang="en-AU"/>
        </a:p>
      </dgm:t>
    </dgm:pt>
    <dgm:pt modelId="{0BBBC4CB-A9D0-43B8-9FE3-14317DB2BA8B}" type="sibTrans" cxnId="{065A1EF1-7D19-411A-9E49-94BE88F61899}">
      <dgm:prSet/>
      <dgm:spPr/>
      <dgm:t>
        <a:bodyPr/>
        <a:lstStyle/>
        <a:p>
          <a:endParaRPr lang="en-AU"/>
        </a:p>
      </dgm:t>
    </dgm:pt>
    <dgm:pt modelId="{70F93C9D-AE10-44E1-8B58-C0A70285C6F5}">
      <dgm:prSet/>
      <dgm:spPr/>
      <dgm:t>
        <a:bodyPr/>
        <a:lstStyle/>
        <a:p>
          <a:r>
            <a:rPr lang="en-AU" dirty="0" smtClean="0"/>
            <a:t>Evaluation </a:t>
          </a:r>
          <a:r>
            <a:rPr lang="fr-CH" dirty="0" smtClean="0"/>
            <a:t>&amp; </a:t>
          </a:r>
          <a:r>
            <a:rPr lang="fr-CH" dirty="0" err="1" smtClean="0"/>
            <a:t>Reporting</a:t>
          </a:r>
          <a:r>
            <a:rPr lang="fr-CH" dirty="0" smtClean="0"/>
            <a:t> </a:t>
          </a:r>
          <a:endParaRPr lang="en-AU" dirty="0"/>
        </a:p>
      </dgm:t>
    </dgm:pt>
    <dgm:pt modelId="{D1903CF5-40C1-4769-BF9D-ADB5CF72A2D3}" type="sibTrans" cxnId="{0C890568-7F67-4090-829F-B7C523EB79DD}">
      <dgm:prSet/>
      <dgm:spPr/>
      <dgm:t>
        <a:bodyPr/>
        <a:lstStyle/>
        <a:p>
          <a:endParaRPr lang="en-AU"/>
        </a:p>
      </dgm:t>
    </dgm:pt>
    <dgm:pt modelId="{B2FD9E5A-41E4-453A-BB11-199B4A32CDDA}" type="parTrans" cxnId="{0C890568-7F67-4090-829F-B7C523EB79DD}">
      <dgm:prSet/>
      <dgm:spPr/>
      <dgm:t>
        <a:bodyPr/>
        <a:lstStyle/>
        <a:p>
          <a:endParaRPr lang="en-AU"/>
        </a:p>
      </dgm:t>
    </dgm:pt>
    <dgm:pt modelId="{BE6C975E-1551-4272-A7BB-EA994127B08A}">
      <dgm:prSet/>
      <dgm:spPr/>
      <dgm:t>
        <a:bodyPr/>
        <a:lstStyle/>
        <a:p>
          <a:r>
            <a:rPr lang="en-AU" dirty="0" smtClean="0"/>
            <a:t>Community management</a:t>
          </a:r>
        </a:p>
      </dgm:t>
    </dgm:pt>
    <dgm:pt modelId="{18664016-21D4-49B0-B888-31739FA6917F}" type="sibTrans" cxnId="{F147D5ED-73AF-4859-82CE-01BBCB3D6155}">
      <dgm:prSet/>
      <dgm:spPr/>
      <dgm:t>
        <a:bodyPr/>
        <a:lstStyle/>
        <a:p>
          <a:endParaRPr lang="en-AU"/>
        </a:p>
      </dgm:t>
    </dgm:pt>
    <dgm:pt modelId="{3F0BA5CB-454A-499F-A7E0-E85F3B5C8F80}" type="parTrans" cxnId="{F147D5ED-73AF-4859-82CE-01BBCB3D6155}">
      <dgm:prSet/>
      <dgm:spPr/>
      <dgm:t>
        <a:bodyPr/>
        <a:lstStyle/>
        <a:p>
          <a:endParaRPr lang="en-AU"/>
        </a:p>
      </dgm:t>
    </dgm:pt>
    <dgm:pt modelId="{AB7BA9B5-7B61-48D0-AD54-E1B105107C74}">
      <dgm:prSet/>
      <dgm:spPr/>
      <dgm:t>
        <a:bodyPr/>
        <a:lstStyle/>
        <a:p>
          <a:r>
            <a:rPr lang="en-AU" dirty="0" smtClean="0"/>
            <a:t>Publishing </a:t>
          </a:r>
          <a:endParaRPr lang="en-AU" dirty="0"/>
        </a:p>
      </dgm:t>
    </dgm:pt>
    <dgm:pt modelId="{9F095E37-BAD1-43FE-A52D-5037D12ABCFB}" type="sibTrans" cxnId="{D3E6147A-8F86-449B-923A-4456810A3F86}">
      <dgm:prSet/>
      <dgm:spPr/>
      <dgm:t>
        <a:bodyPr/>
        <a:lstStyle/>
        <a:p>
          <a:endParaRPr lang="en-AU"/>
        </a:p>
      </dgm:t>
    </dgm:pt>
    <dgm:pt modelId="{EBB6DC4E-AB15-43CA-809B-A0FB2A1EE64E}" type="parTrans" cxnId="{D3E6147A-8F86-449B-923A-4456810A3F86}">
      <dgm:prSet/>
      <dgm:spPr/>
      <dgm:t>
        <a:bodyPr/>
        <a:lstStyle/>
        <a:p>
          <a:endParaRPr lang="en-AU"/>
        </a:p>
      </dgm:t>
    </dgm:pt>
    <dgm:pt modelId="{7000104D-35B3-4AB4-A110-9863358328B0}">
      <dgm:prSet/>
      <dgm:spPr/>
      <dgm:t>
        <a:bodyPr/>
        <a:lstStyle/>
        <a:p>
          <a:r>
            <a:rPr lang="en-AU" dirty="0" smtClean="0"/>
            <a:t>Content creation</a:t>
          </a:r>
          <a:endParaRPr lang="en-AU" dirty="0"/>
        </a:p>
      </dgm:t>
    </dgm:pt>
    <dgm:pt modelId="{2DF1987D-3FFE-4917-8F3D-B8471DDB6E1A}" type="sibTrans" cxnId="{2E3EABB2-B024-4C2A-B307-5AC26B653F2E}">
      <dgm:prSet/>
      <dgm:spPr/>
      <dgm:t>
        <a:bodyPr/>
        <a:lstStyle/>
        <a:p>
          <a:endParaRPr lang="en-AU"/>
        </a:p>
      </dgm:t>
    </dgm:pt>
    <dgm:pt modelId="{40153898-8130-405F-931F-EF064AD25997}" type="parTrans" cxnId="{2E3EABB2-B024-4C2A-B307-5AC26B653F2E}">
      <dgm:prSet/>
      <dgm:spPr/>
      <dgm:t>
        <a:bodyPr/>
        <a:lstStyle/>
        <a:p>
          <a:endParaRPr lang="en-AU"/>
        </a:p>
      </dgm:t>
    </dgm:pt>
    <dgm:pt modelId="{A780A8A9-8667-456C-A389-38DFED606E45}" type="pres">
      <dgm:prSet presAssocID="{EB575C28-4F83-48FA-9470-552F85AA2EF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2A7652F-2F9D-4430-8E57-3D12A95E718C}" type="pres">
      <dgm:prSet presAssocID="{213CCDE3-6763-47AD-9BC8-F8E4DA3FB129}" presName="hierRoot1" presStyleCnt="0">
        <dgm:presLayoutVars>
          <dgm:hierBranch val="init"/>
        </dgm:presLayoutVars>
      </dgm:prSet>
      <dgm:spPr/>
    </dgm:pt>
    <dgm:pt modelId="{E88549C6-9230-4887-BFB0-5848CB9E341F}" type="pres">
      <dgm:prSet presAssocID="{213CCDE3-6763-47AD-9BC8-F8E4DA3FB129}" presName="rootComposite1" presStyleCnt="0"/>
      <dgm:spPr/>
    </dgm:pt>
    <dgm:pt modelId="{04064E74-304A-4A84-9E8C-F67A402C13CB}" type="pres">
      <dgm:prSet presAssocID="{213CCDE3-6763-47AD-9BC8-F8E4DA3FB129}" presName="rootText1" presStyleLbl="node0" presStyleIdx="0" presStyleCnt="1">
        <dgm:presLayoutVars>
          <dgm:chPref val="3"/>
        </dgm:presLayoutVars>
      </dgm:prSet>
      <dgm:spPr/>
    </dgm:pt>
    <dgm:pt modelId="{3C7B398C-D40E-47D1-A568-BC94520DFF1D}" type="pres">
      <dgm:prSet presAssocID="{213CCDE3-6763-47AD-9BC8-F8E4DA3FB129}" presName="rootConnector1" presStyleLbl="node1" presStyleIdx="0" presStyleCnt="0"/>
      <dgm:spPr/>
    </dgm:pt>
    <dgm:pt modelId="{CB15359E-C8C2-4E90-98B6-FC1FE99B629C}" type="pres">
      <dgm:prSet presAssocID="{213CCDE3-6763-47AD-9BC8-F8E4DA3FB129}" presName="hierChild2" presStyleCnt="0"/>
      <dgm:spPr/>
    </dgm:pt>
    <dgm:pt modelId="{999D4094-F50E-4707-9F58-F76586024107}" type="pres">
      <dgm:prSet presAssocID="{63F9BF5C-304E-49EB-8E43-25C3D265B340}" presName="Name37" presStyleLbl="parChTrans1D2" presStyleIdx="0" presStyleCnt="2"/>
      <dgm:spPr/>
    </dgm:pt>
    <dgm:pt modelId="{41F0F1B0-89BB-49E1-A7EA-384ABC93469B}" type="pres">
      <dgm:prSet presAssocID="{84D0A393-7ED5-4B8D-8EEF-955370A80D5A}" presName="hierRoot2" presStyleCnt="0">
        <dgm:presLayoutVars>
          <dgm:hierBranch val="init"/>
        </dgm:presLayoutVars>
      </dgm:prSet>
      <dgm:spPr/>
    </dgm:pt>
    <dgm:pt modelId="{29C740A2-10A1-414E-B431-2A32E9B94926}" type="pres">
      <dgm:prSet presAssocID="{84D0A393-7ED5-4B8D-8EEF-955370A80D5A}" presName="rootComposite" presStyleCnt="0"/>
      <dgm:spPr/>
    </dgm:pt>
    <dgm:pt modelId="{7133381F-1B31-4FE8-BC44-9E48A16088D1}" type="pres">
      <dgm:prSet presAssocID="{84D0A393-7ED5-4B8D-8EEF-955370A80D5A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924F2C60-4229-4AAD-B828-C32FF23516AA}" type="pres">
      <dgm:prSet presAssocID="{84D0A393-7ED5-4B8D-8EEF-955370A80D5A}" presName="rootConnector" presStyleLbl="node2" presStyleIdx="0" presStyleCnt="2"/>
      <dgm:spPr/>
    </dgm:pt>
    <dgm:pt modelId="{5BB36A1D-0F18-4075-BBF0-61C6EFDF034A}" type="pres">
      <dgm:prSet presAssocID="{84D0A393-7ED5-4B8D-8EEF-955370A80D5A}" presName="hierChild4" presStyleCnt="0"/>
      <dgm:spPr/>
    </dgm:pt>
    <dgm:pt modelId="{25EC1063-7EF2-4FCE-803C-BF3DC98E4B81}" type="pres">
      <dgm:prSet presAssocID="{40153898-8130-405F-931F-EF064AD25997}" presName="Name37" presStyleLbl="parChTrans1D3" presStyleIdx="0" presStyleCnt="4"/>
      <dgm:spPr/>
    </dgm:pt>
    <dgm:pt modelId="{3CB01233-89D5-4A23-ABE6-A79F6B1AA2AA}" type="pres">
      <dgm:prSet presAssocID="{7000104D-35B3-4AB4-A110-9863358328B0}" presName="hierRoot2" presStyleCnt="0">
        <dgm:presLayoutVars>
          <dgm:hierBranch val="init"/>
        </dgm:presLayoutVars>
      </dgm:prSet>
      <dgm:spPr/>
    </dgm:pt>
    <dgm:pt modelId="{DF8DEFE3-4891-4326-8D20-D41D8CB0DA71}" type="pres">
      <dgm:prSet presAssocID="{7000104D-35B3-4AB4-A110-9863358328B0}" presName="rootComposite" presStyleCnt="0"/>
      <dgm:spPr/>
    </dgm:pt>
    <dgm:pt modelId="{11E7CCFD-DFE4-42A2-B597-CD6D992AD980}" type="pres">
      <dgm:prSet presAssocID="{7000104D-35B3-4AB4-A110-9863358328B0}" presName="rootText" presStyleLbl="node3" presStyleIdx="0" presStyleCnt="4" custLinFactNeighborX="46105" custLinFactNeighborY="376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83A57506-D76B-4D27-8DCC-FF009FB80BC1}" type="pres">
      <dgm:prSet presAssocID="{7000104D-35B3-4AB4-A110-9863358328B0}" presName="rootConnector" presStyleLbl="node3" presStyleIdx="0" presStyleCnt="4"/>
      <dgm:spPr/>
    </dgm:pt>
    <dgm:pt modelId="{4B1CF5DC-BDF0-465D-A71E-46A8583D1B8A}" type="pres">
      <dgm:prSet presAssocID="{7000104D-35B3-4AB4-A110-9863358328B0}" presName="hierChild4" presStyleCnt="0"/>
      <dgm:spPr/>
    </dgm:pt>
    <dgm:pt modelId="{6FA9D808-3677-4A17-B45A-91F2E5941DB0}" type="pres">
      <dgm:prSet presAssocID="{7000104D-35B3-4AB4-A110-9863358328B0}" presName="hierChild5" presStyleCnt="0"/>
      <dgm:spPr/>
    </dgm:pt>
    <dgm:pt modelId="{561CAE42-E3F4-4B05-BD74-E386249DE9A0}" type="pres">
      <dgm:prSet presAssocID="{EBB6DC4E-AB15-43CA-809B-A0FB2A1EE64E}" presName="Name37" presStyleLbl="parChTrans1D3" presStyleIdx="1" presStyleCnt="4"/>
      <dgm:spPr/>
    </dgm:pt>
    <dgm:pt modelId="{F0E0FCE3-BB83-4DFC-A2C7-B02CD25183E7}" type="pres">
      <dgm:prSet presAssocID="{AB7BA9B5-7B61-48D0-AD54-E1B105107C74}" presName="hierRoot2" presStyleCnt="0">
        <dgm:presLayoutVars>
          <dgm:hierBranch val="init"/>
        </dgm:presLayoutVars>
      </dgm:prSet>
      <dgm:spPr/>
    </dgm:pt>
    <dgm:pt modelId="{847466AA-DABA-4720-A759-8F6D1D183303}" type="pres">
      <dgm:prSet presAssocID="{AB7BA9B5-7B61-48D0-AD54-E1B105107C74}" presName="rootComposite" presStyleCnt="0"/>
      <dgm:spPr/>
    </dgm:pt>
    <dgm:pt modelId="{29807C04-F3EC-4F07-9A3B-6FE5BE454E11}" type="pres">
      <dgm:prSet presAssocID="{AB7BA9B5-7B61-48D0-AD54-E1B105107C74}" presName="rootText" presStyleLbl="node3" presStyleIdx="1" presStyleCnt="4" custLinFactNeighborX="53812" custLinFactNeighborY="485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E9068088-9B8D-4838-B67C-96AEF8960641}" type="pres">
      <dgm:prSet presAssocID="{AB7BA9B5-7B61-48D0-AD54-E1B105107C74}" presName="rootConnector" presStyleLbl="node3" presStyleIdx="1" presStyleCnt="4"/>
      <dgm:spPr/>
    </dgm:pt>
    <dgm:pt modelId="{43167824-5807-4EDA-BBB2-5EBB8ED227AF}" type="pres">
      <dgm:prSet presAssocID="{AB7BA9B5-7B61-48D0-AD54-E1B105107C74}" presName="hierChild4" presStyleCnt="0"/>
      <dgm:spPr/>
    </dgm:pt>
    <dgm:pt modelId="{9DAAE40C-9118-47F9-B028-E77EDA1F4312}" type="pres">
      <dgm:prSet presAssocID="{AB7BA9B5-7B61-48D0-AD54-E1B105107C74}" presName="hierChild5" presStyleCnt="0"/>
      <dgm:spPr/>
    </dgm:pt>
    <dgm:pt modelId="{114F184A-E1AA-481C-A7B4-2B8BB66C1240}" type="pres">
      <dgm:prSet presAssocID="{3F0BA5CB-454A-499F-A7E0-E85F3B5C8F80}" presName="Name37" presStyleLbl="parChTrans1D3" presStyleIdx="2" presStyleCnt="4"/>
      <dgm:spPr/>
    </dgm:pt>
    <dgm:pt modelId="{27271119-6899-4FCD-B613-7629C9C7FE6C}" type="pres">
      <dgm:prSet presAssocID="{BE6C975E-1551-4272-A7BB-EA994127B08A}" presName="hierRoot2" presStyleCnt="0">
        <dgm:presLayoutVars>
          <dgm:hierBranch val="init"/>
        </dgm:presLayoutVars>
      </dgm:prSet>
      <dgm:spPr/>
    </dgm:pt>
    <dgm:pt modelId="{3FD51861-7EC4-4CB3-A445-1C767D1F3395}" type="pres">
      <dgm:prSet presAssocID="{BE6C975E-1551-4272-A7BB-EA994127B08A}" presName="rootComposite" presStyleCnt="0"/>
      <dgm:spPr/>
    </dgm:pt>
    <dgm:pt modelId="{CB1CDDCE-4DEF-4E3A-8833-C2DE303140AC}" type="pres">
      <dgm:prSet presAssocID="{BE6C975E-1551-4272-A7BB-EA994127B08A}" presName="rootText" presStyleLbl="node3" presStyleIdx="2" presStyleCnt="4" custLinFactNeighborX="61519" custLinFactNeighborY="-279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2E4F0D32-EF6A-4365-92F9-7912C8928E44}" type="pres">
      <dgm:prSet presAssocID="{BE6C975E-1551-4272-A7BB-EA994127B08A}" presName="rootConnector" presStyleLbl="node3" presStyleIdx="2" presStyleCnt="4"/>
      <dgm:spPr/>
    </dgm:pt>
    <dgm:pt modelId="{BDBEBD18-005B-4119-A0CE-6461DCBAE00A}" type="pres">
      <dgm:prSet presAssocID="{BE6C975E-1551-4272-A7BB-EA994127B08A}" presName="hierChild4" presStyleCnt="0"/>
      <dgm:spPr/>
    </dgm:pt>
    <dgm:pt modelId="{F896AC7E-F762-4168-8D50-B1D22631FE51}" type="pres">
      <dgm:prSet presAssocID="{BE6C975E-1551-4272-A7BB-EA994127B08A}" presName="hierChild5" presStyleCnt="0"/>
      <dgm:spPr/>
    </dgm:pt>
    <dgm:pt modelId="{2CBD6465-5098-4C9F-A5B3-C39352A80DDC}" type="pres">
      <dgm:prSet presAssocID="{B2FD9E5A-41E4-453A-BB11-199B4A32CDDA}" presName="Name37" presStyleLbl="parChTrans1D3" presStyleIdx="3" presStyleCnt="4"/>
      <dgm:spPr/>
    </dgm:pt>
    <dgm:pt modelId="{3C2B51D3-2F83-47C1-AD31-359E507406E2}" type="pres">
      <dgm:prSet presAssocID="{70F93C9D-AE10-44E1-8B58-C0A70285C6F5}" presName="hierRoot2" presStyleCnt="0">
        <dgm:presLayoutVars>
          <dgm:hierBranch val="init"/>
        </dgm:presLayoutVars>
      </dgm:prSet>
      <dgm:spPr/>
    </dgm:pt>
    <dgm:pt modelId="{492A8D57-38CE-46CA-BFB6-59D390CCA8F2}" type="pres">
      <dgm:prSet presAssocID="{70F93C9D-AE10-44E1-8B58-C0A70285C6F5}" presName="rootComposite" presStyleCnt="0"/>
      <dgm:spPr/>
    </dgm:pt>
    <dgm:pt modelId="{532B33A1-63D0-4C67-9CFA-2763E064269B}" type="pres">
      <dgm:prSet presAssocID="{70F93C9D-AE10-44E1-8B58-C0A70285C6F5}" presName="rootText" presStyleLbl="node3" presStyleIdx="3" presStyleCnt="4" custLinFactNeighborX="61519" custLinFactNeighborY="934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57AE8A32-97DD-4067-8A31-D01F5AF71C19}" type="pres">
      <dgm:prSet presAssocID="{70F93C9D-AE10-44E1-8B58-C0A70285C6F5}" presName="rootConnector" presStyleLbl="node3" presStyleIdx="3" presStyleCnt="4"/>
      <dgm:spPr/>
    </dgm:pt>
    <dgm:pt modelId="{D258D38B-27F3-4B52-A8B9-C925DFD2645B}" type="pres">
      <dgm:prSet presAssocID="{70F93C9D-AE10-44E1-8B58-C0A70285C6F5}" presName="hierChild4" presStyleCnt="0"/>
      <dgm:spPr/>
    </dgm:pt>
    <dgm:pt modelId="{B92EB23E-2874-4BF2-9758-8E947C52E588}" type="pres">
      <dgm:prSet presAssocID="{70F93C9D-AE10-44E1-8B58-C0A70285C6F5}" presName="hierChild5" presStyleCnt="0"/>
      <dgm:spPr/>
    </dgm:pt>
    <dgm:pt modelId="{9B16E0D3-40B4-46E6-A6CF-0786621BDBA6}" type="pres">
      <dgm:prSet presAssocID="{84D0A393-7ED5-4B8D-8EEF-955370A80D5A}" presName="hierChild5" presStyleCnt="0"/>
      <dgm:spPr/>
    </dgm:pt>
    <dgm:pt modelId="{AE5B7630-C586-4002-B9BD-C23F1CEA8FDD}" type="pres">
      <dgm:prSet presAssocID="{82E72A8E-B912-40EC-924F-8F180EFBE446}" presName="Name37" presStyleLbl="parChTrans1D2" presStyleIdx="1" presStyleCnt="2"/>
      <dgm:spPr/>
    </dgm:pt>
    <dgm:pt modelId="{EFFC948B-ED2A-46F3-9C73-5CE63049B95E}" type="pres">
      <dgm:prSet presAssocID="{23042E76-CBE7-41A1-B4CC-9715D78D6D40}" presName="hierRoot2" presStyleCnt="0">
        <dgm:presLayoutVars>
          <dgm:hierBranch val="init"/>
        </dgm:presLayoutVars>
      </dgm:prSet>
      <dgm:spPr/>
    </dgm:pt>
    <dgm:pt modelId="{B21F4C9B-FF77-490E-8D0B-651DEBF8597B}" type="pres">
      <dgm:prSet presAssocID="{23042E76-CBE7-41A1-B4CC-9715D78D6D40}" presName="rootComposite" presStyleCnt="0"/>
      <dgm:spPr/>
    </dgm:pt>
    <dgm:pt modelId="{774DD665-8268-4C2C-B0E0-B2C4D1B41720}" type="pres">
      <dgm:prSet presAssocID="{23042E76-CBE7-41A1-B4CC-9715D78D6D40}" presName="rootText" presStyleLbl="node2" presStyleIdx="1" presStyleCnt="2">
        <dgm:presLayoutVars>
          <dgm:chPref val="3"/>
        </dgm:presLayoutVars>
      </dgm:prSet>
      <dgm:spPr/>
    </dgm:pt>
    <dgm:pt modelId="{A9AAE5AE-9975-48FF-A7EE-700232C0755F}" type="pres">
      <dgm:prSet presAssocID="{23042E76-CBE7-41A1-B4CC-9715D78D6D40}" presName="rootConnector" presStyleLbl="node2" presStyleIdx="1" presStyleCnt="2"/>
      <dgm:spPr/>
    </dgm:pt>
    <dgm:pt modelId="{8478E7B1-4A20-42FD-881C-4034630BCBCD}" type="pres">
      <dgm:prSet presAssocID="{23042E76-CBE7-41A1-B4CC-9715D78D6D40}" presName="hierChild4" presStyleCnt="0"/>
      <dgm:spPr/>
    </dgm:pt>
    <dgm:pt modelId="{98F4A27E-89DA-40D0-A32C-33E58614ED66}" type="pres">
      <dgm:prSet presAssocID="{23042E76-CBE7-41A1-B4CC-9715D78D6D40}" presName="hierChild5" presStyleCnt="0"/>
      <dgm:spPr/>
    </dgm:pt>
    <dgm:pt modelId="{6EA6E9BC-59F2-4C76-BE29-128F9AE03A36}" type="pres">
      <dgm:prSet presAssocID="{213CCDE3-6763-47AD-9BC8-F8E4DA3FB129}" presName="hierChild3" presStyleCnt="0"/>
      <dgm:spPr/>
    </dgm:pt>
  </dgm:ptLst>
  <dgm:cxnLst>
    <dgm:cxn modelId="{39C8E358-0B43-45DA-A273-DB770C26405A}" type="presOf" srcId="{EBB6DC4E-AB15-43CA-809B-A0FB2A1EE64E}" destId="{561CAE42-E3F4-4B05-BD74-E386249DE9A0}" srcOrd="0" destOrd="0" presId="urn:microsoft.com/office/officeart/2005/8/layout/orgChart1"/>
    <dgm:cxn modelId="{86146D51-E829-4FD1-8712-A282876A7591}" type="presOf" srcId="{7000104D-35B3-4AB4-A110-9863358328B0}" destId="{83A57506-D76B-4D27-8DCC-FF009FB80BC1}" srcOrd="1" destOrd="0" presId="urn:microsoft.com/office/officeart/2005/8/layout/orgChart1"/>
    <dgm:cxn modelId="{5BC8728B-2BDC-4860-B640-FAB426FE73F6}" type="presOf" srcId="{AB7BA9B5-7B61-48D0-AD54-E1B105107C74}" destId="{29807C04-F3EC-4F07-9A3B-6FE5BE454E11}" srcOrd="0" destOrd="0" presId="urn:microsoft.com/office/officeart/2005/8/layout/orgChart1"/>
    <dgm:cxn modelId="{9E85F388-8E83-4B8B-8E7E-C0FC1C9306C8}" type="presOf" srcId="{84D0A393-7ED5-4B8D-8EEF-955370A80D5A}" destId="{924F2C60-4229-4AAD-B828-C32FF23516AA}" srcOrd="1" destOrd="0" presId="urn:microsoft.com/office/officeart/2005/8/layout/orgChart1"/>
    <dgm:cxn modelId="{B57FB5CB-3DEF-4A7D-8B4B-BF1FE4B5E321}" type="presOf" srcId="{84D0A393-7ED5-4B8D-8EEF-955370A80D5A}" destId="{7133381F-1B31-4FE8-BC44-9E48A16088D1}" srcOrd="0" destOrd="0" presId="urn:microsoft.com/office/officeart/2005/8/layout/orgChart1"/>
    <dgm:cxn modelId="{D3E6147A-8F86-449B-923A-4456810A3F86}" srcId="{84D0A393-7ED5-4B8D-8EEF-955370A80D5A}" destId="{AB7BA9B5-7B61-48D0-AD54-E1B105107C74}" srcOrd="1" destOrd="0" parTransId="{EBB6DC4E-AB15-43CA-809B-A0FB2A1EE64E}" sibTransId="{9F095E37-BAD1-43FE-A52D-5037D12ABCFB}"/>
    <dgm:cxn modelId="{343EE08A-8416-4D1F-B00F-8D8298367308}" type="presOf" srcId="{213CCDE3-6763-47AD-9BC8-F8E4DA3FB129}" destId="{04064E74-304A-4A84-9E8C-F67A402C13CB}" srcOrd="0" destOrd="0" presId="urn:microsoft.com/office/officeart/2005/8/layout/orgChart1"/>
    <dgm:cxn modelId="{10367898-D146-4D07-8E62-371B15E8C04B}" srcId="{EB575C28-4F83-48FA-9470-552F85AA2EFC}" destId="{213CCDE3-6763-47AD-9BC8-F8E4DA3FB129}" srcOrd="0" destOrd="0" parTransId="{00606140-B35A-4256-A3BF-9C4C7B39D8CC}" sibTransId="{09FFACCE-A28E-4550-AC46-95808E0A7312}"/>
    <dgm:cxn modelId="{4C567ADB-DA00-4156-B74B-71C6D3A2951D}" type="presOf" srcId="{82E72A8E-B912-40EC-924F-8F180EFBE446}" destId="{AE5B7630-C586-4002-B9BD-C23F1CEA8FDD}" srcOrd="0" destOrd="0" presId="urn:microsoft.com/office/officeart/2005/8/layout/orgChart1"/>
    <dgm:cxn modelId="{A68489F6-35C0-4BFD-AEA8-7BC44958C58D}" type="presOf" srcId="{40153898-8130-405F-931F-EF064AD25997}" destId="{25EC1063-7EF2-4FCE-803C-BF3DC98E4B81}" srcOrd="0" destOrd="0" presId="urn:microsoft.com/office/officeart/2005/8/layout/orgChart1"/>
    <dgm:cxn modelId="{FB701F7A-D520-4E53-B6C2-B498D23DA8DA}" type="presOf" srcId="{70F93C9D-AE10-44E1-8B58-C0A70285C6F5}" destId="{532B33A1-63D0-4C67-9CFA-2763E064269B}" srcOrd="0" destOrd="0" presId="urn:microsoft.com/office/officeart/2005/8/layout/orgChart1"/>
    <dgm:cxn modelId="{F9B6695A-254F-444A-8387-C96A06F6898D}" type="presOf" srcId="{23042E76-CBE7-41A1-B4CC-9715D78D6D40}" destId="{A9AAE5AE-9975-48FF-A7EE-700232C0755F}" srcOrd="1" destOrd="0" presId="urn:microsoft.com/office/officeart/2005/8/layout/orgChart1"/>
    <dgm:cxn modelId="{4BE5586C-3C87-4F11-90CD-E8EBA85B5369}" type="presOf" srcId="{213CCDE3-6763-47AD-9BC8-F8E4DA3FB129}" destId="{3C7B398C-D40E-47D1-A568-BC94520DFF1D}" srcOrd="1" destOrd="0" presId="urn:microsoft.com/office/officeart/2005/8/layout/orgChart1"/>
    <dgm:cxn modelId="{065A1EF1-7D19-411A-9E49-94BE88F61899}" srcId="{213CCDE3-6763-47AD-9BC8-F8E4DA3FB129}" destId="{23042E76-CBE7-41A1-B4CC-9715D78D6D40}" srcOrd="1" destOrd="0" parTransId="{82E72A8E-B912-40EC-924F-8F180EFBE446}" sibTransId="{0BBBC4CB-A9D0-43B8-9FE3-14317DB2BA8B}"/>
    <dgm:cxn modelId="{EE2FF5EB-0E8C-4D6B-B877-82BE2B6DD415}" type="presOf" srcId="{70F93C9D-AE10-44E1-8B58-C0A70285C6F5}" destId="{57AE8A32-97DD-4067-8A31-D01F5AF71C19}" srcOrd="1" destOrd="0" presId="urn:microsoft.com/office/officeart/2005/8/layout/orgChart1"/>
    <dgm:cxn modelId="{C24FBC1F-1EDF-4473-9E2E-CCBB8BAB7F4D}" type="presOf" srcId="{23042E76-CBE7-41A1-B4CC-9715D78D6D40}" destId="{774DD665-8268-4C2C-B0E0-B2C4D1B41720}" srcOrd="0" destOrd="0" presId="urn:microsoft.com/office/officeart/2005/8/layout/orgChart1"/>
    <dgm:cxn modelId="{F147D5ED-73AF-4859-82CE-01BBCB3D6155}" srcId="{84D0A393-7ED5-4B8D-8EEF-955370A80D5A}" destId="{BE6C975E-1551-4272-A7BB-EA994127B08A}" srcOrd="2" destOrd="0" parTransId="{3F0BA5CB-454A-499F-A7E0-E85F3B5C8F80}" sibTransId="{18664016-21D4-49B0-B888-31739FA6917F}"/>
    <dgm:cxn modelId="{E810101C-B8D0-423B-94C0-DE8736D57B0F}" type="presOf" srcId="{AB7BA9B5-7B61-48D0-AD54-E1B105107C74}" destId="{E9068088-9B8D-4838-B67C-96AEF8960641}" srcOrd="1" destOrd="0" presId="urn:microsoft.com/office/officeart/2005/8/layout/orgChart1"/>
    <dgm:cxn modelId="{0C890568-7F67-4090-829F-B7C523EB79DD}" srcId="{84D0A393-7ED5-4B8D-8EEF-955370A80D5A}" destId="{70F93C9D-AE10-44E1-8B58-C0A70285C6F5}" srcOrd="3" destOrd="0" parTransId="{B2FD9E5A-41E4-453A-BB11-199B4A32CDDA}" sibTransId="{D1903CF5-40C1-4769-BF9D-ADB5CF72A2D3}"/>
    <dgm:cxn modelId="{2E3EABB2-B024-4C2A-B307-5AC26B653F2E}" srcId="{84D0A393-7ED5-4B8D-8EEF-955370A80D5A}" destId="{7000104D-35B3-4AB4-A110-9863358328B0}" srcOrd="0" destOrd="0" parTransId="{40153898-8130-405F-931F-EF064AD25997}" sibTransId="{2DF1987D-3FFE-4917-8F3D-B8471DDB6E1A}"/>
    <dgm:cxn modelId="{C5A3102E-472F-4C47-BF80-1270C9947053}" srcId="{213CCDE3-6763-47AD-9BC8-F8E4DA3FB129}" destId="{84D0A393-7ED5-4B8D-8EEF-955370A80D5A}" srcOrd="0" destOrd="0" parTransId="{63F9BF5C-304E-49EB-8E43-25C3D265B340}" sibTransId="{0BE28E7C-7A11-43F1-969D-168FA825ECAB}"/>
    <dgm:cxn modelId="{46C1C303-3E3E-4482-AF22-214DEFE6D1B7}" type="presOf" srcId="{BE6C975E-1551-4272-A7BB-EA994127B08A}" destId="{2E4F0D32-EF6A-4365-92F9-7912C8928E44}" srcOrd="1" destOrd="0" presId="urn:microsoft.com/office/officeart/2005/8/layout/orgChart1"/>
    <dgm:cxn modelId="{F19B40AC-81ED-4505-8714-03CE3F6D8F23}" type="presOf" srcId="{63F9BF5C-304E-49EB-8E43-25C3D265B340}" destId="{999D4094-F50E-4707-9F58-F76586024107}" srcOrd="0" destOrd="0" presId="urn:microsoft.com/office/officeart/2005/8/layout/orgChart1"/>
    <dgm:cxn modelId="{866A8938-2A05-45D8-B912-7E567CC482EB}" type="presOf" srcId="{EB575C28-4F83-48FA-9470-552F85AA2EFC}" destId="{A780A8A9-8667-456C-A389-38DFED606E45}" srcOrd="0" destOrd="0" presId="urn:microsoft.com/office/officeart/2005/8/layout/orgChart1"/>
    <dgm:cxn modelId="{857398A2-56B7-4FD8-92B0-9B8848313F30}" type="presOf" srcId="{BE6C975E-1551-4272-A7BB-EA994127B08A}" destId="{CB1CDDCE-4DEF-4E3A-8833-C2DE303140AC}" srcOrd="0" destOrd="0" presId="urn:microsoft.com/office/officeart/2005/8/layout/orgChart1"/>
    <dgm:cxn modelId="{FDA2591E-C516-4EE9-B932-A09B186BB869}" type="presOf" srcId="{3F0BA5CB-454A-499F-A7E0-E85F3B5C8F80}" destId="{114F184A-E1AA-481C-A7B4-2B8BB66C1240}" srcOrd="0" destOrd="0" presId="urn:microsoft.com/office/officeart/2005/8/layout/orgChart1"/>
    <dgm:cxn modelId="{27015CA3-A7C5-46D8-A94D-6E9BE8B57ECC}" type="presOf" srcId="{B2FD9E5A-41E4-453A-BB11-199B4A32CDDA}" destId="{2CBD6465-5098-4C9F-A5B3-C39352A80DDC}" srcOrd="0" destOrd="0" presId="urn:microsoft.com/office/officeart/2005/8/layout/orgChart1"/>
    <dgm:cxn modelId="{808CFBD2-3647-4854-90A8-2F29828ECF43}" type="presOf" srcId="{7000104D-35B3-4AB4-A110-9863358328B0}" destId="{11E7CCFD-DFE4-42A2-B597-CD6D992AD980}" srcOrd="0" destOrd="0" presId="urn:microsoft.com/office/officeart/2005/8/layout/orgChart1"/>
    <dgm:cxn modelId="{CDA007CC-F48E-452F-93E9-813DE98D5572}" type="presParOf" srcId="{A780A8A9-8667-456C-A389-38DFED606E45}" destId="{42A7652F-2F9D-4430-8E57-3D12A95E718C}" srcOrd="0" destOrd="0" presId="urn:microsoft.com/office/officeart/2005/8/layout/orgChart1"/>
    <dgm:cxn modelId="{3C8E80F9-C5C9-4E9E-BA61-5B5821C2F45F}" type="presParOf" srcId="{42A7652F-2F9D-4430-8E57-3D12A95E718C}" destId="{E88549C6-9230-4887-BFB0-5848CB9E341F}" srcOrd="0" destOrd="0" presId="urn:microsoft.com/office/officeart/2005/8/layout/orgChart1"/>
    <dgm:cxn modelId="{22B4920D-2B95-4EC4-9AA9-72AA16EAF1EF}" type="presParOf" srcId="{E88549C6-9230-4887-BFB0-5848CB9E341F}" destId="{04064E74-304A-4A84-9E8C-F67A402C13CB}" srcOrd="0" destOrd="0" presId="urn:microsoft.com/office/officeart/2005/8/layout/orgChart1"/>
    <dgm:cxn modelId="{961654E4-D72D-406C-A59C-8DAC237636C6}" type="presParOf" srcId="{E88549C6-9230-4887-BFB0-5848CB9E341F}" destId="{3C7B398C-D40E-47D1-A568-BC94520DFF1D}" srcOrd="1" destOrd="0" presId="urn:microsoft.com/office/officeart/2005/8/layout/orgChart1"/>
    <dgm:cxn modelId="{28988B00-DC51-4221-AAB2-EE7296BCF688}" type="presParOf" srcId="{42A7652F-2F9D-4430-8E57-3D12A95E718C}" destId="{CB15359E-C8C2-4E90-98B6-FC1FE99B629C}" srcOrd="1" destOrd="0" presId="urn:microsoft.com/office/officeart/2005/8/layout/orgChart1"/>
    <dgm:cxn modelId="{73EDFBF9-66DC-4395-83E9-B865C2600C7D}" type="presParOf" srcId="{CB15359E-C8C2-4E90-98B6-FC1FE99B629C}" destId="{999D4094-F50E-4707-9F58-F76586024107}" srcOrd="0" destOrd="0" presId="urn:microsoft.com/office/officeart/2005/8/layout/orgChart1"/>
    <dgm:cxn modelId="{25D5D375-3844-497C-8A5F-8D1C781265D1}" type="presParOf" srcId="{CB15359E-C8C2-4E90-98B6-FC1FE99B629C}" destId="{41F0F1B0-89BB-49E1-A7EA-384ABC93469B}" srcOrd="1" destOrd="0" presId="urn:microsoft.com/office/officeart/2005/8/layout/orgChart1"/>
    <dgm:cxn modelId="{73735BA8-B03A-4D16-80CB-849E9F86547B}" type="presParOf" srcId="{41F0F1B0-89BB-49E1-A7EA-384ABC93469B}" destId="{29C740A2-10A1-414E-B431-2A32E9B94926}" srcOrd="0" destOrd="0" presId="urn:microsoft.com/office/officeart/2005/8/layout/orgChart1"/>
    <dgm:cxn modelId="{90E35C85-8ABB-498F-9B22-4FDBE0AA5C35}" type="presParOf" srcId="{29C740A2-10A1-414E-B431-2A32E9B94926}" destId="{7133381F-1B31-4FE8-BC44-9E48A16088D1}" srcOrd="0" destOrd="0" presId="urn:microsoft.com/office/officeart/2005/8/layout/orgChart1"/>
    <dgm:cxn modelId="{EA9160CC-EAFE-42D8-B5F2-0826FB5CF56F}" type="presParOf" srcId="{29C740A2-10A1-414E-B431-2A32E9B94926}" destId="{924F2C60-4229-4AAD-B828-C32FF23516AA}" srcOrd="1" destOrd="0" presId="urn:microsoft.com/office/officeart/2005/8/layout/orgChart1"/>
    <dgm:cxn modelId="{6C3A4B23-537F-4B4D-842A-FE9F7CF76F04}" type="presParOf" srcId="{41F0F1B0-89BB-49E1-A7EA-384ABC93469B}" destId="{5BB36A1D-0F18-4075-BBF0-61C6EFDF034A}" srcOrd="1" destOrd="0" presId="urn:microsoft.com/office/officeart/2005/8/layout/orgChart1"/>
    <dgm:cxn modelId="{A5CE996B-7CF7-473B-BBCE-9BE136FD9A9B}" type="presParOf" srcId="{5BB36A1D-0F18-4075-BBF0-61C6EFDF034A}" destId="{25EC1063-7EF2-4FCE-803C-BF3DC98E4B81}" srcOrd="0" destOrd="0" presId="urn:microsoft.com/office/officeart/2005/8/layout/orgChart1"/>
    <dgm:cxn modelId="{5B6618A1-2EC9-486F-8E62-37DD0C77B28E}" type="presParOf" srcId="{5BB36A1D-0F18-4075-BBF0-61C6EFDF034A}" destId="{3CB01233-89D5-4A23-ABE6-A79F6B1AA2AA}" srcOrd="1" destOrd="0" presId="urn:microsoft.com/office/officeart/2005/8/layout/orgChart1"/>
    <dgm:cxn modelId="{773DCCCF-55A8-4EAB-8695-A2611EE7E515}" type="presParOf" srcId="{3CB01233-89D5-4A23-ABE6-A79F6B1AA2AA}" destId="{DF8DEFE3-4891-4326-8D20-D41D8CB0DA71}" srcOrd="0" destOrd="0" presId="urn:microsoft.com/office/officeart/2005/8/layout/orgChart1"/>
    <dgm:cxn modelId="{3221071A-D1D3-44F0-AA35-0F94CB5E5D35}" type="presParOf" srcId="{DF8DEFE3-4891-4326-8D20-D41D8CB0DA71}" destId="{11E7CCFD-DFE4-42A2-B597-CD6D992AD980}" srcOrd="0" destOrd="0" presId="urn:microsoft.com/office/officeart/2005/8/layout/orgChart1"/>
    <dgm:cxn modelId="{9BD6F9B8-A866-4E3B-9C60-624075EF9043}" type="presParOf" srcId="{DF8DEFE3-4891-4326-8D20-D41D8CB0DA71}" destId="{83A57506-D76B-4D27-8DCC-FF009FB80BC1}" srcOrd="1" destOrd="0" presId="urn:microsoft.com/office/officeart/2005/8/layout/orgChart1"/>
    <dgm:cxn modelId="{D083CA4C-B6C0-4B32-9FAE-3EFEB8E8D371}" type="presParOf" srcId="{3CB01233-89D5-4A23-ABE6-A79F6B1AA2AA}" destId="{4B1CF5DC-BDF0-465D-A71E-46A8583D1B8A}" srcOrd="1" destOrd="0" presId="urn:microsoft.com/office/officeart/2005/8/layout/orgChart1"/>
    <dgm:cxn modelId="{385E9B91-DACD-4DB5-9C2F-FA52F3115833}" type="presParOf" srcId="{3CB01233-89D5-4A23-ABE6-A79F6B1AA2AA}" destId="{6FA9D808-3677-4A17-B45A-91F2E5941DB0}" srcOrd="2" destOrd="0" presId="urn:microsoft.com/office/officeart/2005/8/layout/orgChart1"/>
    <dgm:cxn modelId="{BAA07936-ED39-4A6C-8747-9A5F27C20355}" type="presParOf" srcId="{5BB36A1D-0F18-4075-BBF0-61C6EFDF034A}" destId="{561CAE42-E3F4-4B05-BD74-E386249DE9A0}" srcOrd="2" destOrd="0" presId="urn:microsoft.com/office/officeart/2005/8/layout/orgChart1"/>
    <dgm:cxn modelId="{FF4FF417-97AB-4F22-B20B-9D7F42501BEB}" type="presParOf" srcId="{5BB36A1D-0F18-4075-BBF0-61C6EFDF034A}" destId="{F0E0FCE3-BB83-4DFC-A2C7-B02CD25183E7}" srcOrd="3" destOrd="0" presId="urn:microsoft.com/office/officeart/2005/8/layout/orgChart1"/>
    <dgm:cxn modelId="{2C62EBC6-870B-4F2A-9288-95F7378E5207}" type="presParOf" srcId="{F0E0FCE3-BB83-4DFC-A2C7-B02CD25183E7}" destId="{847466AA-DABA-4720-A759-8F6D1D183303}" srcOrd="0" destOrd="0" presId="urn:microsoft.com/office/officeart/2005/8/layout/orgChart1"/>
    <dgm:cxn modelId="{D44C8B3F-E0F4-491F-8709-462D6A0958EA}" type="presParOf" srcId="{847466AA-DABA-4720-A759-8F6D1D183303}" destId="{29807C04-F3EC-4F07-9A3B-6FE5BE454E11}" srcOrd="0" destOrd="0" presId="urn:microsoft.com/office/officeart/2005/8/layout/orgChart1"/>
    <dgm:cxn modelId="{0517CBD9-0A46-45E9-80FC-CCA5656B32B2}" type="presParOf" srcId="{847466AA-DABA-4720-A759-8F6D1D183303}" destId="{E9068088-9B8D-4838-B67C-96AEF8960641}" srcOrd="1" destOrd="0" presId="urn:microsoft.com/office/officeart/2005/8/layout/orgChart1"/>
    <dgm:cxn modelId="{5A097A93-63B9-4754-8774-06BB8AB8E7B6}" type="presParOf" srcId="{F0E0FCE3-BB83-4DFC-A2C7-B02CD25183E7}" destId="{43167824-5807-4EDA-BBB2-5EBB8ED227AF}" srcOrd="1" destOrd="0" presId="urn:microsoft.com/office/officeart/2005/8/layout/orgChart1"/>
    <dgm:cxn modelId="{B58254F8-AC00-4E42-940B-8A772610E5AD}" type="presParOf" srcId="{F0E0FCE3-BB83-4DFC-A2C7-B02CD25183E7}" destId="{9DAAE40C-9118-47F9-B028-E77EDA1F4312}" srcOrd="2" destOrd="0" presId="urn:microsoft.com/office/officeart/2005/8/layout/orgChart1"/>
    <dgm:cxn modelId="{C2D06256-58AF-42E8-972B-8D32F5244BC8}" type="presParOf" srcId="{5BB36A1D-0F18-4075-BBF0-61C6EFDF034A}" destId="{114F184A-E1AA-481C-A7B4-2B8BB66C1240}" srcOrd="4" destOrd="0" presId="urn:microsoft.com/office/officeart/2005/8/layout/orgChart1"/>
    <dgm:cxn modelId="{49A27A05-1AC0-486A-9B56-FD5C88582A0F}" type="presParOf" srcId="{5BB36A1D-0F18-4075-BBF0-61C6EFDF034A}" destId="{27271119-6899-4FCD-B613-7629C9C7FE6C}" srcOrd="5" destOrd="0" presId="urn:microsoft.com/office/officeart/2005/8/layout/orgChart1"/>
    <dgm:cxn modelId="{8F79CA1A-2028-49AF-A3F4-A03CCAD32DAB}" type="presParOf" srcId="{27271119-6899-4FCD-B613-7629C9C7FE6C}" destId="{3FD51861-7EC4-4CB3-A445-1C767D1F3395}" srcOrd="0" destOrd="0" presId="urn:microsoft.com/office/officeart/2005/8/layout/orgChart1"/>
    <dgm:cxn modelId="{66DC62A6-B2C7-4E39-BDEC-43F5B5F0475E}" type="presParOf" srcId="{3FD51861-7EC4-4CB3-A445-1C767D1F3395}" destId="{CB1CDDCE-4DEF-4E3A-8833-C2DE303140AC}" srcOrd="0" destOrd="0" presId="urn:microsoft.com/office/officeart/2005/8/layout/orgChart1"/>
    <dgm:cxn modelId="{01B0E339-E25C-41B8-9DA3-657A376E20B3}" type="presParOf" srcId="{3FD51861-7EC4-4CB3-A445-1C767D1F3395}" destId="{2E4F0D32-EF6A-4365-92F9-7912C8928E44}" srcOrd="1" destOrd="0" presId="urn:microsoft.com/office/officeart/2005/8/layout/orgChart1"/>
    <dgm:cxn modelId="{DB6BD1D0-CE4D-4CCF-A85F-B24EC43061FC}" type="presParOf" srcId="{27271119-6899-4FCD-B613-7629C9C7FE6C}" destId="{BDBEBD18-005B-4119-A0CE-6461DCBAE00A}" srcOrd="1" destOrd="0" presId="urn:microsoft.com/office/officeart/2005/8/layout/orgChart1"/>
    <dgm:cxn modelId="{8C1F4669-749D-4D59-8A8C-F391F0B1217A}" type="presParOf" srcId="{27271119-6899-4FCD-B613-7629C9C7FE6C}" destId="{F896AC7E-F762-4168-8D50-B1D22631FE51}" srcOrd="2" destOrd="0" presId="urn:microsoft.com/office/officeart/2005/8/layout/orgChart1"/>
    <dgm:cxn modelId="{8480F83D-98D5-4FFA-AECC-1E5E2339DB13}" type="presParOf" srcId="{5BB36A1D-0F18-4075-BBF0-61C6EFDF034A}" destId="{2CBD6465-5098-4C9F-A5B3-C39352A80DDC}" srcOrd="6" destOrd="0" presId="urn:microsoft.com/office/officeart/2005/8/layout/orgChart1"/>
    <dgm:cxn modelId="{CB5484A8-8748-4056-A9B1-D4660ECF39AC}" type="presParOf" srcId="{5BB36A1D-0F18-4075-BBF0-61C6EFDF034A}" destId="{3C2B51D3-2F83-47C1-AD31-359E507406E2}" srcOrd="7" destOrd="0" presId="urn:microsoft.com/office/officeart/2005/8/layout/orgChart1"/>
    <dgm:cxn modelId="{B992BE3F-6833-429A-8FF5-B2A7798A5F30}" type="presParOf" srcId="{3C2B51D3-2F83-47C1-AD31-359E507406E2}" destId="{492A8D57-38CE-46CA-BFB6-59D390CCA8F2}" srcOrd="0" destOrd="0" presId="urn:microsoft.com/office/officeart/2005/8/layout/orgChart1"/>
    <dgm:cxn modelId="{1D0022A9-19FF-4BB9-87D8-FF364F91C153}" type="presParOf" srcId="{492A8D57-38CE-46CA-BFB6-59D390CCA8F2}" destId="{532B33A1-63D0-4C67-9CFA-2763E064269B}" srcOrd="0" destOrd="0" presId="urn:microsoft.com/office/officeart/2005/8/layout/orgChart1"/>
    <dgm:cxn modelId="{D0CBB560-4751-43D5-897F-5AF0942F6CA1}" type="presParOf" srcId="{492A8D57-38CE-46CA-BFB6-59D390CCA8F2}" destId="{57AE8A32-97DD-4067-8A31-D01F5AF71C19}" srcOrd="1" destOrd="0" presId="urn:microsoft.com/office/officeart/2005/8/layout/orgChart1"/>
    <dgm:cxn modelId="{8A892FBF-7262-417F-B7D8-AAA4B92343E2}" type="presParOf" srcId="{3C2B51D3-2F83-47C1-AD31-359E507406E2}" destId="{D258D38B-27F3-4B52-A8B9-C925DFD2645B}" srcOrd="1" destOrd="0" presId="urn:microsoft.com/office/officeart/2005/8/layout/orgChart1"/>
    <dgm:cxn modelId="{F2A6976C-3B13-4A04-96C5-A8573B190688}" type="presParOf" srcId="{3C2B51D3-2F83-47C1-AD31-359E507406E2}" destId="{B92EB23E-2874-4BF2-9758-8E947C52E588}" srcOrd="2" destOrd="0" presId="urn:microsoft.com/office/officeart/2005/8/layout/orgChart1"/>
    <dgm:cxn modelId="{D806713F-FB16-41D3-AFE0-AB9195E89CE2}" type="presParOf" srcId="{41F0F1B0-89BB-49E1-A7EA-384ABC93469B}" destId="{9B16E0D3-40B4-46E6-A6CF-0786621BDBA6}" srcOrd="2" destOrd="0" presId="urn:microsoft.com/office/officeart/2005/8/layout/orgChart1"/>
    <dgm:cxn modelId="{94DC31F1-4B89-4EC4-B515-96072926E3F0}" type="presParOf" srcId="{CB15359E-C8C2-4E90-98B6-FC1FE99B629C}" destId="{AE5B7630-C586-4002-B9BD-C23F1CEA8FDD}" srcOrd="2" destOrd="0" presId="urn:microsoft.com/office/officeart/2005/8/layout/orgChart1"/>
    <dgm:cxn modelId="{9B6A11A1-FF49-4C61-8898-4070C29D1922}" type="presParOf" srcId="{CB15359E-C8C2-4E90-98B6-FC1FE99B629C}" destId="{EFFC948B-ED2A-46F3-9C73-5CE63049B95E}" srcOrd="3" destOrd="0" presId="urn:microsoft.com/office/officeart/2005/8/layout/orgChart1"/>
    <dgm:cxn modelId="{5AC5EA64-6E2E-426E-9E4F-17A892D1D808}" type="presParOf" srcId="{EFFC948B-ED2A-46F3-9C73-5CE63049B95E}" destId="{B21F4C9B-FF77-490E-8D0B-651DEBF8597B}" srcOrd="0" destOrd="0" presId="urn:microsoft.com/office/officeart/2005/8/layout/orgChart1"/>
    <dgm:cxn modelId="{B2B4BFF7-0C81-4215-9CF1-17F861C420D3}" type="presParOf" srcId="{B21F4C9B-FF77-490E-8D0B-651DEBF8597B}" destId="{774DD665-8268-4C2C-B0E0-B2C4D1B41720}" srcOrd="0" destOrd="0" presId="urn:microsoft.com/office/officeart/2005/8/layout/orgChart1"/>
    <dgm:cxn modelId="{08BA609B-D346-498E-8692-608E8E66D1BF}" type="presParOf" srcId="{B21F4C9B-FF77-490E-8D0B-651DEBF8597B}" destId="{A9AAE5AE-9975-48FF-A7EE-700232C0755F}" srcOrd="1" destOrd="0" presId="urn:microsoft.com/office/officeart/2005/8/layout/orgChart1"/>
    <dgm:cxn modelId="{55BF1D4A-9F8C-4813-B564-541F18F2D2E0}" type="presParOf" srcId="{EFFC948B-ED2A-46F3-9C73-5CE63049B95E}" destId="{8478E7B1-4A20-42FD-881C-4034630BCBCD}" srcOrd="1" destOrd="0" presId="urn:microsoft.com/office/officeart/2005/8/layout/orgChart1"/>
    <dgm:cxn modelId="{E2FAA1CB-004B-4A8E-A7F1-09EB9914C488}" type="presParOf" srcId="{EFFC948B-ED2A-46F3-9C73-5CE63049B95E}" destId="{98F4A27E-89DA-40D0-A32C-33E58614ED66}" srcOrd="2" destOrd="0" presId="urn:microsoft.com/office/officeart/2005/8/layout/orgChart1"/>
    <dgm:cxn modelId="{7E022948-8B42-4906-8258-143B8814898A}" type="presParOf" srcId="{42A7652F-2F9D-4430-8E57-3D12A95E718C}" destId="{6EA6E9BC-59F2-4C76-BE29-128F9AE03A3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6ACC8A-C408-413C-A467-D72826CC5259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AU"/>
        </a:p>
      </dgm:t>
    </dgm:pt>
    <dgm:pt modelId="{7A6EFED0-204B-4D54-9301-7E0C80C666E3}">
      <dgm:prSet phldrT="[Text]" custT="1"/>
      <dgm:spPr/>
      <dgm:t>
        <a:bodyPr/>
        <a:lstStyle/>
        <a:p>
          <a:r>
            <a:rPr lang="fr-CH" sz="1200" dirty="0" err="1" smtClean="0"/>
            <a:t>Posting</a:t>
          </a:r>
          <a:r>
            <a:rPr lang="fr-CH" sz="1200" dirty="0" smtClean="0"/>
            <a:t> on Social media</a:t>
          </a:r>
          <a:endParaRPr lang="en-AU" sz="1200" dirty="0"/>
        </a:p>
      </dgm:t>
    </dgm:pt>
    <dgm:pt modelId="{C62CFE7E-77DF-4258-B619-19962E9FB650}" type="parTrans" cxnId="{429B9684-70CE-46F5-8B94-03339103D26F}">
      <dgm:prSet/>
      <dgm:spPr/>
      <dgm:t>
        <a:bodyPr/>
        <a:lstStyle/>
        <a:p>
          <a:endParaRPr lang="en-AU"/>
        </a:p>
      </dgm:t>
    </dgm:pt>
    <dgm:pt modelId="{E9C0B1BF-1BF7-4E68-B296-7C94CE045969}" type="sibTrans" cxnId="{429B9684-70CE-46F5-8B94-03339103D26F}">
      <dgm:prSet/>
      <dgm:spPr/>
      <dgm:t>
        <a:bodyPr/>
        <a:lstStyle/>
        <a:p>
          <a:endParaRPr lang="en-AU" sz="1200"/>
        </a:p>
      </dgm:t>
    </dgm:pt>
    <dgm:pt modelId="{F0037787-A5F7-473E-BC98-2DD3DF21CDDB}">
      <dgm:prSet phldrT="[Text]" custT="1"/>
      <dgm:spPr/>
      <dgm:t>
        <a:bodyPr/>
        <a:lstStyle/>
        <a:p>
          <a:r>
            <a:rPr lang="fr-CH" sz="1200" dirty="0" err="1" smtClean="0"/>
            <a:t>Reactions</a:t>
          </a:r>
          <a:r>
            <a:rPr lang="fr-CH" sz="1200" dirty="0" smtClean="0"/>
            <a:t> </a:t>
          </a:r>
          <a:r>
            <a:rPr lang="fr-CH" sz="1200" dirty="0" err="1" smtClean="0"/>
            <a:t>from</a:t>
          </a:r>
          <a:r>
            <a:rPr lang="fr-CH" sz="1200" dirty="0" smtClean="0"/>
            <a:t> </a:t>
          </a:r>
          <a:r>
            <a:rPr lang="fr-CH" sz="1200" dirty="0" err="1" smtClean="0"/>
            <a:t>communities</a:t>
          </a:r>
          <a:endParaRPr lang="en-AU" sz="1200" dirty="0"/>
        </a:p>
      </dgm:t>
    </dgm:pt>
    <dgm:pt modelId="{F03ED198-9442-4C22-A392-3FB119150586}" type="parTrans" cxnId="{5F2C9378-9278-4EB2-B74B-E3070399C4A8}">
      <dgm:prSet/>
      <dgm:spPr/>
      <dgm:t>
        <a:bodyPr/>
        <a:lstStyle/>
        <a:p>
          <a:endParaRPr lang="en-AU"/>
        </a:p>
      </dgm:t>
    </dgm:pt>
    <dgm:pt modelId="{8CDD8199-C4FB-42A5-985F-F8CAEE68AA38}" type="sibTrans" cxnId="{5F2C9378-9278-4EB2-B74B-E3070399C4A8}">
      <dgm:prSet/>
      <dgm:spPr/>
      <dgm:t>
        <a:bodyPr/>
        <a:lstStyle/>
        <a:p>
          <a:endParaRPr lang="en-AU" sz="1200"/>
        </a:p>
      </dgm:t>
    </dgm:pt>
    <dgm:pt modelId="{912EA58B-F13D-4172-8469-799DA236635A}">
      <dgm:prSet phldrT="[Text]" custT="1"/>
      <dgm:spPr/>
      <dgm:t>
        <a:bodyPr/>
        <a:lstStyle/>
        <a:p>
          <a:r>
            <a:rPr lang="fr-CH" sz="1200" dirty="0" smtClean="0"/>
            <a:t>Replies </a:t>
          </a:r>
          <a:r>
            <a:rPr lang="fr-CH" sz="1200" dirty="0" err="1" smtClean="0"/>
            <a:t>from</a:t>
          </a:r>
          <a:r>
            <a:rPr lang="fr-CH" sz="1200" dirty="0" smtClean="0"/>
            <a:t>  </a:t>
          </a:r>
          <a:r>
            <a:rPr lang="fr-CH" sz="1200" dirty="0" err="1" smtClean="0"/>
            <a:t>coms</a:t>
          </a:r>
          <a:r>
            <a:rPr lang="fr-CH" sz="1200" dirty="0" smtClean="0"/>
            <a:t> team </a:t>
          </a:r>
          <a:endParaRPr lang="en-AU" sz="1200" dirty="0"/>
        </a:p>
      </dgm:t>
    </dgm:pt>
    <dgm:pt modelId="{01A2CCE5-8F7B-4A0F-AA0D-39F79042C096}" type="parTrans" cxnId="{D0F293BF-DB3E-4AD5-AEDA-BD69354961E6}">
      <dgm:prSet/>
      <dgm:spPr/>
      <dgm:t>
        <a:bodyPr/>
        <a:lstStyle/>
        <a:p>
          <a:endParaRPr lang="en-AU"/>
        </a:p>
      </dgm:t>
    </dgm:pt>
    <dgm:pt modelId="{AF9177B5-7E9B-4F8C-9439-0D0F98BA98C3}" type="sibTrans" cxnId="{D0F293BF-DB3E-4AD5-AEDA-BD69354961E6}">
      <dgm:prSet/>
      <dgm:spPr/>
      <dgm:t>
        <a:bodyPr/>
        <a:lstStyle/>
        <a:p>
          <a:endParaRPr lang="en-AU" sz="1200"/>
        </a:p>
      </dgm:t>
    </dgm:pt>
    <dgm:pt modelId="{9BB7ECF1-1874-4E93-8E94-DD2E1A798F29}">
      <dgm:prSet phldrT="[Text]" custT="1"/>
      <dgm:spPr/>
      <dgm:t>
        <a:bodyPr/>
        <a:lstStyle/>
        <a:p>
          <a:r>
            <a:rPr lang="fr-CH" sz="1200" dirty="0" err="1" smtClean="0"/>
            <a:t>Reporting</a:t>
          </a:r>
          <a:r>
            <a:rPr lang="fr-CH" sz="1200" dirty="0" smtClean="0"/>
            <a:t> to the </a:t>
          </a:r>
          <a:r>
            <a:rPr lang="fr-CH" sz="1200" dirty="0" err="1" smtClean="0"/>
            <a:t>projects</a:t>
          </a:r>
          <a:r>
            <a:rPr lang="fr-CH" sz="1200" dirty="0" smtClean="0"/>
            <a:t> </a:t>
          </a:r>
          <a:endParaRPr lang="en-AU" sz="1200" dirty="0"/>
        </a:p>
      </dgm:t>
    </dgm:pt>
    <dgm:pt modelId="{B941713F-01ED-4B8D-A9A5-74F31E4BEC73}" type="parTrans" cxnId="{F63BA527-8505-46BF-A486-B4831FE51AC1}">
      <dgm:prSet/>
      <dgm:spPr/>
      <dgm:t>
        <a:bodyPr/>
        <a:lstStyle/>
        <a:p>
          <a:endParaRPr lang="en-AU"/>
        </a:p>
      </dgm:t>
    </dgm:pt>
    <dgm:pt modelId="{06CBFC2C-C8B8-4B81-AF81-72F710B56ABF}" type="sibTrans" cxnId="{F63BA527-8505-46BF-A486-B4831FE51AC1}">
      <dgm:prSet/>
      <dgm:spPr/>
      <dgm:t>
        <a:bodyPr/>
        <a:lstStyle/>
        <a:p>
          <a:endParaRPr lang="en-AU" sz="1200"/>
        </a:p>
      </dgm:t>
    </dgm:pt>
    <dgm:pt modelId="{1B2672E2-4439-4782-9F46-CE5BB9239893}">
      <dgm:prSet phldrT="[Text]" custT="1"/>
      <dgm:spPr/>
      <dgm:t>
        <a:bodyPr/>
        <a:lstStyle/>
        <a:p>
          <a:r>
            <a:rPr lang="fr-CH" sz="1200" b="1" dirty="0" smtClean="0"/>
            <a:t>Info </a:t>
          </a:r>
          <a:r>
            <a:rPr lang="fr-CH" sz="1200" b="1" dirty="0" err="1" smtClean="0"/>
            <a:t>from</a:t>
          </a:r>
          <a:r>
            <a:rPr lang="fr-CH" sz="1200" b="1" dirty="0" smtClean="0"/>
            <a:t> </a:t>
          </a:r>
          <a:r>
            <a:rPr lang="fr-CH" sz="1200" b="1" dirty="0" err="1" smtClean="0"/>
            <a:t>projects</a:t>
          </a:r>
          <a:endParaRPr lang="en-AU" sz="1200" b="1" dirty="0"/>
        </a:p>
      </dgm:t>
    </dgm:pt>
    <dgm:pt modelId="{1CF222D0-DEDA-448E-9EBC-332EFB256764}" type="parTrans" cxnId="{E48BFB70-0DC8-4667-BBE0-017AC657CC85}">
      <dgm:prSet/>
      <dgm:spPr/>
      <dgm:t>
        <a:bodyPr/>
        <a:lstStyle/>
        <a:p>
          <a:endParaRPr lang="en-AU"/>
        </a:p>
      </dgm:t>
    </dgm:pt>
    <dgm:pt modelId="{252A62F6-F092-4400-A869-185DF45F90D2}" type="sibTrans" cxnId="{E48BFB70-0DC8-4667-BBE0-017AC657CC85}">
      <dgm:prSet/>
      <dgm:spPr/>
      <dgm:t>
        <a:bodyPr/>
        <a:lstStyle/>
        <a:p>
          <a:endParaRPr lang="en-AU" sz="1200"/>
        </a:p>
      </dgm:t>
    </dgm:pt>
    <dgm:pt modelId="{B5BFC3D0-167A-42B1-8099-767BE8233F21}">
      <dgm:prSet custT="1"/>
      <dgm:spPr/>
      <dgm:t>
        <a:bodyPr/>
        <a:lstStyle/>
        <a:p>
          <a:r>
            <a:rPr lang="fr-CH" sz="1200" dirty="0" smtClean="0"/>
            <a:t>Feedback </a:t>
          </a:r>
          <a:r>
            <a:rPr lang="fr-CH" sz="1200" dirty="0" err="1" smtClean="0"/>
            <a:t>from</a:t>
          </a:r>
          <a:r>
            <a:rPr lang="fr-CH" sz="1200" dirty="0" smtClean="0"/>
            <a:t> </a:t>
          </a:r>
          <a:r>
            <a:rPr lang="fr-CH" sz="1200" dirty="0" err="1" smtClean="0"/>
            <a:t>projects</a:t>
          </a:r>
          <a:r>
            <a:rPr lang="fr-CH" sz="1200" dirty="0" smtClean="0"/>
            <a:t> to FC team</a:t>
          </a:r>
          <a:endParaRPr lang="en-AU" sz="1200" dirty="0"/>
        </a:p>
      </dgm:t>
    </dgm:pt>
    <dgm:pt modelId="{51F1F20B-228A-4EAA-99AF-DE4156E4927B}" type="parTrans" cxnId="{971C6830-7EE6-48B1-9332-BDF6F363CDC3}">
      <dgm:prSet/>
      <dgm:spPr/>
      <dgm:t>
        <a:bodyPr/>
        <a:lstStyle/>
        <a:p>
          <a:endParaRPr lang="en-AU"/>
        </a:p>
      </dgm:t>
    </dgm:pt>
    <dgm:pt modelId="{755E537D-7E1E-428D-B476-5E6C23E4F06B}" type="sibTrans" cxnId="{971C6830-7EE6-48B1-9332-BDF6F363CDC3}">
      <dgm:prSet/>
      <dgm:spPr/>
      <dgm:t>
        <a:bodyPr/>
        <a:lstStyle/>
        <a:p>
          <a:endParaRPr lang="en-AU" sz="1200"/>
        </a:p>
      </dgm:t>
    </dgm:pt>
    <dgm:pt modelId="{78377E72-294D-40BA-BB4E-2E478E59C1C7}">
      <dgm:prSet custT="1"/>
      <dgm:spPr/>
      <dgm:t>
        <a:bodyPr/>
        <a:lstStyle/>
        <a:p>
          <a:r>
            <a:rPr lang="fr-CH" sz="1200" dirty="0" smtClean="0"/>
            <a:t>Feedback </a:t>
          </a:r>
          <a:r>
            <a:rPr lang="fr-CH" sz="1200" dirty="0" err="1" smtClean="0"/>
            <a:t>from</a:t>
          </a:r>
          <a:r>
            <a:rPr lang="fr-CH" sz="1200" dirty="0" smtClean="0"/>
            <a:t> FC team to </a:t>
          </a:r>
          <a:r>
            <a:rPr lang="fr-CH" sz="1200" dirty="0" err="1" smtClean="0"/>
            <a:t>community</a:t>
          </a:r>
          <a:endParaRPr lang="en-AU" sz="1200" dirty="0"/>
        </a:p>
      </dgm:t>
    </dgm:pt>
    <dgm:pt modelId="{29CC79DE-CAED-4077-8170-F32E5E595204}" type="parTrans" cxnId="{22FD999A-67C4-4145-B3A9-4214FCF045BC}">
      <dgm:prSet/>
      <dgm:spPr/>
      <dgm:t>
        <a:bodyPr/>
        <a:lstStyle/>
        <a:p>
          <a:endParaRPr lang="en-AU"/>
        </a:p>
      </dgm:t>
    </dgm:pt>
    <dgm:pt modelId="{DC5A7EF1-7BB5-4FC7-8E25-BB835AE636CC}" type="sibTrans" cxnId="{22FD999A-67C4-4145-B3A9-4214FCF045BC}">
      <dgm:prSet/>
      <dgm:spPr/>
      <dgm:t>
        <a:bodyPr/>
        <a:lstStyle/>
        <a:p>
          <a:endParaRPr lang="en-AU" sz="1200"/>
        </a:p>
      </dgm:t>
    </dgm:pt>
    <dgm:pt modelId="{41810487-991B-467C-A4BF-A7DE18EF2215}" type="pres">
      <dgm:prSet presAssocID="{1D6ACC8A-C408-413C-A467-D72826CC5259}" presName="cycle" presStyleCnt="0">
        <dgm:presLayoutVars>
          <dgm:dir/>
          <dgm:resizeHandles val="exact"/>
        </dgm:presLayoutVars>
      </dgm:prSet>
      <dgm:spPr/>
    </dgm:pt>
    <dgm:pt modelId="{E274D4FA-664D-49E7-B61E-A3D9E3069A90}" type="pres">
      <dgm:prSet presAssocID="{7A6EFED0-204B-4D54-9301-7E0C80C666E3}" presName="dummy" presStyleCnt="0"/>
      <dgm:spPr/>
    </dgm:pt>
    <dgm:pt modelId="{BE64C29B-D3BC-4190-A539-0DDEE7E467A9}" type="pres">
      <dgm:prSet presAssocID="{7A6EFED0-204B-4D54-9301-7E0C80C666E3}" presName="node" presStyleLbl="revTx" presStyleIdx="0" presStyleCnt="7" custScaleX="112941" custScaleY="119422">
        <dgm:presLayoutVars>
          <dgm:bulletEnabled val="1"/>
        </dgm:presLayoutVars>
      </dgm:prSet>
      <dgm:spPr/>
    </dgm:pt>
    <dgm:pt modelId="{7FA2F8E3-1317-4C1C-A74F-9E6F39A736DC}" type="pres">
      <dgm:prSet presAssocID="{E9C0B1BF-1BF7-4E68-B296-7C94CE045969}" presName="sibTrans" presStyleLbl="node1" presStyleIdx="0" presStyleCnt="7"/>
      <dgm:spPr/>
    </dgm:pt>
    <dgm:pt modelId="{85A05DF7-4118-44BC-A3BC-0A2FD207797C}" type="pres">
      <dgm:prSet presAssocID="{F0037787-A5F7-473E-BC98-2DD3DF21CDDB}" presName="dummy" presStyleCnt="0"/>
      <dgm:spPr/>
    </dgm:pt>
    <dgm:pt modelId="{24D0E345-E089-4D87-90E1-AEC292E13A76}" type="pres">
      <dgm:prSet presAssocID="{F0037787-A5F7-473E-BC98-2DD3DF21CDDB}" presName="node" presStyleLbl="revTx" presStyleIdx="1" presStyleCnt="7" custScaleX="189878">
        <dgm:presLayoutVars>
          <dgm:bulletEnabled val="1"/>
        </dgm:presLayoutVars>
      </dgm:prSet>
      <dgm:spPr/>
    </dgm:pt>
    <dgm:pt modelId="{113D8640-E413-4B68-A1CC-8522F62AC333}" type="pres">
      <dgm:prSet presAssocID="{8CDD8199-C4FB-42A5-985F-F8CAEE68AA38}" presName="sibTrans" presStyleLbl="node1" presStyleIdx="1" presStyleCnt="7"/>
      <dgm:spPr/>
    </dgm:pt>
    <dgm:pt modelId="{903D8905-DDBA-4911-9481-58AEA46A3D39}" type="pres">
      <dgm:prSet presAssocID="{912EA58B-F13D-4172-8469-799DA236635A}" presName="dummy" presStyleCnt="0"/>
      <dgm:spPr/>
    </dgm:pt>
    <dgm:pt modelId="{924F8ECB-E29A-4B13-B47F-9DCB82F998F7}" type="pres">
      <dgm:prSet presAssocID="{912EA58B-F13D-4172-8469-799DA236635A}" presName="node" presStyleLbl="revTx" presStyleIdx="2" presStyleCnt="7" custScaleX="178474">
        <dgm:presLayoutVars>
          <dgm:bulletEnabled val="1"/>
        </dgm:presLayoutVars>
      </dgm:prSet>
      <dgm:spPr/>
    </dgm:pt>
    <dgm:pt modelId="{D9AB9E34-FE47-4A80-A422-5956EF82C465}" type="pres">
      <dgm:prSet presAssocID="{AF9177B5-7E9B-4F8C-9439-0D0F98BA98C3}" presName="sibTrans" presStyleLbl="node1" presStyleIdx="2" presStyleCnt="7"/>
      <dgm:spPr/>
    </dgm:pt>
    <dgm:pt modelId="{3FA2D287-207A-40B6-B4F0-4E1553756814}" type="pres">
      <dgm:prSet presAssocID="{9BB7ECF1-1874-4E93-8E94-DD2E1A798F29}" presName="dummy" presStyleCnt="0"/>
      <dgm:spPr/>
    </dgm:pt>
    <dgm:pt modelId="{0AF0F2F1-63A4-421A-909B-411EB5695B01}" type="pres">
      <dgm:prSet presAssocID="{9BB7ECF1-1874-4E93-8E94-DD2E1A798F29}" presName="node" presStyleLbl="revTx" presStyleIdx="3" presStyleCnt="7" custScaleX="143616" custScaleY="101120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EE182B7-D201-499A-9075-0D703677514D}" type="pres">
      <dgm:prSet presAssocID="{06CBFC2C-C8B8-4B81-AF81-72F710B56ABF}" presName="sibTrans" presStyleLbl="node1" presStyleIdx="3" presStyleCnt="7"/>
      <dgm:spPr/>
    </dgm:pt>
    <dgm:pt modelId="{0404F156-AFBD-4D66-BDE0-B2EB3E4485FA}" type="pres">
      <dgm:prSet presAssocID="{B5BFC3D0-167A-42B1-8099-767BE8233F21}" presName="dummy" presStyleCnt="0"/>
      <dgm:spPr/>
    </dgm:pt>
    <dgm:pt modelId="{0E232469-57F7-402D-A6E9-F5068B646E22}" type="pres">
      <dgm:prSet presAssocID="{B5BFC3D0-167A-42B1-8099-767BE8233F21}" presName="node" presStyleLbl="revTx" presStyleIdx="4" presStyleCnt="7" custScaleX="234001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E1748AA-4020-4EBA-8D31-F8ADA8A300FB}" type="pres">
      <dgm:prSet presAssocID="{755E537D-7E1E-428D-B476-5E6C23E4F06B}" presName="sibTrans" presStyleLbl="node1" presStyleIdx="4" presStyleCnt="7"/>
      <dgm:spPr/>
    </dgm:pt>
    <dgm:pt modelId="{32BFD98E-D8EF-4076-82D1-615E9DA468EA}" type="pres">
      <dgm:prSet presAssocID="{78377E72-294D-40BA-BB4E-2E478E59C1C7}" presName="dummy" presStyleCnt="0"/>
      <dgm:spPr/>
    </dgm:pt>
    <dgm:pt modelId="{1B7E161B-44E9-4620-B701-D0E935FBB206}" type="pres">
      <dgm:prSet presAssocID="{78377E72-294D-40BA-BB4E-2E478E59C1C7}" presName="node" presStyleLbl="revTx" presStyleIdx="5" presStyleCnt="7" custScaleX="24516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E94525C1-DB7A-4E2F-801D-F4F2EFAE4FC1}" type="pres">
      <dgm:prSet presAssocID="{DC5A7EF1-7BB5-4FC7-8E25-BB835AE636CC}" presName="sibTrans" presStyleLbl="node1" presStyleIdx="5" presStyleCnt="7"/>
      <dgm:spPr/>
    </dgm:pt>
    <dgm:pt modelId="{A10C9164-80CC-4C39-B346-352A3916FCEB}" type="pres">
      <dgm:prSet presAssocID="{1B2672E2-4439-4782-9F46-CE5BB9239893}" presName="dummy" presStyleCnt="0"/>
      <dgm:spPr/>
    </dgm:pt>
    <dgm:pt modelId="{390C41F6-5186-48E6-A9B1-223F4803602B}" type="pres">
      <dgm:prSet presAssocID="{1B2672E2-4439-4782-9F46-CE5BB9239893}" presName="node" presStyleLbl="revTx" presStyleIdx="6" presStyleCnt="7" custScaleX="187689" custRadScaleRad="93352" custRadScaleInc="-11561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48CBB1DF-ECCB-4DFB-AB6E-A812CD01BEFB}" type="pres">
      <dgm:prSet presAssocID="{252A62F6-F092-4400-A869-185DF45F90D2}" presName="sibTrans" presStyleLbl="node1" presStyleIdx="6" presStyleCnt="7"/>
      <dgm:spPr/>
    </dgm:pt>
  </dgm:ptLst>
  <dgm:cxnLst>
    <dgm:cxn modelId="{E1A2D952-6C64-496F-99A7-BAF086D3D8F0}" type="presOf" srcId="{06CBFC2C-C8B8-4B81-AF81-72F710B56ABF}" destId="{FEE182B7-D201-499A-9075-0D703677514D}" srcOrd="0" destOrd="0" presId="urn:microsoft.com/office/officeart/2005/8/layout/cycle1"/>
    <dgm:cxn modelId="{61B4F3CE-4D90-46EF-8E06-6059350F76E8}" type="presOf" srcId="{912EA58B-F13D-4172-8469-799DA236635A}" destId="{924F8ECB-E29A-4B13-B47F-9DCB82F998F7}" srcOrd="0" destOrd="0" presId="urn:microsoft.com/office/officeart/2005/8/layout/cycle1"/>
    <dgm:cxn modelId="{B739ECAA-A5C9-432C-B11F-F845961C88C6}" type="presOf" srcId="{B5BFC3D0-167A-42B1-8099-767BE8233F21}" destId="{0E232469-57F7-402D-A6E9-F5068B646E22}" srcOrd="0" destOrd="0" presId="urn:microsoft.com/office/officeart/2005/8/layout/cycle1"/>
    <dgm:cxn modelId="{429B9684-70CE-46F5-8B94-03339103D26F}" srcId="{1D6ACC8A-C408-413C-A467-D72826CC5259}" destId="{7A6EFED0-204B-4D54-9301-7E0C80C666E3}" srcOrd="0" destOrd="0" parTransId="{C62CFE7E-77DF-4258-B619-19962E9FB650}" sibTransId="{E9C0B1BF-1BF7-4E68-B296-7C94CE045969}"/>
    <dgm:cxn modelId="{BA0CFD6D-9BC6-4888-9D5B-8AA3052E97C1}" type="presOf" srcId="{1B2672E2-4439-4782-9F46-CE5BB9239893}" destId="{390C41F6-5186-48E6-A9B1-223F4803602B}" srcOrd="0" destOrd="0" presId="urn:microsoft.com/office/officeart/2005/8/layout/cycle1"/>
    <dgm:cxn modelId="{5F2C9378-9278-4EB2-B74B-E3070399C4A8}" srcId="{1D6ACC8A-C408-413C-A467-D72826CC5259}" destId="{F0037787-A5F7-473E-BC98-2DD3DF21CDDB}" srcOrd="1" destOrd="0" parTransId="{F03ED198-9442-4C22-A392-3FB119150586}" sibTransId="{8CDD8199-C4FB-42A5-985F-F8CAEE68AA38}"/>
    <dgm:cxn modelId="{D0F293BF-DB3E-4AD5-AEDA-BD69354961E6}" srcId="{1D6ACC8A-C408-413C-A467-D72826CC5259}" destId="{912EA58B-F13D-4172-8469-799DA236635A}" srcOrd="2" destOrd="0" parTransId="{01A2CCE5-8F7B-4A0F-AA0D-39F79042C096}" sibTransId="{AF9177B5-7E9B-4F8C-9439-0D0F98BA98C3}"/>
    <dgm:cxn modelId="{E48BFB70-0DC8-4667-BBE0-017AC657CC85}" srcId="{1D6ACC8A-C408-413C-A467-D72826CC5259}" destId="{1B2672E2-4439-4782-9F46-CE5BB9239893}" srcOrd="6" destOrd="0" parTransId="{1CF222D0-DEDA-448E-9EBC-332EFB256764}" sibTransId="{252A62F6-F092-4400-A869-185DF45F90D2}"/>
    <dgm:cxn modelId="{0B51845B-6954-4607-B66F-189B4724A3BB}" type="presOf" srcId="{252A62F6-F092-4400-A869-185DF45F90D2}" destId="{48CBB1DF-ECCB-4DFB-AB6E-A812CD01BEFB}" srcOrd="0" destOrd="0" presId="urn:microsoft.com/office/officeart/2005/8/layout/cycle1"/>
    <dgm:cxn modelId="{B24C2EC9-F718-4FC3-8AD9-B8EF92F2877A}" type="presOf" srcId="{E9C0B1BF-1BF7-4E68-B296-7C94CE045969}" destId="{7FA2F8E3-1317-4C1C-A74F-9E6F39A736DC}" srcOrd="0" destOrd="0" presId="urn:microsoft.com/office/officeart/2005/8/layout/cycle1"/>
    <dgm:cxn modelId="{F9E984E3-0D69-404B-8B1F-5B19CFCF2A4D}" type="presOf" srcId="{8CDD8199-C4FB-42A5-985F-F8CAEE68AA38}" destId="{113D8640-E413-4B68-A1CC-8522F62AC333}" srcOrd="0" destOrd="0" presId="urn:microsoft.com/office/officeart/2005/8/layout/cycle1"/>
    <dgm:cxn modelId="{622577A5-08E6-4C62-B4A5-9DF79A437E6F}" type="presOf" srcId="{7A6EFED0-204B-4D54-9301-7E0C80C666E3}" destId="{BE64C29B-D3BC-4190-A539-0DDEE7E467A9}" srcOrd="0" destOrd="0" presId="urn:microsoft.com/office/officeart/2005/8/layout/cycle1"/>
    <dgm:cxn modelId="{40B634D9-427F-48D0-B257-ADFFBE04414D}" type="presOf" srcId="{F0037787-A5F7-473E-BC98-2DD3DF21CDDB}" destId="{24D0E345-E089-4D87-90E1-AEC292E13A76}" srcOrd="0" destOrd="0" presId="urn:microsoft.com/office/officeart/2005/8/layout/cycle1"/>
    <dgm:cxn modelId="{3B1C720E-8284-4046-B558-85524F82EB7D}" type="presOf" srcId="{9BB7ECF1-1874-4E93-8E94-DD2E1A798F29}" destId="{0AF0F2F1-63A4-421A-909B-411EB5695B01}" srcOrd="0" destOrd="0" presId="urn:microsoft.com/office/officeart/2005/8/layout/cycle1"/>
    <dgm:cxn modelId="{22FD999A-67C4-4145-B3A9-4214FCF045BC}" srcId="{1D6ACC8A-C408-413C-A467-D72826CC5259}" destId="{78377E72-294D-40BA-BB4E-2E478E59C1C7}" srcOrd="5" destOrd="0" parTransId="{29CC79DE-CAED-4077-8170-F32E5E595204}" sibTransId="{DC5A7EF1-7BB5-4FC7-8E25-BB835AE636CC}"/>
    <dgm:cxn modelId="{971C6830-7EE6-48B1-9332-BDF6F363CDC3}" srcId="{1D6ACC8A-C408-413C-A467-D72826CC5259}" destId="{B5BFC3D0-167A-42B1-8099-767BE8233F21}" srcOrd="4" destOrd="0" parTransId="{51F1F20B-228A-4EAA-99AF-DE4156E4927B}" sibTransId="{755E537D-7E1E-428D-B476-5E6C23E4F06B}"/>
    <dgm:cxn modelId="{6CABC027-2C31-4E4A-8F47-E681134FEB3F}" type="presOf" srcId="{755E537D-7E1E-428D-B476-5E6C23E4F06B}" destId="{FE1748AA-4020-4EBA-8D31-F8ADA8A300FB}" srcOrd="0" destOrd="0" presId="urn:microsoft.com/office/officeart/2005/8/layout/cycle1"/>
    <dgm:cxn modelId="{D42B5D1A-7F7B-4097-B910-A82B02B1B54E}" type="presOf" srcId="{78377E72-294D-40BA-BB4E-2E478E59C1C7}" destId="{1B7E161B-44E9-4620-B701-D0E935FBB206}" srcOrd="0" destOrd="0" presId="urn:microsoft.com/office/officeart/2005/8/layout/cycle1"/>
    <dgm:cxn modelId="{7AD3DE61-0CC2-4086-AF45-40E9800E48DB}" type="presOf" srcId="{DC5A7EF1-7BB5-4FC7-8E25-BB835AE636CC}" destId="{E94525C1-DB7A-4E2F-801D-F4F2EFAE4FC1}" srcOrd="0" destOrd="0" presId="urn:microsoft.com/office/officeart/2005/8/layout/cycle1"/>
    <dgm:cxn modelId="{AAFCA272-B9AB-4970-B6AD-EE7AC4ACCFFD}" type="presOf" srcId="{AF9177B5-7E9B-4F8C-9439-0D0F98BA98C3}" destId="{D9AB9E34-FE47-4A80-A422-5956EF82C465}" srcOrd="0" destOrd="0" presId="urn:microsoft.com/office/officeart/2005/8/layout/cycle1"/>
    <dgm:cxn modelId="{F63BA527-8505-46BF-A486-B4831FE51AC1}" srcId="{1D6ACC8A-C408-413C-A467-D72826CC5259}" destId="{9BB7ECF1-1874-4E93-8E94-DD2E1A798F29}" srcOrd="3" destOrd="0" parTransId="{B941713F-01ED-4B8D-A9A5-74F31E4BEC73}" sibTransId="{06CBFC2C-C8B8-4B81-AF81-72F710B56ABF}"/>
    <dgm:cxn modelId="{4118DCDA-A414-4947-B65B-E39928E4FDAF}" type="presOf" srcId="{1D6ACC8A-C408-413C-A467-D72826CC5259}" destId="{41810487-991B-467C-A4BF-A7DE18EF2215}" srcOrd="0" destOrd="0" presId="urn:microsoft.com/office/officeart/2005/8/layout/cycle1"/>
    <dgm:cxn modelId="{82B1B7A9-2E8B-45F5-806A-E93077441716}" type="presParOf" srcId="{41810487-991B-467C-A4BF-A7DE18EF2215}" destId="{E274D4FA-664D-49E7-B61E-A3D9E3069A90}" srcOrd="0" destOrd="0" presId="urn:microsoft.com/office/officeart/2005/8/layout/cycle1"/>
    <dgm:cxn modelId="{03356D94-CECE-40D6-93CB-8FA96C4DA595}" type="presParOf" srcId="{41810487-991B-467C-A4BF-A7DE18EF2215}" destId="{BE64C29B-D3BC-4190-A539-0DDEE7E467A9}" srcOrd="1" destOrd="0" presId="urn:microsoft.com/office/officeart/2005/8/layout/cycle1"/>
    <dgm:cxn modelId="{A52A2EA5-0381-4124-B31F-801519971329}" type="presParOf" srcId="{41810487-991B-467C-A4BF-A7DE18EF2215}" destId="{7FA2F8E3-1317-4C1C-A74F-9E6F39A736DC}" srcOrd="2" destOrd="0" presId="urn:microsoft.com/office/officeart/2005/8/layout/cycle1"/>
    <dgm:cxn modelId="{19461336-352D-46C0-BA6F-965FCDDD37AA}" type="presParOf" srcId="{41810487-991B-467C-A4BF-A7DE18EF2215}" destId="{85A05DF7-4118-44BC-A3BC-0A2FD207797C}" srcOrd="3" destOrd="0" presId="urn:microsoft.com/office/officeart/2005/8/layout/cycle1"/>
    <dgm:cxn modelId="{6CA522C4-ABF2-4474-84AE-486E2D52FC8C}" type="presParOf" srcId="{41810487-991B-467C-A4BF-A7DE18EF2215}" destId="{24D0E345-E089-4D87-90E1-AEC292E13A76}" srcOrd="4" destOrd="0" presId="urn:microsoft.com/office/officeart/2005/8/layout/cycle1"/>
    <dgm:cxn modelId="{024A8CA2-E744-4099-93AB-95D6FB80E97F}" type="presParOf" srcId="{41810487-991B-467C-A4BF-A7DE18EF2215}" destId="{113D8640-E413-4B68-A1CC-8522F62AC333}" srcOrd="5" destOrd="0" presId="urn:microsoft.com/office/officeart/2005/8/layout/cycle1"/>
    <dgm:cxn modelId="{CC8041BA-F11C-4344-974A-7E06B1952A4B}" type="presParOf" srcId="{41810487-991B-467C-A4BF-A7DE18EF2215}" destId="{903D8905-DDBA-4911-9481-58AEA46A3D39}" srcOrd="6" destOrd="0" presId="urn:microsoft.com/office/officeart/2005/8/layout/cycle1"/>
    <dgm:cxn modelId="{EB7675BA-9241-4572-ABF7-F84E8AC5C556}" type="presParOf" srcId="{41810487-991B-467C-A4BF-A7DE18EF2215}" destId="{924F8ECB-E29A-4B13-B47F-9DCB82F998F7}" srcOrd="7" destOrd="0" presId="urn:microsoft.com/office/officeart/2005/8/layout/cycle1"/>
    <dgm:cxn modelId="{BF4FD0B0-68CB-4264-BDE7-D673CE702171}" type="presParOf" srcId="{41810487-991B-467C-A4BF-A7DE18EF2215}" destId="{D9AB9E34-FE47-4A80-A422-5956EF82C465}" srcOrd="8" destOrd="0" presId="urn:microsoft.com/office/officeart/2005/8/layout/cycle1"/>
    <dgm:cxn modelId="{C0DEFD33-0502-4A97-8557-829F2F561A7D}" type="presParOf" srcId="{41810487-991B-467C-A4BF-A7DE18EF2215}" destId="{3FA2D287-207A-40B6-B4F0-4E1553756814}" srcOrd="9" destOrd="0" presId="urn:microsoft.com/office/officeart/2005/8/layout/cycle1"/>
    <dgm:cxn modelId="{329F3353-8923-4D8C-8593-76C73C5AE324}" type="presParOf" srcId="{41810487-991B-467C-A4BF-A7DE18EF2215}" destId="{0AF0F2F1-63A4-421A-909B-411EB5695B01}" srcOrd="10" destOrd="0" presId="urn:microsoft.com/office/officeart/2005/8/layout/cycle1"/>
    <dgm:cxn modelId="{ABF71130-80CA-46A1-822B-D9D0DCB233D4}" type="presParOf" srcId="{41810487-991B-467C-A4BF-A7DE18EF2215}" destId="{FEE182B7-D201-499A-9075-0D703677514D}" srcOrd="11" destOrd="0" presId="urn:microsoft.com/office/officeart/2005/8/layout/cycle1"/>
    <dgm:cxn modelId="{1BCE0629-735A-4919-8527-62D637938DA1}" type="presParOf" srcId="{41810487-991B-467C-A4BF-A7DE18EF2215}" destId="{0404F156-AFBD-4D66-BDE0-B2EB3E4485FA}" srcOrd="12" destOrd="0" presId="urn:microsoft.com/office/officeart/2005/8/layout/cycle1"/>
    <dgm:cxn modelId="{FFA20989-2867-47D3-8DA0-295FE92EE2CD}" type="presParOf" srcId="{41810487-991B-467C-A4BF-A7DE18EF2215}" destId="{0E232469-57F7-402D-A6E9-F5068B646E22}" srcOrd="13" destOrd="0" presId="urn:microsoft.com/office/officeart/2005/8/layout/cycle1"/>
    <dgm:cxn modelId="{EB5542DD-94EE-4A87-91C9-6702B15068AF}" type="presParOf" srcId="{41810487-991B-467C-A4BF-A7DE18EF2215}" destId="{FE1748AA-4020-4EBA-8D31-F8ADA8A300FB}" srcOrd="14" destOrd="0" presId="urn:microsoft.com/office/officeart/2005/8/layout/cycle1"/>
    <dgm:cxn modelId="{4285A4DA-B317-4E04-B1DA-EA555C1741B1}" type="presParOf" srcId="{41810487-991B-467C-A4BF-A7DE18EF2215}" destId="{32BFD98E-D8EF-4076-82D1-615E9DA468EA}" srcOrd="15" destOrd="0" presId="urn:microsoft.com/office/officeart/2005/8/layout/cycle1"/>
    <dgm:cxn modelId="{B6806B07-C239-4A10-A146-5DC361E49312}" type="presParOf" srcId="{41810487-991B-467C-A4BF-A7DE18EF2215}" destId="{1B7E161B-44E9-4620-B701-D0E935FBB206}" srcOrd="16" destOrd="0" presId="urn:microsoft.com/office/officeart/2005/8/layout/cycle1"/>
    <dgm:cxn modelId="{C43D0DD1-62A7-4FE3-8D7B-27634B32521D}" type="presParOf" srcId="{41810487-991B-467C-A4BF-A7DE18EF2215}" destId="{E94525C1-DB7A-4E2F-801D-F4F2EFAE4FC1}" srcOrd="17" destOrd="0" presId="urn:microsoft.com/office/officeart/2005/8/layout/cycle1"/>
    <dgm:cxn modelId="{E48B1C81-F70A-4212-BC78-849BB07D1A98}" type="presParOf" srcId="{41810487-991B-467C-A4BF-A7DE18EF2215}" destId="{A10C9164-80CC-4C39-B346-352A3916FCEB}" srcOrd="18" destOrd="0" presId="urn:microsoft.com/office/officeart/2005/8/layout/cycle1"/>
    <dgm:cxn modelId="{678821DC-79C4-4E3E-BDCA-DA5CE141FA03}" type="presParOf" srcId="{41810487-991B-467C-A4BF-A7DE18EF2215}" destId="{390C41F6-5186-48E6-A9B1-223F4803602B}" srcOrd="19" destOrd="0" presId="urn:microsoft.com/office/officeart/2005/8/layout/cycle1"/>
    <dgm:cxn modelId="{7BCE1E78-5EFD-4C53-B69F-A38763EE0F5B}" type="presParOf" srcId="{41810487-991B-467C-A4BF-A7DE18EF2215}" destId="{48CBB1DF-ECCB-4DFB-AB6E-A812CD01BEFB}" srcOrd="20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5B7630-C586-4002-B9BD-C23F1CEA8FDD}">
      <dsp:nvSpPr>
        <dsp:cNvPr id="0" name=""/>
        <dsp:cNvSpPr/>
      </dsp:nvSpPr>
      <dsp:spPr>
        <a:xfrm>
          <a:off x="2880320" y="528981"/>
          <a:ext cx="636029" cy="2207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85"/>
              </a:lnTo>
              <a:lnTo>
                <a:pt x="636029" y="110385"/>
              </a:lnTo>
              <a:lnTo>
                <a:pt x="636029" y="220770"/>
              </a:lnTo>
            </a:path>
          </a:pathLst>
        </a:custGeom>
        <a:noFill/>
        <a:ln w="952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BD6465-5098-4C9F-A5B3-C39352A80DDC}">
      <dsp:nvSpPr>
        <dsp:cNvPr id="0" name=""/>
        <dsp:cNvSpPr/>
      </dsp:nvSpPr>
      <dsp:spPr>
        <a:xfrm>
          <a:off x="1823774" y="1275396"/>
          <a:ext cx="804435" cy="27261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6175"/>
              </a:lnTo>
              <a:lnTo>
                <a:pt x="804435" y="2726175"/>
              </a:lnTo>
            </a:path>
          </a:pathLst>
        </a:custGeom>
        <a:noFill/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4F184A-E1AA-481C-A7B4-2B8BB66C1240}">
      <dsp:nvSpPr>
        <dsp:cNvPr id="0" name=""/>
        <dsp:cNvSpPr/>
      </dsp:nvSpPr>
      <dsp:spPr>
        <a:xfrm>
          <a:off x="1823774" y="1275396"/>
          <a:ext cx="804435" cy="19617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1741"/>
              </a:lnTo>
              <a:lnTo>
                <a:pt x="804435" y="1961741"/>
              </a:lnTo>
            </a:path>
          </a:pathLst>
        </a:custGeom>
        <a:noFill/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1CAE42-E3F4-4B05-BD74-E386249DE9A0}">
      <dsp:nvSpPr>
        <dsp:cNvPr id="0" name=""/>
        <dsp:cNvSpPr/>
      </dsp:nvSpPr>
      <dsp:spPr>
        <a:xfrm>
          <a:off x="1823774" y="1275396"/>
          <a:ext cx="723412" cy="12325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2557"/>
              </a:lnTo>
              <a:lnTo>
                <a:pt x="723412" y="1232557"/>
              </a:lnTo>
            </a:path>
          </a:pathLst>
        </a:custGeom>
        <a:noFill/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EC1063-7EF2-4FCE-803C-BF3DC98E4B81}">
      <dsp:nvSpPr>
        <dsp:cNvPr id="0" name=""/>
        <dsp:cNvSpPr/>
      </dsp:nvSpPr>
      <dsp:spPr>
        <a:xfrm>
          <a:off x="1823774" y="1275396"/>
          <a:ext cx="642389" cy="5033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3372"/>
              </a:lnTo>
              <a:lnTo>
                <a:pt x="642389" y="503372"/>
              </a:lnTo>
            </a:path>
          </a:pathLst>
        </a:custGeom>
        <a:noFill/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D4094-F50E-4707-9F58-F76586024107}">
      <dsp:nvSpPr>
        <dsp:cNvPr id="0" name=""/>
        <dsp:cNvSpPr/>
      </dsp:nvSpPr>
      <dsp:spPr>
        <a:xfrm>
          <a:off x="2244290" y="528981"/>
          <a:ext cx="636029" cy="220770"/>
        </a:xfrm>
        <a:custGeom>
          <a:avLst/>
          <a:gdLst/>
          <a:ahLst/>
          <a:cxnLst/>
          <a:rect l="0" t="0" r="0" b="0"/>
          <a:pathLst>
            <a:path>
              <a:moveTo>
                <a:pt x="636029" y="0"/>
              </a:moveTo>
              <a:lnTo>
                <a:pt x="636029" y="110385"/>
              </a:lnTo>
              <a:lnTo>
                <a:pt x="0" y="110385"/>
              </a:lnTo>
              <a:lnTo>
                <a:pt x="0" y="220770"/>
              </a:lnTo>
            </a:path>
          </a:pathLst>
        </a:custGeom>
        <a:noFill/>
        <a:ln w="952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064E74-304A-4A84-9E8C-F67A402C13CB}">
      <dsp:nvSpPr>
        <dsp:cNvPr id="0" name=""/>
        <dsp:cNvSpPr/>
      </dsp:nvSpPr>
      <dsp:spPr>
        <a:xfrm>
          <a:off x="2354675" y="3337"/>
          <a:ext cx="1051288" cy="52564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Editorial planning</a:t>
          </a:r>
          <a:endParaRPr lang="en-AU" sz="1500" kern="1200" dirty="0"/>
        </a:p>
      </dsp:txBody>
      <dsp:txXfrm>
        <a:off x="2354675" y="3337"/>
        <a:ext cx="1051288" cy="525644"/>
      </dsp:txXfrm>
    </dsp:sp>
    <dsp:sp modelId="{7133381F-1B31-4FE8-BC44-9E48A16088D1}">
      <dsp:nvSpPr>
        <dsp:cNvPr id="0" name=""/>
        <dsp:cNvSpPr/>
      </dsp:nvSpPr>
      <dsp:spPr>
        <a:xfrm>
          <a:off x="1718646" y="749752"/>
          <a:ext cx="1051288" cy="52564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Operational content </a:t>
          </a:r>
          <a:endParaRPr lang="en-AU" sz="1500" kern="1200" dirty="0"/>
        </a:p>
      </dsp:txBody>
      <dsp:txXfrm>
        <a:off x="1718646" y="749752"/>
        <a:ext cx="1051288" cy="525644"/>
      </dsp:txXfrm>
    </dsp:sp>
    <dsp:sp modelId="{11E7CCFD-DFE4-42A2-B597-CD6D992AD980}">
      <dsp:nvSpPr>
        <dsp:cNvPr id="0" name=""/>
        <dsp:cNvSpPr/>
      </dsp:nvSpPr>
      <dsp:spPr>
        <a:xfrm>
          <a:off x="2466164" y="1515947"/>
          <a:ext cx="1051288" cy="52564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Content creation</a:t>
          </a:r>
          <a:endParaRPr lang="en-AU" sz="1500" kern="1200" dirty="0"/>
        </a:p>
      </dsp:txBody>
      <dsp:txXfrm>
        <a:off x="2466164" y="1515947"/>
        <a:ext cx="1051288" cy="525644"/>
      </dsp:txXfrm>
    </dsp:sp>
    <dsp:sp modelId="{29807C04-F3EC-4F07-9A3B-6FE5BE454E11}">
      <dsp:nvSpPr>
        <dsp:cNvPr id="0" name=""/>
        <dsp:cNvSpPr/>
      </dsp:nvSpPr>
      <dsp:spPr>
        <a:xfrm>
          <a:off x="2547187" y="2245131"/>
          <a:ext cx="1051288" cy="52564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Publishing </a:t>
          </a:r>
          <a:endParaRPr lang="en-AU" sz="1500" kern="1200" dirty="0"/>
        </a:p>
      </dsp:txBody>
      <dsp:txXfrm>
        <a:off x="2547187" y="2245131"/>
        <a:ext cx="1051288" cy="525644"/>
      </dsp:txXfrm>
    </dsp:sp>
    <dsp:sp modelId="{CB1CDDCE-4DEF-4E3A-8833-C2DE303140AC}">
      <dsp:nvSpPr>
        <dsp:cNvPr id="0" name=""/>
        <dsp:cNvSpPr/>
      </dsp:nvSpPr>
      <dsp:spPr>
        <a:xfrm>
          <a:off x="2628210" y="2974316"/>
          <a:ext cx="1051288" cy="52564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Community management</a:t>
          </a:r>
        </a:p>
      </dsp:txBody>
      <dsp:txXfrm>
        <a:off x="2628210" y="2974316"/>
        <a:ext cx="1051288" cy="525644"/>
      </dsp:txXfrm>
    </dsp:sp>
    <dsp:sp modelId="{532B33A1-63D0-4C67-9CFA-2763E064269B}">
      <dsp:nvSpPr>
        <dsp:cNvPr id="0" name=""/>
        <dsp:cNvSpPr/>
      </dsp:nvSpPr>
      <dsp:spPr>
        <a:xfrm>
          <a:off x="2628210" y="3738749"/>
          <a:ext cx="1051288" cy="52564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Evaluation </a:t>
          </a:r>
          <a:r>
            <a:rPr lang="fr-CH" sz="1500" kern="1200" dirty="0" smtClean="0"/>
            <a:t>&amp; </a:t>
          </a:r>
          <a:r>
            <a:rPr lang="fr-CH" sz="1500" kern="1200" dirty="0" err="1" smtClean="0"/>
            <a:t>Reporting</a:t>
          </a:r>
          <a:r>
            <a:rPr lang="fr-CH" sz="1500" kern="1200" dirty="0" smtClean="0"/>
            <a:t> </a:t>
          </a:r>
          <a:endParaRPr lang="en-AU" sz="1500" kern="1200" dirty="0"/>
        </a:p>
      </dsp:txBody>
      <dsp:txXfrm>
        <a:off x="2628210" y="3738749"/>
        <a:ext cx="1051288" cy="525644"/>
      </dsp:txXfrm>
    </dsp:sp>
    <dsp:sp modelId="{774DD665-8268-4C2C-B0E0-B2C4D1B41720}">
      <dsp:nvSpPr>
        <dsp:cNvPr id="0" name=""/>
        <dsp:cNvSpPr/>
      </dsp:nvSpPr>
      <dsp:spPr>
        <a:xfrm>
          <a:off x="2990705" y="749752"/>
          <a:ext cx="1051288" cy="52564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Institutional content  </a:t>
          </a:r>
          <a:endParaRPr lang="en-AU" sz="1500" kern="1200" dirty="0"/>
        </a:p>
      </dsp:txBody>
      <dsp:txXfrm>
        <a:off x="2990705" y="749752"/>
        <a:ext cx="1051288" cy="5256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64C29B-D3BC-4190-A539-0DDEE7E467A9}">
      <dsp:nvSpPr>
        <dsp:cNvPr id="0" name=""/>
        <dsp:cNvSpPr/>
      </dsp:nvSpPr>
      <dsp:spPr>
        <a:xfrm>
          <a:off x="2433589" y="-29539"/>
          <a:ext cx="662449" cy="700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H" sz="1200" kern="1200" dirty="0" err="1" smtClean="0"/>
            <a:t>Posting</a:t>
          </a:r>
          <a:r>
            <a:rPr lang="fr-CH" sz="1200" kern="1200" dirty="0" smtClean="0"/>
            <a:t> on Social media</a:t>
          </a:r>
          <a:endParaRPr lang="en-AU" sz="1200" kern="1200" dirty="0"/>
        </a:p>
      </dsp:txBody>
      <dsp:txXfrm>
        <a:off x="2433589" y="-29539"/>
        <a:ext cx="662449" cy="700463"/>
      </dsp:txXfrm>
    </dsp:sp>
    <dsp:sp modelId="{7FA2F8E3-1317-4C1C-A74F-9E6F39A736DC}">
      <dsp:nvSpPr>
        <dsp:cNvPr id="0" name=""/>
        <dsp:cNvSpPr/>
      </dsp:nvSpPr>
      <dsp:spPr>
        <a:xfrm>
          <a:off x="639972" y="58590"/>
          <a:ext cx="3038744" cy="3038744"/>
        </a:xfrm>
        <a:prstGeom prst="circularArrow">
          <a:avLst>
            <a:gd name="adj1" fmla="val 3764"/>
            <a:gd name="adj2" fmla="val 234852"/>
            <a:gd name="adj3" fmla="val 19826875"/>
            <a:gd name="adj4" fmla="val 18729778"/>
            <a:gd name="adj5" fmla="val 4391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D0E345-E089-4D87-90E1-AEC292E13A76}">
      <dsp:nvSpPr>
        <dsp:cNvPr id="0" name=""/>
        <dsp:cNvSpPr/>
      </dsp:nvSpPr>
      <dsp:spPr>
        <a:xfrm>
          <a:off x="2962962" y="974170"/>
          <a:ext cx="1113719" cy="586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H" sz="1200" kern="1200" dirty="0" err="1" smtClean="0"/>
            <a:t>Reactions</a:t>
          </a:r>
          <a:r>
            <a:rPr lang="fr-CH" sz="1200" kern="1200" dirty="0" smtClean="0"/>
            <a:t> </a:t>
          </a:r>
          <a:r>
            <a:rPr lang="fr-CH" sz="1200" kern="1200" dirty="0" err="1" smtClean="0"/>
            <a:t>from</a:t>
          </a:r>
          <a:r>
            <a:rPr lang="fr-CH" sz="1200" kern="1200" dirty="0" smtClean="0"/>
            <a:t> </a:t>
          </a:r>
          <a:r>
            <a:rPr lang="fr-CH" sz="1200" kern="1200" dirty="0" err="1" smtClean="0"/>
            <a:t>communities</a:t>
          </a:r>
          <a:endParaRPr lang="en-AU" sz="1200" kern="1200" dirty="0"/>
        </a:p>
      </dsp:txBody>
      <dsp:txXfrm>
        <a:off x="2962962" y="974170"/>
        <a:ext cx="1113719" cy="586544"/>
      </dsp:txXfrm>
    </dsp:sp>
    <dsp:sp modelId="{113D8640-E413-4B68-A1CC-8522F62AC333}">
      <dsp:nvSpPr>
        <dsp:cNvPr id="0" name=""/>
        <dsp:cNvSpPr/>
      </dsp:nvSpPr>
      <dsp:spPr>
        <a:xfrm>
          <a:off x="639972" y="58590"/>
          <a:ext cx="3038744" cy="3038744"/>
        </a:xfrm>
        <a:prstGeom prst="circularArrow">
          <a:avLst>
            <a:gd name="adj1" fmla="val 3764"/>
            <a:gd name="adj2" fmla="val 234852"/>
            <a:gd name="adj3" fmla="val 1229995"/>
            <a:gd name="adj4" fmla="val 21557509"/>
            <a:gd name="adj5" fmla="val 4391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4F8ECB-E29A-4B13-B47F-9DCB82F998F7}">
      <dsp:nvSpPr>
        <dsp:cNvPr id="0" name=""/>
        <dsp:cNvSpPr/>
      </dsp:nvSpPr>
      <dsp:spPr>
        <a:xfrm>
          <a:off x="2726948" y="2154748"/>
          <a:ext cx="1046829" cy="586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H" sz="1200" kern="1200" dirty="0" smtClean="0"/>
            <a:t>Replies </a:t>
          </a:r>
          <a:r>
            <a:rPr lang="fr-CH" sz="1200" kern="1200" dirty="0" err="1" smtClean="0"/>
            <a:t>from</a:t>
          </a:r>
          <a:r>
            <a:rPr lang="fr-CH" sz="1200" kern="1200" dirty="0" smtClean="0"/>
            <a:t>  </a:t>
          </a:r>
          <a:r>
            <a:rPr lang="fr-CH" sz="1200" kern="1200" dirty="0" err="1" smtClean="0"/>
            <a:t>coms</a:t>
          </a:r>
          <a:r>
            <a:rPr lang="fr-CH" sz="1200" kern="1200" dirty="0" smtClean="0"/>
            <a:t> team </a:t>
          </a:r>
          <a:endParaRPr lang="en-AU" sz="1200" kern="1200" dirty="0"/>
        </a:p>
      </dsp:txBody>
      <dsp:txXfrm>
        <a:off x="2726948" y="2154748"/>
        <a:ext cx="1046829" cy="586544"/>
      </dsp:txXfrm>
    </dsp:sp>
    <dsp:sp modelId="{D9AB9E34-FE47-4A80-A422-5956EF82C465}">
      <dsp:nvSpPr>
        <dsp:cNvPr id="0" name=""/>
        <dsp:cNvSpPr/>
      </dsp:nvSpPr>
      <dsp:spPr>
        <a:xfrm>
          <a:off x="639972" y="58590"/>
          <a:ext cx="3038744" cy="3038744"/>
        </a:xfrm>
        <a:prstGeom prst="circularArrow">
          <a:avLst>
            <a:gd name="adj1" fmla="val 3764"/>
            <a:gd name="adj2" fmla="val 234852"/>
            <a:gd name="adj3" fmla="val 4111114"/>
            <a:gd name="adj4" fmla="val 3388537"/>
            <a:gd name="adj5" fmla="val 4391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F0F2F1-63A4-421A-909B-411EB5695B01}">
      <dsp:nvSpPr>
        <dsp:cNvPr id="0" name=""/>
        <dsp:cNvSpPr/>
      </dsp:nvSpPr>
      <dsp:spPr>
        <a:xfrm>
          <a:off x="1738158" y="2676870"/>
          <a:ext cx="842371" cy="593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H" sz="1200" kern="1200" dirty="0" err="1" smtClean="0"/>
            <a:t>Reporting</a:t>
          </a:r>
          <a:r>
            <a:rPr lang="fr-CH" sz="1200" kern="1200" dirty="0" smtClean="0"/>
            <a:t> to the </a:t>
          </a:r>
          <a:r>
            <a:rPr lang="fr-CH" sz="1200" kern="1200" dirty="0" err="1" smtClean="0"/>
            <a:t>projects</a:t>
          </a:r>
          <a:r>
            <a:rPr lang="fr-CH" sz="1200" kern="1200" dirty="0" smtClean="0"/>
            <a:t> </a:t>
          </a:r>
          <a:endParaRPr lang="en-AU" sz="1200" kern="1200" dirty="0"/>
        </a:p>
      </dsp:txBody>
      <dsp:txXfrm>
        <a:off x="1738158" y="2676870"/>
        <a:ext cx="842371" cy="593113"/>
      </dsp:txXfrm>
    </dsp:sp>
    <dsp:sp modelId="{FEE182B7-D201-499A-9075-0D703677514D}">
      <dsp:nvSpPr>
        <dsp:cNvPr id="0" name=""/>
        <dsp:cNvSpPr/>
      </dsp:nvSpPr>
      <dsp:spPr>
        <a:xfrm>
          <a:off x="639972" y="58590"/>
          <a:ext cx="3038744" cy="3038744"/>
        </a:xfrm>
        <a:prstGeom prst="circularArrow">
          <a:avLst>
            <a:gd name="adj1" fmla="val 3764"/>
            <a:gd name="adj2" fmla="val 234852"/>
            <a:gd name="adj3" fmla="val 7176611"/>
            <a:gd name="adj4" fmla="val 6454034"/>
            <a:gd name="adj5" fmla="val 4391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232469-57F7-402D-A6E9-F5068B646E22}">
      <dsp:nvSpPr>
        <dsp:cNvPr id="0" name=""/>
        <dsp:cNvSpPr/>
      </dsp:nvSpPr>
      <dsp:spPr>
        <a:xfrm>
          <a:off x="382066" y="2154748"/>
          <a:ext cx="1372520" cy="586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H" sz="1200" kern="1200" dirty="0" smtClean="0"/>
            <a:t>Feedback </a:t>
          </a:r>
          <a:r>
            <a:rPr lang="fr-CH" sz="1200" kern="1200" dirty="0" err="1" smtClean="0"/>
            <a:t>from</a:t>
          </a:r>
          <a:r>
            <a:rPr lang="fr-CH" sz="1200" kern="1200" dirty="0" smtClean="0"/>
            <a:t> </a:t>
          </a:r>
          <a:r>
            <a:rPr lang="fr-CH" sz="1200" kern="1200" dirty="0" err="1" smtClean="0"/>
            <a:t>projects</a:t>
          </a:r>
          <a:r>
            <a:rPr lang="fr-CH" sz="1200" kern="1200" dirty="0" smtClean="0"/>
            <a:t> to FC team</a:t>
          </a:r>
          <a:endParaRPr lang="en-AU" sz="1200" kern="1200" dirty="0"/>
        </a:p>
      </dsp:txBody>
      <dsp:txXfrm>
        <a:off x="382066" y="2154748"/>
        <a:ext cx="1372520" cy="586544"/>
      </dsp:txXfrm>
    </dsp:sp>
    <dsp:sp modelId="{FE1748AA-4020-4EBA-8D31-F8ADA8A300FB}">
      <dsp:nvSpPr>
        <dsp:cNvPr id="0" name=""/>
        <dsp:cNvSpPr/>
      </dsp:nvSpPr>
      <dsp:spPr>
        <a:xfrm>
          <a:off x="639972" y="58590"/>
          <a:ext cx="3038744" cy="3038744"/>
        </a:xfrm>
        <a:prstGeom prst="circularArrow">
          <a:avLst>
            <a:gd name="adj1" fmla="val 3764"/>
            <a:gd name="adj2" fmla="val 234852"/>
            <a:gd name="adj3" fmla="val 10607640"/>
            <a:gd name="adj4" fmla="val 9335153"/>
            <a:gd name="adj5" fmla="val 4391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7E161B-44E9-4620-B701-D0E935FBB206}">
      <dsp:nvSpPr>
        <dsp:cNvPr id="0" name=""/>
        <dsp:cNvSpPr/>
      </dsp:nvSpPr>
      <dsp:spPr>
        <a:xfrm>
          <a:off x="79869" y="974170"/>
          <a:ext cx="1437996" cy="586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H" sz="1200" kern="1200" dirty="0" smtClean="0"/>
            <a:t>Feedback </a:t>
          </a:r>
          <a:r>
            <a:rPr lang="fr-CH" sz="1200" kern="1200" dirty="0" err="1" smtClean="0"/>
            <a:t>from</a:t>
          </a:r>
          <a:r>
            <a:rPr lang="fr-CH" sz="1200" kern="1200" dirty="0" smtClean="0"/>
            <a:t> FC team to </a:t>
          </a:r>
          <a:r>
            <a:rPr lang="fr-CH" sz="1200" kern="1200" dirty="0" err="1" smtClean="0"/>
            <a:t>community</a:t>
          </a:r>
          <a:endParaRPr lang="en-AU" sz="1200" kern="1200" dirty="0"/>
        </a:p>
      </dsp:txBody>
      <dsp:txXfrm>
        <a:off x="79869" y="974170"/>
        <a:ext cx="1437996" cy="586544"/>
      </dsp:txXfrm>
    </dsp:sp>
    <dsp:sp modelId="{E94525C1-DB7A-4E2F-801D-F4F2EFAE4FC1}">
      <dsp:nvSpPr>
        <dsp:cNvPr id="0" name=""/>
        <dsp:cNvSpPr/>
      </dsp:nvSpPr>
      <dsp:spPr>
        <a:xfrm>
          <a:off x="455840" y="345845"/>
          <a:ext cx="3038744" cy="3038744"/>
        </a:xfrm>
        <a:prstGeom prst="circularArrow">
          <a:avLst>
            <a:gd name="adj1" fmla="val 3764"/>
            <a:gd name="adj2" fmla="val 234852"/>
            <a:gd name="adj3" fmla="val 13883784"/>
            <a:gd name="adj4" fmla="val 13180941"/>
            <a:gd name="adj5" fmla="val 4391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0C41F6-5186-48E6-A9B1-223F4803602B}">
      <dsp:nvSpPr>
        <dsp:cNvPr id="0" name=""/>
        <dsp:cNvSpPr/>
      </dsp:nvSpPr>
      <dsp:spPr>
        <a:xfrm>
          <a:off x="1003434" y="131252"/>
          <a:ext cx="1100879" cy="586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H" sz="1200" b="1" kern="1200" dirty="0" smtClean="0"/>
            <a:t>Info </a:t>
          </a:r>
          <a:r>
            <a:rPr lang="fr-CH" sz="1200" b="1" kern="1200" dirty="0" err="1" smtClean="0"/>
            <a:t>from</a:t>
          </a:r>
          <a:r>
            <a:rPr lang="fr-CH" sz="1200" b="1" kern="1200" dirty="0" smtClean="0"/>
            <a:t> </a:t>
          </a:r>
          <a:r>
            <a:rPr lang="fr-CH" sz="1200" b="1" kern="1200" dirty="0" err="1" smtClean="0"/>
            <a:t>projects</a:t>
          </a:r>
          <a:endParaRPr lang="en-AU" sz="1200" b="1" kern="1200" dirty="0"/>
        </a:p>
      </dsp:txBody>
      <dsp:txXfrm>
        <a:off x="1003434" y="131252"/>
        <a:ext cx="1100879" cy="586544"/>
      </dsp:txXfrm>
    </dsp:sp>
    <dsp:sp modelId="{48CBB1DF-ECCB-4DFB-AB6E-A812CD01BEFB}">
      <dsp:nvSpPr>
        <dsp:cNvPr id="0" name=""/>
        <dsp:cNvSpPr/>
      </dsp:nvSpPr>
      <dsp:spPr>
        <a:xfrm>
          <a:off x="1024691" y="81424"/>
          <a:ext cx="3038744" cy="3038744"/>
        </a:xfrm>
        <a:prstGeom prst="circularArrow">
          <a:avLst>
            <a:gd name="adj1" fmla="val 3764"/>
            <a:gd name="adj2" fmla="val 234852"/>
            <a:gd name="adj3" fmla="val 15692709"/>
            <a:gd name="adj4" fmla="val 15097891"/>
            <a:gd name="adj5" fmla="val 4391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Using social media for patient and community engagement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B2FAD-F982-4DA9-BE9A-59B38E07903F}" type="datetimeFigureOut">
              <a:rPr lang="en-AU" smtClean="0"/>
              <a:t>26/04/2019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34BFF-68D4-4B69-B1C0-D99F4283D3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6959790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Using social media for patient and community engagement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869A97-AF69-4D8A-8AFA-06EFB99D2D91}" type="datetimeFigureOut">
              <a:rPr lang="en-AU" smtClean="0"/>
              <a:t>26/04/2019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D6C7-0958-47DD-9FB9-932B05A9CD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67483401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1976: </a:t>
            </a:r>
            <a:r>
              <a:rPr lang="en-US" dirty="0" smtClean="0"/>
              <a:t>Year MSF first worked in the country </a:t>
            </a:r>
          </a:p>
          <a:p>
            <a:r>
              <a:rPr lang="en-US" b="1" dirty="0" smtClean="0"/>
              <a:t>2008</a:t>
            </a:r>
            <a:r>
              <a:rPr lang="en-US" dirty="0" smtClean="0"/>
              <a:t>: MSF is continuously present in Lebanon since 2008</a:t>
            </a:r>
          </a:p>
          <a:p>
            <a:r>
              <a:rPr lang="en-US" b="1" dirty="0" smtClean="0"/>
              <a:t>2011</a:t>
            </a:r>
            <a:r>
              <a:rPr lang="en-US" dirty="0" smtClean="0"/>
              <a:t>: Response to the influx of refugees following outbreak of the Syrian war.</a:t>
            </a:r>
          </a:p>
          <a:p>
            <a:endParaRPr lang="en-AU" dirty="0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Using social media for patient and community engagement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4683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dirty="0" smtClean="0"/>
              <a:t>More than a one million Syrians have fled into Lebanon since the conflict began in 2011, in neighbouring Syria, making Lebanon the country hosting the largest number of refugees per capita.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important number of Syrian refugees are living in deplorable conditions and are unable to meet their own basic needs.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Lebanon's health system highly privatised, </a:t>
            </a:r>
            <a:r>
              <a:rPr lang="en-A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Access to healthcare is a challenge for vulnerable communities in Lebanon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MSF is currently present across 13 different locations in Lebanon, running primary healthcare </a:t>
            </a:r>
            <a:r>
              <a:rPr lang="en-US" dirty="0" err="1" smtClean="0"/>
              <a:t>programmes</a:t>
            </a:r>
            <a:r>
              <a:rPr lang="en-US" dirty="0" smtClean="0"/>
              <a:t> with a focus on non-communicable diseases care, sexual reproductive health and mental healthcare, in addition to three mother and child care </a:t>
            </a:r>
            <a:r>
              <a:rPr lang="en-US" dirty="0" err="1" smtClean="0"/>
              <a:t>centres</a:t>
            </a:r>
            <a:r>
              <a:rPr lang="en-US" dirty="0" smtClean="0"/>
              <a:t>. At secondary and tertiary healthcare levels, MSF provides </a:t>
            </a:r>
            <a:r>
              <a:rPr lang="en-US" dirty="0" err="1" smtClean="0"/>
              <a:t>paediatrics</a:t>
            </a:r>
            <a:r>
              <a:rPr lang="en-US" dirty="0" smtClean="0"/>
              <a:t> services and non-emergency surgeries, responding to the needs of the most vulnerable populations in Lebanon.</a:t>
            </a:r>
            <a:endParaRPr lang="en-A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AU" dirty="0" smtClean="0"/>
          </a:p>
          <a:p>
            <a:endParaRPr lang="en-AU" dirty="0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Using social media for patient and community engagement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1402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86%</a:t>
            </a:r>
            <a:r>
              <a:rPr lang="en-US" dirty="0" smtClean="0"/>
              <a:t> of Syrian refugee households in Lebanon own a </a:t>
            </a:r>
          </a:p>
          <a:p>
            <a:pPr marL="0" indent="0">
              <a:buNone/>
            </a:pPr>
            <a:r>
              <a:rPr lang="en-US" dirty="0" smtClean="0"/>
              <a:t>mobile phone (</a:t>
            </a:r>
            <a:r>
              <a:rPr lang="en-AU" dirty="0" smtClean="0"/>
              <a:t>smartphones)</a:t>
            </a:r>
            <a:r>
              <a:rPr lang="en-US" dirty="0" smtClean="0"/>
              <a:t>. Another 6% have access to one. (</a:t>
            </a:r>
            <a:r>
              <a:rPr lang="en-US" dirty="0" smtClean="0">
                <a:solidFill>
                  <a:srgbClr val="C00000"/>
                </a:solidFill>
              </a:rPr>
              <a:t>2017</a:t>
            </a:r>
            <a:r>
              <a:rPr lang="en-US" dirty="0" smtClean="0"/>
              <a:t> UN vulnerability survey (</a:t>
            </a:r>
            <a:r>
              <a:rPr lang="en-US" dirty="0" err="1" smtClean="0"/>
              <a:t>VASyR</a:t>
            </a:r>
            <a:r>
              <a:rPr lang="en-US" dirty="0" smtClean="0"/>
              <a:t>) </a:t>
            </a:r>
            <a:endParaRPr lang="en-US" dirty="0" smtClean="0">
              <a:solidFill>
                <a:srgbClr val="C00000"/>
              </a:solidFill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>
                <a:solidFill>
                  <a:srgbClr val="C00000"/>
                </a:solidFill>
              </a:rPr>
              <a:t>91%:</a:t>
            </a:r>
            <a:r>
              <a:rPr lang="en-US" dirty="0" smtClean="0"/>
              <a:t>Internet penetration in Lebanon </a:t>
            </a:r>
            <a:r>
              <a:rPr lang="en-US" dirty="0" smtClean="0">
                <a:solidFill>
                  <a:srgbClr val="C00000"/>
                </a:solidFill>
              </a:rPr>
              <a:t>in 2019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AU" dirty="0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Using social media for patient and community engagement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38198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further explore the potential of social media in helping to engage with </a:t>
            </a:r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 and</a:t>
            </a:r>
            <a:r>
              <a:rPr lang="en-A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local communities…the FB page was from the very beginning used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a complementary tool alongside existing Community engagement and health promotion (HP) approaches in Lebanon, providing a two-way communications platform between MSF and the community.</a:t>
            </a:r>
            <a:endParaRPr lang="en-A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AU" dirty="0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Using social media for patient and community engagement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8150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 smtClean="0"/>
          </a:p>
          <a:p>
            <a:endParaRPr lang="en-AU" dirty="0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Using social media for patient and community engagement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0507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smtClean="0"/>
              <a:t>Conversations = </a:t>
            </a:r>
            <a:r>
              <a:rPr lang="fr-CH" dirty="0" err="1" smtClean="0"/>
              <a:t>many</a:t>
            </a:r>
            <a:r>
              <a:rPr lang="fr-CH" baseline="0" dirty="0" smtClean="0"/>
              <a:t> messages or </a:t>
            </a:r>
            <a:r>
              <a:rPr lang="fr-CH" baseline="0" dirty="0" err="1" smtClean="0"/>
              <a:t>comments</a:t>
            </a:r>
            <a:r>
              <a:rPr lang="fr-CH" baseline="0" dirty="0" smtClean="0"/>
              <a:t> sent by </a:t>
            </a:r>
            <a:r>
              <a:rPr lang="fr-CH" baseline="0" dirty="0" err="1" smtClean="0"/>
              <a:t>users</a:t>
            </a:r>
            <a:r>
              <a:rPr lang="fr-CH" baseline="0" dirty="0" smtClean="0"/>
              <a:t> </a:t>
            </a:r>
            <a:r>
              <a:rPr lang="fr-CH" baseline="0" dirty="0" err="1" smtClean="0"/>
              <a:t>around</a:t>
            </a:r>
            <a:r>
              <a:rPr lang="fr-CH" baseline="0" dirty="0" smtClean="0"/>
              <a:t> a </a:t>
            </a:r>
            <a:r>
              <a:rPr lang="fr-CH" baseline="0" dirty="0" err="1" smtClean="0"/>
              <a:t>same</a:t>
            </a:r>
            <a:r>
              <a:rPr lang="fr-CH" baseline="0" dirty="0" smtClean="0"/>
              <a:t> topic + MSF replies </a:t>
            </a:r>
          </a:p>
          <a:p>
            <a:r>
              <a:rPr lang="fr-CH" baseline="0" dirty="0" smtClean="0"/>
              <a:t>Not </a:t>
            </a:r>
            <a:r>
              <a:rPr lang="fr-CH" baseline="0" dirty="0" err="1" smtClean="0"/>
              <a:t>individual</a:t>
            </a:r>
            <a:r>
              <a:rPr lang="fr-CH" baseline="0" dirty="0" smtClean="0"/>
              <a:t> messages or </a:t>
            </a:r>
            <a:r>
              <a:rPr lang="fr-CH" baseline="0" dirty="0" err="1" smtClean="0"/>
              <a:t>comments</a:t>
            </a:r>
            <a:r>
              <a:rPr lang="fr-CH" baseline="0" dirty="0" smtClean="0"/>
              <a:t> </a:t>
            </a:r>
            <a:endParaRPr lang="en-A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Using social media for patient and community engagement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0980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Using social media for patient and community engagement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82012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err="1" smtClean="0"/>
              <a:t>Example</a:t>
            </a:r>
            <a:r>
              <a:rPr lang="fr-CH" dirty="0" smtClean="0"/>
              <a:t> of the </a:t>
            </a:r>
            <a:r>
              <a:rPr lang="fr-CH" dirty="0" err="1" smtClean="0"/>
              <a:t>waiting</a:t>
            </a:r>
            <a:r>
              <a:rPr lang="fr-CH" dirty="0" smtClean="0"/>
              <a:t> area</a:t>
            </a:r>
            <a:endParaRPr lang="en-A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Using social media for patient and community engagement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6956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A3C34-3733-4C41-BDB9-F782B8BB861B}" type="datetime1">
              <a:rPr lang="en-AU" smtClean="0"/>
              <a:t>26/04/2019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6598-F751-4649-A936-D376CE53569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2890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5FC6-C775-48CA-80DC-169039039B27}" type="datetime1">
              <a:rPr lang="en-AU" smtClean="0"/>
              <a:t>26/04/2019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6598-F751-4649-A936-D376CE53569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637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EB098-3975-45A1-BF37-0BC4C956444A}" type="datetime1">
              <a:rPr lang="en-AU" smtClean="0"/>
              <a:t>26/04/2019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6598-F751-4649-A936-D376CE53569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4925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7891B-9F45-4035-AA53-31CFFA65A13C}" type="datetime1">
              <a:rPr lang="en-AU" smtClean="0"/>
              <a:t>26/04/2019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6598-F751-4649-A936-D376CE53569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46465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9AA8D-090A-4BDA-8DE3-9DDAC77905C3}" type="datetime1">
              <a:rPr lang="en-AU" smtClean="0"/>
              <a:t>26/04/2019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6598-F751-4649-A936-D376CE53569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0093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799C-4951-4195-A2EB-D5F2339F2770}" type="datetime1">
              <a:rPr lang="en-AU" smtClean="0"/>
              <a:t>26/04/2019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6598-F751-4649-A936-D376CE53569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3040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B04E5-E12C-44CA-839A-E77DE3F3130E}" type="datetime1">
              <a:rPr lang="en-AU" smtClean="0"/>
              <a:t>26/04/2019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6598-F751-4649-A936-D376CE53569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4863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4D095-AD4C-4A89-8A99-45F1D2220D86}" type="datetime1">
              <a:rPr lang="en-AU" smtClean="0"/>
              <a:t>26/04/2019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6598-F751-4649-A936-D376CE53569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9257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F815-6A5D-4D15-8A61-5200D7855861}" type="datetime1">
              <a:rPr lang="en-AU" smtClean="0"/>
              <a:t>26/04/2019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6598-F751-4649-A936-D376CE53569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1764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5858-B846-4E80-9F21-F352109D1ADA}" type="datetime1">
              <a:rPr lang="en-AU" smtClean="0"/>
              <a:t>26/04/2019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6598-F751-4649-A936-D376CE53569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5307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CCC7-EEA9-4A70-A420-9E19F2B01B7D}" type="datetime1">
              <a:rPr lang="en-AU" smtClean="0"/>
              <a:t>26/04/2019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6598-F751-4649-A936-D376CE53569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8819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14491-BEC9-437F-B14A-DB9BA806F7A6}" type="datetime1">
              <a:rPr lang="en-AU" smtClean="0"/>
              <a:t>26/04/2019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86598-F751-4649-A936-D376CE53569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0138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MSF.Lebanon/videos/1248994841892420/" TargetMode="External"/><Relationship Id="rId3" Type="http://schemas.openxmlformats.org/officeDocument/2006/relationships/hyperlink" Target="https://www.facebook.com/MSF.Lebanon/photos/a.1713601518925953/2180482302237870/?type=3&amp;__tn__=EH-R" TargetMode="External"/><Relationship Id="rId7" Type="http://schemas.openxmlformats.org/officeDocument/2006/relationships/hyperlink" Target="https://www.facebook.com/MSF.Lebanon/videos/2189715417725383/" TargetMode="External"/><Relationship Id="rId12" Type="http://schemas.openxmlformats.org/officeDocument/2006/relationships/hyperlink" Target="https://www.facebook.com/MSF.Lebanon/posts/2194938254125608?__tn__=-R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MSF.Lebanon/photos/a.1713601518925953/2223090997977000/?type=3&amp;eid=ARBObHmSNRcGOtKoSNpB4y7jSzuSjZeDTCrYcz9nTtjxlaxXLPhkLUzSnlb7cYV06DvWrfGVG0RHVqXW&amp;__tn__=EHH-R" TargetMode="External"/><Relationship Id="rId11" Type="http://schemas.openxmlformats.org/officeDocument/2006/relationships/hyperlink" Target="https://www.facebook.com/MSF.Lebanon/photos/%D8%AA%D9%82%D8%AF%D9%91%D9%85-%D9%85%D8%B3%D8%AA%D8%B4%D9%81%D9%89-%D8%A3%D8%B7%D8%A8%D8%A7%D8%A1_%D8%A8%D9%84%D8%A7_%D8%AD%D8%AF%D9%88%D8%AF-%D9%81%D9%8A-%D8%A8%D8%B1_%D8%A7%D9%84%D9%8A%D8%A7%D8%B3-%D8%AE%D8%AF%D9%85%D8%A7%D8%AA-%D8%B7%D8%A8%D9%8A%D9%91%D8%A9-%D9%85%D8%AC%D9%91%D8%A7%D9%86%D9%8A%D9%91%D8%A9-%D9%84%D9%84%D8%B1%D8%A7%D8%B4%D8%AF%D9%8A%D9%86-%D9%81%D9%8A-%D8%A7%D9%84%D9%85%D8%AC%D8%A7%D9%84%D9%8A/2190440094575424/" TargetMode="External"/><Relationship Id="rId5" Type="http://schemas.openxmlformats.org/officeDocument/2006/relationships/hyperlink" Target="https://www.facebook.com/MSF.Lebanon/posts/2186287621657338?comment_id=2188020131484087&amp;reply_comment_id=2188438348108932&amp;comment_tracking=%7b%22tn%22:%22R#18&quot;}" TargetMode="External"/><Relationship Id="rId10" Type="http://schemas.openxmlformats.org/officeDocument/2006/relationships/hyperlink" Target="https://www.facebook.com/MSF.Lebanon/photos/a.1720387068247398/2201601043459329/?type=3&amp;eid=ARB9FSz-DzTNTQHaXF4gff7Ca1AfRPIH0URSLII2ajr7avzyKbkvoiduR-kTz0Jk7NyLsaDIe3cLqX23&amp;__tn__=EHH-R" TargetMode="External"/><Relationship Id="rId4" Type="http://schemas.openxmlformats.org/officeDocument/2006/relationships/hyperlink" Target="https://www.facebook.com/MSF.Lebanon/videos/%D8%AA%D9%82%D8%AF%D9%91%D9%85-%D9%85%D8%B3%D8%AA%D8%B4%D9%81%D9%89-%D8%A3%D8%B7%D8%A8%D8%A7%D8%A1_%D8%A8%D9%84%D8%A7_%D8%AD%D8%AF%D9%88%D8%AF-%D9%81%D9%8A-%D8%A8%D8%B1_%D8%A7%D9%84%D9%8A%D8%A7%D8%B3-%D8%AE%D8%AF%D9%85%D8%A7%D8%AA-%D8%B7%D8%A8%D9%8A%D9%91%D8%A9-%D9%85%D8%AC%D9%91%D8%A7%D9%86%D9%8A%D9%91%D8%A9-%D9%84%D9%84%D8%B1%D8%A7%D8%B4%D8%AF%D9%8A%D9%86-%D9%81%D9%8A-%D8%A7%D9%84%D9%85%D8%AC%D8%A7%D9%84%D9%8A/562338460892072/" TargetMode="External"/><Relationship Id="rId9" Type="http://schemas.openxmlformats.org/officeDocument/2006/relationships/hyperlink" Target="https://www.facebook.com/MSF.Lebanon/posts/2202643560021744?comment_id=2203064173313016&amp;reply_comment_id=2203074293312004&amp;comment_tracking=%7b%22tn%22:%22R#13&quot;}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story.php?story_fbid=2081091345510300&amp;id=1710352549250850&amp;__tn__=*s-R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MSF.Lebanon/posts/2045472949072140" TargetMode="External"/><Relationship Id="rId5" Type="http://schemas.openxmlformats.org/officeDocument/2006/relationships/hyperlink" Target="https://www.facebook.com/MSF.Lebanon/posts/2035943330025102" TargetMode="External"/><Relationship Id="rId4" Type="http://schemas.openxmlformats.org/officeDocument/2006/relationships/hyperlink" Target="https://www.facebook.com/1710352549250850/posts/2134718796814221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notesSlide" Target="../notesSlides/notesSlide8.xml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image" Target="../media/image16.wmf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8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mailto:msf-lebanon-com@msf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599643"/>
            <a:ext cx="8136904" cy="1243961"/>
          </a:xfrm>
        </p:spPr>
        <p:txBody>
          <a:bodyPr>
            <a:noAutofit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Using </a:t>
            </a:r>
            <a:r>
              <a:rPr lang="en-US" b="1" dirty="0"/>
              <a:t>social media for patient and community engagement: MSF’s experience in Lebanon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303498"/>
            <a:ext cx="6840760" cy="1134126"/>
          </a:xfrm>
        </p:spPr>
        <p:txBody>
          <a:bodyPr>
            <a:normAutofit lnSpcReduction="10000"/>
          </a:bodyPr>
          <a:lstStyle/>
          <a:p>
            <a:endParaRPr lang="en-AU" dirty="0"/>
          </a:p>
          <a:p>
            <a:r>
              <a:rPr lang="en-AU" dirty="0"/>
              <a:t> </a:t>
            </a:r>
            <a:r>
              <a:rPr lang="en-AU" sz="2400" b="1" dirty="0">
                <a:solidFill>
                  <a:srgbClr val="C00000"/>
                </a:solidFill>
              </a:rPr>
              <a:t>MSF Scientific </a:t>
            </a:r>
            <a:r>
              <a:rPr lang="en-AU" sz="2400" b="1" dirty="0" smtClean="0">
                <a:solidFill>
                  <a:srgbClr val="C00000"/>
                </a:solidFill>
              </a:rPr>
              <a:t>Days-Innovation </a:t>
            </a:r>
            <a:endParaRPr lang="en-AU" sz="2400" dirty="0">
              <a:solidFill>
                <a:srgbClr val="C00000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195736" y="3759882"/>
            <a:ext cx="6840760" cy="113412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 smtClean="0"/>
          </a:p>
          <a:p>
            <a:pPr algn="r"/>
            <a:r>
              <a:rPr lang="en-AU" dirty="0" smtClean="0">
                <a:solidFill>
                  <a:schemeClr val="tx1"/>
                </a:solidFill>
              </a:rPr>
              <a:t> </a:t>
            </a:r>
            <a:r>
              <a:rPr lang="en-US" sz="3600" dirty="0">
                <a:solidFill>
                  <a:schemeClr val="tx1"/>
                </a:solidFill>
              </a:rPr>
              <a:t>*</a:t>
            </a:r>
            <a:r>
              <a:rPr lang="en-US" sz="3600" b="1" dirty="0" err="1">
                <a:solidFill>
                  <a:schemeClr val="tx1"/>
                </a:solidFill>
              </a:rPr>
              <a:t>Jinane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Saad</a:t>
            </a:r>
            <a:r>
              <a:rPr lang="en-US" sz="3600" dirty="0">
                <a:solidFill>
                  <a:schemeClr val="tx1"/>
                </a:solidFill>
              </a:rPr>
              <a:t>, Mario  </a:t>
            </a:r>
            <a:r>
              <a:rPr lang="en-US" sz="3600" dirty="0" err="1">
                <a:solidFill>
                  <a:schemeClr val="tx1"/>
                </a:solidFill>
              </a:rPr>
              <a:t>Fawaz</a:t>
            </a:r>
            <a:r>
              <a:rPr lang="en-US" sz="3600" dirty="0">
                <a:solidFill>
                  <a:schemeClr val="tx1"/>
                </a:solidFill>
              </a:rPr>
              <a:t>, Jesse </a:t>
            </a:r>
            <a:r>
              <a:rPr lang="en-US" sz="3600" dirty="0" smtClean="0">
                <a:solidFill>
                  <a:schemeClr val="tx1"/>
                </a:solidFill>
              </a:rPr>
              <a:t>Verschuere</a:t>
            </a:r>
          </a:p>
          <a:p>
            <a:pPr algn="l"/>
            <a:r>
              <a:rPr lang="en-AU" sz="3600" dirty="0" smtClean="0">
                <a:solidFill>
                  <a:schemeClr val="tx1"/>
                </a:solidFill>
              </a:rPr>
              <a:t>             @</a:t>
            </a:r>
            <a:r>
              <a:rPr lang="en-AU" sz="3600" dirty="0" err="1" smtClean="0">
                <a:solidFill>
                  <a:schemeClr val="tx1"/>
                </a:solidFill>
              </a:rPr>
              <a:t>Jinanos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endParaRPr lang="en-AU" sz="3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25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96" y="33468"/>
            <a:ext cx="9001000" cy="972108"/>
          </a:xfrm>
        </p:spPr>
        <p:txBody>
          <a:bodyPr>
            <a:normAutofit fontScale="90000"/>
          </a:bodyPr>
          <a:lstStyle/>
          <a:p>
            <a:pPr algn="l"/>
            <a:r>
              <a:rPr lang="fr-CH" sz="4900" dirty="0"/>
              <a:t>MSF In Lebanon</a:t>
            </a:r>
            <a:r>
              <a:rPr lang="fr-CH" dirty="0"/>
              <a:t>: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700" dirty="0"/>
              <a:t>42-year relationship between MSF and Lebanon</a:t>
            </a:r>
            <a:endParaRPr lang="en-AU" sz="27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1095388"/>
            <a:ext cx="3601676" cy="174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s://msf-media.imgix.net/Docs/MSF/Media/TR3/5/4/4/c/MSF4355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084897"/>
            <a:ext cx="3528392" cy="175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32040" y="2930986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Palestinian refugee camp of </a:t>
            </a:r>
            <a:r>
              <a:rPr lang="en-US" dirty="0" err="1"/>
              <a:t>Burj</a:t>
            </a:r>
            <a:r>
              <a:rPr lang="en-US" dirty="0"/>
              <a:t> el-</a:t>
            </a:r>
            <a:r>
              <a:rPr lang="en-US" dirty="0" err="1"/>
              <a:t>Bra</a:t>
            </a:r>
            <a:r>
              <a:rPr lang="en-US" dirty="0" err="1" smtClean="0"/>
              <a:t>jneh</a:t>
            </a:r>
            <a:r>
              <a:rPr lang="en-US" dirty="0" smtClean="0"/>
              <a:t>, 2009/</a:t>
            </a:r>
            <a:r>
              <a:rPr lang="en-AU" dirty="0" smtClean="0"/>
              <a:t>Lara </a:t>
            </a:r>
            <a:r>
              <a:rPr lang="en-AU" dirty="0" err="1" smtClean="0"/>
              <a:t>Arapguirlian</a:t>
            </a:r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611561" y="2878641"/>
            <a:ext cx="3675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Hospital in Beirut ,1981/MSF</a:t>
            </a:r>
            <a:endParaRPr lang="en-A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71" y="3273828"/>
            <a:ext cx="3600400" cy="179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499992" y="4299942"/>
            <a:ext cx="3744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Makeshift refugee camp, Baalbek, </a:t>
            </a:r>
            <a:r>
              <a:rPr lang="en-US" dirty="0" err="1" smtClean="0"/>
              <a:t>Bekaa</a:t>
            </a:r>
            <a:r>
              <a:rPr lang="en-US" dirty="0" smtClean="0"/>
              <a:t> valley, 2013</a:t>
            </a:r>
            <a:r>
              <a:rPr lang="en-US" dirty="0"/>
              <a:t>/</a:t>
            </a:r>
            <a:r>
              <a:rPr lang="en-US" dirty="0" smtClean="0"/>
              <a:t> Michael Goldfarb/MSF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55409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7504" y="87474"/>
            <a:ext cx="8856984" cy="918102"/>
          </a:xfrm>
        </p:spPr>
        <p:txBody>
          <a:bodyPr>
            <a:noAutofit/>
          </a:bodyPr>
          <a:lstStyle/>
          <a:p>
            <a:pPr algn="l"/>
            <a:r>
              <a:rPr lang="fr-CH" dirty="0"/>
              <a:t>MSF In </a:t>
            </a:r>
            <a:r>
              <a:rPr lang="fr-CH" dirty="0" smtClean="0"/>
              <a:t>Lebanon</a:t>
            </a:r>
            <a:r>
              <a:rPr lang="fr-CH" sz="2800" dirty="0" smtClean="0"/>
              <a:t>:</a:t>
            </a:r>
            <a:br>
              <a:rPr lang="fr-CH" sz="2800" dirty="0" smtClean="0"/>
            </a:br>
            <a:r>
              <a:rPr lang="en-AU" sz="2400" dirty="0" smtClean="0"/>
              <a:t>Facilitating </a:t>
            </a:r>
            <a:r>
              <a:rPr lang="en-AU" sz="2400" dirty="0"/>
              <a:t>access to healthcare for </a:t>
            </a:r>
            <a:r>
              <a:rPr lang="en-AU" sz="2400" dirty="0" smtClean="0"/>
              <a:t>vulnerable communities</a:t>
            </a:r>
            <a:endParaRPr lang="en-AU" sz="2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03598"/>
            <a:ext cx="6595379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577" y="2247714"/>
            <a:ext cx="3264102" cy="1674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056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87474"/>
            <a:ext cx="8651304" cy="702078"/>
          </a:xfrm>
        </p:spPr>
        <p:txBody>
          <a:bodyPr>
            <a:noAutofit/>
          </a:bodyPr>
          <a:lstStyle/>
          <a:p>
            <a:pPr algn="l"/>
            <a:r>
              <a:rPr lang="fr-CH" dirty="0" smtClean="0"/>
              <a:t>Social </a:t>
            </a:r>
            <a:r>
              <a:rPr lang="fr-CH" dirty="0"/>
              <a:t>Media </a:t>
            </a:r>
            <a:r>
              <a:rPr lang="fr-CH" dirty="0" smtClean="0"/>
              <a:t>Use In Lebanon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43558"/>
            <a:ext cx="7344816" cy="3960440"/>
          </a:xfrm>
        </p:spPr>
        <p:txBody>
          <a:bodyPr>
            <a:normAutofit fontScale="32500" lnSpcReduction="20000"/>
          </a:bodyPr>
          <a:lstStyle/>
          <a:p>
            <a:r>
              <a:rPr lang="en-US" sz="7400" dirty="0" smtClean="0">
                <a:solidFill>
                  <a:srgbClr val="C00000"/>
                </a:solidFill>
              </a:rPr>
              <a:t>75% </a:t>
            </a:r>
            <a:r>
              <a:rPr lang="en-US" sz="7400" dirty="0" smtClean="0"/>
              <a:t>: Internet </a:t>
            </a:r>
            <a:r>
              <a:rPr lang="en-US" sz="7400" dirty="0"/>
              <a:t>penetration in Lebanon </a:t>
            </a:r>
            <a:r>
              <a:rPr lang="en-US" sz="7400" dirty="0" smtClean="0">
                <a:solidFill>
                  <a:srgbClr val="C00000"/>
                </a:solidFill>
              </a:rPr>
              <a:t>in 2016</a:t>
            </a:r>
          </a:p>
          <a:p>
            <a:pPr marL="0" indent="0">
              <a:buNone/>
            </a:pPr>
            <a:r>
              <a:rPr lang="en-US" sz="7400" dirty="0" smtClean="0"/>
              <a:t> (internetworldstats.com</a:t>
            </a:r>
            <a:r>
              <a:rPr lang="en-US" sz="7400" dirty="0" smtClean="0"/>
              <a:t>)</a:t>
            </a:r>
            <a:endParaRPr lang="en-US" sz="7400" dirty="0" smtClean="0"/>
          </a:p>
          <a:p>
            <a:r>
              <a:rPr lang="en-US" sz="7400" dirty="0" smtClean="0">
                <a:solidFill>
                  <a:srgbClr val="C00000"/>
                </a:solidFill>
              </a:rPr>
              <a:t>WhatsApp</a:t>
            </a:r>
            <a:r>
              <a:rPr lang="en-US" sz="7400" dirty="0" smtClean="0"/>
              <a:t> was the most used social media channel in Lebanon, followed by </a:t>
            </a:r>
            <a:r>
              <a:rPr lang="en-US" sz="7400" dirty="0" err="1" smtClean="0">
                <a:solidFill>
                  <a:srgbClr val="C00000"/>
                </a:solidFill>
              </a:rPr>
              <a:t>FaceBook</a:t>
            </a:r>
            <a:r>
              <a:rPr lang="en-US" sz="7400" dirty="0" smtClean="0"/>
              <a:t>.</a:t>
            </a:r>
          </a:p>
          <a:p>
            <a:pPr marL="0" indent="0">
              <a:buNone/>
            </a:pPr>
            <a:r>
              <a:rPr lang="en-US" sz="7400" dirty="0" smtClean="0">
                <a:solidFill>
                  <a:srgbClr val="C00000"/>
                </a:solidFill>
              </a:rPr>
              <a:t>99</a:t>
            </a:r>
            <a:r>
              <a:rPr lang="en-US" sz="7400" dirty="0">
                <a:solidFill>
                  <a:srgbClr val="C00000"/>
                </a:solidFill>
              </a:rPr>
              <a:t>% </a:t>
            </a:r>
            <a:r>
              <a:rPr lang="en-US" sz="7400" dirty="0"/>
              <a:t>of total SM users in Lebanon are </a:t>
            </a:r>
            <a:r>
              <a:rPr lang="en-US" sz="7400" dirty="0" smtClean="0"/>
              <a:t>subscribers </a:t>
            </a:r>
            <a:r>
              <a:rPr lang="en-US" sz="7400" dirty="0"/>
              <a:t>in WhatsApp</a:t>
            </a:r>
            <a:r>
              <a:rPr lang="en-US" sz="7400" dirty="0" smtClean="0"/>
              <a:t>. </a:t>
            </a:r>
            <a:endParaRPr lang="en-AU" sz="7400" dirty="0"/>
          </a:p>
          <a:p>
            <a:pPr marL="0" indent="0">
              <a:buNone/>
            </a:pPr>
            <a:r>
              <a:rPr lang="en-US" sz="7400" dirty="0">
                <a:solidFill>
                  <a:srgbClr val="C00000"/>
                </a:solidFill>
              </a:rPr>
              <a:t>95% </a:t>
            </a:r>
            <a:r>
              <a:rPr lang="en-US" sz="7400" dirty="0"/>
              <a:t>of social media users in Lebanon are current subscribers in Facebook.</a:t>
            </a:r>
            <a:endParaRPr lang="en-AU" sz="7400" dirty="0"/>
          </a:p>
          <a:p>
            <a:pPr marL="0" indent="0">
              <a:buNone/>
            </a:pPr>
            <a:r>
              <a:rPr lang="en-US" sz="7400" dirty="0" smtClean="0"/>
              <a:t>(Arab Social Media Report, </a:t>
            </a:r>
            <a:r>
              <a:rPr lang="en-US" sz="7400" dirty="0" smtClean="0">
                <a:solidFill>
                  <a:srgbClr val="C00000"/>
                </a:solidFill>
              </a:rPr>
              <a:t>2015</a:t>
            </a:r>
            <a:r>
              <a:rPr lang="en-US" sz="7400" dirty="0" smtClean="0"/>
              <a:t>)</a:t>
            </a:r>
            <a:endParaRPr lang="en-US" sz="7400" dirty="0"/>
          </a:p>
          <a:p>
            <a:r>
              <a:rPr lang="en-US" sz="7400" dirty="0" smtClean="0">
                <a:solidFill>
                  <a:srgbClr val="C00000"/>
                </a:solidFill>
              </a:rPr>
              <a:t>Over </a:t>
            </a:r>
            <a:r>
              <a:rPr lang="en-US" sz="7400" dirty="0">
                <a:solidFill>
                  <a:srgbClr val="C00000"/>
                </a:solidFill>
              </a:rPr>
              <a:t>one million</a:t>
            </a:r>
            <a:r>
              <a:rPr lang="en-US" sz="7400" dirty="0"/>
              <a:t> refugees are connected </a:t>
            </a:r>
            <a:r>
              <a:rPr lang="en-US" sz="7400" dirty="0" smtClean="0"/>
              <a:t>in Lebanon (</a:t>
            </a:r>
            <a:r>
              <a:rPr lang="en-AU" sz="7400" dirty="0" smtClean="0"/>
              <a:t>UNHCR </a:t>
            </a:r>
            <a:r>
              <a:rPr lang="en-AU" sz="7400" dirty="0"/>
              <a:t>Connecting Refugees </a:t>
            </a:r>
            <a:r>
              <a:rPr lang="en-AU" sz="7400" dirty="0" smtClean="0"/>
              <a:t>Study, </a:t>
            </a:r>
            <a:r>
              <a:rPr lang="en-AU" sz="7400" dirty="0" smtClean="0">
                <a:solidFill>
                  <a:srgbClr val="C00000"/>
                </a:solidFill>
              </a:rPr>
              <a:t>2016</a:t>
            </a:r>
            <a:r>
              <a:rPr lang="en-AU" sz="7400" dirty="0" smtClean="0"/>
              <a:t>)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789417"/>
            <a:ext cx="2742024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731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95486"/>
            <a:ext cx="8784976" cy="1008112"/>
          </a:xfrm>
        </p:spPr>
        <p:txBody>
          <a:bodyPr>
            <a:noAutofit/>
          </a:bodyPr>
          <a:lstStyle/>
          <a:p>
            <a:pPr algn="l"/>
            <a:r>
              <a:rPr lang="fr-CH" dirty="0" smtClean="0"/>
              <a:t>MSF </a:t>
            </a:r>
            <a:r>
              <a:rPr lang="fr-CH" dirty="0"/>
              <a:t>use of Social </a:t>
            </a:r>
            <a:r>
              <a:rPr lang="fr-CH" dirty="0" smtClean="0"/>
              <a:t>Media in Lebanon: FACEBOOK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1" y="1347614"/>
            <a:ext cx="4547187" cy="3672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H" sz="2400" dirty="0" smtClean="0">
                <a:solidFill>
                  <a:srgbClr val="C00000"/>
                </a:solidFill>
              </a:rPr>
              <a:t>March 2016</a:t>
            </a:r>
            <a:r>
              <a:rPr lang="fr-CH" sz="2400" dirty="0" smtClean="0"/>
              <a:t>: </a:t>
            </a:r>
            <a:r>
              <a:rPr lang="fr-CH" sz="2400" dirty="0" err="1" smtClean="0"/>
              <a:t>Creation</a:t>
            </a:r>
            <a:r>
              <a:rPr lang="fr-CH" sz="2400" dirty="0" smtClean="0"/>
              <a:t> of Lebanon FB page </a:t>
            </a:r>
          </a:p>
          <a:p>
            <a:pPr marL="0" indent="0">
              <a:buNone/>
            </a:pPr>
            <a:r>
              <a:rPr lang="fr-CH" sz="2400" b="1" dirty="0" smtClean="0"/>
              <a:t>Main objectives:</a:t>
            </a:r>
          </a:p>
          <a:p>
            <a:r>
              <a:rPr lang="fr-CH" sz="2400" dirty="0" err="1" smtClean="0"/>
              <a:t>Visibility</a:t>
            </a:r>
            <a:r>
              <a:rPr lang="fr-CH" sz="2400" dirty="0" smtClean="0"/>
              <a:t> </a:t>
            </a:r>
          </a:p>
          <a:p>
            <a:r>
              <a:rPr lang="fr-CH" sz="2400" dirty="0" smtClean="0"/>
              <a:t>Support the local and </a:t>
            </a:r>
            <a:r>
              <a:rPr lang="fr-CH" sz="2400" dirty="0" err="1" smtClean="0"/>
              <a:t>regional</a:t>
            </a:r>
            <a:r>
              <a:rPr lang="fr-CH" sz="2400" dirty="0" smtClean="0"/>
              <a:t> </a:t>
            </a:r>
            <a:r>
              <a:rPr lang="fr-CH" sz="2400" dirty="0" err="1"/>
              <a:t>r</a:t>
            </a:r>
            <a:r>
              <a:rPr lang="fr-CH" sz="2400" dirty="0" err="1" smtClean="0"/>
              <a:t>ecruitement</a:t>
            </a:r>
            <a:r>
              <a:rPr lang="fr-CH" sz="2400" dirty="0" smtClean="0"/>
              <a:t> </a:t>
            </a:r>
          </a:p>
          <a:p>
            <a:r>
              <a:rPr lang="fr-CH" sz="2400" dirty="0" smtClean="0">
                <a:solidFill>
                  <a:srgbClr val="C00000"/>
                </a:solidFill>
              </a:rPr>
              <a:t>Engagement </a:t>
            </a:r>
            <a:r>
              <a:rPr lang="fr-CH" sz="2400" dirty="0" err="1" smtClean="0">
                <a:solidFill>
                  <a:srgbClr val="C00000"/>
                </a:solidFill>
              </a:rPr>
              <a:t>with</a:t>
            </a:r>
            <a:r>
              <a:rPr lang="fr-CH" sz="2400" dirty="0" smtClean="0">
                <a:solidFill>
                  <a:srgbClr val="C00000"/>
                </a:solidFill>
              </a:rPr>
              <a:t> local </a:t>
            </a:r>
            <a:r>
              <a:rPr lang="fr-CH" sz="2400" dirty="0" err="1" smtClean="0">
                <a:solidFill>
                  <a:srgbClr val="C00000"/>
                </a:solidFill>
              </a:rPr>
              <a:t>communities</a:t>
            </a:r>
            <a:r>
              <a:rPr lang="fr-CH" sz="2400" dirty="0" smtClean="0">
                <a:solidFill>
                  <a:srgbClr val="C00000"/>
                </a:solidFill>
              </a:rPr>
              <a:t>?</a:t>
            </a:r>
            <a:r>
              <a:rPr lang="ar-LB" sz="2400" dirty="0" smtClean="0">
                <a:solidFill>
                  <a:srgbClr val="C00000"/>
                </a:solidFill>
              </a:rPr>
              <a:t>!</a:t>
            </a:r>
            <a:r>
              <a:rPr lang="fr-CH" sz="2400" dirty="0" smtClean="0"/>
              <a:t> </a:t>
            </a:r>
            <a:endParaRPr lang="en-A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8" r="16371" b="35370"/>
          <a:stretch/>
        </p:blipFill>
        <p:spPr bwMode="auto">
          <a:xfrm>
            <a:off x="4499992" y="1142021"/>
            <a:ext cx="4422083" cy="1891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652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05979"/>
            <a:ext cx="8712968" cy="857250"/>
          </a:xfrm>
        </p:spPr>
        <p:txBody>
          <a:bodyPr>
            <a:noAutofit/>
          </a:bodyPr>
          <a:lstStyle/>
          <a:p>
            <a:r>
              <a:rPr lang="fr-CH" dirty="0">
                <a:latin typeface="+mn-lt"/>
                <a:ea typeface="+mn-ea"/>
                <a:cs typeface="+mn-cs"/>
              </a:rPr>
              <a:t>MSF use of Social Media in Lebanon</a:t>
            </a:r>
            <a:r>
              <a:rPr lang="fr-CH" dirty="0" smtClean="0">
                <a:latin typeface="+mn-lt"/>
                <a:ea typeface="+mn-ea"/>
                <a:cs typeface="+mn-cs"/>
              </a:rPr>
              <a:t>:</a:t>
            </a:r>
            <a:endParaRPr lang="en-AU" dirty="0"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59582"/>
            <a:ext cx="5040560" cy="38164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sz="2600" dirty="0" smtClean="0"/>
              <a:t>“Since 2016, the MSF</a:t>
            </a:r>
            <a:r>
              <a:rPr lang="en-AU" sz="2600" dirty="0"/>
              <a:t> </a:t>
            </a:r>
            <a:r>
              <a:rPr lang="en-AU" sz="2600" dirty="0" smtClean="0"/>
              <a:t>Lebanon Facebook page was used systematically </a:t>
            </a:r>
            <a:r>
              <a:rPr lang="en-US" sz="2600" dirty="0" smtClean="0"/>
              <a:t>as a complementary tool alongside existing Community engagement and health promotion (HP) approaches in Lebanon, providing a two-way communications platform between MSF and the community.”</a:t>
            </a:r>
            <a:endParaRPr lang="en-US" sz="2600" dirty="0"/>
          </a:p>
          <a:p>
            <a:pPr marL="0" indent="0">
              <a:buNone/>
            </a:pPr>
            <a:r>
              <a:rPr lang="fr-CH" sz="2600" dirty="0" smtClean="0">
                <a:solidFill>
                  <a:srgbClr val="C00000"/>
                </a:solidFill>
              </a:rPr>
              <a:t>The  </a:t>
            </a:r>
            <a:r>
              <a:rPr lang="fr-CH" sz="2600" dirty="0" err="1" smtClean="0">
                <a:solidFill>
                  <a:srgbClr val="C00000"/>
                </a:solidFill>
              </a:rPr>
              <a:t>aim</a:t>
            </a:r>
            <a:r>
              <a:rPr lang="fr-CH" sz="2600" dirty="0" smtClean="0">
                <a:solidFill>
                  <a:srgbClr val="C00000"/>
                </a:solidFill>
              </a:rPr>
              <a:t> </a:t>
            </a:r>
            <a:r>
              <a:rPr lang="fr-CH" sz="2600" dirty="0" err="1" smtClean="0">
                <a:solidFill>
                  <a:srgbClr val="C00000"/>
                </a:solidFill>
              </a:rPr>
              <a:t>is</a:t>
            </a:r>
            <a:r>
              <a:rPr lang="fr-CH" sz="2600" dirty="0" smtClean="0">
                <a:solidFill>
                  <a:srgbClr val="C00000"/>
                </a:solidFill>
              </a:rPr>
              <a:t>  </a:t>
            </a:r>
            <a:r>
              <a:rPr lang="fr-CH" sz="2600" dirty="0"/>
              <a:t>t</a:t>
            </a:r>
            <a:r>
              <a:rPr lang="fr-CH" sz="2600" dirty="0" smtClean="0"/>
              <a:t>o asses the </a:t>
            </a:r>
            <a:r>
              <a:rPr lang="en-US" sz="2600" dirty="0" smtClean="0"/>
              <a:t>potential of social media in helping to engage with </a:t>
            </a:r>
            <a:r>
              <a:rPr lang="en-AU" sz="2600" dirty="0" smtClean="0"/>
              <a:t>patients and local </a:t>
            </a:r>
            <a:r>
              <a:rPr lang="en-AU" sz="2600" dirty="0" smtClean="0"/>
              <a:t>communities.</a:t>
            </a:r>
            <a:endParaRPr lang="en-AU" sz="2600" dirty="0" smtClean="0"/>
          </a:p>
          <a:p>
            <a:pPr marL="0" indent="0">
              <a:buNone/>
            </a:pPr>
            <a:endParaRPr lang="en-A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089452"/>
            <a:ext cx="3672408" cy="2597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08104" y="3755236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600" i="1" dirty="0" smtClean="0"/>
              <a:t>David </a:t>
            </a:r>
            <a:r>
              <a:rPr lang="fr-CH" sz="1600" i="1" dirty="0" err="1" smtClean="0"/>
              <a:t>DiLerenzo</a:t>
            </a:r>
            <a:r>
              <a:rPr lang="fr-CH" sz="1600" i="1" dirty="0" smtClean="0"/>
              <a:t> </a:t>
            </a:r>
            <a:endParaRPr lang="en-AU" sz="1600" i="1" dirty="0"/>
          </a:p>
        </p:txBody>
      </p:sp>
    </p:spTree>
    <p:extLst>
      <p:ext uri="{BB962C8B-B14F-4D97-AF65-F5344CB8AC3E}">
        <p14:creationId xmlns:p14="http://schemas.microsoft.com/office/powerpoint/2010/main" val="369462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8229600" cy="857250"/>
          </a:xfrm>
        </p:spPr>
        <p:txBody>
          <a:bodyPr/>
          <a:lstStyle/>
          <a:p>
            <a:r>
              <a:rPr lang="fr-CH" dirty="0" err="1"/>
              <a:t>M</a:t>
            </a:r>
            <a:r>
              <a:rPr lang="fr-CH" dirty="0" err="1" smtClean="0"/>
              <a:t>ethodology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59582"/>
            <a:ext cx="8856984" cy="396044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800" b="1" dirty="0" smtClean="0"/>
              <a:t>Descriptive</a:t>
            </a:r>
            <a:r>
              <a:rPr lang="en-US" sz="3800" dirty="0" smtClean="0"/>
              <a:t>, retrospective analysis between Jan 2018-Dec 2018 of</a:t>
            </a:r>
            <a:r>
              <a:rPr lang="en-US" sz="3800" dirty="0" smtClean="0"/>
              <a:t>:</a:t>
            </a:r>
          </a:p>
          <a:p>
            <a:pPr marL="0" indent="0">
              <a:buNone/>
            </a:pPr>
            <a:endParaRPr lang="en-US" sz="3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3800" dirty="0" smtClean="0"/>
              <a:t>Facebook </a:t>
            </a:r>
            <a:r>
              <a:rPr lang="en-US" sz="3800" dirty="0" smtClean="0"/>
              <a:t>fans</a:t>
            </a:r>
            <a:r>
              <a:rPr lang="en-AU" sz="3800" dirty="0" smtClean="0"/>
              <a:t>’</a:t>
            </a:r>
            <a:r>
              <a:rPr lang="en-US" sz="3800" dirty="0" smtClean="0"/>
              <a:t> profiles (demography, gender, age, language of </a:t>
            </a:r>
            <a:r>
              <a:rPr lang="en-US" sz="3800" dirty="0" err="1" smtClean="0"/>
              <a:t>peopole</a:t>
            </a:r>
            <a:r>
              <a:rPr lang="en-US" sz="3800" dirty="0" smtClean="0"/>
              <a:t> who like the page</a:t>
            </a:r>
            <a:r>
              <a:rPr lang="fr-CH" sz="3800" dirty="0" smtClean="0"/>
              <a:t>)</a:t>
            </a:r>
            <a:endParaRPr lang="en-US" sz="3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CH" sz="3800" dirty="0" smtClean="0"/>
              <a:t> </a:t>
            </a:r>
            <a:r>
              <a:rPr lang="en-US" sz="3800" dirty="0" smtClean="0"/>
              <a:t>Online engagement on the Facebook page (videos views, reactions, number of direct messages, comments.…)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800" dirty="0" smtClean="0"/>
              <a:t>MSF</a:t>
            </a:r>
            <a:r>
              <a:rPr lang="en-AU" sz="3800" dirty="0" smtClean="0"/>
              <a:t>’s </a:t>
            </a:r>
            <a:r>
              <a:rPr lang="en-US" sz="3800" dirty="0"/>
              <a:t>p</a:t>
            </a:r>
            <a:r>
              <a:rPr lang="en-US" sz="3800" dirty="0" smtClean="0"/>
              <a:t>ublished content </a:t>
            </a:r>
            <a:r>
              <a:rPr lang="fr-CH" sz="3800" dirty="0" smtClean="0"/>
              <a:t>(</a:t>
            </a:r>
            <a:r>
              <a:rPr lang="fr-CH" sz="3800" dirty="0" err="1" smtClean="0"/>
              <a:t>categorisiation</a:t>
            </a:r>
            <a:r>
              <a:rPr lang="fr-CH" sz="3800" dirty="0" smtClean="0"/>
              <a:t> by topic)</a:t>
            </a:r>
            <a:endParaRPr lang="en-US" sz="3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3800" dirty="0" smtClean="0"/>
              <a:t>In </a:t>
            </a:r>
            <a:r>
              <a:rPr lang="en-US" sz="3800" dirty="0" err="1" smtClean="0"/>
              <a:t>debth</a:t>
            </a:r>
            <a:r>
              <a:rPr lang="en-US" sz="3800" dirty="0" smtClean="0"/>
              <a:t> analysis of conversations: </a:t>
            </a:r>
            <a:r>
              <a:rPr lang="en-US" sz="3800" dirty="0" err="1" smtClean="0"/>
              <a:t>categorisation</a:t>
            </a:r>
            <a:r>
              <a:rPr lang="en-US" sz="3800" dirty="0" smtClean="0"/>
              <a:t> by topic </a:t>
            </a:r>
            <a:r>
              <a:rPr lang="en-US" sz="3800" dirty="0" smtClean="0"/>
              <a:t>of </a:t>
            </a:r>
            <a:r>
              <a:rPr lang="en-US" sz="3800" dirty="0"/>
              <a:t>private messages and comments sent to the page in </a:t>
            </a:r>
            <a:r>
              <a:rPr lang="en-US" sz="3800" dirty="0" smtClean="0"/>
              <a:t>Q4 2018</a:t>
            </a:r>
            <a:r>
              <a:rPr lang="en-US" sz="3800" dirty="0"/>
              <a:t>. </a:t>
            </a:r>
            <a:endParaRPr lang="en-US" sz="3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3800" dirty="0" smtClean="0"/>
              <a:t> Description of the management process of the FB page  </a:t>
            </a:r>
            <a:endParaRPr lang="en-AU" sz="3800" dirty="0" smtClean="0"/>
          </a:p>
          <a:p>
            <a:pPr>
              <a:buFontTx/>
              <a:buChar char="-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3475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8229600" cy="857250"/>
          </a:xfrm>
        </p:spPr>
        <p:txBody>
          <a:bodyPr/>
          <a:lstStyle/>
          <a:p>
            <a:r>
              <a:rPr lang="fr-CH" dirty="0" err="1"/>
              <a:t>M</a:t>
            </a:r>
            <a:r>
              <a:rPr lang="fr-CH" dirty="0" err="1" smtClean="0"/>
              <a:t>ethodology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896" y="987574"/>
            <a:ext cx="4176464" cy="37444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Data was extracted using:</a:t>
            </a:r>
          </a:p>
          <a:p>
            <a:r>
              <a:rPr lang="en-US" sz="2400" dirty="0"/>
              <a:t>Hootsuite &amp; Facebook </a:t>
            </a:r>
            <a:r>
              <a:rPr lang="en-US" sz="2400" dirty="0" smtClean="0"/>
              <a:t>insights  (provide overview of page performance)</a:t>
            </a:r>
          </a:p>
          <a:p>
            <a:r>
              <a:rPr lang="en-US" sz="2400" dirty="0" smtClean="0"/>
              <a:t>Sysomos (extraction of direct messages and comments content)</a:t>
            </a:r>
          </a:p>
          <a:p>
            <a:r>
              <a:rPr lang="en-US" sz="2400" dirty="0" smtClean="0"/>
              <a:t>Manual extraction (to cover the gaps mainly related to content of the conversations)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275606"/>
            <a:ext cx="4608512" cy="2518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20072" y="3971261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Q4 2018, Page performance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7888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83518"/>
            <a:ext cx="8856984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Ethics</a:t>
            </a:r>
            <a:br>
              <a:rPr lang="en-US" sz="2400" b="1" dirty="0"/>
            </a:br>
            <a:r>
              <a:rPr lang="en-US" sz="2400" dirty="0"/>
              <a:t>This description/evaluation of an innovation project did not involve human participants or their data; the MSF Ethics Framework for Innovation (or equivalent) was applied to help identify and mitigate potential harms. </a:t>
            </a:r>
            <a:endParaRPr lang="en-AU" sz="2400" dirty="0"/>
          </a:p>
          <a:p>
            <a:pPr>
              <a:buFontTx/>
              <a:buChar char="-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4398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1520" y="987573"/>
            <a:ext cx="8712968" cy="40176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400" b="1" dirty="0" smtClean="0">
                <a:solidFill>
                  <a:schemeClr val="dk1"/>
                </a:solidFill>
              </a:rPr>
              <a:t>Facebook fans Profile </a:t>
            </a:r>
            <a:r>
              <a:rPr lang="en-US" sz="2400" b="1" dirty="0" smtClean="0"/>
              <a:t>(</a:t>
            </a:r>
            <a:r>
              <a:rPr lang="en-US" sz="2400" b="1" dirty="0"/>
              <a:t>users who “like” the page</a:t>
            </a:r>
            <a:r>
              <a:rPr lang="en-US" sz="2400" b="1" dirty="0" smtClean="0"/>
              <a:t>)</a:t>
            </a:r>
            <a:r>
              <a:rPr lang="en-AU" sz="2400" b="1" dirty="0">
                <a:solidFill>
                  <a:schemeClr val="dk1"/>
                </a:solidFill>
              </a:rPr>
              <a:t>:</a:t>
            </a:r>
            <a:endParaRPr lang="en-AU" sz="2400" b="1" dirty="0" smtClean="0">
              <a:solidFill>
                <a:schemeClr val="dk1"/>
              </a:solidFill>
            </a:endParaRPr>
          </a:p>
          <a:p>
            <a:r>
              <a:rPr lang="en-AU" sz="2400" dirty="0" smtClean="0">
                <a:solidFill>
                  <a:schemeClr val="dk1"/>
                </a:solidFill>
              </a:rPr>
              <a:t>50,600 fan by end of December 2018</a:t>
            </a:r>
          </a:p>
          <a:p>
            <a:pPr marL="285750" lvl="0" indent="-285750">
              <a:spcBef>
                <a:spcPts val="0"/>
              </a:spcBef>
            </a:pPr>
            <a:r>
              <a:rPr lang="en-AU" sz="2400" b="1" dirty="0">
                <a:solidFill>
                  <a:prstClr val="black"/>
                </a:solidFill>
              </a:rPr>
              <a:t>60.28% of our fans on Facebook are from Lebanon</a:t>
            </a:r>
            <a:r>
              <a:rPr lang="en-AU" sz="2400" dirty="0">
                <a:solidFill>
                  <a:prstClr val="black"/>
                </a:solidFill>
              </a:rPr>
              <a:t>, </a:t>
            </a:r>
            <a:r>
              <a:rPr lang="en-US" sz="2400" dirty="0">
                <a:solidFill>
                  <a:srgbClr val="C00000"/>
                </a:solidFill>
              </a:rPr>
              <a:t>the majority are based the regions of MSF</a:t>
            </a:r>
            <a:r>
              <a:rPr lang="en-AU" sz="2400" dirty="0">
                <a:solidFill>
                  <a:srgbClr val="C00000"/>
                </a:solidFill>
              </a:rPr>
              <a:t>’s</a:t>
            </a:r>
            <a:r>
              <a:rPr lang="en-US" sz="2400" dirty="0">
                <a:solidFill>
                  <a:srgbClr val="C00000"/>
                </a:solidFill>
              </a:rPr>
              <a:t> operations (Beirut; </a:t>
            </a:r>
            <a:r>
              <a:rPr lang="en-US" sz="2400" dirty="0" smtClean="0">
                <a:solidFill>
                  <a:srgbClr val="C00000"/>
                </a:solidFill>
              </a:rPr>
              <a:t>North </a:t>
            </a:r>
            <a:r>
              <a:rPr lang="en-US" sz="2400" dirty="0">
                <a:solidFill>
                  <a:srgbClr val="C00000"/>
                </a:solidFill>
              </a:rPr>
              <a:t>&amp; </a:t>
            </a:r>
            <a:r>
              <a:rPr lang="en-US" sz="2400" dirty="0" err="1">
                <a:solidFill>
                  <a:srgbClr val="C00000"/>
                </a:solidFill>
              </a:rPr>
              <a:t>Bekaa</a:t>
            </a:r>
            <a:r>
              <a:rPr lang="en-US" sz="2400" dirty="0">
                <a:solidFill>
                  <a:srgbClr val="C00000"/>
                </a:solidFill>
              </a:rPr>
              <a:t>) </a:t>
            </a:r>
            <a:endParaRPr lang="en-AU" sz="2400" dirty="0">
              <a:solidFill>
                <a:srgbClr val="C00000"/>
              </a:solidFill>
            </a:endParaRPr>
          </a:p>
          <a:p>
            <a:pPr marL="285750" lvl="0" indent="-285750">
              <a:spcBef>
                <a:spcPts val="0"/>
              </a:spcBef>
            </a:pPr>
            <a:r>
              <a:rPr lang="en-AU" sz="2400" dirty="0">
                <a:solidFill>
                  <a:prstClr val="black"/>
                </a:solidFill>
              </a:rPr>
              <a:t>52% are female, 47% are </a:t>
            </a:r>
            <a:r>
              <a:rPr lang="en-AU" sz="2400" dirty="0" smtClean="0">
                <a:solidFill>
                  <a:prstClr val="black"/>
                </a:solidFill>
              </a:rPr>
              <a:t>male, </a:t>
            </a:r>
            <a:r>
              <a:rPr lang="en-US" sz="2400" dirty="0"/>
              <a:t>almost equally represented</a:t>
            </a:r>
            <a:endParaRPr lang="en-AU" sz="2400" dirty="0">
              <a:solidFill>
                <a:prstClr val="black"/>
              </a:solidFill>
            </a:endParaRPr>
          </a:p>
          <a:p>
            <a:pPr marL="285750" lvl="0" indent="-285750"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</a:rPr>
              <a:t>51% are aged between 25 and 34 years. </a:t>
            </a:r>
            <a:endParaRPr lang="en-US" sz="2400" dirty="0" smtClean="0">
              <a:solidFill>
                <a:prstClr val="black"/>
              </a:solidFill>
            </a:endParaRPr>
          </a:p>
          <a:p>
            <a:pPr marL="285750" lvl="0" indent="-285750">
              <a:spcBef>
                <a:spcPts val="0"/>
              </a:spcBef>
            </a:pPr>
            <a:r>
              <a:rPr lang="en-AU" sz="2400" dirty="0" smtClean="0">
                <a:solidFill>
                  <a:srgbClr val="C00000"/>
                </a:solidFill>
              </a:rPr>
              <a:t>48.3</a:t>
            </a:r>
            <a:r>
              <a:rPr lang="en-AU" sz="2400" dirty="0">
                <a:solidFill>
                  <a:srgbClr val="C00000"/>
                </a:solidFill>
              </a:rPr>
              <a:t>% have Arabic </a:t>
            </a:r>
            <a:r>
              <a:rPr lang="en-AU" sz="2400" dirty="0">
                <a:solidFill>
                  <a:prstClr val="black"/>
                </a:solidFill>
              </a:rPr>
              <a:t>as their first language</a:t>
            </a:r>
          </a:p>
          <a:p>
            <a:pPr marL="285750" lvl="0" indent="-285750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</a:rPr>
              <a:t>Our </a:t>
            </a:r>
            <a:r>
              <a:rPr lang="en-US" sz="2400" dirty="0">
                <a:solidFill>
                  <a:prstClr val="black"/>
                </a:solidFill>
              </a:rPr>
              <a:t>fans are online 7 days a </a:t>
            </a:r>
            <a:r>
              <a:rPr lang="en-US" sz="2400" dirty="0" smtClean="0">
                <a:solidFill>
                  <a:prstClr val="black"/>
                </a:solidFill>
              </a:rPr>
              <a:t>week </a:t>
            </a:r>
            <a:endParaRPr lang="en-AU" sz="2400" dirty="0">
              <a:solidFill>
                <a:schemeClr val="dk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123478"/>
            <a:ext cx="8229600" cy="857250"/>
          </a:xfrm>
        </p:spPr>
        <p:txBody>
          <a:bodyPr/>
          <a:lstStyle/>
          <a:p>
            <a:r>
              <a:rPr lang="en-US" dirty="0"/>
              <a:t>Results</a:t>
            </a:r>
            <a:endParaRPr lang="en-A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129" y="2965898"/>
            <a:ext cx="3240360" cy="2065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511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23528" y="987574"/>
            <a:ext cx="8640960" cy="3888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 smtClean="0">
                <a:solidFill>
                  <a:schemeClr val="dk1"/>
                </a:solidFill>
              </a:rPr>
              <a:t>Facebook engagement: </a:t>
            </a:r>
            <a:endParaRPr lang="en-AU" dirty="0">
              <a:solidFill>
                <a:schemeClr val="dk1"/>
              </a:solidFill>
            </a:endParaRP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123478"/>
            <a:ext cx="8229600" cy="857250"/>
          </a:xfrm>
        </p:spPr>
        <p:txBody>
          <a:bodyPr/>
          <a:lstStyle/>
          <a:p>
            <a:r>
              <a:rPr lang="en-US" dirty="0"/>
              <a:t>Results</a:t>
            </a:r>
            <a:endParaRPr lang="en-AU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027560"/>
              </p:ext>
            </p:extLst>
          </p:nvPr>
        </p:nvGraphicFramePr>
        <p:xfrm>
          <a:off x="323528" y="1779662"/>
          <a:ext cx="8424936" cy="2808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1501"/>
                <a:gridCol w="2151145"/>
                <a:gridCol w="2151145"/>
                <a:gridCol w="2151145"/>
              </a:tblGrid>
              <a:tr h="14041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</a:t>
                      </a:r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Videos</a:t>
                      </a:r>
                      <a:r>
                        <a:rPr lang="en-AU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 views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</a:t>
                      </a:r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Reactions (likes, love</a:t>
                      </a:r>
                      <a:r>
                        <a:rPr lang="en-US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etc..)</a:t>
                      </a:r>
                      <a:endParaRPr lang="en-AU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</a:t>
                      </a:r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Personal messages received</a:t>
                      </a:r>
                      <a:endParaRPr lang="en-AU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 of </a:t>
                      </a:r>
                      <a:r>
                        <a:rPr lang="fr-CH" sz="2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  <a:endParaRPr lang="en-AU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14041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242.2K</a:t>
                      </a:r>
                      <a:endParaRPr lang="en-AU" sz="2400" b="1" dirty="0">
                        <a:effectLst/>
                        <a:latin typeface="Times New Roman"/>
                        <a:ea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 K</a:t>
                      </a:r>
                      <a:endParaRPr lang="en-AU" sz="2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7.6K 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400" b="1" dirty="0" smtClean="0"/>
                        <a:t>responsiveness rate of </a:t>
                      </a:r>
                      <a:r>
                        <a:rPr lang="en-AU" sz="2400" b="1" dirty="0" smtClean="0">
                          <a:solidFill>
                            <a:srgbClr val="C00000"/>
                          </a:solidFill>
                        </a:rPr>
                        <a:t>94%. </a:t>
                      </a:r>
                      <a:endParaRPr lang="en-AU" sz="2400" dirty="0" smtClean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9.6 K</a:t>
                      </a:r>
                      <a:endParaRPr lang="en-AU" sz="2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U-Turn Arrow 2"/>
          <p:cNvSpPr/>
          <p:nvPr/>
        </p:nvSpPr>
        <p:spPr>
          <a:xfrm>
            <a:off x="5148064" y="1419622"/>
            <a:ext cx="3024336" cy="288032"/>
          </a:xfrm>
          <a:prstGeom prst="utur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6136" y="98757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 smtClean="0">
                <a:solidFill>
                  <a:srgbClr val="00B0F0"/>
                </a:solidFill>
              </a:rPr>
              <a:t>conversations</a:t>
            </a:r>
            <a:endParaRPr lang="en-A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78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915566"/>
            <a:ext cx="8784976" cy="3816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MSF</a:t>
            </a:r>
            <a:r>
              <a:rPr lang="en-AU" sz="2400" b="1" dirty="0"/>
              <a:t>’s </a:t>
            </a:r>
            <a:r>
              <a:rPr lang="en-US" sz="2400" b="1" dirty="0"/>
              <a:t>published </a:t>
            </a:r>
            <a:r>
              <a:rPr lang="en-US" sz="2400" b="1" dirty="0" smtClean="0"/>
              <a:t>content</a:t>
            </a:r>
            <a:r>
              <a:rPr lang="en-AU" sz="2400" b="1" dirty="0" smtClean="0">
                <a:solidFill>
                  <a:schemeClr val="dk1"/>
                </a:solidFill>
              </a:rPr>
              <a:t>: </a:t>
            </a:r>
            <a:r>
              <a:rPr lang="en-AU" sz="2400" b="1" dirty="0" smtClean="0">
                <a:solidFill>
                  <a:srgbClr val="C00000"/>
                </a:solidFill>
              </a:rPr>
              <a:t>(</a:t>
            </a:r>
            <a:r>
              <a:rPr lang="en-AU" sz="2400" b="1" dirty="0">
                <a:solidFill>
                  <a:srgbClr val="C00000"/>
                </a:solidFill>
              </a:rPr>
              <a:t>Main topics covered on MSF Lebanon FB </a:t>
            </a:r>
            <a:r>
              <a:rPr lang="en-AU" sz="2400" b="1" dirty="0" smtClean="0">
                <a:solidFill>
                  <a:srgbClr val="C00000"/>
                </a:solidFill>
              </a:rPr>
              <a:t>page)</a:t>
            </a:r>
          </a:p>
          <a:p>
            <a:pPr marL="0" indent="0">
              <a:buNone/>
            </a:pPr>
            <a:r>
              <a:rPr lang="en-US" sz="2400" b="1" dirty="0" smtClean="0"/>
              <a:t>Total </a:t>
            </a:r>
            <a:r>
              <a:rPr lang="en-US" sz="2400" b="1" dirty="0"/>
              <a:t>number of posts: 374 </a:t>
            </a:r>
            <a:r>
              <a:rPr lang="en-US" sz="2400" b="1" dirty="0" smtClean="0"/>
              <a:t> (average of 1 post/Day)</a:t>
            </a:r>
            <a:endParaRPr lang="en-US" sz="2400" b="1" dirty="0"/>
          </a:p>
          <a:p>
            <a:pPr marL="285750" indent="-285750" fontAlgn="base"/>
            <a:r>
              <a:rPr lang="en-AU" sz="2400" b="1" dirty="0" smtClean="0">
                <a:solidFill>
                  <a:schemeClr val="dk1"/>
                </a:solidFill>
              </a:rPr>
              <a:t> </a:t>
            </a:r>
            <a:r>
              <a:rPr lang="en-US" sz="2400" b="1" dirty="0">
                <a:solidFill>
                  <a:srgbClr val="C00000"/>
                </a:solidFill>
              </a:rPr>
              <a:t>51.7</a:t>
            </a:r>
            <a:r>
              <a:rPr lang="en-US" sz="2400" b="1" dirty="0"/>
              <a:t> </a:t>
            </a:r>
            <a:r>
              <a:rPr lang="en-US" sz="2400" dirty="0"/>
              <a:t>% of posts are related to MSF </a:t>
            </a:r>
            <a:r>
              <a:rPr lang="en-US" sz="2400" dirty="0" smtClean="0"/>
              <a:t>operations in </a:t>
            </a:r>
            <a:r>
              <a:rPr lang="en-US" sz="2400" dirty="0"/>
              <a:t>Lebanon</a:t>
            </a:r>
          </a:p>
          <a:p>
            <a:pPr marL="285750" indent="-285750" fontAlgn="base"/>
            <a:r>
              <a:rPr lang="en-US" sz="2400" b="1" dirty="0"/>
              <a:t>42.7</a:t>
            </a:r>
            <a:r>
              <a:rPr lang="en-US" sz="2400" dirty="0"/>
              <a:t>% are institutional </a:t>
            </a:r>
            <a:r>
              <a:rPr lang="en-US" sz="2400" dirty="0" smtClean="0"/>
              <a:t>posts including recruitments </a:t>
            </a:r>
            <a:endParaRPr lang="en-US" sz="2400" dirty="0"/>
          </a:p>
          <a:p>
            <a:pPr marL="285750" indent="-285750" fontAlgn="base"/>
            <a:r>
              <a:rPr lang="en-US" sz="2400" b="1" dirty="0"/>
              <a:t>5.6</a:t>
            </a:r>
            <a:r>
              <a:rPr lang="en-US" sz="2400" dirty="0"/>
              <a:t> % are related to Then &amp; Now Exhibition </a:t>
            </a:r>
            <a:r>
              <a:rPr lang="en-US" dirty="0"/>
              <a:t> </a:t>
            </a:r>
          </a:p>
          <a:p>
            <a:pPr marL="0" indent="0">
              <a:buNone/>
            </a:pPr>
            <a:endParaRPr lang="en-AU" b="1" dirty="0">
              <a:solidFill>
                <a:schemeClr val="dk1"/>
              </a:solidFill>
            </a:endParaRP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7250"/>
          </a:xfrm>
        </p:spPr>
        <p:txBody>
          <a:bodyPr/>
          <a:lstStyle/>
          <a:p>
            <a:r>
              <a:rPr lang="en-US" dirty="0"/>
              <a:t>Results</a:t>
            </a:r>
            <a:endParaRPr lang="en-A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147814"/>
            <a:ext cx="2808312" cy="157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08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915566"/>
            <a:ext cx="8352928" cy="381642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800" b="1" dirty="0" smtClean="0"/>
              <a:t>MSF </a:t>
            </a:r>
            <a:r>
              <a:rPr lang="en-US" sz="2800" b="1" dirty="0" smtClean="0"/>
              <a:t>operations posts </a:t>
            </a:r>
            <a:r>
              <a:rPr lang="en-US" sz="2800" b="1" dirty="0"/>
              <a:t>include</a:t>
            </a:r>
            <a:r>
              <a:rPr lang="fr-CH" sz="2800" b="1" dirty="0"/>
              <a:t>:</a:t>
            </a:r>
            <a:r>
              <a:rPr lang="en-US" sz="2800" dirty="0"/>
              <a:t> </a:t>
            </a:r>
          </a:p>
          <a:p>
            <a:pPr fontAlgn="base"/>
            <a:r>
              <a:rPr lang="en-US" sz="2800" dirty="0">
                <a:solidFill>
                  <a:srgbClr val="C00000"/>
                </a:solidFill>
              </a:rPr>
              <a:t>MSF Lebanon activities: (27%) </a:t>
            </a:r>
            <a:endParaRPr lang="en-US" sz="2800" dirty="0" smtClean="0">
              <a:solidFill>
                <a:srgbClr val="C00000"/>
              </a:solidFill>
            </a:endParaRPr>
          </a:p>
          <a:p>
            <a:pPr fontAlgn="base"/>
            <a:r>
              <a:rPr lang="en-US" sz="2800" dirty="0" smtClean="0">
                <a:solidFill>
                  <a:srgbClr val="C00000"/>
                </a:solidFill>
              </a:rPr>
              <a:t>Information to patients and Health Promotion: (12%) </a:t>
            </a:r>
          </a:p>
          <a:p>
            <a:pPr fontAlgn="base"/>
            <a:r>
              <a:rPr lang="en-US" sz="2800" dirty="0" smtClean="0">
                <a:solidFill>
                  <a:srgbClr val="C00000"/>
                </a:solidFill>
              </a:rPr>
              <a:t>Media </a:t>
            </a:r>
            <a:r>
              <a:rPr lang="en-US" sz="2800" dirty="0">
                <a:solidFill>
                  <a:srgbClr val="C00000"/>
                </a:solidFill>
              </a:rPr>
              <a:t>coverage about MSF projects in Lebanon: (5%) </a:t>
            </a:r>
          </a:p>
          <a:p>
            <a:pPr fontAlgn="base"/>
            <a:r>
              <a:rPr lang="en-US" sz="2800" dirty="0"/>
              <a:t>Jobs in Lebanon: (6%) </a:t>
            </a:r>
          </a:p>
          <a:p>
            <a:pPr fontAlgn="base"/>
            <a:r>
              <a:rPr lang="en-US" sz="2800" dirty="0"/>
              <a:t>Associative posts: (1%) </a:t>
            </a:r>
          </a:p>
          <a:p>
            <a:pPr marL="0" indent="0" fontAlgn="base">
              <a:buNone/>
            </a:pPr>
            <a:r>
              <a:rPr lang="en-US" sz="2800" b="1" dirty="0"/>
              <a:t>Institutional posts include</a:t>
            </a:r>
            <a:r>
              <a:rPr lang="en-US" sz="2800" dirty="0"/>
              <a:t>: </a:t>
            </a:r>
          </a:p>
          <a:p>
            <a:pPr fontAlgn="base"/>
            <a:r>
              <a:rPr lang="en-US" sz="2800" dirty="0"/>
              <a:t>MENA HR Recruitment:(12%) </a:t>
            </a:r>
          </a:p>
          <a:p>
            <a:pPr fontAlgn="base"/>
            <a:r>
              <a:rPr lang="en-US" sz="2800" dirty="0"/>
              <a:t>MSF principles, news from MSF </a:t>
            </a:r>
            <a:endParaRPr lang="en-US" sz="2800" dirty="0" smtClean="0"/>
          </a:p>
          <a:p>
            <a:pPr marL="0" indent="0" fontAlgn="base">
              <a:buNone/>
            </a:pPr>
            <a:r>
              <a:rPr lang="en-US" sz="2800" dirty="0" smtClean="0"/>
              <a:t>around </a:t>
            </a:r>
            <a:r>
              <a:rPr lang="en-US" sz="2800" dirty="0"/>
              <a:t>the world: (30</a:t>
            </a:r>
            <a:r>
              <a:rPr lang="en-US" sz="2800" dirty="0" smtClean="0"/>
              <a:t>%)</a:t>
            </a:r>
            <a:endParaRPr lang="en-AU" sz="2800" b="1" dirty="0">
              <a:solidFill>
                <a:schemeClr val="dk1"/>
              </a:solidFill>
            </a:endParaRP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7250"/>
          </a:xfrm>
        </p:spPr>
        <p:txBody>
          <a:bodyPr/>
          <a:lstStyle/>
          <a:p>
            <a:r>
              <a:rPr lang="en-US" dirty="0"/>
              <a:t>Results</a:t>
            </a:r>
            <a:endParaRPr lang="en-A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508" y="3147814"/>
            <a:ext cx="3347864" cy="1876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491" y="195486"/>
            <a:ext cx="1728192" cy="17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65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1028"/>
            <a:ext cx="578634" cy="464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237251" y="165917"/>
            <a:ext cx="277460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2400" b="1" dirty="0" smtClean="0">
                <a:solidFill>
                  <a:srgbClr val="C00000"/>
                </a:solidFill>
              </a:rPr>
              <a:t>Generated Content: </a:t>
            </a:r>
          </a:p>
          <a:p>
            <a:endParaRPr lang="en-AU" b="1" dirty="0">
              <a:solidFill>
                <a:srgbClr val="C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8472" y="499612"/>
            <a:ext cx="83516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400" b="1" dirty="0"/>
              <a:t>Bar Elias: </a:t>
            </a:r>
            <a:r>
              <a:rPr lang="en-US" sz="2400" b="1" dirty="0" smtClean="0"/>
              <a:t>series </a:t>
            </a:r>
            <a:r>
              <a:rPr lang="en-US" sz="2400" b="1" dirty="0"/>
              <a:t>of </a:t>
            </a:r>
            <a:r>
              <a:rPr lang="en-US" sz="2400" b="1" dirty="0"/>
              <a:t>p</a:t>
            </a:r>
            <a:r>
              <a:rPr lang="en-US" sz="2400" b="1" dirty="0" smtClean="0"/>
              <a:t>osts </a:t>
            </a:r>
            <a:r>
              <a:rPr lang="en-US" sz="2400" b="1" dirty="0" smtClean="0"/>
              <a:t>about the hospital </a:t>
            </a:r>
            <a:r>
              <a:rPr lang="en-US" sz="2400" b="1" dirty="0" smtClean="0"/>
              <a:t>targeting patients</a:t>
            </a:r>
            <a:r>
              <a:rPr lang="en-US" sz="2400" dirty="0"/>
              <a:t> 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599754"/>
              </p:ext>
            </p:extLst>
          </p:nvPr>
        </p:nvGraphicFramePr>
        <p:xfrm>
          <a:off x="282208" y="987574"/>
          <a:ext cx="8606619" cy="402336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4231712"/>
                <a:gridCol w="576064"/>
                <a:gridCol w="432048"/>
                <a:gridCol w="720080"/>
                <a:gridCol w="2646715"/>
              </a:tblGrid>
              <a:tr h="4783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Post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Post Type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 dirty="0">
                          <a:effectLst/>
                        </a:rPr>
                        <a:t>Date</a:t>
                      </a:r>
                      <a:endParaRPr lang="en-AU" sz="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 dirty="0">
                          <a:effectLst/>
                        </a:rPr>
                        <a:t>Number of Comments (incl. replies)</a:t>
                      </a:r>
                      <a:endParaRPr lang="en-AU" sz="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</a:rPr>
                        <a:t>Relevant</a:t>
                      </a:r>
                      <a:r>
                        <a:rPr lang="en-AU" sz="1600" baseline="0" dirty="0" smtClean="0">
                          <a:effectLst/>
                        </a:rPr>
                        <a:t> </a:t>
                      </a:r>
                      <a:r>
                        <a:rPr lang="en-AU" sz="1600" dirty="0" smtClean="0">
                          <a:effectLst/>
                        </a:rPr>
                        <a:t>Comments </a:t>
                      </a:r>
                      <a:r>
                        <a:rPr lang="en-AU" sz="1600" baseline="0" dirty="0" smtClean="0">
                          <a:effectLst/>
                        </a:rPr>
                        <a:t> per topic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</a:tr>
              <a:tr h="4346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600" b="0" u="sng" dirty="0">
                          <a:effectLst/>
                          <a:hlinkClick r:id="rId3"/>
                        </a:rPr>
                        <a:t>Announcement of the hospital and the services</a:t>
                      </a:r>
                      <a:endParaRPr lang="en-AU" sz="16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 dirty="0" smtClean="0">
                          <a:effectLst/>
                        </a:rPr>
                        <a:t>Photo</a:t>
                      </a:r>
                      <a:endParaRPr lang="en-AU" sz="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Sept 6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60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 dirty="0">
                          <a:effectLst/>
                        </a:rPr>
                        <a:t>10 asking about jobs and vacancies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 dirty="0">
                          <a:effectLst/>
                        </a:rPr>
                        <a:t>4 asking about services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 dirty="0">
                          <a:effectLst/>
                        </a:rPr>
                        <a:t>3 asking about more information (dates,...)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 dirty="0">
                          <a:effectLst/>
                        </a:rPr>
                        <a:t>6 sending greetings and wishing us good luck</a:t>
                      </a:r>
                      <a:endParaRPr lang="en-AU" sz="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</a:tr>
              <a:tr h="4346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600" b="0" u="sng" dirty="0">
                          <a:effectLst/>
                          <a:hlinkClick r:id="rId4"/>
                        </a:rPr>
                        <a:t>Announcement of opening dates of the hospital</a:t>
                      </a:r>
                      <a:endParaRPr lang="en-AU" sz="16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GIF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Sept 24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43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9 asking about jobs and vacancies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5 asking about services provided in the hospital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1 sending greetings and wishing us good luck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2 asking other questions (other MSF services)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</a:tr>
              <a:tr h="3260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600" b="0" u="sng" dirty="0">
                          <a:effectLst/>
                          <a:hlinkClick r:id="rId5"/>
                        </a:rPr>
                        <a:t>End of rehabilitation of Bar Elias Hospital</a:t>
                      </a:r>
                      <a:endParaRPr lang="en-AU" sz="16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Photo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Sept 17 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37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5 asking about jobs and vacancies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1 asking about services provided in the hospital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7 sending greetings and wishing good luck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</a:tr>
              <a:tr h="2173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600" b="0" u="sng" dirty="0">
                          <a:effectLst/>
                          <a:hlinkClick r:id="rId6"/>
                        </a:rPr>
                        <a:t>Day 1 of the IPD and surgical activities</a:t>
                      </a:r>
                      <a:r>
                        <a:rPr lang="en-AU" sz="1600" b="0" dirty="0">
                          <a:effectLst/>
                        </a:rPr>
                        <a:t> </a:t>
                      </a:r>
                      <a:endParaRPr lang="en-AU" sz="16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Photo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Nov 23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32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1 asking about services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The rest of the comments are greetings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</a:tr>
              <a:tr h="3260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600" b="0" u="sng" dirty="0">
                          <a:effectLst/>
                          <a:hlinkClick r:id="rId7"/>
                        </a:rPr>
                        <a:t>Things you should know about the hospital</a:t>
                      </a:r>
                      <a:endParaRPr lang="en-AU" sz="16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Video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Oct 1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34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3 asking about services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1 asking about MSF addresses in Lebanon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The rest of the comments are greetings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</a:tr>
              <a:tr h="3418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600" b="0" u="sng" dirty="0">
                          <a:effectLst/>
                          <a:hlinkClick r:id="rId8"/>
                        </a:rPr>
                        <a:t>3 questions to Project Coordinator in Bar Elias</a:t>
                      </a:r>
                      <a:endParaRPr lang="en-AU" sz="16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Video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Nov 28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30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1 patient thanking us for the good treatment he received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9 asking about services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2 asking about jobs and vacancies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</a:tr>
              <a:tr h="2173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600" b="0" u="sng" dirty="0">
                          <a:effectLst/>
                          <a:hlinkClick r:id="rId9"/>
                        </a:rPr>
                        <a:t>Team photo</a:t>
                      </a:r>
                      <a:endParaRPr lang="en-AU" sz="16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Photo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Oct 18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26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4 asking about jobs and vacancies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2 asking about services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</a:tr>
              <a:tr h="2173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600" b="0" u="sng" dirty="0">
                          <a:effectLst/>
                          <a:hlinkClick r:id="rId10"/>
                        </a:rPr>
                        <a:t>OPD announcement</a:t>
                      </a:r>
                      <a:r>
                        <a:rPr lang="en-AU" sz="1600" b="0" dirty="0">
                          <a:effectLst/>
                        </a:rPr>
                        <a:t> </a:t>
                      </a:r>
                      <a:endParaRPr lang="en-AU" sz="16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Photo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Oct 16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20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7 asking about services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2 asking about jobs and vacancies 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</a:tr>
              <a:tr h="3260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600" b="0" u="sng" dirty="0">
                          <a:effectLst/>
                          <a:hlinkClick r:id="rId11"/>
                        </a:rPr>
                        <a:t>Announcement of opening dates and services</a:t>
                      </a:r>
                      <a:endParaRPr lang="en-AU" sz="16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Photo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Sept 25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19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4 asking about services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1 asking about jobs and vacancies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>
                          <a:effectLst/>
                        </a:rPr>
                        <a:t>The rest of the comments are greetings</a:t>
                      </a:r>
                      <a:endParaRPr lang="en-AU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</a:tr>
              <a:tr h="369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600" b="0" u="sng" dirty="0">
                          <a:effectLst/>
                          <a:hlinkClick r:id="rId12"/>
                        </a:rPr>
                        <a:t>Visit of the PHC representatives</a:t>
                      </a:r>
                      <a:r>
                        <a:rPr lang="en-AU" sz="1600" b="0" dirty="0">
                          <a:effectLst/>
                        </a:rPr>
                        <a:t> </a:t>
                      </a:r>
                      <a:endParaRPr lang="en-AU" sz="16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 dirty="0">
                          <a:effectLst/>
                        </a:rPr>
                        <a:t>Photo</a:t>
                      </a:r>
                      <a:endParaRPr lang="en-AU" sz="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 dirty="0">
                          <a:effectLst/>
                        </a:rPr>
                        <a:t>Oct 4</a:t>
                      </a:r>
                      <a:endParaRPr lang="en-AU" sz="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 dirty="0">
                          <a:effectLst/>
                        </a:rPr>
                        <a:t>18</a:t>
                      </a:r>
                      <a:endParaRPr lang="en-AU" sz="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 dirty="0">
                          <a:effectLst/>
                        </a:rPr>
                        <a:t>3 asking about services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 dirty="0">
                          <a:effectLst/>
                        </a:rPr>
                        <a:t>2 asking about jobs and vacancies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800" dirty="0">
                          <a:effectLst/>
                        </a:rPr>
                        <a:t>1 asking about address of the hospital</a:t>
                      </a:r>
                      <a:endParaRPr lang="en-AU" sz="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7860" marR="5786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480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99" y="123479"/>
            <a:ext cx="628285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50899" y="159647"/>
            <a:ext cx="89931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 smtClean="0">
                <a:solidFill>
                  <a:srgbClr val="C00000"/>
                </a:solidFill>
              </a:rPr>
              <a:t>         Generated </a:t>
            </a:r>
            <a:r>
              <a:rPr lang="en-AU" sz="2400" b="1" dirty="0" smtClean="0">
                <a:solidFill>
                  <a:srgbClr val="C00000"/>
                </a:solidFill>
              </a:rPr>
              <a:t>Content: </a:t>
            </a:r>
            <a:r>
              <a:rPr lang="en-US" sz="2400" b="1" dirty="0" smtClean="0"/>
              <a:t>Mental </a:t>
            </a:r>
            <a:r>
              <a:rPr lang="en-US" sz="2400" b="1" dirty="0"/>
              <a:t>Health</a:t>
            </a:r>
            <a:r>
              <a:rPr lang="en-US" sz="2400" dirty="0"/>
              <a:t> </a:t>
            </a:r>
            <a:endParaRPr lang="en-US" sz="2400" dirty="0" smtClean="0"/>
          </a:p>
          <a:p>
            <a:pPr fontAlgn="base"/>
            <a:r>
              <a:rPr lang="en-US" sz="2400" dirty="0" smtClean="0"/>
              <a:t>Between the 8 and 13 of October we posted 14 posts about Mental health </a:t>
            </a:r>
            <a:r>
              <a:rPr lang="en-US" sz="2400" dirty="0" smtClean="0"/>
              <a:t>this </a:t>
            </a:r>
            <a:r>
              <a:rPr lang="en-US" sz="2400" dirty="0" smtClean="0"/>
              <a:t>generated DMs &amp; Comments directly related to MH.</a:t>
            </a:r>
            <a:endParaRPr lang="en-AU" sz="2400" b="1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0900" y="1359976"/>
            <a:ext cx="8860384" cy="37240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en-US" sz="1400" b="1" i="1" u="sng" dirty="0" smtClean="0"/>
              <a:t>Private </a:t>
            </a:r>
            <a:r>
              <a:rPr lang="en-US" sz="1400" b="1" i="1" u="sng" dirty="0"/>
              <a:t>messages: </a:t>
            </a:r>
            <a:r>
              <a:rPr lang="en-US" sz="1400" i="1" dirty="0"/>
              <a:t> </a:t>
            </a:r>
          </a:p>
          <a:p>
            <a:pPr fontAlgn="base"/>
            <a:r>
              <a:rPr lang="en-US" sz="1400" i="1" dirty="0"/>
              <a:t>MH 1:  </a:t>
            </a:r>
            <a:r>
              <a:rPr lang="en-US" sz="1400" i="1" dirty="0" smtClean="0"/>
              <a:t>Hello</a:t>
            </a:r>
            <a:r>
              <a:rPr lang="en-US" sz="1400" i="1" dirty="0"/>
              <a:t>, do you have mental health specialists in </a:t>
            </a:r>
            <a:r>
              <a:rPr lang="en-US" sz="1400" i="1" dirty="0" err="1"/>
              <a:t>Nabatieh</a:t>
            </a:r>
            <a:r>
              <a:rPr lang="en-US" sz="1400" i="1" dirty="0"/>
              <a:t>? Or where is the closest clinic to </a:t>
            </a:r>
            <a:r>
              <a:rPr lang="en-US" sz="1400" i="1" dirty="0" err="1"/>
              <a:t>Nabatieh</a:t>
            </a:r>
            <a:r>
              <a:rPr lang="en-US" sz="1400" i="1" dirty="0"/>
              <a:t>, and how much do you charge? Do you have a French speaking psychologist too? Thank you   </a:t>
            </a:r>
          </a:p>
          <a:p>
            <a:pPr fontAlgn="base"/>
            <a:r>
              <a:rPr lang="en-US" sz="1400" i="1" dirty="0"/>
              <a:t>MH 2: </a:t>
            </a:r>
            <a:r>
              <a:rPr lang="en-US" sz="1400" i="1" dirty="0" smtClean="0"/>
              <a:t>I </a:t>
            </a:r>
            <a:r>
              <a:rPr lang="en-US" sz="1400" i="1" dirty="0"/>
              <a:t>need a psychologist. How and where and what’s your system? I live in </a:t>
            </a:r>
            <a:r>
              <a:rPr lang="en-US" sz="1400" i="1" dirty="0" err="1"/>
              <a:t>Mazraa</a:t>
            </a:r>
            <a:r>
              <a:rPr lang="en-US" sz="1400" i="1" dirty="0"/>
              <a:t> area.  </a:t>
            </a:r>
          </a:p>
          <a:p>
            <a:pPr fontAlgn="base"/>
            <a:r>
              <a:rPr lang="en-US" sz="1400" i="1" dirty="0"/>
              <a:t>MH 3: </a:t>
            </a:r>
            <a:r>
              <a:rPr lang="en-US" sz="1400" i="1" dirty="0" smtClean="0"/>
              <a:t>Regarding </a:t>
            </a:r>
            <a:r>
              <a:rPr lang="en-US" sz="1400" i="1" dirty="0"/>
              <a:t>the mental health services, do you have a clinic in </a:t>
            </a:r>
            <a:r>
              <a:rPr lang="en-US" sz="1400" i="1" dirty="0" err="1"/>
              <a:t>Saida</a:t>
            </a:r>
            <a:r>
              <a:rPr lang="en-US" sz="1400" i="1" dirty="0"/>
              <a:t>?  </a:t>
            </a:r>
          </a:p>
          <a:p>
            <a:pPr fontAlgn="base"/>
            <a:r>
              <a:rPr lang="en-US" sz="1400" i="1" dirty="0"/>
              <a:t>MH 4:  </a:t>
            </a:r>
            <a:r>
              <a:rPr lang="en-US" sz="1400" i="1" dirty="0" smtClean="0"/>
              <a:t>Hello</a:t>
            </a:r>
            <a:r>
              <a:rPr lang="en-US" sz="1400" i="1" dirty="0"/>
              <a:t>, I have some problems, and I need to talk to a psychologist please as soon as possible.  </a:t>
            </a:r>
          </a:p>
          <a:p>
            <a:pPr fontAlgn="base"/>
            <a:r>
              <a:rPr lang="en-US" sz="1400" i="1" dirty="0"/>
              <a:t>MH 5: </a:t>
            </a:r>
            <a:r>
              <a:rPr lang="en-US" sz="1400" i="1" dirty="0" smtClean="0"/>
              <a:t>Hello</a:t>
            </a:r>
            <a:r>
              <a:rPr lang="en-US" sz="1400" i="1" dirty="0"/>
              <a:t>, I live in Tripoli; can I know where the closest clinic to me is? </a:t>
            </a:r>
            <a:endParaRPr lang="en-US" sz="1400" i="1" dirty="0" smtClean="0"/>
          </a:p>
          <a:p>
            <a:pPr fontAlgn="base"/>
            <a:endParaRPr lang="en-US" sz="1400" i="1" dirty="0"/>
          </a:p>
          <a:p>
            <a:pPr fontAlgn="base"/>
            <a:r>
              <a:rPr lang="en-US" sz="1400" b="1" i="1" u="sng" dirty="0"/>
              <a:t>Comments</a:t>
            </a:r>
            <a:r>
              <a:rPr lang="en-US" sz="1400" i="1" dirty="0" smtClean="0"/>
              <a:t>:</a:t>
            </a:r>
            <a:r>
              <a:rPr lang="en-US" sz="1400" i="1" dirty="0"/>
              <a:t> </a:t>
            </a:r>
            <a:endParaRPr lang="en-US" sz="1400" i="1" dirty="0" smtClean="0"/>
          </a:p>
          <a:p>
            <a:pPr fontAlgn="base"/>
            <a:r>
              <a:rPr lang="en-US" sz="1400" i="1" dirty="0"/>
              <a:t>MH 6: Is there any mental health department in Beirut?  </a:t>
            </a:r>
          </a:p>
          <a:p>
            <a:pPr fontAlgn="base"/>
            <a:r>
              <a:rPr lang="en-US" sz="1400" i="1" dirty="0"/>
              <a:t>MH 7: How can we reach out to you? I am from the south. </a:t>
            </a:r>
          </a:p>
          <a:p>
            <a:pPr fontAlgn="base"/>
            <a:r>
              <a:rPr lang="en-US" sz="1400" i="1" dirty="0"/>
              <a:t>MH 8: My daughter is 2 years and a half old and she has these symptoms. How can I treat her?  </a:t>
            </a:r>
          </a:p>
          <a:p>
            <a:pPr fontAlgn="base"/>
            <a:r>
              <a:rPr lang="en-US" sz="1400" i="1" dirty="0"/>
              <a:t>MH 9: How can we reach out to you? I am from </a:t>
            </a:r>
            <a:r>
              <a:rPr lang="en-US" sz="1400" i="1" dirty="0" err="1"/>
              <a:t>Miye</a:t>
            </a:r>
            <a:r>
              <a:rPr lang="en-US" sz="1400" i="1" dirty="0"/>
              <a:t> </a:t>
            </a:r>
            <a:r>
              <a:rPr lang="en-US" sz="1400" i="1" dirty="0" err="1"/>
              <a:t>Miye</a:t>
            </a:r>
            <a:r>
              <a:rPr lang="en-US" sz="1400" i="1" dirty="0"/>
              <a:t> camp in </a:t>
            </a:r>
            <a:r>
              <a:rPr lang="en-US" sz="1400" i="1" dirty="0" err="1"/>
              <a:t>Saida</a:t>
            </a:r>
            <a:r>
              <a:rPr lang="en-US" sz="1400" i="1" dirty="0"/>
              <a:t>.  </a:t>
            </a:r>
          </a:p>
          <a:p>
            <a:pPr fontAlgn="base"/>
            <a:r>
              <a:rPr lang="en-US" sz="1400" i="1" dirty="0"/>
              <a:t>MH 10: How to reach out to you? </a:t>
            </a:r>
          </a:p>
          <a:p>
            <a:pPr fontAlgn="base"/>
            <a:r>
              <a:rPr lang="en-US" sz="1400" i="1" dirty="0"/>
              <a:t>MH 11: I am tired I need help.  </a:t>
            </a:r>
          </a:p>
          <a:p>
            <a:pPr fontAlgn="base"/>
            <a:r>
              <a:rPr lang="en-US" sz="1400" i="1" dirty="0"/>
              <a:t> MH 12: Please, I need the address of a psychologist. </a:t>
            </a:r>
          </a:p>
          <a:p>
            <a:pPr fontAlgn="base"/>
            <a:endParaRPr lang="en-US" sz="12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3829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" y="4711452"/>
            <a:ext cx="9143999" cy="4320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41" y="123478"/>
            <a:ext cx="648072" cy="519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" y="158308"/>
            <a:ext cx="9143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 smtClean="0">
                <a:solidFill>
                  <a:srgbClr val="C00000"/>
                </a:solidFill>
              </a:rPr>
              <a:t>         Generated Conversations: </a:t>
            </a:r>
            <a:r>
              <a:rPr lang="en-US" sz="2400" b="1" dirty="0" smtClean="0"/>
              <a:t>Health promotion </a:t>
            </a:r>
          </a:p>
          <a:p>
            <a:r>
              <a:rPr lang="en-US" sz="2400" dirty="0"/>
              <a:t>A</a:t>
            </a:r>
            <a:r>
              <a:rPr lang="en-US" sz="2400" dirty="0" smtClean="0"/>
              <a:t>nimation video about diabetes produced in collaboration with HP team 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21" y="1572146"/>
            <a:ext cx="6069295" cy="2511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87396" y="1554979"/>
            <a:ext cx="266429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 smtClean="0"/>
              <a:t>189 </a:t>
            </a:r>
            <a:r>
              <a:rPr lang="fr-CH" sz="2400" b="1" dirty="0" err="1" smtClean="0"/>
              <a:t>reactions</a:t>
            </a:r>
            <a:endParaRPr lang="fr-CH" sz="2400" b="1" dirty="0" smtClean="0"/>
          </a:p>
          <a:p>
            <a:r>
              <a:rPr lang="fr-CH" sz="2400" b="1" dirty="0" smtClean="0"/>
              <a:t>38 </a:t>
            </a:r>
            <a:r>
              <a:rPr lang="fr-CH" sz="2400" b="1" dirty="0" err="1" smtClean="0"/>
              <a:t>comments</a:t>
            </a:r>
            <a:endParaRPr lang="fr-CH" sz="2400" b="1" dirty="0" smtClean="0"/>
          </a:p>
          <a:p>
            <a:pPr fontAlgn="base"/>
            <a:r>
              <a:rPr lang="en-US" sz="1200" i="1" dirty="0" smtClean="0">
                <a:solidFill>
                  <a:schemeClr val="dk1"/>
                </a:solidFill>
              </a:rPr>
              <a:t>asking </a:t>
            </a:r>
            <a:r>
              <a:rPr lang="en-US" sz="1200" i="1" dirty="0">
                <a:solidFill>
                  <a:schemeClr val="dk1"/>
                </a:solidFill>
              </a:rPr>
              <a:t>us about medical advice </a:t>
            </a:r>
            <a:r>
              <a:rPr lang="en-US" sz="1200" i="1" dirty="0" smtClean="0">
                <a:solidFill>
                  <a:schemeClr val="dk1"/>
                </a:solidFill>
              </a:rPr>
              <a:t> about insulin doses</a:t>
            </a:r>
            <a:endParaRPr lang="en-US" sz="1200" i="1" dirty="0">
              <a:solidFill>
                <a:schemeClr val="dk1"/>
              </a:solidFill>
            </a:endParaRPr>
          </a:p>
          <a:p>
            <a:pPr fontAlgn="base"/>
            <a:r>
              <a:rPr lang="en-US" sz="1200" i="1" dirty="0" smtClean="0">
                <a:solidFill>
                  <a:schemeClr val="dk1"/>
                </a:solidFill>
              </a:rPr>
              <a:t>sharing </a:t>
            </a:r>
            <a:r>
              <a:rPr lang="en-US" sz="1200" i="1" dirty="0">
                <a:solidFill>
                  <a:schemeClr val="dk1"/>
                </a:solidFill>
              </a:rPr>
              <a:t>personal stories about diabetes  </a:t>
            </a:r>
          </a:p>
          <a:p>
            <a:pPr fontAlgn="base"/>
            <a:r>
              <a:rPr lang="en-US" sz="1200" i="1" dirty="0" smtClean="0">
                <a:solidFill>
                  <a:schemeClr val="dk1"/>
                </a:solidFill>
              </a:rPr>
              <a:t>asking </a:t>
            </a:r>
            <a:r>
              <a:rPr lang="en-US" sz="1200" i="1" dirty="0">
                <a:solidFill>
                  <a:schemeClr val="dk1"/>
                </a:solidFill>
              </a:rPr>
              <a:t>us about jobs and vacancies  </a:t>
            </a:r>
          </a:p>
          <a:p>
            <a:pPr fontAlgn="base"/>
            <a:r>
              <a:rPr lang="en-US" sz="1200" i="1" dirty="0" smtClean="0">
                <a:solidFill>
                  <a:schemeClr val="dk1"/>
                </a:solidFill>
              </a:rPr>
              <a:t>asking </a:t>
            </a:r>
            <a:r>
              <a:rPr lang="en-US" sz="1200" i="1" dirty="0">
                <a:solidFill>
                  <a:schemeClr val="dk1"/>
                </a:solidFill>
              </a:rPr>
              <a:t>us about NCD services  </a:t>
            </a:r>
            <a:endParaRPr lang="en-US" sz="1200" i="1" dirty="0" smtClean="0">
              <a:solidFill>
                <a:schemeClr val="dk1"/>
              </a:solidFill>
            </a:endParaRPr>
          </a:p>
          <a:p>
            <a:pPr fontAlgn="base"/>
            <a:r>
              <a:rPr lang="en-US" sz="1200" i="1" dirty="0" smtClean="0">
                <a:solidFill>
                  <a:schemeClr val="dk1"/>
                </a:solidFill>
              </a:rPr>
              <a:t>asking </a:t>
            </a:r>
            <a:r>
              <a:rPr lang="en-US" sz="1200" i="1" dirty="0">
                <a:solidFill>
                  <a:schemeClr val="dk1"/>
                </a:solidFill>
              </a:rPr>
              <a:t>us </a:t>
            </a:r>
            <a:r>
              <a:rPr lang="en-US" sz="1200" i="1" dirty="0" smtClean="0">
                <a:solidFill>
                  <a:schemeClr val="dk1"/>
                </a:solidFill>
              </a:rPr>
              <a:t>info about MSF services (clinic location</a:t>
            </a:r>
            <a:r>
              <a:rPr lang="en-US" sz="1200" i="1" dirty="0">
                <a:solidFill>
                  <a:schemeClr val="dk1"/>
                </a:solidFill>
              </a:rPr>
              <a:t>,...) </a:t>
            </a:r>
            <a:endParaRPr lang="en-US" sz="1200" i="1" dirty="0" smtClean="0">
              <a:solidFill>
                <a:schemeClr val="dk1"/>
              </a:solidFill>
            </a:endParaRPr>
          </a:p>
          <a:p>
            <a:pPr fontAlgn="base"/>
            <a:r>
              <a:rPr lang="en-US" sz="1200" i="1" dirty="0" smtClean="0">
                <a:solidFill>
                  <a:schemeClr val="dk1"/>
                </a:solidFill>
              </a:rPr>
              <a:t>thanking </a:t>
            </a:r>
            <a:r>
              <a:rPr lang="en-US" sz="1200" i="1" dirty="0">
                <a:solidFill>
                  <a:schemeClr val="dk1"/>
                </a:solidFill>
              </a:rPr>
              <a:t>us </a:t>
            </a:r>
            <a:r>
              <a:rPr lang="en-US" sz="1200" i="1" dirty="0" smtClean="0">
                <a:solidFill>
                  <a:schemeClr val="dk1"/>
                </a:solidFill>
              </a:rPr>
              <a:t>for addressing this topic and </a:t>
            </a:r>
            <a:r>
              <a:rPr lang="en-US" sz="1200" i="1" dirty="0">
                <a:solidFill>
                  <a:schemeClr val="dk1"/>
                </a:solidFill>
              </a:rPr>
              <a:t>wishing us good luck</a:t>
            </a:r>
          </a:p>
          <a:p>
            <a:endParaRPr lang="fr-CH" b="1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9603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9" y="113812"/>
            <a:ext cx="545158" cy="437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63520" y="181996"/>
            <a:ext cx="88364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1" dirty="0" smtClean="0">
                <a:solidFill>
                  <a:srgbClr val="C00000"/>
                </a:solidFill>
              </a:rPr>
              <a:t>           </a:t>
            </a:r>
            <a:r>
              <a:rPr lang="en-AU" sz="2400" b="1" dirty="0" smtClean="0">
                <a:solidFill>
                  <a:srgbClr val="C00000"/>
                </a:solidFill>
              </a:rPr>
              <a:t>Generated </a:t>
            </a:r>
            <a:r>
              <a:rPr lang="en-AU" sz="2400" b="1" dirty="0" smtClean="0">
                <a:solidFill>
                  <a:srgbClr val="C00000"/>
                </a:solidFill>
              </a:rPr>
              <a:t>Content: </a:t>
            </a:r>
            <a:r>
              <a:rPr lang="en-US" sz="2400" b="1" dirty="0" smtClean="0"/>
              <a:t>Information </a:t>
            </a:r>
            <a:r>
              <a:rPr lang="en-US" sz="2400" b="1" dirty="0"/>
              <a:t>to patients:</a:t>
            </a:r>
            <a:r>
              <a:rPr lang="en-US" b="1" dirty="0"/>
              <a:t> </a:t>
            </a:r>
            <a:endParaRPr lang="en-US" b="1" dirty="0" smtClean="0"/>
          </a:p>
          <a:p>
            <a:pPr fontAlgn="base"/>
            <a:r>
              <a:rPr lang="en-US" sz="2400" dirty="0" smtClean="0"/>
              <a:t>We </a:t>
            </a:r>
            <a:r>
              <a:rPr lang="en-US" sz="2400" dirty="0" smtClean="0"/>
              <a:t>update our patients about change of admission criteria, working hours, move of clinics</a:t>
            </a:r>
            <a:r>
              <a:rPr lang="en-AU" sz="2400" dirty="0" smtClean="0"/>
              <a:t>’</a:t>
            </a:r>
            <a:r>
              <a:rPr lang="en-US" sz="2400" dirty="0"/>
              <a:t> </a:t>
            </a:r>
            <a:r>
              <a:rPr lang="en-US" sz="2400" dirty="0" smtClean="0"/>
              <a:t>locations and vaccination or blood donation </a:t>
            </a:r>
            <a:r>
              <a:rPr lang="en-US" sz="2400" dirty="0" smtClean="0"/>
              <a:t>activities</a:t>
            </a:r>
            <a:r>
              <a:rPr lang="en-US" sz="2400" dirty="0"/>
              <a:t>.</a:t>
            </a:r>
            <a:endParaRPr lang="en-US" sz="24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536443"/>
              </p:ext>
            </p:extLst>
          </p:nvPr>
        </p:nvGraphicFramePr>
        <p:xfrm>
          <a:off x="179512" y="1851670"/>
          <a:ext cx="8757205" cy="292608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412715"/>
                <a:gridCol w="2554242"/>
                <a:gridCol w="909346"/>
                <a:gridCol w="649346"/>
                <a:gridCol w="1226491"/>
                <a:gridCol w="3005065"/>
              </a:tblGrid>
              <a:tr h="364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 </a:t>
                      </a:r>
                      <a:endParaRPr lang="en-AU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Post</a:t>
                      </a:r>
                      <a:endParaRPr lang="en-AU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 dirty="0" smtClean="0">
                          <a:effectLst/>
                        </a:rPr>
                        <a:t>Post Type</a:t>
                      </a:r>
                      <a:endParaRPr lang="en-AU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Date</a:t>
                      </a:r>
                      <a:endParaRPr lang="en-AU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Number of Comments (incl. replies)</a:t>
                      </a:r>
                      <a:endParaRPr lang="en-AU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Division of Comments per person</a:t>
                      </a:r>
                      <a:endParaRPr lang="en-AU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</a:tr>
              <a:tr h="402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1</a:t>
                      </a:r>
                      <a:endParaRPr lang="en-AU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 u="sng" dirty="0">
                          <a:effectLst/>
                          <a:hlinkClick r:id="rId3"/>
                        </a:rPr>
                        <a:t>Blood Campaign Announcement</a:t>
                      </a:r>
                      <a:r>
                        <a:rPr lang="en-AU" sz="1200" dirty="0">
                          <a:effectLst/>
                        </a:rPr>
                        <a:t> </a:t>
                      </a:r>
                      <a:r>
                        <a:rPr lang="en-AU" sz="1200" dirty="0" smtClean="0">
                          <a:effectLst/>
                        </a:rPr>
                        <a:t>,</a:t>
                      </a:r>
                      <a:r>
                        <a:rPr lang="en-AU" sz="1200" baseline="0" dirty="0" smtClean="0">
                          <a:effectLst/>
                        </a:rPr>
                        <a:t> </a:t>
                      </a:r>
                      <a:r>
                        <a:rPr lang="en-AU" sz="1200" baseline="0" dirty="0" err="1" smtClean="0">
                          <a:effectLst/>
                        </a:rPr>
                        <a:t>Zahlé</a:t>
                      </a:r>
                      <a:endParaRPr lang="en-AU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Poster</a:t>
                      </a:r>
                      <a:endParaRPr lang="en-AU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May 9</a:t>
                      </a:r>
                      <a:endParaRPr lang="en-AU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30</a:t>
                      </a:r>
                      <a:endParaRPr lang="en-AU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4 thanking us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5 asking us for drives in other locations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1 questioning the service </a:t>
                      </a:r>
                      <a:endParaRPr lang="en-AU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</a:tr>
              <a:tr h="2680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2</a:t>
                      </a:r>
                      <a:endParaRPr lang="en-AU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 u="sng" dirty="0" smtClean="0">
                          <a:effectLst/>
                          <a:hlinkClick r:id="rId4"/>
                        </a:rPr>
                        <a:t>Moving</a:t>
                      </a:r>
                      <a:r>
                        <a:rPr lang="en-AU" sz="1200" u="sng" baseline="0" dirty="0" smtClean="0">
                          <a:effectLst/>
                          <a:hlinkClick r:id="rId4"/>
                        </a:rPr>
                        <a:t> to the Birth centre</a:t>
                      </a:r>
                      <a:endParaRPr lang="en-AU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Photos</a:t>
                      </a:r>
                      <a:endParaRPr lang="en-AU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Jul 20</a:t>
                      </a:r>
                      <a:endParaRPr lang="en-AU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22</a:t>
                      </a:r>
                      <a:endParaRPr lang="en-AU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5 asking about more info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4 thanking us and sending greetings</a:t>
                      </a:r>
                      <a:endParaRPr lang="en-AU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</a:tr>
              <a:tr h="6701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3</a:t>
                      </a:r>
                      <a:endParaRPr lang="en-AU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 u="sng" dirty="0">
                          <a:effectLst/>
                          <a:hlinkClick r:id="rId5"/>
                        </a:rPr>
                        <a:t>Change in admission criteria in </a:t>
                      </a:r>
                      <a:r>
                        <a:rPr lang="en-AU" sz="1200" u="sng" dirty="0" err="1">
                          <a:effectLst/>
                          <a:hlinkClick r:id="rId5"/>
                        </a:rPr>
                        <a:t>Shatila</a:t>
                      </a:r>
                      <a:r>
                        <a:rPr lang="en-AU" sz="1200" u="sng" dirty="0">
                          <a:effectLst/>
                          <a:hlinkClick r:id="rId5"/>
                        </a:rPr>
                        <a:t> WHC</a:t>
                      </a:r>
                      <a:r>
                        <a:rPr lang="en-AU" sz="1200" dirty="0">
                          <a:effectLst/>
                        </a:rPr>
                        <a:t> </a:t>
                      </a:r>
                      <a:endParaRPr lang="en-AU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Poster</a:t>
                      </a:r>
                      <a:endParaRPr lang="en-AU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Feb 19</a:t>
                      </a:r>
                      <a:endParaRPr lang="en-AU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17</a:t>
                      </a:r>
                      <a:endParaRPr lang="en-AU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1 asking about services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2 asking about other services in other clinics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2 asking for more info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2 asking about jobs and vacancies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3 thanking us and wishing us good luck</a:t>
                      </a:r>
                      <a:endParaRPr lang="en-AU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</a:tr>
              <a:tr h="402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4</a:t>
                      </a:r>
                      <a:endParaRPr lang="en-AU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 u="sng">
                          <a:effectLst/>
                          <a:hlinkClick r:id="rId6"/>
                        </a:rPr>
                        <a:t>Suspending our activities in Shatila due to unrest</a:t>
                      </a:r>
                      <a:endParaRPr lang="en-AU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Poster</a:t>
                      </a:r>
                      <a:endParaRPr lang="en-AU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Mar 9</a:t>
                      </a:r>
                      <a:endParaRPr lang="en-AU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15</a:t>
                      </a:r>
                      <a:endParaRPr lang="en-AU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3 asking us where to go in that case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4 thanking us and wishing us good luck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2 asking for more info</a:t>
                      </a:r>
                      <a:endParaRPr lang="en-AU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706" marR="6270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680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7504" y="771550"/>
            <a:ext cx="8856984" cy="4248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2400" b="1" dirty="0"/>
              <a:t>Conversations</a:t>
            </a:r>
            <a:r>
              <a:rPr lang="en-AU" sz="2400" b="1" dirty="0">
                <a:solidFill>
                  <a:srgbClr val="C00000"/>
                </a:solidFill>
              </a:rPr>
              <a:t> </a:t>
            </a:r>
            <a:r>
              <a:rPr lang="en-AU" sz="2400" b="1" dirty="0" smtClean="0">
                <a:solidFill>
                  <a:srgbClr val="C00000"/>
                </a:solidFill>
              </a:rPr>
              <a:t>Analysis </a:t>
            </a:r>
            <a:r>
              <a:rPr lang="en-AU" sz="2400" b="1" dirty="0" smtClean="0"/>
              <a:t>(Q4 2018)</a:t>
            </a:r>
            <a:r>
              <a:rPr lang="en-US" sz="2400" dirty="0"/>
              <a:t> </a:t>
            </a:r>
          </a:p>
          <a:p>
            <a:pPr marL="0" indent="0">
              <a:buNone/>
            </a:pPr>
            <a:r>
              <a:rPr lang="en-US" sz="1600" i="1" dirty="0" smtClean="0"/>
              <a:t>Based on </a:t>
            </a:r>
            <a:r>
              <a:rPr lang="en-US" sz="1600" i="1" dirty="0" err="1" smtClean="0"/>
              <a:t>categorisation</a:t>
            </a:r>
            <a:r>
              <a:rPr lang="en-US" sz="1600" i="1" dirty="0" smtClean="0"/>
              <a:t> by topic of content of direct messages and </a:t>
            </a:r>
            <a:r>
              <a:rPr lang="en-US" sz="1600" i="1" dirty="0" smtClean="0"/>
              <a:t>comments</a:t>
            </a:r>
            <a:endParaRPr lang="en-US" sz="1600" dirty="0" smtClean="0"/>
          </a:p>
          <a:p>
            <a:pPr marL="0" indent="0">
              <a:buNone/>
            </a:pPr>
            <a:r>
              <a:rPr lang="en-US" sz="2400" b="1" dirty="0" smtClean="0"/>
              <a:t>Most common topics:</a:t>
            </a:r>
          </a:p>
          <a:p>
            <a:r>
              <a:rPr lang="en-US" sz="2400" dirty="0" smtClean="0"/>
              <a:t>Jobs enquiries  </a:t>
            </a:r>
            <a:r>
              <a:rPr lang="en-US" sz="2400" dirty="0"/>
              <a:t>(in Lebanon or around the world)</a:t>
            </a:r>
          </a:p>
          <a:p>
            <a:r>
              <a:rPr lang="en-US" sz="2400" dirty="0" smtClean="0"/>
              <a:t>Questions </a:t>
            </a:r>
            <a:r>
              <a:rPr lang="en-US" sz="2400" dirty="0"/>
              <a:t>about services in other countries (Iraq, Yemen, </a:t>
            </a:r>
            <a:r>
              <a:rPr lang="en-US" sz="2400" dirty="0" smtClean="0"/>
              <a:t>Algeria...)</a:t>
            </a:r>
            <a:endParaRPr lang="en-US" sz="2400" dirty="0"/>
          </a:p>
          <a:p>
            <a:r>
              <a:rPr lang="en-US" sz="2400" dirty="0"/>
              <a:t>Volunteering requests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Information </a:t>
            </a:r>
            <a:r>
              <a:rPr lang="en-US" sz="2400" dirty="0">
                <a:solidFill>
                  <a:srgbClr val="C00000"/>
                </a:solidFill>
              </a:rPr>
              <a:t>about </a:t>
            </a:r>
            <a:r>
              <a:rPr lang="en-US" sz="2400" dirty="0" smtClean="0">
                <a:solidFill>
                  <a:srgbClr val="C00000"/>
                </a:solidFill>
              </a:rPr>
              <a:t>Services/health issues covered </a:t>
            </a:r>
            <a:r>
              <a:rPr lang="en-US" sz="2400" dirty="0">
                <a:solidFill>
                  <a:srgbClr val="C00000"/>
                </a:solidFill>
              </a:rPr>
              <a:t>by </a:t>
            </a:r>
            <a:r>
              <a:rPr lang="en-US" sz="2400" dirty="0" smtClean="0">
                <a:solidFill>
                  <a:srgbClr val="C00000"/>
                </a:solidFill>
              </a:rPr>
              <a:t>MSF in Lebanon;  </a:t>
            </a:r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>
                <a:solidFill>
                  <a:srgbClr val="C00000"/>
                </a:solidFill>
              </a:rPr>
              <a:t>Requests for services not available in MSF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Feedback </a:t>
            </a:r>
            <a:r>
              <a:rPr lang="en-US" sz="2400" dirty="0">
                <a:solidFill>
                  <a:srgbClr val="C00000"/>
                </a:solidFill>
              </a:rPr>
              <a:t>(</a:t>
            </a:r>
            <a:r>
              <a:rPr lang="en-US" sz="2400" dirty="0" smtClean="0">
                <a:solidFill>
                  <a:srgbClr val="C00000"/>
                </a:solidFill>
              </a:rPr>
              <a:t>Complaints, Greetings)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7250"/>
          </a:xfrm>
        </p:spPr>
        <p:txBody>
          <a:bodyPr/>
          <a:lstStyle/>
          <a:p>
            <a:r>
              <a:rPr lang="en-US" dirty="0"/>
              <a:t>Results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7540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1059582"/>
            <a:ext cx="7560840" cy="338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400" b="1" dirty="0"/>
              <a:t>Conversations</a:t>
            </a:r>
            <a:r>
              <a:rPr lang="en-AU" sz="2400" b="1" dirty="0">
                <a:solidFill>
                  <a:srgbClr val="C00000"/>
                </a:solidFill>
              </a:rPr>
              <a:t> </a:t>
            </a:r>
            <a:r>
              <a:rPr lang="en-AU" sz="2400" b="1" dirty="0" smtClean="0">
                <a:solidFill>
                  <a:srgbClr val="C00000"/>
                </a:solidFill>
              </a:rPr>
              <a:t>Analysis </a:t>
            </a:r>
            <a:r>
              <a:rPr lang="en-AU" sz="2400" b="1" dirty="0" smtClean="0"/>
              <a:t>(Q4 2018)</a:t>
            </a:r>
            <a:r>
              <a:rPr lang="en-US" sz="2400" dirty="0"/>
              <a:t> 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Total number of conversations via DM in Q4: 381 </a:t>
            </a:r>
          </a:p>
          <a:p>
            <a:pPr marL="0" indent="0">
              <a:buNone/>
            </a:pPr>
            <a:r>
              <a:rPr lang="en-US" sz="2400" dirty="0"/>
              <a:t>Total number of conversations </a:t>
            </a:r>
            <a:r>
              <a:rPr lang="en-US" sz="2400" dirty="0" smtClean="0"/>
              <a:t>via Comments in Q4: </a:t>
            </a:r>
            <a:r>
              <a:rPr lang="en-US" sz="2400" dirty="0"/>
              <a:t>9</a:t>
            </a:r>
            <a:r>
              <a:rPr lang="en-US" sz="2400" dirty="0" smtClean="0"/>
              <a:t>15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In </a:t>
            </a:r>
            <a:r>
              <a:rPr lang="en-US" sz="2400" dirty="0" smtClean="0"/>
              <a:t>Q4, 2018, </a:t>
            </a:r>
            <a:r>
              <a:rPr lang="en-US" sz="2400" b="1" dirty="0" smtClean="0">
                <a:solidFill>
                  <a:srgbClr val="C00000"/>
                </a:solidFill>
              </a:rPr>
              <a:t>29% </a:t>
            </a:r>
            <a:r>
              <a:rPr lang="en-US" sz="2400" dirty="0" smtClean="0"/>
              <a:t>of the conversations via direct messages &amp; </a:t>
            </a:r>
            <a:r>
              <a:rPr lang="en-US" sz="2400" b="1" dirty="0">
                <a:solidFill>
                  <a:srgbClr val="C00000"/>
                </a:solidFill>
              </a:rPr>
              <a:t>34% </a:t>
            </a:r>
            <a:r>
              <a:rPr lang="en-US" sz="2400" dirty="0"/>
              <a:t>of the comments received on the page were </a:t>
            </a:r>
            <a:r>
              <a:rPr lang="en-US" sz="2400" dirty="0" smtClean="0"/>
              <a:t>directly related to MSF activities and services in </a:t>
            </a:r>
            <a:r>
              <a:rPr lang="en-US" sz="2400" dirty="0" smtClean="0"/>
              <a:t>Lebanon and generated by patients ad communities. </a:t>
            </a:r>
            <a:endParaRPr lang="en-US" sz="2400" dirty="0" smtClean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7250"/>
          </a:xfrm>
        </p:spPr>
        <p:txBody>
          <a:bodyPr/>
          <a:lstStyle/>
          <a:p>
            <a:r>
              <a:rPr lang="en-US" dirty="0"/>
              <a:t>Results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0212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7808" y="32951"/>
            <a:ext cx="8156376" cy="679175"/>
          </a:xfrm>
        </p:spPr>
        <p:txBody>
          <a:bodyPr>
            <a:normAutofit/>
          </a:bodyPr>
          <a:lstStyle/>
          <a:p>
            <a:r>
              <a:rPr lang="fr-CH" sz="2400" b="1" dirty="0" smtClean="0"/>
              <a:t>Patients and </a:t>
            </a:r>
            <a:r>
              <a:rPr lang="fr-CH" sz="2400" b="1" dirty="0" err="1" smtClean="0"/>
              <a:t>community</a:t>
            </a:r>
            <a:r>
              <a:rPr lang="fr-CH" sz="2400" b="1" dirty="0" smtClean="0"/>
              <a:t> </a:t>
            </a:r>
            <a:r>
              <a:rPr lang="fr-CH" sz="2400" b="1" dirty="0" smtClean="0"/>
              <a:t>feedbacks per topics</a:t>
            </a:r>
            <a:endParaRPr lang="en-AU" sz="2400" b="1" dirty="0"/>
          </a:p>
        </p:txBody>
      </p:sp>
      <p:sp>
        <p:nvSpPr>
          <p:cNvPr id="2" name="Oval 1"/>
          <p:cNvSpPr/>
          <p:nvPr/>
        </p:nvSpPr>
        <p:spPr>
          <a:xfrm>
            <a:off x="715566" y="670083"/>
            <a:ext cx="2592288" cy="16561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Box 2"/>
          <p:cNvSpPr txBox="1"/>
          <p:nvPr/>
        </p:nvSpPr>
        <p:spPr>
          <a:xfrm>
            <a:off x="985596" y="949102"/>
            <a:ext cx="19193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err="1" smtClean="0"/>
              <a:t>Requesting</a:t>
            </a:r>
            <a:r>
              <a:rPr lang="fr-CH" dirty="0" smtClean="0"/>
              <a:t> info about </a:t>
            </a:r>
            <a:r>
              <a:rPr lang="fr-CH" dirty="0" err="1" smtClean="0"/>
              <a:t>delivery</a:t>
            </a:r>
            <a:r>
              <a:rPr lang="fr-CH" dirty="0" smtClean="0"/>
              <a:t> services</a:t>
            </a:r>
            <a:endParaRPr lang="en-AU" dirty="0"/>
          </a:p>
        </p:txBody>
      </p:sp>
      <p:sp>
        <p:nvSpPr>
          <p:cNvPr id="6" name="Oval 5"/>
          <p:cNvSpPr/>
          <p:nvPr/>
        </p:nvSpPr>
        <p:spPr>
          <a:xfrm>
            <a:off x="3519872" y="890769"/>
            <a:ext cx="2592288" cy="16561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3687755" y="1125938"/>
            <a:ext cx="223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err="1" smtClean="0"/>
              <a:t>Asking</a:t>
            </a:r>
            <a:r>
              <a:rPr lang="fr-CH" dirty="0" smtClean="0"/>
              <a:t> for </a:t>
            </a:r>
            <a:r>
              <a:rPr lang="fr-CH" dirty="0" err="1" smtClean="0"/>
              <a:t>clinics</a:t>
            </a:r>
            <a:r>
              <a:rPr lang="fr-CH" dirty="0" smtClean="0"/>
              <a:t> locations and services, </a:t>
            </a:r>
            <a:r>
              <a:rPr lang="fr-CH" dirty="0" err="1" smtClean="0"/>
              <a:t>working</a:t>
            </a:r>
            <a:r>
              <a:rPr lang="fr-CH" dirty="0" smtClean="0"/>
              <a:t> </a:t>
            </a:r>
            <a:r>
              <a:rPr lang="fr-CH" dirty="0" err="1" smtClean="0"/>
              <a:t>hours</a:t>
            </a:r>
            <a:endParaRPr lang="en-AU" dirty="0"/>
          </a:p>
        </p:txBody>
      </p:sp>
      <p:sp>
        <p:nvSpPr>
          <p:cNvPr id="8" name="Oval 7"/>
          <p:cNvSpPr/>
          <p:nvPr/>
        </p:nvSpPr>
        <p:spPr>
          <a:xfrm>
            <a:off x="6421692" y="747742"/>
            <a:ext cx="2592288" cy="16561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6637716" y="1142773"/>
            <a:ext cx="20498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 smtClean="0"/>
              <a:t>Complaining about not being admitted in specific service</a:t>
            </a:r>
            <a:endParaRPr lang="en-AU" dirty="0"/>
          </a:p>
        </p:txBody>
      </p:sp>
      <p:sp>
        <p:nvSpPr>
          <p:cNvPr id="10" name="Oval 9"/>
          <p:cNvSpPr/>
          <p:nvPr/>
        </p:nvSpPr>
        <p:spPr>
          <a:xfrm>
            <a:off x="168626" y="3219822"/>
            <a:ext cx="2592288" cy="16561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384650" y="3724748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 smtClean="0"/>
              <a:t>Complaining about staff </a:t>
            </a:r>
            <a:r>
              <a:rPr lang="en-AU" dirty="0" err="1" smtClean="0"/>
              <a:t>behavior</a:t>
            </a:r>
            <a:endParaRPr lang="en-AU" dirty="0"/>
          </a:p>
        </p:txBody>
      </p:sp>
      <p:sp>
        <p:nvSpPr>
          <p:cNvPr id="12" name="Oval 11"/>
          <p:cNvSpPr/>
          <p:nvPr/>
        </p:nvSpPr>
        <p:spPr>
          <a:xfrm>
            <a:off x="3073828" y="3478789"/>
            <a:ext cx="2592288" cy="165618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TextBox 12"/>
          <p:cNvSpPr txBox="1"/>
          <p:nvPr/>
        </p:nvSpPr>
        <p:spPr>
          <a:xfrm>
            <a:off x="3757904" y="3848121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err="1" smtClean="0"/>
              <a:t>Asking</a:t>
            </a:r>
            <a:r>
              <a:rPr lang="fr-CH" dirty="0" smtClean="0"/>
              <a:t> about TOP services </a:t>
            </a:r>
            <a:endParaRPr lang="en-AU" dirty="0"/>
          </a:p>
        </p:txBody>
      </p:sp>
      <p:sp>
        <p:nvSpPr>
          <p:cNvPr id="14" name="Oval 13"/>
          <p:cNvSpPr/>
          <p:nvPr/>
        </p:nvSpPr>
        <p:spPr>
          <a:xfrm>
            <a:off x="6421692" y="3219822"/>
            <a:ext cx="2592288" cy="165618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/>
          <p:cNvSpPr txBox="1"/>
          <p:nvPr/>
        </p:nvSpPr>
        <p:spPr>
          <a:xfrm>
            <a:off x="6815335" y="3702891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err="1" smtClean="0"/>
              <a:t>Selling</a:t>
            </a:r>
            <a:r>
              <a:rPr lang="fr-CH" dirty="0" smtClean="0"/>
              <a:t> a </a:t>
            </a:r>
            <a:r>
              <a:rPr lang="fr-CH" dirty="0" err="1" smtClean="0"/>
              <a:t>kidney</a:t>
            </a:r>
            <a:endParaRPr lang="en-AU" dirty="0"/>
          </a:p>
        </p:txBody>
      </p:sp>
      <p:sp>
        <p:nvSpPr>
          <p:cNvPr id="16" name="Oval 15"/>
          <p:cNvSpPr/>
          <p:nvPr/>
        </p:nvSpPr>
        <p:spPr>
          <a:xfrm>
            <a:off x="2029712" y="2177786"/>
            <a:ext cx="2556284" cy="147176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AU" dirty="0" smtClean="0"/>
              <a:t>helping in crossing </a:t>
            </a:r>
            <a:r>
              <a:rPr lang="en-AU" dirty="0"/>
              <a:t>the borders from Syria to Lebanon</a:t>
            </a:r>
          </a:p>
        </p:txBody>
      </p:sp>
      <p:sp>
        <p:nvSpPr>
          <p:cNvPr id="17" name="Oval 16"/>
          <p:cNvSpPr/>
          <p:nvPr/>
        </p:nvSpPr>
        <p:spPr>
          <a:xfrm>
            <a:off x="4874028" y="2119656"/>
            <a:ext cx="2736304" cy="147176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CH" dirty="0" smtClean="0"/>
              <a:t>Financial support, </a:t>
            </a:r>
            <a:r>
              <a:rPr lang="fr-CH" dirty="0" err="1" smtClean="0"/>
              <a:t>medical</a:t>
            </a:r>
            <a:r>
              <a:rPr lang="fr-CH" dirty="0" smtClean="0"/>
              <a:t> tests, online </a:t>
            </a:r>
            <a:r>
              <a:rPr lang="fr-CH" dirty="0" err="1" smtClean="0"/>
              <a:t>consultatiosn</a:t>
            </a:r>
            <a:r>
              <a:rPr lang="fr-CH" dirty="0" smtClean="0"/>
              <a:t> </a:t>
            </a:r>
            <a:endParaRPr lang="en-AU" dirty="0"/>
          </a:p>
        </p:txBody>
      </p:sp>
      <p:sp>
        <p:nvSpPr>
          <p:cNvPr id="18" name="Oval 17"/>
          <p:cNvSpPr/>
          <p:nvPr/>
        </p:nvSpPr>
        <p:spPr>
          <a:xfrm>
            <a:off x="-130020" y="2096043"/>
            <a:ext cx="2051720" cy="1495382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TextBox 18"/>
          <p:cNvSpPr txBox="1"/>
          <p:nvPr/>
        </p:nvSpPr>
        <p:spPr>
          <a:xfrm>
            <a:off x="212000" y="2326267"/>
            <a:ext cx="136768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CH" dirty="0" err="1" smtClean="0"/>
              <a:t>Thank</a:t>
            </a:r>
            <a:r>
              <a:rPr lang="fr-CH" dirty="0" smtClean="0"/>
              <a:t> </a:t>
            </a:r>
            <a:r>
              <a:rPr lang="fr-CH" dirty="0" err="1" smtClean="0"/>
              <a:t>you</a:t>
            </a:r>
            <a:r>
              <a:rPr lang="fr-CH" dirty="0" smtClean="0"/>
              <a:t> &amp; </a:t>
            </a:r>
            <a:r>
              <a:rPr lang="fr-CH" dirty="0" err="1" smtClean="0"/>
              <a:t>Greetings</a:t>
            </a:r>
            <a:r>
              <a:rPr lang="fr-CH" dirty="0" smtClean="0"/>
              <a:t> </a:t>
            </a:r>
            <a:r>
              <a:rPr lang="fr-CH" dirty="0" smtClean="0"/>
              <a:t>MSF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0011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3595" y="195486"/>
            <a:ext cx="84249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4400" b="1" dirty="0"/>
              <a:t>How </a:t>
            </a:r>
            <a:r>
              <a:rPr lang="fr-CH" sz="4400" b="1" dirty="0" err="1"/>
              <a:t>we</a:t>
            </a:r>
            <a:r>
              <a:rPr lang="fr-CH" sz="4400" b="1" dirty="0"/>
              <a:t> do </a:t>
            </a:r>
            <a:r>
              <a:rPr lang="fr-CH" sz="4400" b="1" dirty="0" err="1"/>
              <a:t>it</a:t>
            </a:r>
            <a:r>
              <a:rPr lang="en-AU" sz="4400" b="1" dirty="0"/>
              <a:t>?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315507322"/>
              </p:ext>
            </p:extLst>
          </p:nvPr>
        </p:nvGraphicFramePr>
        <p:xfrm>
          <a:off x="4716016" y="755628"/>
          <a:ext cx="5760640" cy="4264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Up-Down Arrow 8"/>
          <p:cNvSpPr/>
          <p:nvPr/>
        </p:nvSpPr>
        <p:spPr>
          <a:xfrm>
            <a:off x="5078658" y="2069112"/>
            <a:ext cx="324137" cy="2252095"/>
          </a:xfrm>
          <a:prstGeom prst="up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228253" y="1571562"/>
            <a:ext cx="2024946" cy="4975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200" dirty="0" smtClean="0">
                <a:solidFill>
                  <a:schemeClr val="tx1"/>
                </a:solidFill>
              </a:rPr>
              <a:t>Operations &amp; </a:t>
            </a:r>
            <a:r>
              <a:rPr lang="fr-CH" sz="1200" dirty="0" err="1" smtClean="0">
                <a:solidFill>
                  <a:schemeClr val="tx1"/>
                </a:solidFill>
              </a:rPr>
              <a:t>Medical</a:t>
            </a:r>
            <a:r>
              <a:rPr lang="fr-CH" sz="1200" dirty="0" smtClean="0">
                <a:solidFill>
                  <a:schemeClr val="tx1"/>
                </a:solidFill>
              </a:rPr>
              <a:t> teams </a:t>
            </a:r>
            <a:endParaRPr lang="en-AU" sz="12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336063" y="4321207"/>
            <a:ext cx="2133465" cy="48301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200" dirty="0" smtClean="0">
                <a:solidFill>
                  <a:schemeClr val="tx1"/>
                </a:solidFill>
              </a:rPr>
              <a:t>Field Communications Team </a:t>
            </a:r>
            <a:endParaRPr lang="en-AU" sz="1200" dirty="0">
              <a:solidFill>
                <a:schemeClr val="tx1"/>
              </a:solidFill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2109771831"/>
              </p:ext>
            </p:extLst>
          </p:nvPr>
        </p:nvGraphicFramePr>
        <p:xfrm>
          <a:off x="123595" y="1574936"/>
          <a:ext cx="4156551" cy="3240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2041032"/>
              </p:ext>
            </p:extLst>
          </p:nvPr>
        </p:nvGraphicFramePr>
        <p:xfrm>
          <a:off x="1835696" y="2833209"/>
          <a:ext cx="9144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Packager Shell Object" showAsIcon="1" r:id="rId14" imgW="914400" imgH="723960" progId="Package">
                  <p:embed/>
                </p:oleObj>
              </mc:Choice>
              <mc:Fallback>
                <p:oleObj name="Packager Shell Object" showAsIcon="1" r:id="rId14" imgW="914400" imgH="7239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835696" y="2833209"/>
                        <a:ext cx="914400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769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3478"/>
            <a:ext cx="8291264" cy="3538488"/>
          </a:xfrm>
        </p:spPr>
        <p:txBody>
          <a:bodyPr/>
          <a:lstStyle/>
          <a:p>
            <a:pPr marL="0" indent="0">
              <a:buNone/>
            </a:pPr>
            <a:r>
              <a:rPr lang="fr-CH" sz="2400" b="1" dirty="0" smtClean="0"/>
              <a:t>Feedbacks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5" name="Vertical Scroll 4"/>
          <p:cNvSpPr/>
          <p:nvPr/>
        </p:nvSpPr>
        <p:spPr>
          <a:xfrm>
            <a:off x="35361" y="627534"/>
            <a:ext cx="4824536" cy="4320480"/>
          </a:xfrm>
          <a:prstGeom prst="verticalScroll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CH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CH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«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central importance of the use of SM (for what I experienced &amp; accepting I may be proven wrong) is surrounding acceptance! The number of times the initiative of the FB page allowed us to spot discontent of patients or communities (or the opposite) &amp; engage contact with the concerned people is to my view the main added value to this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…</a:t>
            </a:r>
            <a:r>
              <a:rPr lang="ar-SA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«</a:t>
            </a:r>
            <a:endParaRPr lang="fr-CH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HOM Lebanon, OCB, March 2019</a:t>
            </a:r>
            <a:endParaRPr lang="en-A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A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568" y="267494"/>
            <a:ext cx="3222148" cy="38836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004048" y="4220170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Patients </a:t>
            </a:r>
            <a:r>
              <a:rPr lang="fr-CH" dirty="0" err="1" smtClean="0"/>
              <a:t>thanking</a:t>
            </a:r>
            <a:r>
              <a:rPr lang="fr-CH" dirty="0" smtClean="0"/>
              <a:t> us for </a:t>
            </a:r>
            <a:r>
              <a:rPr lang="fr-CH" dirty="0" err="1" smtClean="0"/>
              <a:t>following</a:t>
            </a:r>
            <a:r>
              <a:rPr lang="fr-CH" dirty="0" smtClean="0"/>
              <a:t> up on a complaint </a:t>
            </a:r>
            <a:r>
              <a:rPr lang="fr-CH" dirty="0" err="1" smtClean="0"/>
              <a:t>he</a:t>
            </a:r>
            <a:r>
              <a:rPr lang="fr-CH" dirty="0" smtClean="0"/>
              <a:t> </a:t>
            </a:r>
            <a:r>
              <a:rPr lang="fr-CH" dirty="0" err="1" smtClean="0"/>
              <a:t>submitted</a:t>
            </a:r>
            <a:r>
              <a:rPr lang="fr-CH" dirty="0" smtClean="0"/>
              <a:t> on FB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59876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92546"/>
            <a:ext cx="8229600" cy="857250"/>
          </a:xfrm>
        </p:spPr>
        <p:txBody>
          <a:bodyPr/>
          <a:lstStyle/>
          <a:p>
            <a:r>
              <a:rPr lang="fr-CH" dirty="0" smtClean="0"/>
              <a:t>Conclusion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99542"/>
            <a:ext cx="8784976" cy="4752528"/>
          </a:xfrm>
        </p:spPr>
        <p:txBody>
          <a:bodyPr>
            <a:noAutofit/>
          </a:bodyPr>
          <a:lstStyle/>
          <a:p>
            <a:r>
              <a:rPr lang="en-US" sz="2400" dirty="0" smtClean="0"/>
              <a:t>Our </a:t>
            </a:r>
            <a:r>
              <a:rPr lang="en-US" sz="2400" dirty="0"/>
              <a:t>findings suggest that digital engagement with the communities can provide complementary tools, as part of broader community engagement and HP strategies. </a:t>
            </a:r>
            <a:endParaRPr lang="en-US" sz="2400" dirty="0" smtClean="0"/>
          </a:p>
          <a:p>
            <a:r>
              <a:rPr lang="en-US" sz="2400" dirty="0" smtClean="0"/>
              <a:t>As </a:t>
            </a:r>
            <a:r>
              <a:rPr lang="en-US" sz="2400" dirty="0"/>
              <a:t>of Jan 2019 we have now started a regular analysis and reporting system, feeding information to operational and medical teams from these online conversations with </a:t>
            </a:r>
            <a:r>
              <a:rPr lang="en-AU" sz="2400" dirty="0"/>
              <a:t>communities. </a:t>
            </a:r>
            <a:endParaRPr lang="en-AU" sz="2400" dirty="0" smtClean="0"/>
          </a:p>
          <a:p>
            <a:r>
              <a:rPr lang="en-AU" sz="2400" dirty="0" smtClean="0"/>
              <a:t>We </a:t>
            </a:r>
            <a:r>
              <a:rPr lang="en-AU" sz="2400" dirty="0"/>
              <a:t>are also planning a digital HP </a:t>
            </a:r>
            <a:r>
              <a:rPr lang="en-US" sz="2400" dirty="0"/>
              <a:t>campaign, with specific resources for implementation and measurement of impact. </a:t>
            </a:r>
            <a:endParaRPr lang="en-US" sz="2400" dirty="0" smtClean="0"/>
          </a:p>
          <a:p>
            <a:r>
              <a:rPr lang="en-US" sz="2400" dirty="0" smtClean="0"/>
              <a:t>Limitations </a:t>
            </a:r>
            <a:r>
              <a:rPr lang="en-US" sz="2400" dirty="0"/>
              <a:t>of our work include difficulties on assessing the impact of digital HP on communities, and challenges in extracting Facebook analytics. Our findings may be specific to regions with high internet penetration.</a:t>
            </a:r>
            <a:endParaRPr lang="en-AU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1914233"/>
              </p:ext>
            </p:extLst>
          </p:nvPr>
        </p:nvGraphicFramePr>
        <p:xfrm>
          <a:off x="7884368" y="1563638"/>
          <a:ext cx="9144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Document" showAsIcon="1" r:id="rId3" imgW="914400" imgH="723960" progId="Word.Document.12">
                  <p:embed/>
                </p:oleObj>
              </mc:Choice>
              <mc:Fallback>
                <p:oleObj name="Document" showAsIcon="1" r:id="rId3" imgW="914400" imgH="72396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84368" y="1563638"/>
                        <a:ext cx="914400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6730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0032" y="483518"/>
            <a:ext cx="4182516" cy="3953355"/>
          </a:xfrm>
        </p:spPr>
        <p:txBody>
          <a:bodyPr/>
          <a:lstStyle/>
          <a:p>
            <a:pPr marL="0" indent="0" algn="ctr">
              <a:buNone/>
            </a:pPr>
            <a:endParaRPr lang="en-AU" dirty="0" smtClean="0"/>
          </a:p>
          <a:p>
            <a:pPr marL="0" indent="0" algn="ctr">
              <a:buNone/>
            </a:pPr>
            <a:endParaRPr lang="en-AU" dirty="0"/>
          </a:p>
          <a:p>
            <a:pPr marL="0" indent="0" algn="ctr">
              <a:buNone/>
            </a:pPr>
            <a:r>
              <a:rPr lang="en-AU" sz="4400" dirty="0" smtClean="0"/>
              <a:t>Thank you</a:t>
            </a:r>
          </a:p>
          <a:p>
            <a:pPr marL="0" indent="0" algn="ctr">
              <a:buNone/>
            </a:pPr>
            <a:endParaRPr lang="en-AU" dirty="0" smtClean="0"/>
          </a:p>
          <a:p>
            <a:pPr marL="0" indent="0" algn="ctr">
              <a:buNone/>
            </a:pPr>
            <a:r>
              <a:rPr lang="en-AU" sz="1400" dirty="0" err="1" smtClean="0"/>
              <a:t>Jinane</a:t>
            </a:r>
            <a:r>
              <a:rPr lang="en-AU" sz="1400" dirty="0" smtClean="0"/>
              <a:t> SAAD</a:t>
            </a:r>
          </a:p>
          <a:p>
            <a:pPr marL="0" indent="0" algn="ctr">
              <a:buNone/>
            </a:pPr>
            <a:r>
              <a:rPr lang="en-AU" sz="1400" dirty="0" smtClean="0"/>
              <a:t>Field Communications Manager, MSF, </a:t>
            </a:r>
            <a:r>
              <a:rPr lang="en-AU" sz="1400" dirty="0" err="1" smtClean="0"/>
              <a:t>Lebnaon</a:t>
            </a:r>
            <a:endParaRPr lang="en-AU" sz="1400" dirty="0" smtClean="0"/>
          </a:p>
          <a:p>
            <a:pPr marL="0" indent="0" algn="ctr">
              <a:buNone/>
            </a:pPr>
            <a:r>
              <a:rPr lang="en-AU" sz="1400" dirty="0" err="1" smtClean="0">
                <a:hlinkClick r:id="rId2"/>
              </a:rPr>
              <a:t>msf</a:t>
            </a:r>
            <a:r>
              <a:rPr lang="fr-CH" sz="1400" dirty="0" smtClean="0">
                <a:hlinkClick r:id="rId2"/>
              </a:rPr>
              <a:t>-</a:t>
            </a:r>
            <a:r>
              <a:rPr lang="en-AU" sz="1400" dirty="0" smtClean="0">
                <a:hlinkClick r:id="rId2"/>
              </a:rPr>
              <a:t>lebanon-com@msf.org</a:t>
            </a:r>
            <a:endParaRPr lang="en-AU" sz="1400" dirty="0" smtClean="0"/>
          </a:p>
          <a:p>
            <a:pPr marL="0" indent="0" algn="ctr">
              <a:buNone/>
            </a:pPr>
            <a:r>
              <a:rPr lang="en-AU" sz="1400" dirty="0" smtClean="0"/>
              <a:t>Twitter</a:t>
            </a:r>
            <a:r>
              <a:rPr lang="fr-CH" sz="1400" dirty="0" smtClean="0"/>
              <a:t>: </a:t>
            </a:r>
            <a:r>
              <a:rPr lang="ar-LB" sz="1400" dirty="0" smtClean="0"/>
              <a:t>@</a:t>
            </a:r>
            <a:r>
              <a:rPr lang="fr-CH" sz="1400" dirty="0" smtClean="0"/>
              <a:t>Jinan</a:t>
            </a:r>
            <a:r>
              <a:rPr lang="en-AU" sz="1400" dirty="0" err="1" smtClean="0"/>
              <a:t>os</a:t>
            </a:r>
            <a:endParaRPr lang="en-AU" sz="1400" dirty="0" smtClean="0"/>
          </a:p>
          <a:p>
            <a:pPr marL="0" indent="0" algn="ctr">
              <a:buNone/>
            </a:pPr>
            <a:endParaRPr lang="en-A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7494"/>
            <a:ext cx="4278932" cy="4738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0881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f035dc-877f-47c5-a098-0c6fdb408b4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2504471-3281-469F-88FF-74EA57DA0855}"/>
</file>

<file path=customXml/itemProps2.xml><?xml version="1.0" encoding="utf-8"?>
<ds:datastoreItem xmlns:ds="http://schemas.openxmlformats.org/officeDocument/2006/customXml" ds:itemID="{11E94D8B-FF7C-4EB3-BE77-0F7E0717A677}"/>
</file>

<file path=customXml/itemProps3.xml><?xml version="1.0" encoding="utf-8"?>
<ds:datastoreItem xmlns:ds="http://schemas.openxmlformats.org/officeDocument/2006/customXml" ds:itemID="{054C3F3A-EF0E-4F09-BB46-1167919DA1F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</TotalTime>
  <Words>1665</Words>
  <Application>Microsoft Office PowerPoint</Application>
  <PresentationFormat>On-screen Show (16:9)</PresentationFormat>
  <Paragraphs>309</Paragraphs>
  <Slides>24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Office Theme</vt:lpstr>
      <vt:lpstr>Package</vt:lpstr>
      <vt:lpstr>Microsoft Word Document</vt:lpstr>
      <vt:lpstr> Using social media for patient and community engagement: MSF’s experience in Lebanon</vt:lpstr>
      <vt:lpstr>MSF In Lebanon: 42-year relationship between MSF and Lebanon</vt:lpstr>
      <vt:lpstr>MSF In Lebanon: Facilitating access to healthcare for vulnerable communities</vt:lpstr>
      <vt:lpstr>Social Media Use In Lebanon</vt:lpstr>
      <vt:lpstr>MSF use of Social Media in Lebanon: FACEBOOK</vt:lpstr>
      <vt:lpstr>MSF use of Social Media in Lebanon:</vt:lpstr>
      <vt:lpstr>Methodology</vt:lpstr>
      <vt:lpstr>Methodology</vt:lpstr>
      <vt:lpstr>PowerPoint Presentation</vt:lpstr>
      <vt:lpstr>Results</vt:lpstr>
      <vt:lpstr>Results</vt:lpstr>
      <vt:lpstr>Results</vt:lpstr>
      <vt:lpstr>Results</vt:lpstr>
      <vt:lpstr>PowerPoint Presentation</vt:lpstr>
      <vt:lpstr>PowerPoint Presentation</vt:lpstr>
      <vt:lpstr>PowerPoint Presentation</vt:lpstr>
      <vt:lpstr>PowerPoint Presentation</vt:lpstr>
      <vt:lpstr>Results</vt:lpstr>
      <vt:lpstr>Results</vt:lpstr>
      <vt:lpstr>Patients and community feedbacks per topics</vt:lpstr>
      <vt:lpstr>PowerPoint Presentation</vt:lpstr>
      <vt:lpstr>PowerPoint Presentation</vt:lpstr>
      <vt:lpstr>Conclusion</vt:lpstr>
      <vt:lpstr>PowerPoint Presentation</vt:lpstr>
    </vt:vector>
  </TitlesOfParts>
  <Company>Médecins Sans Frontières Suisse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-lebanon-com</dc:creator>
  <cp:lastModifiedBy>-lebanon-com</cp:lastModifiedBy>
  <cp:revision>117</cp:revision>
  <dcterms:created xsi:type="dcterms:W3CDTF">2019-04-08T08:16:47Z</dcterms:created>
  <dcterms:modified xsi:type="dcterms:W3CDTF">2019-04-26T10:22:29Z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  <property fmtid="{D5CDD505-2E9C-101B-9397-08002B2CF9AE}" pid="3" name="Order">
    <vt:r8>355900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</Properties>
</file>