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handoutMasterIdLst>
    <p:handoutMasterId r:id="rId14"/>
  </p:handoutMasterIdLst>
  <p:sldIdLst>
    <p:sldId id="266" r:id="rId2"/>
    <p:sldId id="291" r:id="rId3"/>
    <p:sldId id="286" r:id="rId4"/>
    <p:sldId id="292" r:id="rId5"/>
    <p:sldId id="278" r:id="rId6"/>
    <p:sldId id="259" r:id="rId7"/>
    <p:sldId id="279" r:id="rId8"/>
    <p:sldId id="262" r:id="rId9"/>
    <p:sldId id="263" r:id="rId10"/>
    <p:sldId id="294" r:id="rId11"/>
    <p:sldId id="296" r:id="rId12"/>
  </p:sldIdLst>
  <p:sldSz cx="9144000" cy="5143500" type="screen16x9"/>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525972-09C1-BC5F-BD98-8DC12006DDB9}" v="2" dt="2019-04-26T08:40:44.952"/>
    <p1510:client id="{32EC669A-DEA3-4B70-A20A-2CF2C285DD0D}" v="4" dt="2019-04-26T09:00:12.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22793" autoAdjust="0"/>
  </p:normalViewPr>
  <p:slideViewPr>
    <p:cSldViewPr snapToGrid="0">
      <p:cViewPr varScale="1">
        <p:scale>
          <a:sx n="24" d="100"/>
          <a:sy n="24" d="100"/>
        </p:scale>
        <p:origin x="2971"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 Masters" userId="57bea5e5-632d-400e-8dee-19edeebdf1f3" providerId="ADAL" clId="{32EC669A-DEA3-4B70-A20A-2CF2C285DD0D}"/>
    <pc:docChg chg="modSld">
      <pc:chgData name="Pete Masters" userId="57bea5e5-632d-400e-8dee-19edeebdf1f3" providerId="ADAL" clId="{32EC669A-DEA3-4B70-A20A-2CF2C285DD0D}" dt="2019-04-26T09:00:12.963" v="3" actId="20577"/>
      <pc:docMkLst>
        <pc:docMk/>
      </pc:docMkLst>
      <pc:sldChg chg="modNotesTx">
        <pc:chgData name="Pete Masters" userId="57bea5e5-632d-400e-8dee-19edeebdf1f3" providerId="ADAL" clId="{32EC669A-DEA3-4B70-A20A-2CF2C285DD0D}" dt="2019-04-26T09:00:12.963" v="3" actId="20577"/>
        <pc:sldMkLst>
          <pc:docMk/>
          <pc:sldMk cId="2829857813" sldId="286"/>
        </pc:sldMkLst>
      </pc:sldChg>
    </pc:docChg>
  </pc:docChgLst>
  <pc:docChgLst>
    <pc:chgData name="Pete Masters" userId="S::pete.masters@london.msf.org::57bea5e5-632d-400e-8dee-19edeebdf1f3" providerId="AD" clId="Web-{DF525972-09C1-BC5F-BD98-8DC12006DDB9}"/>
    <pc:docChg chg="modSld">
      <pc:chgData name="Pete Masters" userId="S::pete.masters@london.msf.org::57bea5e5-632d-400e-8dee-19edeebdf1f3" providerId="AD" clId="Web-{DF525972-09C1-BC5F-BD98-8DC12006DDB9}" dt="2019-04-26T08:40:44.952" v="8" actId="1076"/>
      <pc:docMkLst>
        <pc:docMk/>
      </pc:docMkLst>
      <pc:sldChg chg="modSp">
        <pc:chgData name="Pete Masters" userId="S::pete.masters@london.msf.org::57bea5e5-632d-400e-8dee-19edeebdf1f3" providerId="AD" clId="Web-{DF525972-09C1-BC5F-BD98-8DC12006DDB9}" dt="2019-04-26T08:38:57.061" v="1" actId="1076"/>
        <pc:sldMkLst>
          <pc:docMk/>
          <pc:sldMk cId="3006444339" sldId="278"/>
        </pc:sldMkLst>
        <pc:picChg chg="mod">
          <ac:chgData name="Pete Masters" userId="S::pete.masters@london.msf.org::57bea5e5-632d-400e-8dee-19edeebdf1f3" providerId="AD" clId="Web-{DF525972-09C1-BC5F-BD98-8DC12006DDB9}" dt="2019-04-26T08:38:57.061" v="1" actId="1076"/>
          <ac:picMkLst>
            <pc:docMk/>
            <pc:sldMk cId="3006444339" sldId="278"/>
            <ac:picMk id="2" creationId="{00000000-0000-0000-0000-000000000000}"/>
          </ac:picMkLst>
        </pc:picChg>
      </pc:sldChg>
      <pc:sldChg chg="modSp">
        <pc:chgData name="Pete Masters" userId="S::pete.masters@london.msf.org::57bea5e5-632d-400e-8dee-19edeebdf1f3" providerId="AD" clId="Web-{DF525972-09C1-BC5F-BD98-8DC12006DDB9}" dt="2019-04-26T08:39:37.015" v="4" actId="20577"/>
        <pc:sldMkLst>
          <pc:docMk/>
          <pc:sldMk cId="3925978525" sldId="294"/>
        </pc:sldMkLst>
        <pc:spChg chg="mod">
          <ac:chgData name="Pete Masters" userId="S::pete.masters@london.msf.org::57bea5e5-632d-400e-8dee-19edeebdf1f3" providerId="AD" clId="Web-{DF525972-09C1-BC5F-BD98-8DC12006DDB9}" dt="2019-04-26T08:39:37.015" v="4" actId="20577"/>
          <ac:spMkLst>
            <pc:docMk/>
            <pc:sldMk cId="3925978525" sldId="294"/>
            <ac:spMk id="2" creationId="{00000000-0000-0000-0000-000000000000}"/>
          </ac:spMkLst>
        </pc:spChg>
      </pc:sldChg>
      <pc:sldChg chg="modSp">
        <pc:chgData name="Pete Masters" userId="S::pete.masters@london.msf.org::57bea5e5-632d-400e-8dee-19edeebdf1f3" providerId="AD" clId="Web-{DF525972-09C1-BC5F-BD98-8DC12006DDB9}" dt="2019-04-26T08:40:44.952" v="8" actId="1076"/>
        <pc:sldMkLst>
          <pc:docMk/>
          <pc:sldMk cId="2002868881" sldId="296"/>
        </pc:sldMkLst>
        <pc:picChg chg="mod">
          <ac:chgData name="Pete Masters" userId="S::pete.masters@london.msf.org::57bea5e5-632d-400e-8dee-19edeebdf1f3" providerId="AD" clId="Web-{DF525972-09C1-BC5F-BD98-8DC12006DDB9}" dt="2019-04-26T08:40:44.952" v="8" actId="1076"/>
          <ac:picMkLst>
            <pc:docMk/>
            <pc:sldMk cId="2002868881" sldId="296"/>
            <ac:picMk id="4"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AD675D6E-27E2-474B-8835-986FB4E6EA26}" type="datetimeFigureOut">
              <a:rPr lang="en-GB" smtClean="0"/>
              <a:t>02-05-2019</a:t>
            </a:fld>
            <a:endParaRPr lang="en-GB" dirty="0"/>
          </a:p>
        </p:txBody>
      </p:sp>
      <p:sp>
        <p:nvSpPr>
          <p:cNvPr id="4" name="Footer Placeholder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2DAB39DD-7363-45A9-84C8-2415DC184C1B}" type="slidenum">
              <a:rPr lang="en-GB" smtClean="0"/>
              <a:t>‹#›</a:t>
            </a:fld>
            <a:endParaRPr lang="en-GB" dirty="0"/>
          </a:p>
        </p:txBody>
      </p:sp>
    </p:spTree>
    <p:extLst>
      <p:ext uri="{BB962C8B-B14F-4D97-AF65-F5344CB8AC3E}">
        <p14:creationId xmlns:p14="http://schemas.microsoft.com/office/powerpoint/2010/main" val="3281679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7B2FF9E-554E-459F-B404-DE77E61178F1}" type="datetimeFigureOut">
              <a:rPr lang="en-GB" smtClean="0"/>
              <a:t>02-05-2019</a:t>
            </a:fld>
            <a:endParaRPr lang="en-GB" dirty="0"/>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0DD58454-5302-4F80-A195-D8D0CD020F4A}" type="slidenum">
              <a:rPr lang="en-GB" smtClean="0"/>
              <a:t>‹#›</a:t>
            </a:fld>
            <a:endParaRPr lang="en-GB" dirty="0"/>
          </a:p>
        </p:txBody>
      </p:sp>
    </p:spTree>
    <p:extLst>
      <p:ext uri="{BB962C8B-B14F-4D97-AF65-F5344CB8AC3E}">
        <p14:creationId xmlns:p14="http://schemas.microsoft.com/office/powerpoint/2010/main" val="318587790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smtClean="0">
                <a:solidFill>
                  <a:schemeClr val="tx1"/>
                </a:solidFill>
                <a:latin typeface="+mn-lt"/>
                <a:ea typeface="+mn-ea"/>
                <a:cs typeface="+mn-cs"/>
              </a:rPr>
              <a:t>Story </a:t>
            </a:r>
            <a:r>
              <a:rPr lang="en-US" sz="1000" b="0" i="0" u="none" strike="noStrike" kern="1200" baseline="0" dirty="0">
                <a:solidFill>
                  <a:schemeClr val="tx1"/>
                </a:solidFill>
                <a:latin typeface="+mn-lt"/>
                <a:ea typeface="+mn-ea"/>
                <a:cs typeface="+mn-cs"/>
              </a:rPr>
              <a:t>telling is how we make sense of our world. We all tell stories. Its how we share emotions, experiences and identities, </a:t>
            </a:r>
          </a:p>
          <a:p>
            <a:r>
              <a:rPr lang="en-US" sz="1000" b="0" i="0" u="none" strike="noStrike" kern="1200" baseline="0" dirty="0" smtClean="0">
                <a:solidFill>
                  <a:schemeClr val="tx1"/>
                </a:solidFill>
                <a:latin typeface="+mn-lt"/>
                <a:ea typeface="+mn-ea"/>
                <a:cs typeface="+mn-cs"/>
              </a:rPr>
              <a:t>Taking </a:t>
            </a:r>
            <a:r>
              <a:rPr lang="en-US" sz="1000" b="0" i="0" u="none" strike="noStrike" kern="1200" baseline="0" dirty="0">
                <a:solidFill>
                  <a:schemeClr val="tx1"/>
                </a:solidFill>
                <a:latin typeface="+mn-lt"/>
                <a:ea typeface="+mn-ea"/>
                <a:cs typeface="+mn-cs"/>
              </a:rPr>
              <a:t>stories seriously – both in the telling and listening of them – allows the health promoter to better understand </a:t>
            </a:r>
            <a:r>
              <a:rPr lang="en-US" sz="1000" b="0" i="0" u="none" strike="noStrike" kern="1200" baseline="0" dirty="0" smtClean="0">
                <a:solidFill>
                  <a:schemeClr val="tx1"/>
                </a:solidFill>
                <a:latin typeface="+mn-lt"/>
                <a:ea typeface="+mn-ea"/>
                <a:cs typeface="+mn-cs"/>
              </a:rPr>
              <a:t>the suffering, its root causes, how </a:t>
            </a:r>
            <a:r>
              <a:rPr lang="en-US" sz="1000" b="0" i="0" u="none" strike="noStrike" kern="1200" baseline="0" dirty="0">
                <a:solidFill>
                  <a:schemeClr val="tx1"/>
                </a:solidFill>
                <a:latin typeface="+mn-lt"/>
                <a:ea typeface="+mn-ea"/>
                <a:cs typeface="+mn-cs"/>
              </a:rPr>
              <a:t>communities and groups function, </a:t>
            </a:r>
            <a:r>
              <a:rPr lang="en-US" sz="1000" b="0" i="0" u="none" strike="noStrike" kern="1200" baseline="0" dirty="0" smtClean="0">
                <a:solidFill>
                  <a:schemeClr val="tx1"/>
                </a:solidFill>
                <a:latin typeface="+mn-lt"/>
                <a:ea typeface="+mn-ea"/>
                <a:cs typeface="+mn-cs"/>
              </a:rPr>
              <a:t>and </a:t>
            </a:r>
            <a:r>
              <a:rPr lang="en-US" sz="1000" b="0" i="0" u="none" strike="noStrike" kern="1200" baseline="0" dirty="0" smtClean="0">
                <a:solidFill>
                  <a:schemeClr val="tx1"/>
                </a:solidFill>
                <a:latin typeface="+mn-lt"/>
                <a:ea typeface="+mn-ea"/>
                <a:cs typeface="+mn-cs"/>
              </a:rPr>
              <a:t>to </a:t>
            </a:r>
            <a:r>
              <a:rPr lang="en-US" sz="1000" b="0" i="0" u="none" strike="noStrike" kern="1200" baseline="0" dirty="0">
                <a:solidFill>
                  <a:schemeClr val="tx1"/>
                </a:solidFill>
                <a:latin typeface="+mn-lt"/>
                <a:ea typeface="+mn-ea"/>
                <a:cs typeface="+mn-cs"/>
              </a:rPr>
              <a:t>work more effectively </a:t>
            </a:r>
            <a:r>
              <a:rPr lang="en-US" sz="1000" b="0" i="0" u="none" strike="noStrike" kern="1200" baseline="0" dirty="0" smtClean="0">
                <a:solidFill>
                  <a:schemeClr val="tx1"/>
                </a:solidFill>
                <a:latin typeface="+mn-lt"/>
                <a:ea typeface="+mn-ea"/>
                <a:cs typeface="+mn-cs"/>
              </a:rPr>
              <a:t>with </a:t>
            </a:r>
            <a:r>
              <a:rPr lang="en-US" sz="1000" b="0" i="0" u="none" strike="noStrike" kern="1200" baseline="0" dirty="0">
                <a:solidFill>
                  <a:schemeClr val="tx1"/>
                </a:solidFill>
                <a:latin typeface="+mn-lt"/>
                <a:ea typeface="+mn-ea"/>
                <a:cs typeface="+mn-cs"/>
              </a:rPr>
              <a:t>them.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000" b="0" i="0" u="none" strike="noStrike" kern="1200" baseline="0" dirty="0" smtClean="0">
              <a:solidFill>
                <a:schemeClr val="tx1"/>
              </a:solidFill>
              <a:latin typeface="+mn-lt"/>
              <a:ea typeface="+mn-ea"/>
              <a:cs typeface="+mn-cs"/>
            </a:endParaRPr>
          </a:p>
          <a:p>
            <a:r>
              <a:rPr lang="en-GB" sz="1000" kern="1200" dirty="0" smtClean="0">
                <a:solidFill>
                  <a:schemeClr val="tx1"/>
                </a:solidFill>
                <a:effectLst/>
                <a:latin typeface="+mn-lt"/>
                <a:ea typeface="+mn-ea"/>
                <a:cs typeface="+mn-cs"/>
              </a:rPr>
              <a:t>-</a:t>
            </a:r>
            <a:r>
              <a:rPr lang="en-GB" sz="1000" kern="1200" dirty="0" smtClean="0">
                <a:solidFill>
                  <a:schemeClr val="tx1"/>
                </a:solidFill>
                <a:effectLst/>
                <a:latin typeface="+mn-lt"/>
                <a:ea typeface="+mn-ea"/>
                <a:cs typeface="+mn-cs"/>
              </a:rPr>
              <a:t>we </a:t>
            </a:r>
            <a:r>
              <a:rPr lang="en-GB" sz="1000" kern="1200" dirty="0">
                <a:solidFill>
                  <a:schemeClr val="tx1"/>
                </a:solidFill>
                <a:effectLst/>
                <a:latin typeface="+mn-lt"/>
                <a:ea typeface="+mn-ea"/>
                <a:cs typeface="+mn-cs"/>
              </a:rPr>
              <a:t>listen, catching stories on perception, experiences</a:t>
            </a:r>
            <a:r>
              <a:rPr lang="en-GB" sz="1000" kern="1200" baseline="0" dirty="0">
                <a:solidFill>
                  <a:schemeClr val="tx1"/>
                </a:solidFill>
                <a:effectLst/>
                <a:latin typeface="+mn-lt"/>
                <a:ea typeface="+mn-ea"/>
                <a:cs typeface="+mn-cs"/>
              </a:rPr>
              <a:t> and believes around the disease</a:t>
            </a:r>
            <a:endParaRPr lang="en-GB" sz="1000" kern="1200" dirty="0">
              <a:solidFill>
                <a:schemeClr val="tx1"/>
              </a:solidFill>
              <a:effectLst/>
              <a:latin typeface="+mn-lt"/>
              <a:ea typeface="+mn-ea"/>
              <a:cs typeface="+mn-cs"/>
            </a:endParaRPr>
          </a:p>
          <a:p>
            <a:pPr lvl="0"/>
            <a:r>
              <a:rPr lang="en-GB" sz="1000" kern="1200" dirty="0" smtClean="0">
                <a:solidFill>
                  <a:schemeClr val="tx1"/>
                </a:solidFill>
                <a:effectLst/>
                <a:latin typeface="+mn-lt"/>
                <a:ea typeface="+mn-ea"/>
                <a:cs typeface="+mn-cs"/>
              </a:rPr>
              <a:t>-We </a:t>
            </a:r>
            <a:r>
              <a:rPr lang="en-GB" sz="1000" kern="1200" dirty="0">
                <a:solidFill>
                  <a:schemeClr val="tx1"/>
                </a:solidFill>
                <a:effectLst/>
                <a:latin typeface="+mn-lt"/>
                <a:ea typeface="+mn-ea"/>
                <a:cs typeface="+mn-cs"/>
              </a:rPr>
              <a:t>tried to understand the health seeking behaviour pathways and the people playing</a:t>
            </a:r>
            <a:r>
              <a:rPr lang="en-GB" sz="1000" kern="1200" baseline="0" dirty="0">
                <a:solidFill>
                  <a:schemeClr val="tx1"/>
                </a:solidFill>
                <a:effectLst/>
                <a:latin typeface="+mn-lt"/>
                <a:ea typeface="+mn-ea"/>
                <a:cs typeface="+mn-cs"/>
              </a:rPr>
              <a:t> important roles in the communities..</a:t>
            </a:r>
          </a:p>
          <a:p>
            <a:pPr lvl="0"/>
            <a:r>
              <a:rPr lang="en-US" sz="1000" kern="1200" baseline="0" dirty="0" smtClean="0">
                <a:solidFill>
                  <a:schemeClr val="tx1"/>
                </a:solidFill>
                <a:effectLst/>
                <a:latin typeface="+mn-lt"/>
                <a:ea typeface="+mn-ea"/>
                <a:cs typeface="+mn-cs"/>
              </a:rPr>
              <a:t>-And </a:t>
            </a:r>
            <a:r>
              <a:rPr lang="en-US" sz="1000" kern="1200" baseline="0" dirty="0">
                <a:solidFill>
                  <a:schemeClr val="tx1"/>
                </a:solidFill>
                <a:effectLst/>
                <a:latin typeface="+mn-lt"/>
                <a:ea typeface="+mn-ea"/>
                <a:cs typeface="+mn-cs"/>
              </a:rPr>
              <a:t>finally </a:t>
            </a:r>
            <a:r>
              <a:rPr lang="en-GB" sz="1000" kern="1200" dirty="0" smtClean="0">
                <a:solidFill>
                  <a:schemeClr val="tx1"/>
                </a:solidFill>
                <a:effectLst/>
                <a:latin typeface="+mn-lt"/>
                <a:ea typeface="+mn-ea"/>
                <a:cs typeface="+mn-cs"/>
              </a:rPr>
              <a:t>Together </a:t>
            </a:r>
            <a:r>
              <a:rPr lang="en-GB" sz="1000" kern="1200" dirty="0">
                <a:solidFill>
                  <a:schemeClr val="tx1"/>
                </a:solidFill>
                <a:effectLst/>
                <a:latin typeface="+mn-lt"/>
                <a:ea typeface="+mn-ea"/>
                <a:cs typeface="+mn-cs"/>
              </a:rPr>
              <a:t>with the community members we co-created a health promotion story in which we share information on prevention, recognition and treatment possibilities. </a:t>
            </a:r>
          </a:p>
          <a:p>
            <a:pPr lvl="0"/>
            <a:endParaRPr lang="en-GB" sz="1000" kern="1200" dirty="0">
              <a:solidFill>
                <a:schemeClr val="tx1"/>
              </a:solidFill>
              <a:effectLst/>
              <a:latin typeface="+mn-lt"/>
              <a:ea typeface="+mn-ea"/>
              <a:cs typeface="+mn-cs"/>
            </a:endParaRPr>
          </a:p>
          <a:p>
            <a:pPr lvl="0"/>
            <a:r>
              <a:rPr lang="en-US" sz="1000" kern="1200" dirty="0">
                <a:solidFill>
                  <a:schemeClr val="tx1"/>
                </a:solidFill>
                <a:effectLst/>
                <a:latin typeface="+mn-lt"/>
                <a:ea typeface="+mn-ea"/>
                <a:cs typeface="+mn-cs"/>
              </a:rPr>
              <a:t>These stories were contagious, went viral and traveled</a:t>
            </a:r>
            <a:r>
              <a:rPr lang="en-US" sz="1000" kern="1200" baseline="0" dirty="0">
                <a:solidFill>
                  <a:schemeClr val="tx1"/>
                </a:solidFill>
                <a:effectLst/>
                <a:latin typeface="+mn-lt"/>
                <a:ea typeface="+mn-ea"/>
                <a:cs typeface="+mn-cs"/>
              </a:rPr>
              <a:t> </a:t>
            </a:r>
            <a:r>
              <a:rPr lang="en-US" sz="1000" kern="1200" baseline="0" dirty="0" smtClean="0">
                <a:solidFill>
                  <a:schemeClr val="tx1"/>
                </a:solidFill>
                <a:effectLst/>
                <a:latin typeface="+mn-lt"/>
                <a:ea typeface="+mn-ea"/>
                <a:cs typeface="+mn-cs"/>
              </a:rPr>
              <a:t>far. </a:t>
            </a:r>
            <a:r>
              <a:rPr lang="en-US" sz="1000" kern="1200" dirty="0" smtClean="0">
                <a:solidFill>
                  <a:schemeClr val="tx1"/>
                </a:solidFill>
                <a:effectLst/>
                <a:latin typeface="+mn-lt"/>
                <a:ea typeface="+mn-ea"/>
                <a:cs typeface="+mn-cs"/>
              </a:rPr>
              <a:t>They </a:t>
            </a:r>
            <a:r>
              <a:rPr lang="en-US" sz="1000" kern="1200" dirty="0">
                <a:solidFill>
                  <a:schemeClr val="tx1"/>
                </a:solidFill>
                <a:effectLst/>
                <a:latin typeface="+mn-lt"/>
                <a:ea typeface="+mn-ea"/>
                <a:cs typeface="+mn-cs"/>
              </a:rPr>
              <a:t>changed health practices of the health care workers and of community </a:t>
            </a:r>
            <a:r>
              <a:rPr lang="en-US" sz="1000" kern="1200" dirty="0" smtClean="0">
                <a:solidFill>
                  <a:schemeClr val="tx1"/>
                </a:solidFill>
                <a:effectLst/>
                <a:latin typeface="+mn-lt"/>
                <a:ea typeface="+mn-ea"/>
                <a:cs typeface="+mn-cs"/>
              </a:rPr>
              <a:t>members. They </a:t>
            </a:r>
            <a:r>
              <a:rPr lang="en-US" sz="1000" kern="1200" dirty="0">
                <a:solidFill>
                  <a:schemeClr val="tx1"/>
                </a:solidFill>
                <a:effectLst/>
                <a:latin typeface="+mn-lt"/>
                <a:ea typeface="+mn-ea"/>
                <a:cs typeface="+mn-cs"/>
              </a:rPr>
              <a:t>changed me.</a:t>
            </a:r>
          </a:p>
          <a:p>
            <a:pPr lvl="0"/>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DD58454-5302-4F80-A195-D8D0CD020F4A}" type="slidenum">
              <a:rPr lang="en-GB" smtClean="0"/>
              <a:t>1</a:t>
            </a:fld>
            <a:endParaRPr lang="en-GB" dirty="0"/>
          </a:p>
        </p:txBody>
      </p:sp>
    </p:spTree>
    <p:extLst>
      <p:ext uri="{BB962C8B-B14F-4D97-AF65-F5344CB8AC3E}">
        <p14:creationId xmlns:p14="http://schemas.microsoft.com/office/powerpoint/2010/main" val="3277842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smtClean="0">
                <a:solidFill>
                  <a:schemeClr val="tx1"/>
                </a:solidFill>
                <a:latin typeface="+mn-lt"/>
                <a:ea typeface="+mn-ea"/>
                <a:cs typeface="+mn-cs"/>
              </a:rPr>
              <a:t>There is a broad consensus that HP has no or little impact when its not lead by participatory approaches, therefore we need to push for methods </a:t>
            </a:r>
            <a:r>
              <a:rPr lang="en-US" sz="900" b="0" i="0" u="none" strike="noStrike" kern="1200" baseline="0" dirty="0" smtClean="0">
                <a:solidFill>
                  <a:schemeClr val="tx1"/>
                </a:solidFill>
                <a:effectLst/>
                <a:latin typeface="+mn-lt"/>
                <a:ea typeface="+mn-ea"/>
                <a:cs typeface="+mn-cs"/>
              </a:rPr>
              <a:t>where we treat patients, their families and communities as partners to improve our response and to improve better health outcomes.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0" i="0" u="none" strike="noStrike" kern="1200" baseline="0" dirty="0" smtClean="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smtClean="0"/>
              <a:t>Story </a:t>
            </a:r>
            <a:r>
              <a:rPr lang="en-US" dirty="0"/>
              <a:t>of change is </a:t>
            </a:r>
            <a:r>
              <a:rPr lang="en-US" dirty="0" smtClean="0"/>
              <a:t>a </a:t>
            </a:r>
            <a:r>
              <a:rPr lang="en-US" dirty="0"/>
              <a:t>simple, sustainable, cost effective method for health promotion. </a:t>
            </a:r>
            <a:r>
              <a:rPr lang="en-US" dirty="0" smtClean="0"/>
              <a:t>Which</a:t>
            </a:r>
            <a:r>
              <a:rPr lang="en-US" baseline="0" dirty="0" smtClean="0"/>
              <a:t> </a:t>
            </a:r>
            <a:r>
              <a:rPr lang="en-US" baseline="0" dirty="0"/>
              <a:t>can be adapted for other </a:t>
            </a:r>
            <a:r>
              <a:rPr lang="en-US" baseline="0" dirty="0" err="1" smtClean="0"/>
              <a:t>se.ttings</a:t>
            </a:r>
            <a:r>
              <a:rPr lang="en-US" baseline="0" dirty="0" smtClean="0"/>
              <a:t> </a:t>
            </a:r>
            <a:r>
              <a:rPr lang="en-US" baseline="0" dirty="0"/>
              <a:t>and risk </a:t>
            </a:r>
            <a:r>
              <a:rPr lang="en-US" baseline="0" dirty="0" smtClean="0"/>
              <a:t>practices. I</a:t>
            </a:r>
            <a:r>
              <a:rPr lang="en-US" sz="900" b="0" i="0" u="none" strike="noStrike" kern="1200" baseline="0" dirty="0" smtClean="0">
                <a:solidFill>
                  <a:schemeClr val="tx1"/>
                </a:solidFill>
                <a:effectLst/>
                <a:latin typeface="+mn-lt"/>
                <a:ea typeface="+mn-ea"/>
                <a:cs typeface="+mn-cs"/>
              </a:rPr>
              <a:t>t’s a method in which local listening and </a:t>
            </a:r>
            <a:r>
              <a:rPr lang="en-US" baseline="0" dirty="0" smtClean="0"/>
              <a:t>co-creation </a:t>
            </a:r>
            <a:r>
              <a:rPr lang="en-US" baseline="0" dirty="0"/>
              <a:t>is used as a fundamental principle</a:t>
            </a:r>
            <a:endParaRPr lang="en-GB" dirty="0"/>
          </a:p>
        </p:txBody>
      </p:sp>
      <p:sp>
        <p:nvSpPr>
          <p:cNvPr id="4" name="Slide Number Placeholder 3"/>
          <p:cNvSpPr>
            <a:spLocks noGrp="1"/>
          </p:cNvSpPr>
          <p:nvPr>
            <p:ph type="sldNum" sz="quarter" idx="10"/>
          </p:nvPr>
        </p:nvSpPr>
        <p:spPr/>
        <p:txBody>
          <a:bodyPr/>
          <a:lstStyle/>
          <a:p>
            <a:fld id="{0DD58454-5302-4F80-A195-D8D0CD020F4A}" type="slidenum">
              <a:rPr lang="en-GB" smtClean="0"/>
              <a:t>10</a:t>
            </a:fld>
            <a:endParaRPr lang="en-GB" dirty="0"/>
          </a:p>
        </p:txBody>
      </p:sp>
    </p:spTree>
    <p:extLst>
      <p:ext uri="{BB962C8B-B14F-4D97-AF65-F5344CB8AC3E}">
        <p14:creationId xmlns:p14="http://schemas.microsoft.com/office/powerpoint/2010/main" val="2869640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baseline="0" dirty="0" smtClean="0">
                <a:solidFill>
                  <a:schemeClr val="tx1"/>
                </a:solidFill>
                <a:latin typeface="+mn-lt"/>
                <a:ea typeface="+mn-ea"/>
                <a:cs typeface="+mn-cs"/>
              </a:rPr>
              <a:t>If you like to hear more, please contact me; My name is Annette de Jong, I am working as an adviser on health promotion &amp; community engagement for MsF. Holland </a:t>
            </a:r>
          </a:p>
          <a:p>
            <a:endParaRPr lang="en-US" dirty="0" smtClean="0"/>
          </a:p>
          <a:p>
            <a:r>
              <a:rPr lang="en-US" dirty="0" smtClean="0"/>
              <a:t>I want to thanks the key persons in this pilot:</a:t>
            </a:r>
            <a:endParaRPr lang="en-GB" dirty="0"/>
          </a:p>
        </p:txBody>
      </p:sp>
      <p:sp>
        <p:nvSpPr>
          <p:cNvPr id="4" name="Slide Number Placeholder 3"/>
          <p:cNvSpPr>
            <a:spLocks noGrp="1"/>
          </p:cNvSpPr>
          <p:nvPr>
            <p:ph type="sldNum" sz="quarter" idx="10"/>
          </p:nvPr>
        </p:nvSpPr>
        <p:spPr/>
        <p:txBody>
          <a:bodyPr/>
          <a:lstStyle/>
          <a:p>
            <a:fld id="{0DD58454-5302-4F80-A195-D8D0CD020F4A}" type="slidenum">
              <a:rPr lang="en-GB" smtClean="0"/>
              <a:t>11</a:t>
            </a:fld>
            <a:endParaRPr lang="en-GB" dirty="0"/>
          </a:p>
        </p:txBody>
      </p:sp>
    </p:spTree>
    <p:extLst>
      <p:ext uri="{BB962C8B-B14F-4D97-AF65-F5344CB8AC3E}">
        <p14:creationId xmlns:p14="http://schemas.microsoft.com/office/powerpoint/2010/main" val="310196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Lets listen to a piece of the story of Abubakhar,  a co-created health promotion story, developed during our pilot in North West Nigeria</a:t>
            </a:r>
          </a:p>
          <a:p>
            <a:r>
              <a:rPr lang="en-US" baseline="0" dirty="0"/>
              <a:t>– </a:t>
            </a:r>
            <a:endParaRPr lang="en-GB" dirty="0"/>
          </a:p>
        </p:txBody>
      </p:sp>
      <p:sp>
        <p:nvSpPr>
          <p:cNvPr id="4" name="Slide Number Placeholder 3"/>
          <p:cNvSpPr>
            <a:spLocks noGrp="1"/>
          </p:cNvSpPr>
          <p:nvPr>
            <p:ph type="sldNum" sz="quarter" idx="10"/>
          </p:nvPr>
        </p:nvSpPr>
        <p:spPr/>
        <p:txBody>
          <a:bodyPr/>
          <a:lstStyle/>
          <a:p>
            <a:fld id="{0DD58454-5302-4F80-A195-D8D0CD020F4A}" type="slidenum">
              <a:rPr lang="en-GB" smtClean="0"/>
              <a:t>2</a:t>
            </a:fld>
            <a:endParaRPr lang="en-GB" dirty="0"/>
          </a:p>
        </p:txBody>
      </p:sp>
    </p:spTree>
    <p:extLst>
      <p:ext uri="{BB962C8B-B14F-4D97-AF65-F5344CB8AC3E}">
        <p14:creationId xmlns:p14="http://schemas.microsoft.com/office/powerpoint/2010/main" val="1083994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000" kern="1200" dirty="0">
                <a:solidFill>
                  <a:schemeClr val="tx1"/>
                </a:solidFill>
                <a:effectLst/>
                <a:latin typeface="+mn-lt"/>
                <a:ea typeface="+mn-ea"/>
                <a:cs typeface="+mn-cs"/>
              </a:rPr>
              <a:t>As you could hear in the </a:t>
            </a:r>
            <a:r>
              <a:rPr lang="en-GB" sz="1000" kern="1200" dirty="0" smtClean="0">
                <a:solidFill>
                  <a:schemeClr val="tx1"/>
                </a:solidFill>
                <a:effectLst/>
                <a:latin typeface="+mn-lt"/>
                <a:ea typeface="+mn-ea"/>
                <a:cs typeface="+mn-cs"/>
              </a:rPr>
              <a:t>story, MSF </a:t>
            </a:r>
            <a:r>
              <a:rPr lang="en-GB" sz="1000" kern="1200" dirty="0">
                <a:solidFill>
                  <a:schemeClr val="tx1"/>
                </a:solidFill>
                <a:effectLst/>
                <a:latin typeface="+mn-lt"/>
                <a:ea typeface="+mn-ea"/>
                <a:cs typeface="+mn-cs"/>
              </a:rPr>
              <a:t>is providing specialist treatment and reconstructive surgery for patients suffering from Noma in </a:t>
            </a:r>
            <a:r>
              <a:rPr lang="en-GB" sz="1000" kern="1200" dirty="0" smtClean="0">
                <a:solidFill>
                  <a:schemeClr val="tx1"/>
                </a:solidFill>
                <a:effectLst/>
                <a:latin typeface="+mn-lt"/>
                <a:ea typeface="+mn-ea"/>
                <a:cs typeface="+mn-cs"/>
              </a:rPr>
              <a:t>Nigeria. </a:t>
            </a:r>
            <a:r>
              <a:rPr lang="en-US" sz="1000" kern="1200" dirty="0" smtClean="0">
                <a:solidFill>
                  <a:schemeClr val="tx1"/>
                </a:solidFill>
                <a:effectLst/>
                <a:latin typeface="+mn-lt"/>
                <a:ea typeface="+mn-ea"/>
                <a:cs typeface="+mn-cs"/>
              </a:rPr>
              <a:t>And </a:t>
            </a:r>
            <a:r>
              <a:rPr lang="en-US" sz="1000" kern="1200" dirty="0">
                <a:solidFill>
                  <a:schemeClr val="tx1"/>
                </a:solidFill>
                <a:effectLst/>
                <a:latin typeface="+mn-lt"/>
                <a:ea typeface="+mn-ea"/>
                <a:cs typeface="+mn-cs"/>
              </a:rPr>
              <a:t>The msf </a:t>
            </a:r>
            <a:r>
              <a:rPr lang="en-US" sz="1000" b="0" i="0" u="none" strike="noStrike" kern="1200" baseline="0" dirty="0">
                <a:solidFill>
                  <a:schemeClr val="tx1"/>
                </a:solidFill>
                <a:latin typeface="+mn-lt"/>
                <a:ea typeface="+mn-ea"/>
                <a:cs typeface="+mn-cs"/>
              </a:rPr>
              <a:t>MSF health promotion team </a:t>
            </a:r>
            <a:r>
              <a:rPr lang="en-US" sz="1000" b="0" i="0" u="none" strike="noStrike" kern="1200" baseline="0" dirty="0" smtClean="0">
                <a:solidFill>
                  <a:schemeClr val="tx1"/>
                </a:solidFill>
                <a:latin typeface="+mn-lt"/>
                <a:ea typeface="+mn-ea"/>
                <a:cs typeface="+mn-cs"/>
              </a:rPr>
              <a:t>sensitize communities, </a:t>
            </a:r>
            <a:r>
              <a:rPr lang="en-US" sz="1000" b="0" i="0" u="none" strike="noStrike" kern="1200" baseline="0" dirty="0">
                <a:solidFill>
                  <a:schemeClr val="tx1"/>
                </a:solidFill>
                <a:latin typeface="+mn-lt"/>
                <a:ea typeface="+mn-ea"/>
                <a:cs typeface="+mn-cs"/>
              </a:rPr>
              <a:t>while actively searching out new </a:t>
            </a:r>
            <a:r>
              <a:rPr lang="en-US" sz="1000" b="0" i="0" u="none" strike="noStrike" kern="1200" baseline="0" dirty="0" smtClean="0">
                <a:solidFill>
                  <a:schemeClr val="tx1"/>
                </a:solidFill>
                <a:latin typeface="+mn-lt"/>
                <a:ea typeface="+mn-ea"/>
                <a:cs typeface="+mn-cs"/>
              </a:rPr>
              <a:t>cases</a:t>
            </a:r>
          </a:p>
          <a:p>
            <a:pPr lvl="0"/>
            <a:endParaRPr lang="en-GB"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Noma is a horrific neglected</a:t>
            </a:r>
            <a:r>
              <a:rPr lang="en-GB" sz="1000" kern="1200" baseline="0" dirty="0">
                <a:solidFill>
                  <a:schemeClr val="tx1"/>
                </a:solidFill>
                <a:effectLst/>
                <a:latin typeface="+mn-lt"/>
                <a:ea typeface="+mn-ea"/>
                <a:cs typeface="+mn-cs"/>
              </a:rPr>
              <a:t> disease which </a:t>
            </a:r>
            <a:r>
              <a:rPr lang="en-GB" sz="1000" kern="1200" dirty="0">
                <a:solidFill>
                  <a:schemeClr val="tx1"/>
                </a:solidFill>
                <a:effectLst/>
                <a:latin typeface="+mn-lt"/>
                <a:ea typeface="+mn-ea"/>
                <a:cs typeface="+mn-cs"/>
              </a:rPr>
              <a:t>mostly affects children under 5 living in poverty and poor health. It </a:t>
            </a:r>
            <a:r>
              <a:rPr lang="en-GB" sz="1000" kern="1200" baseline="0" dirty="0">
                <a:solidFill>
                  <a:schemeClr val="tx1"/>
                </a:solidFill>
                <a:effectLst/>
                <a:latin typeface="+mn-lt"/>
                <a:ea typeface="+mn-ea"/>
                <a:cs typeface="+mn-cs"/>
              </a:rPr>
              <a:t>starts with bleeding gums and spreads rapidly through the face causing severe </a:t>
            </a:r>
            <a:r>
              <a:rPr lang="en-GB" sz="1000" kern="1200" dirty="0">
                <a:solidFill>
                  <a:schemeClr val="tx1"/>
                </a:solidFill>
                <a:effectLst/>
                <a:latin typeface="+mn-lt"/>
                <a:ea typeface="+mn-ea"/>
                <a:cs typeface="+mn-cs"/>
              </a:rPr>
              <a:t>disfigurations.  Although Noma can be prevented and treated with antibiotics. </a:t>
            </a:r>
            <a:r>
              <a:rPr lang="en-GB" sz="1000" kern="1200" baseline="0" dirty="0">
                <a:solidFill>
                  <a:schemeClr val="tx1"/>
                </a:solidFill>
                <a:effectLst/>
                <a:latin typeface="+mn-lt"/>
                <a:ea typeface="+mn-ea"/>
                <a:cs typeface="+mn-cs"/>
              </a:rPr>
              <a:t>More than </a:t>
            </a:r>
            <a:r>
              <a:rPr lang="en-GB" sz="1000" kern="1200" dirty="0">
                <a:solidFill>
                  <a:schemeClr val="tx1"/>
                </a:solidFill>
                <a:effectLst/>
                <a:latin typeface="+mn-lt"/>
                <a:ea typeface="+mn-ea"/>
                <a:cs typeface="+mn-cs"/>
              </a:rPr>
              <a:t>90% of Noma patients die because they don’t get to healthcare in time.</a:t>
            </a:r>
            <a:r>
              <a:rPr lang="en-GB" sz="1000" kern="1200" baseline="0" dirty="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A </a:t>
            </a:r>
            <a:r>
              <a:rPr lang="en-US" sz="1000" kern="1200" dirty="0">
                <a:solidFill>
                  <a:schemeClr val="tx1"/>
                </a:solidFill>
                <a:effectLst/>
                <a:latin typeface="+mn-lt"/>
                <a:ea typeface="+mn-ea"/>
                <a:cs typeface="+mn-cs"/>
              </a:rPr>
              <a:t>health care tragedy that can be better understood</a:t>
            </a:r>
            <a:r>
              <a:rPr lang="en-US" sz="1000" kern="1200" baseline="0" dirty="0">
                <a:solidFill>
                  <a:schemeClr val="tx1"/>
                </a:solidFill>
                <a:effectLst/>
                <a:latin typeface="+mn-lt"/>
                <a:ea typeface="+mn-ea"/>
                <a:cs typeface="+mn-cs"/>
              </a:rPr>
              <a:t> if you literally sit down and listen to their stories.</a:t>
            </a:r>
            <a:r>
              <a:rPr lang="en-US" sz="1000" kern="1200" dirty="0">
                <a:solidFill>
                  <a:schemeClr val="tx1"/>
                </a:solidFill>
                <a:effectLst/>
                <a:latin typeface="+mn-lt"/>
                <a:ea typeface="+mn-ea"/>
                <a:cs typeface="+mn-cs"/>
              </a:rPr>
              <a:t> </a:t>
            </a:r>
            <a:endParaRPr lang="en-GB" sz="1000" kern="1200" dirty="0">
              <a:solidFill>
                <a:schemeClr val="tx1"/>
              </a:solidFill>
              <a:effectLst/>
              <a:latin typeface="+mn-lt"/>
              <a:ea typeface="+mn-ea"/>
              <a:cs typeface="+mn-cs"/>
            </a:endParaRPr>
          </a:p>
          <a:p>
            <a:endParaRPr lang="en-GB" sz="1000" kern="1200" dirty="0">
              <a:solidFill>
                <a:schemeClr val="tx1"/>
              </a:solidFill>
              <a:effectLst/>
              <a:latin typeface="+mn-lt"/>
              <a:ea typeface="+mn-ea"/>
              <a:cs typeface="+mn-cs"/>
            </a:endParaRPr>
          </a:p>
          <a:p>
            <a:r>
              <a:rPr lang="en-US" sz="1000" b="0" kern="1200" dirty="0">
                <a:solidFill>
                  <a:schemeClr val="tx1"/>
                </a:solidFill>
                <a:effectLst/>
                <a:latin typeface="+mn-lt"/>
                <a:ea typeface="+mn-ea"/>
                <a:cs typeface="+mn-cs"/>
              </a:rPr>
              <a:t>We found that there is a lot of stigma around Noma, Noma is associated with</a:t>
            </a:r>
            <a:r>
              <a:rPr lang="en-US" sz="1000" b="0" kern="1200" baseline="0" dirty="0">
                <a:solidFill>
                  <a:schemeClr val="tx1"/>
                </a:solidFill>
                <a:effectLst/>
                <a:latin typeface="+mn-lt"/>
                <a:ea typeface="+mn-ea"/>
                <a:cs typeface="+mn-cs"/>
              </a:rPr>
              <a:t> evil spirits and the children are often excluded from their families and social village life and hide away. And </a:t>
            </a:r>
            <a:r>
              <a:rPr lang="en-US" sz="1000" b="0" dirty="0"/>
              <a:t>when the affected children were painstakingly identified it took </a:t>
            </a:r>
            <a:r>
              <a:rPr lang="en-US" sz="1000" b="0" kern="1200" baseline="0" dirty="0">
                <a:solidFill>
                  <a:schemeClr val="tx1"/>
                </a:solidFill>
                <a:effectLst/>
                <a:latin typeface="+mn-lt"/>
                <a:ea typeface="+mn-ea"/>
                <a:cs typeface="+mn-cs"/>
              </a:rPr>
              <a:t>a long negotiating process with the family to convince them to access our medical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a:t>
            </a:r>
            <a:r>
              <a:rPr lang="en-US" sz="1000" kern="1200" dirty="0">
                <a:solidFill>
                  <a:schemeClr val="tx1"/>
                </a:solidFill>
                <a:effectLst/>
                <a:latin typeface="+mn-lt"/>
                <a:ea typeface="+mn-ea"/>
                <a:cs typeface="+mn-cs"/>
              </a:rPr>
              <a:t> </a:t>
            </a:r>
            <a:endParaRPr lang="en-GB" sz="1000" dirty="0"/>
          </a:p>
          <a:p>
            <a:pPr lvl="0"/>
            <a:r>
              <a:rPr lang="en-GB" sz="1000" b="0" i="0" kern="1200" dirty="0">
                <a:solidFill>
                  <a:schemeClr val="tx1"/>
                </a:solidFill>
                <a:effectLst/>
                <a:latin typeface="+mn-lt"/>
                <a:ea typeface="+mn-ea"/>
                <a:cs typeface="+mn-cs"/>
              </a:rPr>
              <a:t>Therefore we wanted to pilot the ‘story of change’ approach: </a:t>
            </a:r>
            <a:r>
              <a:rPr lang="en-GB" sz="1000" b="0" i="0" kern="1200" dirty="0" smtClean="0">
                <a:solidFill>
                  <a:schemeClr val="tx1"/>
                </a:solidFill>
                <a:effectLst/>
                <a:latin typeface="+mn-lt"/>
                <a:ea typeface="+mn-ea"/>
                <a:cs typeface="+mn-cs"/>
              </a:rPr>
              <a:t>To </a:t>
            </a:r>
            <a:r>
              <a:rPr lang="en-GB" sz="1000" b="0" i="0" kern="1200" dirty="0">
                <a:solidFill>
                  <a:schemeClr val="tx1"/>
                </a:solidFill>
                <a:effectLst/>
                <a:latin typeface="+mn-lt"/>
                <a:ea typeface="+mn-ea"/>
                <a:cs typeface="+mn-cs"/>
              </a:rPr>
              <a:t>help people to recognize and prevent Noma, and to timely seeking health care. </a:t>
            </a:r>
            <a:r>
              <a:rPr lang="en-GB" sz="1000" b="0" i="0" kern="1200" dirty="0" smtClean="0">
                <a:solidFill>
                  <a:schemeClr val="tx1"/>
                </a:solidFill>
                <a:effectLst/>
                <a:latin typeface="+mn-lt"/>
                <a:ea typeface="+mn-ea"/>
                <a:cs typeface="+mn-cs"/>
              </a:rPr>
              <a:t>We </a:t>
            </a:r>
            <a:r>
              <a:rPr lang="en-GB" sz="1000" b="0" i="0" kern="1200" dirty="0">
                <a:solidFill>
                  <a:schemeClr val="tx1"/>
                </a:solidFill>
                <a:effectLst/>
                <a:latin typeface="+mn-lt"/>
                <a:ea typeface="+mn-ea"/>
                <a:cs typeface="+mn-cs"/>
              </a:rPr>
              <a:t>anticipated the story</a:t>
            </a:r>
            <a:r>
              <a:rPr lang="en-GB" sz="1000" b="0" i="0" kern="1200" baseline="0" dirty="0">
                <a:solidFill>
                  <a:schemeClr val="tx1"/>
                </a:solidFill>
                <a:effectLst/>
                <a:latin typeface="+mn-lt"/>
                <a:ea typeface="+mn-ea"/>
                <a:cs typeface="+mn-cs"/>
              </a:rPr>
              <a:t> would </a:t>
            </a:r>
            <a:r>
              <a:rPr lang="en-GB" sz="1000" b="0" i="0" kern="1200" dirty="0">
                <a:solidFill>
                  <a:schemeClr val="tx1"/>
                </a:solidFill>
                <a:effectLst/>
                <a:latin typeface="+mn-lt"/>
                <a:ea typeface="+mn-ea"/>
                <a:cs typeface="+mn-cs"/>
              </a:rPr>
              <a:t>travel to places where the outreach workers cannot go and so reach all the patients who are suffering from this disease. </a:t>
            </a:r>
          </a:p>
          <a:p>
            <a:pPr lvl="0"/>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 </a:t>
            </a:r>
          </a:p>
          <a:p>
            <a:endParaRPr lang="en-US" sz="1000" kern="1200" baseline="0" dirty="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0DD58454-5302-4F80-A195-D8D0CD020F4A}" type="slidenum">
              <a:rPr lang="en-GB" smtClean="0"/>
              <a:t>3</a:t>
            </a:fld>
            <a:endParaRPr lang="en-GB" dirty="0"/>
          </a:p>
        </p:txBody>
      </p:sp>
    </p:spTree>
    <p:extLst>
      <p:ext uri="{BB962C8B-B14F-4D97-AF65-F5344CB8AC3E}">
        <p14:creationId xmlns:p14="http://schemas.microsoft.com/office/powerpoint/2010/main" val="2300321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the method</a:t>
            </a:r>
            <a:r>
              <a:rPr lang="en-US" baseline="0" dirty="0" smtClean="0"/>
              <a:t> works</a:t>
            </a:r>
            <a:endParaRPr lang="en-GB" dirty="0"/>
          </a:p>
        </p:txBody>
      </p:sp>
      <p:sp>
        <p:nvSpPr>
          <p:cNvPr id="4" name="Slide Number Placeholder 3"/>
          <p:cNvSpPr>
            <a:spLocks noGrp="1"/>
          </p:cNvSpPr>
          <p:nvPr>
            <p:ph type="sldNum" sz="quarter" idx="10"/>
          </p:nvPr>
        </p:nvSpPr>
        <p:spPr/>
        <p:txBody>
          <a:bodyPr/>
          <a:lstStyle/>
          <a:p>
            <a:fld id="{0DD58454-5302-4F80-A195-D8D0CD020F4A}" type="slidenum">
              <a:rPr lang="en-GB" smtClean="0"/>
              <a:t>4</a:t>
            </a:fld>
            <a:endParaRPr lang="en-GB" dirty="0"/>
          </a:p>
        </p:txBody>
      </p:sp>
    </p:spTree>
    <p:extLst>
      <p:ext uri="{BB962C8B-B14F-4D97-AF65-F5344CB8AC3E}">
        <p14:creationId xmlns:p14="http://schemas.microsoft.com/office/powerpoint/2010/main" val="255720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effectLst/>
                <a:latin typeface="+mn-lt"/>
                <a:ea typeface="+mn-ea"/>
                <a:cs typeface="+mn-cs"/>
              </a:rPr>
              <a:t>Let me tell you about our experience.</a:t>
            </a:r>
            <a:r>
              <a:rPr lang="en-US" sz="1000" i="1" kern="1200" baseline="0" dirty="0">
                <a:solidFill>
                  <a:schemeClr val="tx1"/>
                </a:solidFill>
                <a:effectLst/>
                <a:latin typeface="+mn-lt"/>
                <a:ea typeface="+mn-ea"/>
                <a:cs typeface="+mn-cs"/>
              </a:rPr>
              <a:t> </a:t>
            </a:r>
            <a:endParaRPr lang="en-US" sz="10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Imagine a very</a:t>
            </a:r>
            <a:r>
              <a:rPr lang="en-US" sz="1000" kern="1200" baseline="0" dirty="0">
                <a:solidFill>
                  <a:schemeClr val="tx1"/>
                </a:solidFill>
                <a:effectLst/>
                <a:latin typeface="+mn-lt"/>
                <a:ea typeface="+mn-ea"/>
                <a:cs typeface="+mn-cs"/>
              </a:rPr>
              <a:t> remote </a:t>
            </a:r>
            <a:r>
              <a:rPr lang="en-US" sz="1000" kern="1200" baseline="0" dirty="0" smtClean="0">
                <a:solidFill>
                  <a:schemeClr val="tx1"/>
                </a:solidFill>
                <a:effectLst/>
                <a:latin typeface="+mn-lt"/>
                <a:ea typeface="+mn-ea"/>
                <a:cs typeface="+mn-cs"/>
              </a:rPr>
              <a:t>village. Its </a:t>
            </a:r>
            <a:r>
              <a:rPr lang="en-US" sz="1000" kern="1200" baseline="0" dirty="0">
                <a:solidFill>
                  <a:schemeClr val="tx1"/>
                </a:solidFill>
                <a:effectLst/>
                <a:latin typeface="+mn-lt"/>
                <a:ea typeface="+mn-ea"/>
                <a:cs typeface="+mn-cs"/>
              </a:rPr>
              <a:t>hot around 38 degrees, dusty, no electricity and flowing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effectLst/>
                <a:latin typeface="+mn-lt"/>
                <a:ea typeface="+mn-ea"/>
                <a:cs typeface="+mn-cs"/>
              </a:rPr>
              <a:t>The village is far from the main road, no school, no telephone or internet network. Most people never left the village, especially women.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And then the msf car arrives. All man and children come / run  to the car to see what's </a:t>
            </a:r>
            <a:r>
              <a:rPr lang="en-US" sz="1000" kern="1200" dirty="0" smtClean="0">
                <a:solidFill>
                  <a:schemeClr val="tx1"/>
                </a:solidFill>
                <a:effectLst/>
                <a:latin typeface="+mn-lt"/>
                <a:ea typeface="+mn-ea"/>
                <a:cs typeface="+mn-cs"/>
              </a:rPr>
              <a:t>happening. </a:t>
            </a:r>
            <a:r>
              <a:rPr lang="en-US" sz="1000" kern="1200" dirty="0" err="1" smtClean="0">
                <a:solidFill>
                  <a:schemeClr val="tx1"/>
                </a:solidFill>
                <a:effectLst/>
                <a:latin typeface="+mn-lt"/>
                <a:ea typeface="+mn-ea"/>
                <a:cs typeface="+mn-cs"/>
              </a:rPr>
              <a:t>Msf</a:t>
            </a:r>
            <a:r>
              <a:rPr lang="en-US" sz="1000" kern="1200" dirty="0" smtClean="0">
                <a:solidFill>
                  <a:schemeClr val="tx1"/>
                </a:solidFill>
                <a:effectLst/>
                <a:latin typeface="+mn-lt"/>
                <a:ea typeface="+mn-ea"/>
                <a:cs typeface="+mn-cs"/>
              </a:rPr>
              <a:t> </a:t>
            </a:r>
            <a:r>
              <a:rPr lang="en-US" sz="1000" kern="1200" dirty="0">
                <a:solidFill>
                  <a:schemeClr val="tx1"/>
                </a:solidFill>
                <a:effectLst/>
                <a:latin typeface="+mn-lt"/>
                <a:ea typeface="+mn-ea"/>
                <a:cs typeface="+mn-cs"/>
              </a:rPr>
              <a:t>health promoters get out the car with a flyer and poster of NOMA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mn-lt"/>
                <a:ea typeface="+mn-ea"/>
                <a:cs typeface="+mn-cs"/>
              </a:rPr>
              <a:t>MSF’s health promotion frequently involves one-way communication with communities,</a:t>
            </a:r>
            <a:r>
              <a:rPr lang="en-GB" sz="1000" kern="1200" baseline="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lecturing about Noma disease: supported with tiny pictures on a poster and brochures explaining</a:t>
            </a:r>
            <a:r>
              <a:rPr lang="en-US" sz="1000" kern="1200" baseline="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the bacterial</a:t>
            </a:r>
            <a:r>
              <a:rPr lang="en-US" sz="1000" kern="1200" baseline="0" dirty="0">
                <a:solidFill>
                  <a:schemeClr val="tx1"/>
                </a:solidFill>
                <a:effectLst/>
                <a:latin typeface="+mn-lt"/>
                <a:ea typeface="+mn-ea"/>
                <a:cs typeface="+mn-cs"/>
              </a:rPr>
              <a:t> cause and the </a:t>
            </a:r>
            <a:r>
              <a:rPr lang="en-US" sz="1000" kern="1200" dirty="0">
                <a:solidFill>
                  <a:schemeClr val="tx1"/>
                </a:solidFill>
                <a:effectLst/>
                <a:latin typeface="+mn-lt"/>
                <a:ea typeface="+mn-ea"/>
                <a:cs typeface="+mn-cs"/>
              </a:rPr>
              <a:t>different stages of NOMA and the importance of good personal hygiene, variation of food to prevent Noma and about the services MsF is offering.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Most</a:t>
            </a:r>
            <a:r>
              <a:rPr lang="en-US" sz="1000" kern="1200" baseline="0" dirty="0">
                <a:solidFill>
                  <a:schemeClr val="tx1"/>
                </a:solidFill>
                <a:effectLst/>
                <a:latin typeface="+mn-lt"/>
                <a:ea typeface="+mn-ea"/>
                <a:cs typeface="+mn-cs"/>
              </a:rPr>
              <a:t> people in the village have never heard of msf,  Noma and bacteria before and they are not really sure what to make of our stories.</a:t>
            </a: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0DD58454-5302-4F80-A195-D8D0CD020F4A}" type="slidenum">
              <a:rPr lang="en-GB" smtClean="0"/>
              <a:t>5</a:t>
            </a:fld>
            <a:endParaRPr lang="en-GB" dirty="0"/>
          </a:p>
        </p:txBody>
      </p:sp>
    </p:spTree>
    <p:extLst>
      <p:ext uri="{BB962C8B-B14F-4D97-AF65-F5344CB8AC3E}">
        <p14:creationId xmlns:p14="http://schemas.microsoft.com/office/powerpoint/2010/main" val="166894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With the</a:t>
            </a:r>
            <a:r>
              <a:rPr lang="en-US" baseline="0" dirty="0"/>
              <a:t> pilot -msf story of change- we wanted to pilot a new approach………</a:t>
            </a:r>
            <a:endParaRPr lang="en-US" dirty="0"/>
          </a:p>
          <a:p>
            <a:pPr lvl="0"/>
            <a:endParaRPr lang="en-US" dirty="0"/>
          </a:p>
          <a:p>
            <a:pPr lvl="0"/>
            <a:r>
              <a:rPr lang="en-GB" sz="1200" b="1" kern="1200" dirty="0">
                <a:solidFill>
                  <a:srgbClr val="FF0000"/>
                </a:solidFill>
                <a:effectLst/>
                <a:latin typeface="+mn-lt"/>
                <a:ea typeface="+mn-ea"/>
                <a:cs typeface="+mn-cs"/>
              </a:rPr>
              <a:t>Step 1</a:t>
            </a:r>
            <a:r>
              <a:rPr lang="en-GB" sz="1200" kern="1200" dirty="0">
                <a:solidFill>
                  <a:schemeClr val="tx1"/>
                </a:solidFill>
                <a:effectLst/>
                <a:latin typeface="+mn-lt"/>
                <a:ea typeface="+mn-ea"/>
                <a:cs typeface="+mn-cs"/>
              </a:rPr>
              <a:t>: </a:t>
            </a:r>
            <a:r>
              <a:rPr lang="en-GB" sz="1200" b="1" kern="1200" dirty="0">
                <a:solidFill>
                  <a:srgbClr val="FF0000"/>
                </a:solidFill>
                <a:effectLst/>
                <a:latin typeface="+mn-lt"/>
                <a:ea typeface="+mn-ea"/>
                <a:cs typeface="+mn-cs"/>
              </a:rPr>
              <a:t>we organized a workshop with </a:t>
            </a:r>
            <a:r>
              <a:rPr lang="en-GB" sz="1200" kern="1200" dirty="0">
                <a:solidFill>
                  <a:schemeClr val="tx1"/>
                </a:solidFill>
                <a:effectLst/>
                <a:latin typeface="+mn-lt"/>
                <a:ea typeface="+mn-ea"/>
                <a:cs typeface="+mn-cs"/>
              </a:rPr>
              <a:t>the health promotion team about active listening (ear), listening</a:t>
            </a:r>
            <a:r>
              <a:rPr lang="en-GB" sz="1200" kern="1200" baseline="0" dirty="0">
                <a:solidFill>
                  <a:schemeClr val="tx1"/>
                </a:solidFill>
                <a:effectLst/>
                <a:latin typeface="+mn-lt"/>
                <a:ea typeface="+mn-ea"/>
                <a:cs typeface="+mn-cs"/>
              </a:rPr>
              <a:t> and collecting stories </a:t>
            </a:r>
            <a:r>
              <a:rPr lang="en-GB" sz="1200" kern="1200" dirty="0">
                <a:solidFill>
                  <a:schemeClr val="tx1"/>
                </a:solidFill>
                <a:effectLst/>
                <a:latin typeface="+mn-lt"/>
                <a:ea typeface="+mn-ea"/>
                <a:cs typeface="+mn-cs"/>
              </a:rPr>
              <a:t> .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Then the </a:t>
            </a:r>
            <a:r>
              <a:rPr lang="en-GB" sz="12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health promoters headed into the communities, listen, engaged , meet the key figures and get a better understanding of people’s experiences and perceptions of Noma through listening and collecting their stories. In total we collected 50 stories about the disease.</a:t>
            </a:r>
          </a:p>
          <a:p>
            <a:pPr>
              <a:spcAft>
                <a:spcPts val="0"/>
              </a:spcAft>
            </a:pPr>
            <a:endParaRPr lang="en-GB" sz="1100" dirty="0">
              <a:solidFill>
                <a:srgbClr val="000000"/>
              </a:solidFill>
              <a:effectLst/>
              <a:latin typeface="Helvetica Neue"/>
              <a:ea typeface="Arial Unicode MS" panose="020B0604020202020204" pitchFamily="34" charset="-128"/>
              <a:cs typeface="Arial Unicode MS" panose="020B0604020202020204" pitchFamily="34" charset="-128"/>
            </a:endParaRPr>
          </a:p>
          <a:p>
            <a:pPr lvl="0"/>
            <a:endParaRPr lang="en-GB" dirty="0"/>
          </a:p>
        </p:txBody>
      </p:sp>
      <p:sp>
        <p:nvSpPr>
          <p:cNvPr id="4" name="Slide Number Placeholder 3"/>
          <p:cNvSpPr>
            <a:spLocks noGrp="1"/>
          </p:cNvSpPr>
          <p:nvPr>
            <p:ph type="sldNum" sz="quarter" idx="10"/>
          </p:nvPr>
        </p:nvSpPr>
        <p:spPr/>
        <p:txBody>
          <a:bodyPr/>
          <a:lstStyle/>
          <a:p>
            <a:fld id="{0DD58454-5302-4F80-A195-D8D0CD020F4A}" type="slidenum">
              <a:rPr lang="en-GB" smtClean="0"/>
              <a:t>6</a:t>
            </a:fld>
            <a:endParaRPr lang="en-GB" dirty="0"/>
          </a:p>
        </p:txBody>
      </p:sp>
    </p:spTree>
    <p:extLst>
      <p:ext uri="{BB962C8B-B14F-4D97-AF65-F5344CB8AC3E}">
        <p14:creationId xmlns:p14="http://schemas.microsoft.com/office/powerpoint/2010/main" val="822514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0"/>
              </a:spcAft>
              <a:buFont typeface="+mj-lt"/>
              <a:buNone/>
            </a:pPr>
            <a:r>
              <a:rPr lang="en-GB" sz="1000" b="1" dirty="0"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Step </a:t>
            </a:r>
            <a:r>
              <a:rPr lang="en-GB" sz="1000" b="1"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2 </a:t>
            </a:r>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 </a:t>
            </a:r>
            <a:r>
              <a:rPr lang="en-GB" sz="1000" b="1"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Analysing the stories</a:t>
            </a:r>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 we looked for patterns, repeating words, local names for Noma</a:t>
            </a:r>
            <a:r>
              <a:rPr lang="en-GB" sz="1000" dirty="0"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 </a:t>
            </a:r>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beliefs, </a:t>
            </a:r>
            <a:r>
              <a:rPr lang="en-GB" sz="1000" dirty="0"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local treatment and so </a:t>
            </a:r>
            <a:r>
              <a:rPr lang="en-GB" sz="1000" dirty="0" err="1"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on.We</a:t>
            </a:r>
            <a:r>
              <a:rPr lang="en-GB" sz="1000" dirty="0"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 </a:t>
            </a:r>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now had a much better understanding of the communities’ perception, knowledge, </a:t>
            </a:r>
            <a:r>
              <a:rPr lang="en-GB" sz="1000" dirty="0"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and </a:t>
            </a:r>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experiences with Noma</a:t>
            </a:r>
            <a:r>
              <a:rPr lang="en-GB" sz="1000" dirty="0"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a:t>
            </a:r>
          </a:p>
          <a:p>
            <a:pPr marL="0" lvl="0" indent="0">
              <a:spcAft>
                <a:spcPts val="0"/>
              </a:spcAft>
              <a:buFont typeface="+mj-lt"/>
              <a:buNone/>
            </a:pPr>
            <a:r>
              <a:rPr lang="en-GB" sz="1000" dirty="0"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 </a:t>
            </a:r>
            <a:endParaRPr lang="en-GB" sz="1000" dirty="0">
              <a:solidFill>
                <a:srgbClr val="000000"/>
              </a:solidFill>
              <a:effectLst/>
              <a:latin typeface="Helvetica Neue"/>
              <a:ea typeface="Arial Unicode MS" panose="020B0604020202020204" pitchFamily="34" charset="-128"/>
              <a:cs typeface="Arial Unicode MS" panose="020B0604020202020204" pitchFamily="34" charset="-128"/>
            </a:endParaRPr>
          </a:p>
          <a:p>
            <a:r>
              <a:rPr lang="en-US" sz="1000" b="1" dirty="0" smtClean="0"/>
              <a:t>For example</a:t>
            </a:r>
          </a:p>
          <a:p>
            <a:pPr marL="171450" indent="-171450">
              <a:buFont typeface="Arial" panose="020B0604020202020204" pitchFamily="34" charset="0"/>
              <a:buChar char="•"/>
            </a:pPr>
            <a:r>
              <a:rPr lang="en-US" sz="1000" dirty="0" smtClean="0"/>
              <a:t>Midwifes </a:t>
            </a:r>
            <a:r>
              <a:rPr lang="en-US" sz="1000" dirty="0"/>
              <a:t>have</a:t>
            </a:r>
            <a:r>
              <a:rPr lang="en-US" sz="1000" baseline="0" dirty="0"/>
              <a:t> an important role in signalizing, they can move freely in the family compounds and between villages</a:t>
            </a:r>
          </a:p>
          <a:p>
            <a:pPr marL="171450" indent="-171450">
              <a:buFont typeface="Arial" panose="020B0604020202020204" pitchFamily="34" charset="0"/>
              <a:buChar char="•"/>
            </a:pPr>
            <a:r>
              <a:rPr lang="en-US" sz="1000" baseline="0" dirty="0"/>
              <a:t>Grandmothers play an important role in care taking</a:t>
            </a:r>
          </a:p>
          <a:p>
            <a:pPr marL="171450" indent="-171450">
              <a:buFont typeface="Arial" panose="020B0604020202020204" pitchFamily="34" charset="0"/>
              <a:buChar char="•"/>
            </a:pPr>
            <a:r>
              <a:rPr lang="en-US" sz="1000" baseline="0" dirty="0"/>
              <a:t>First  port of seeking care is mainly the traditional healer</a:t>
            </a:r>
          </a:p>
          <a:p>
            <a:pPr marL="171450" indent="-171450">
              <a:buFont typeface="Arial" panose="020B0604020202020204" pitchFamily="34" charset="0"/>
              <a:buChar char="•"/>
            </a:pPr>
            <a:r>
              <a:rPr lang="en-US" sz="1000" baseline="0" dirty="0"/>
              <a:t>Often poor families, widowed of single mothers</a:t>
            </a:r>
          </a:p>
          <a:p>
            <a:pPr marL="171450" indent="-171450">
              <a:buFont typeface="Arial" panose="020B0604020202020204" pitchFamily="34" charset="0"/>
              <a:buChar char="•"/>
            </a:pPr>
            <a:r>
              <a:rPr lang="en-US" sz="1000" baseline="0" dirty="0"/>
              <a:t>Imams play an important role for spreading news and organizing community support</a:t>
            </a:r>
          </a:p>
          <a:p>
            <a:pPr marL="171450" indent="-171450">
              <a:buFont typeface="Arial" panose="020B0604020202020204" pitchFamily="34" charset="0"/>
              <a:buChar char="•"/>
            </a:pPr>
            <a:r>
              <a:rPr lang="en-US" sz="1000" baseline="0" dirty="0"/>
              <a:t>Noma has many local names: like evil wind. Or disease that doesn’t cure</a:t>
            </a:r>
          </a:p>
          <a:p>
            <a:pPr marL="171450" indent="-171450">
              <a:buFont typeface="Arial" panose="020B0604020202020204" pitchFamily="34" charset="0"/>
              <a:buChar char="•"/>
            </a:pPr>
            <a:r>
              <a:rPr lang="en-US" sz="1000" baseline="0" dirty="0"/>
              <a:t>Treating Noma is a community effort</a:t>
            </a:r>
          </a:p>
          <a:p>
            <a:endParaRPr lang="en-US" dirty="0"/>
          </a:p>
          <a:p>
            <a:pPr algn="l"/>
            <a:endParaRPr lang="en-GB" sz="1400" b="0" i="0" u="none" strike="noStrike" baseline="0" dirty="0">
              <a:solidFill>
                <a:srgbClr val="000000"/>
              </a:solidFill>
              <a:latin typeface="Symbol" panose="05050102010706020507" pitchFamily="18" charset="2"/>
            </a:endParaRPr>
          </a:p>
          <a:p>
            <a:endParaRPr lang="en-US" dirty="0"/>
          </a:p>
          <a:p>
            <a:endParaRPr lang="en-GB" dirty="0"/>
          </a:p>
        </p:txBody>
      </p:sp>
      <p:sp>
        <p:nvSpPr>
          <p:cNvPr id="4" name="Slide Number Placeholder 3"/>
          <p:cNvSpPr>
            <a:spLocks noGrp="1"/>
          </p:cNvSpPr>
          <p:nvPr>
            <p:ph type="sldNum" sz="quarter" idx="10"/>
          </p:nvPr>
        </p:nvSpPr>
        <p:spPr/>
        <p:txBody>
          <a:bodyPr/>
          <a:lstStyle/>
          <a:p>
            <a:fld id="{0DD58454-5302-4F80-A195-D8D0CD020F4A}" type="slidenum">
              <a:rPr lang="en-GB" smtClean="0"/>
              <a:t>7</a:t>
            </a:fld>
            <a:endParaRPr lang="en-GB" dirty="0"/>
          </a:p>
        </p:txBody>
      </p:sp>
    </p:spTree>
    <p:extLst>
      <p:ext uri="{BB962C8B-B14F-4D97-AF65-F5344CB8AC3E}">
        <p14:creationId xmlns:p14="http://schemas.microsoft.com/office/powerpoint/2010/main" val="3968326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Step 3. </a:t>
            </a:r>
          </a:p>
          <a:p>
            <a:endParaRPr lang="en-GB" sz="1000" b="1"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endParaRPr>
          </a:p>
          <a:p>
            <a:r>
              <a:rPr lang="en-GB" sz="1000" b="1"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MSF staff then invited a group of key community members </a:t>
            </a:r>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to create a story that combines medical health information with local narratives about the disease. </a:t>
            </a:r>
          </a:p>
          <a:p>
            <a:endPar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endParaRPr>
          </a:p>
          <a:p>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Together we decide on the main character, his challenges, his support and the good outcome</a:t>
            </a:r>
            <a:b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br>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This is the final story, the story of change , the story of Aboubakhar.</a:t>
            </a:r>
          </a:p>
          <a:p>
            <a:endParaRPr lang="en-US" sz="12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mn-lt"/>
                <a:ea typeface="+mn-ea"/>
                <a:cs typeface="+mn-cs"/>
              </a:rPr>
              <a:t> </a:t>
            </a:r>
            <a:endParaRPr lang="en-US" sz="11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endParaRPr>
          </a:p>
          <a:p>
            <a:pPr>
              <a:spcAft>
                <a:spcPts val="0"/>
              </a:spcAft>
            </a:pPr>
            <a:endParaRPr lang="en-GB" sz="1100" dirty="0">
              <a:solidFill>
                <a:srgbClr val="000000"/>
              </a:solidFill>
              <a:effectLst/>
              <a:latin typeface="Helvetica Neue"/>
              <a:ea typeface="Arial Unicode MS" panose="020B0604020202020204" pitchFamily="34" charset="-128"/>
              <a:cs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fld id="{0DD58454-5302-4F80-A195-D8D0CD020F4A}" type="slidenum">
              <a:rPr lang="en-GB" smtClean="0"/>
              <a:t>8</a:t>
            </a:fld>
            <a:endParaRPr lang="en-GB" dirty="0"/>
          </a:p>
        </p:txBody>
      </p:sp>
    </p:spTree>
    <p:extLst>
      <p:ext uri="{BB962C8B-B14F-4D97-AF65-F5344CB8AC3E}">
        <p14:creationId xmlns:p14="http://schemas.microsoft.com/office/powerpoint/2010/main" val="156135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0"/>
              </a:spcAft>
              <a:buFont typeface="+mj-lt"/>
              <a:buNone/>
            </a:pPr>
            <a:r>
              <a:rPr lang="en-US" sz="1000" baseline="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The health </a:t>
            </a:r>
            <a:r>
              <a:rPr lang="en-US" sz="1000" baseline="0" dirty="0"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promoters and key community members </a:t>
            </a:r>
            <a:r>
              <a:rPr lang="en-US" sz="1000" baseline="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now use and spread the story in the community.</a:t>
            </a:r>
          </a:p>
          <a:p>
            <a:pPr marL="0" lvl="0" indent="0">
              <a:spcAft>
                <a:spcPts val="0"/>
              </a:spcAft>
              <a:buFont typeface="+mj-lt"/>
              <a:buNone/>
            </a:pPr>
            <a:endParaRPr lang="en-US" sz="1000" baseline="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endParaRPr>
          </a:p>
          <a:p>
            <a:pPr marL="0" lvl="0" indent="0">
              <a:spcAft>
                <a:spcPts val="0"/>
              </a:spcAft>
              <a:buFont typeface="+mj-lt"/>
              <a:buNone/>
            </a:pPr>
            <a:r>
              <a:rPr lang="en-US" sz="1000" baseline="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Through observations, recordings and medical data collection we found that: </a:t>
            </a:r>
            <a:endParaRPr lang="en-US"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endParaRPr>
          </a:p>
          <a:p>
            <a:pPr marL="342900" lvl="0" indent="-342900">
              <a:spcAft>
                <a:spcPts val="0"/>
              </a:spcAft>
              <a:buFont typeface="+mj-lt"/>
              <a:buAutoNum type="arabicPeriod"/>
            </a:pPr>
            <a:r>
              <a:rPr lang="en-GB" sz="1000" dirty="0"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In </a:t>
            </a:r>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the weeks after starting to tell the story of Aboubakhar, it seemed that the story was traveling; more patients were making their way to the clinic. </a:t>
            </a:r>
            <a:r>
              <a:rPr lang="en-US" sz="1000" kern="1200" dirty="0">
                <a:solidFill>
                  <a:schemeClr val="tx1"/>
                </a:solidFill>
                <a:effectLst/>
                <a:latin typeface="+mn-lt"/>
                <a:ea typeface="+mn-ea"/>
                <a:cs typeface="+mn-cs"/>
              </a:rPr>
              <a:t>Between Jan and Aug 2018, MSF monthly medical reports showed </a:t>
            </a:r>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an increase of patients being identified with Noma by community members and health promotion staff, and an increase of patients seeking care.</a:t>
            </a:r>
            <a:r>
              <a:rPr lang="en-US" sz="1000" kern="1200" dirty="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The blue are the surgical interventions:  the yellow line: In </a:t>
            </a:r>
            <a:r>
              <a:rPr lang="en-US" sz="1000" kern="1200" dirty="0">
                <a:solidFill>
                  <a:schemeClr val="tx1"/>
                </a:solidFill>
                <a:effectLst/>
                <a:latin typeface="+mn-lt"/>
                <a:ea typeface="+mn-ea"/>
                <a:cs typeface="+mn-cs"/>
              </a:rPr>
              <a:t>Feb 2018, </a:t>
            </a:r>
            <a:r>
              <a:rPr lang="en-US" sz="1000" b="1" kern="1200" dirty="0">
                <a:solidFill>
                  <a:schemeClr val="tx1"/>
                </a:solidFill>
                <a:effectLst/>
                <a:latin typeface="+mn-lt"/>
                <a:ea typeface="+mn-ea"/>
                <a:cs typeface="+mn-cs"/>
              </a:rPr>
              <a:t>six patients </a:t>
            </a:r>
            <a:r>
              <a:rPr lang="en-US" sz="1000" kern="1200" dirty="0">
                <a:solidFill>
                  <a:schemeClr val="tx1"/>
                </a:solidFill>
                <a:effectLst/>
                <a:latin typeface="+mn-lt"/>
                <a:ea typeface="+mn-ea"/>
                <a:cs typeface="+mn-cs"/>
              </a:rPr>
              <a:t>were identified by the outreach team, in May 2018, </a:t>
            </a:r>
            <a:r>
              <a:rPr lang="en-US" sz="1000" b="1" kern="1200" dirty="0">
                <a:solidFill>
                  <a:schemeClr val="tx1"/>
                </a:solidFill>
                <a:effectLst/>
                <a:latin typeface="+mn-lt"/>
                <a:ea typeface="+mn-ea"/>
                <a:cs typeface="+mn-cs"/>
              </a:rPr>
              <a:t>21 patients, and in Aug 2018, 26 patients</a:t>
            </a:r>
            <a:r>
              <a:rPr lang="en-US" sz="1000" kern="1200" dirty="0">
                <a:solidFill>
                  <a:schemeClr val="tx1"/>
                </a:solidFill>
                <a:effectLst/>
                <a:latin typeface="+mn-lt"/>
                <a:ea typeface="+mn-ea"/>
                <a:cs typeface="+mn-cs"/>
              </a:rPr>
              <a:t>. Similarly, we saw increased numbers of referrals from key community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smtClean="0"/>
              <a:t>67</a:t>
            </a:r>
            <a:r>
              <a:rPr lang="en-US" sz="1000" dirty="0"/>
              <a:t>% of patients mentioned, verbal information shared by relatives, neighbour’s/friends as key informant of </a:t>
            </a:r>
            <a:r>
              <a:rPr lang="en-US" sz="1000"/>
              <a:t>Noma </a:t>
            </a:r>
            <a:r>
              <a:rPr lang="en-US" sz="1000" smtClean="0"/>
              <a:t>services</a:t>
            </a:r>
            <a:endParaRPr lang="en-US" sz="1000" dirty="0"/>
          </a:p>
          <a:p>
            <a:pPr marL="800100" lvl="1" indent="-342900">
              <a:spcAft>
                <a:spcPts val="0"/>
              </a:spcAft>
              <a:buFont typeface="+mj-lt"/>
              <a:buAutoNum type="arabicPeriod"/>
            </a:pPr>
            <a:endPar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endParaRPr>
          </a:p>
          <a:p>
            <a:pPr marL="342900" lvl="0" indent="-342900">
              <a:spcAft>
                <a:spcPts val="0"/>
              </a:spcAft>
              <a:buFont typeface="+mj-lt"/>
              <a:buAutoNum type="arabicPeriod"/>
            </a:pPr>
            <a:r>
              <a:rPr lang="en-GB" sz="1000" dirty="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But even so important we saw a change in the health promotors attitude; instead of lecturing a standard message, they rolled out their mats and exchanged stories with the community. People felt connected to the story , they were re-telling the story to others and shared their own story or brought children like Aboubakhar to the HP staff to check. Observers reported it was easier to take patients to the hospital, with less discussion than </a:t>
            </a:r>
            <a:r>
              <a:rPr lang="en-GB" sz="1000" dirty="0" smtClean="0">
                <a:solidFill>
                  <a:srgbClr val="000000"/>
                </a:solidFill>
                <a:effectLst/>
                <a:latin typeface="Calibri" panose="020F0502020204030204" pitchFamily="34" charset="0"/>
                <a:ea typeface="Arial Unicode MS" panose="020B0604020202020204" pitchFamily="34" charset="-128"/>
                <a:cs typeface="Arial Unicode MS" panose="020B0604020202020204" pitchFamily="34" charset="-128"/>
              </a:rPr>
              <a:t>before</a:t>
            </a:r>
            <a:r>
              <a:rPr lang="en-US" sz="1000" dirty="0" smtClean="0">
                <a:solidFill>
                  <a:srgbClr val="000000"/>
                </a:solidFill>
                <a:latin typeface="HelveticaNeueLT Std Med"/>
              </a:rPr>
              <a:t>.</a:t>
            </a:r>
            <a:endParaRPr lang="en-US" sz="1000" dirty="0">
              <a:solidFill>
                <a:srgbClr val="000000"/>
              </a:solidFill>
              <a:latin typeface="HelveticaNeueLT Std Med"/>
            </a:endParaRPr>
          </a:p>
          <a:p>
            <a:pPr marL="285750" indent="-285750">
              <a:buFont typeface="Wingdings" panose="05000000000000000000" pitchFamily="2" charset="2"/>
              <a:buChar char="Ø"/>
            </a:pPr>
            <a:endParaRPr lang="en-US" sz="1000" dirty="0"/>
          </a:p>
        </p:txBody>
      </p:sp>
      <p:sp>
        <p:nvSpPr>
          <p:cNvPr id="4" name="Slide Number Placeholder 3"/>
          <p:cNvSpPr>
            <a:spLocks noGrp="1"/>
          </p:cNvSpPr>
          <p:nvPr>
            <p:ph type="sldNum" sz="quarter" idx="10"/>
          </p:nvPr>
        </p:nvSpPr>
        <p:spPr/>
        <p:txBody>
          <a:bodyPr/>
          <a:lstStyle/>
          <a:p>
            <a:fld id="{0DD58454-5302-4F80-A195-D8D0CD020F4A}" type="slidenum">
              <a:rPr lang="en-GB" smtClean="0"/>
              <a:t>9</a:t>
            </a:fld>
            <a:endParaRPr lang="en-GB" dirty="0"/>
          </a:p>
        </p:txBody>
      </p:sp>
    </p:spTree>
    <p:extLst>
      <p:ext uri="{BB962C8B-B14F-4D97-AF65-F5344CB8AC3E}">
        <p14:creationId xmlns:p14="http://schemas.microsoft.com/office/powerpoint/2010/main" val="105078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76296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319697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352695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381456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3752695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809432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350117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197676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135903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421815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0C31F60-9AFE-4123-A90B-409843D4A884}" type="datetimeFigureOut">
              <a:rPr lang="en-GB" smtClean="0"/>
              <a:t>02-05-2019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DE3C6D4-DC27-4693-8F38-7FFED04AF7A4}" type="slidenum">
              <a:rPr lang="en-GB" smtClean="0"/>
              <a:t>‹#›</a:t>
            </a:fld>
            <a:endParaRPr lang="en-GB" dirty="0"/>
          </a:p>
        </p:txBody>
      </p:sp>
    </p:spTree>
    <p:extLst>
      <p:ext uri="{BB962C8B-B14F-4D97-AF65-F5344CB8AC3E}">
        <p14:creationId xmlns:p14="http://schemas.microsoft.com/office/powerpoint/2010/main" val="1996018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0C31F60-9AFE-4123-A90B-409843D4A884}" type="datetimeFigureOut">
              <a:rPr lang="en-GB" smtClean="0"/>
              <a:t>02-05-2019</a:t>
            </a:fld>
            <a:endParaRPr lang="en-GB"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DE3C6D4-DC27-4693-8F38-7FFED04AF7A4}" type="slidenum">
              <a:rPr lang="en-GB" smtClean="0"/>
              <a:t>‹#›</a:t>
            </a:fld>
            <a:endParaRPr lang="en-GB" dirty="0"/>
          </a:p>
        </p:txBody>
      </p:sp>
    </p:spTree>
    <p:extLst>
      <p:ext uri="{BB962C8B-B14F-4D97-AF65-F5344CB8AC3E}">
        <p14:creationId xmlns:p14="http://schemas.microsoft.com/office/powerpoint/2010/main" val="771143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Annette.de.jong@Amsterdam.msf.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mailto:Annette.de.jong@Amsterdam.msf.org"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423772"/>
            <a:ext cx="1900238" cy="742950"/>
          </a:xfrm>
          <a:prstGeom prst="rect">
            <a:avLst/>
          </a:prstGeom>
        </p:spPr>
      </p:pic>
      <p:sp>
        <p:nvSpPr>
          <p:cNvPr id="2050" name="Title 1"/>
          <p:cNvSpPr>
            <a:spLocks noGrp="1"/>
          </p:cNvSpPr>
          <p:nvPr>
            <p:ph type="ctrTitle"/>
          </p:nvPr>
        </p:nvSpPr>
        <p:spPr>
          <a:xfrm>
            <a:off x="0" y="280218"/>
            <a:ext cx="9144000" cy="1822124"/>
          </a:xfrm>
        </p:spPr>
        <p:txBody>
          <a:bodyPr>
            <a:normAutofit fontScale="90000"/>
          </a:bodyPr>
          <a:lstStyle/>
          <a:p>
            <a:r>
              <a:rPr lang="en-US" sz="3600" b="1" dirty="0">
                <a:solidFill>
                  <a:srgbClr val="FF0000"/>
                </a:solidFill>
                <a:latin typeface="Comic Sans MS" panose="030F0702030302020204" pitchFamily="66" charset="0"/>
              </a:rPr>
              <a:t/>
            </a:r>
            <a:br>
              <a:rPr lang="en-US" sz="3600" b="1" dirty="0">
                <a:solidFill>
                  <a:srgbClr val="FF0000"/>
                </a:solidFill>
                <a:latin typeface="Comic Sans MS" panose="030F0702030302020204" pitchFamily="66" charset="0"/>
              </a:rPr>
            </a:br>
            <a:r>
              <a:rPr lang="en-US" sz="3600" b="1" dirty="0">
                <a:solidFill>
                  <a:srgbClr val="FF0000"/>
                </a:solidFill>
                <a:latin typeface="Comic Sans MS" panose="030F0702030302020204" pitchFamily="66" charset="0"/>
              </a:rPr>
              <a:t/>
            </a:r>
            <a:br>
              <a:rPr lang="en-US" sz="3600" b="1" dirty="0">
                <a:solidFill>
                  <a:srgbClr val="FF0000"/>
                </a:solidFill>
                <a:latin typeface="Comic Sans MS" panose="030F0702030302020204" pitchFamily="66" charset="0"/>
              </a:rPr>
            </a:br>
            <a:r>
              <a:rPr lang="en-US" sz="3600" b="1" dirty="0">
                <a:solidFill>
                  <a:srgbClr val="FF0000"/>
                </a:solidFill>
                <a:latin typeface="Comic Sans MS" panose="030F0702030302020204" pitchFamily="66" charset="0"/>
              </a:rPr>
              <a:t>When your story becomes our story</a:t>
            </a:r>
            <a:br>
              <a:rPr lang="en-US" sz="3600" b="1" dirty="0">
                <a:solidFill>
                  <a:srgbClr val="FF0000"/>
                </a:solidFill>
                <a:latin typeface="Comic Sans MS" panose="030F0702030302020204" pitchFamily="66" charset="0"/>
              </a:rPr>
            </a:br>
            <a:r>
              <a:rPr lang="en-US" sz="3200" b="1" dirty="0">
                <a:solidFill>
                  <a:srgbClr val="FF0000"/>
                </a:solidFill>
                <a:latin typeface="Comic Sans MS" panose="030F0702030302020204" pitchFamily="66" charset="0"/>
              </a:rPr>
              <a:t>msf </a:t>
            </a:r>
            <a:r>
              <a:rPr lang="en-US" sz="3200" b="1" dirty="0">
                <a:latin typeface="Comic Sans MS" panose="030F0702030302020204" pitchFamily="66" charset="0"/>
              </a:rPr>
              <a:t>story of </a:t>
            </a:r>
            <a:r>
              <a:rPr lang="en-US" sz="3200" b="1" dirty="0">
                <a:solidFill>
                  <a:srgbClr val="00B050"/>
                </a:solidFill>
                <a:latin typeface="Comic Sans MS" panose="030F0702030302020204" pitchFamily="66" charset="0"/>
              </a:rPr>
              <a:t>change</a:t>
            </a:r>
            <a:br>
              <a:rPr lang="en-US" sz="3200" b="1" dirty="0">
                <a:solidFill>
                  <a:srgbClr val="00B050"/>
                </a:solidFill>
                <a:latin typeface="Comic Sans MS" panose="030F0702030302020204" pitchFamily="66" charset="0"/>
              </a:rPr>
            </a:br>
            <a:r>
              <a:rPr lang="en-US" sz="3200" b="1" dirty="0">
                <a:solidFill>
                  <a:srgbClr val="00B050"/>
                </a:solidFill>
                <a:latin typeface="Comic Sans MS" panose="030F0702030302020204" pitchFamily="66" charset="0"/>
              </a:rPr>
              <a:t/>
            </a:r>
            <a:br>
              <a:rPr lang="en-US" sz="3200" b="1" dirty="0">
                <a:solidFill>
                  <a:srgbClr val="00B050"/>
                </a:solidFill>
                <a:latin typeface="Comic Sans MS" panose="030F0702030302020204" pitchFamily="66" charset="0"/>
              </a:rPr>
            </a:br>
            <a:r>
              <a:rPr lang="en-US" sz="2200" dirty="0">
                <a:latin typeface="+mn-lt"/>
              </a:rPr>
              <a:t>learning from a co-created health promotion pilot</a:t>
            </a:r>
            <a:endParaRPr lang="en-US" altLang="en-US" sz="2200" dirty="0">
              <a:latin typeface="+mn-lt"/>
            </a:endParaRPr>
          </a:p>
        </p:txBody>
      </p:sp>
      <p:sp>
        <p:nvSpPr>
          <p:cNvPr id="3" name="Subtitle 2"/>
          <p:cNvSpPr>
            <a:spLocks noGrp="1"/>
          </p:cNvSpPr>
          <p:nvPr>
            <p:ph type="subTitle" idx="1"/>
          </p:nvPr>
        </p:nvSpPr>
        <p:spPr>
          <a:xfrm>
            <a:off x="910130" y="2348117"/>
            <a:ext cx="7986220" cy="1181054"/>
          </a:xfrm>
        </p:spPr>
        <p:txBody>
          <a:bodyPr rtlCol="0">
            <a:normAutofit lnSpcReduction="10000"/>
          </a:bodyPr>
          <a:lstStyle/>
          <a:p>
            <a:pPr>
              <a:defRPr/>
            </a:pPr>
            <a:r>
              <a:rPr lang="en-US" sz="2400" b="1" dirty="0"/>
              <a:t>Annette de Jong</a:t>
            </a:r>
          </a:p>
          <a:p>
            <a:pPr>
              <a:defRPr/>
            </a:pPr>
            <a:r>
              <a:rPr lang="en-US" sz="2400" b="1" dirty="0"/>
              <a:t>Health Promotion &amp; Community Engagement advisor MsF-H</a:t>
            </a:r>
          </a:p>
          <a:p>
            <a:pPr>
              <a:defRPr/>
            </a:pPr>
            <a:r>
              <a:rPr lang="en-US" sz="2400" b="1" dirty="0">
                <a:hlinkClick r:id="rId4"/>
              </a:rPr>
              <a:t>Annette.de.jong@Amsterdam.msf.org</a:t>
            </a:r>
            <a:endParaRPr lang="en-US" sz="2400" b="1" dirty="0"/>
          </a:p>
          <a:p>
            <a:pPr>
              <a:defRPr/>
            </a:pPr>
            <a:endParaRPr lang="en-US" sz="2400" b="1" dirty="0"/>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90366" y="3774946"/>
            <a:ext cx="1529743" cy="1295932"/>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980778">
            <a:off x="2506144" y="3431562"/>
            <a:ext cx="3817951" cy="1984420"/>
          </a:xfrm>
          <a:prstGeom prst="rect">
            <a:avLst/>
          </a:prstGeom>
        </p:spPr>
      </p:pic>
    </p:spTree>
    <p:extLst>
      <p:ext uri="{BB962C8B-B14F-4D97-AF65-F5344CB8AC3E}">
        <p14:creationId xmlns:p14="http://schemas.microsoft.com/office/powerpoint/2010/main" val="3201415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 conclusion; </a:t>
            </a:r>
            <a:r>
              <a:rPr lang="en-US" b="1" dirty="0">
                <a:solidFill>
                  <a:srgbClr val="FF0000"/>
                </a:solidFill>
                <a:latin typeface="Comic Sans MS"/>
              </a:rPr>
              <a:t>MSF </a:t>
            </a:r>
            <a:r>
              <a:rPr lang="en-US" b="1" dirty="0">
                <a:solidFill>
                  <a:srgbClr val="002060"/>
                </a:solidFill>
                <a:latin typeface="Comic Sans MS"/>
              </a:rPr>
              <a:t>story of </a:t>
            </a:r>
            <a:r>
              <a:rPr lang="en-US" b="1" dirty="0">
                <a:solidFill>
                  <a:srgbClr val="00B050"/>
                </a:solidFill>
                <a:latin typeface="Comic Sans MS"/>
              </a:rPr>
              <a:t>change</a:t>
            </a:r>
            <a:endParaRPr lang="en-GB" b="1" dirty="0">
              <a:solidFill>
                <a:srgbClr val="FF0000"/>
              </a:solidFill>
              <a:latin typeface="Comic Sans MS"/>
            </a:endParaRPr>
          </a:p>
        </p:txBody>
      </p:sp>
      <p:sp>
        <p:nvSpPr>
          <p:cNvPr id="3" name="Content Placeholder 2"/>
          <p:cNvSpPr>
            <a:spLocks noGrp="1"/>
          </p:cNvSpPr>
          <p:nvPr>
            <p:ph idx="1"/>
          </p:nvPr>
        </p:nvSpPr>
        <p:spPr/>
        <p:txBody>
          <a:bodyPr>
            <a:normAutofit/>
          </a:bodyPr>
          <a:lstStyle/>
          <a:p>
            <a:pPr lvl="1"/>
            <a:r>
              <a:rPr lang="en-US" sz="2400" b="1" dirty="0">
                <a:solidFill>
                  <a:srgbClr val="FF0000"/>
                </a:solidFill>
              </a:rPr>
              <a:t>Simple</a:t>
            </a:r>
          </a:p>
          <a:p>
            <a:pPr lvl="1"/>
            <a:r>
              <a:rPr lang="en-US" sz="2400" b="1" dirty="0">
                <a:solidFill>
                  <a:srgbClr val="FF0000"/>
                </a:solidFill>
              </a:rPr>
              <a:t>Sustainable</a:t>
            </a:r>
          </a:p>
          <a:p>
            <a:pPr lvl="1"/>
            <a:r>
              <a:rPr lang="en-US" sz="2400" b="1" dirty="0">
                <a:solidFill>
                  <a:srgbClr val="FF0000"/>
                </a:solidFill>
              </a:rPr>
              <a:t>Cost effective</a:t>
            </a:r>
            <a:endParaRPr lang="en-GB" sz="2400" b="1" dirty="0">
              <a:solidFill>
                <a:srgbClr val="FF0000"/>
              </a:solidFill>
            </a:endParaRPr>
          </a:p>
        </p:txBody>
      </p:sp>
      <p:sp>
        <p:nvSpPr>
          <p:cNvPr id="5" name="Rectangle 4"/>
          <p:cNvSpPr/>
          <p:nvPr/>
        </p:nvSpPr>
        <p:spPr>
          <a:xfrm>
            <a:off x="460309" y="2831689"/>
            <a:ext cx="4362899" cy="1477328"/>
          </a:xfrm>
          <a:prstGeom prst="rect">
            <a:avLst/>
          </a:prstGeom>
        </p:spPr>
        <p:txBody>
          <a:bodyPr wrap="square">
            <a:spAutoFit/>
          </a:bodyPr>
          <a:lstStyle/>
          <a:p>
            <a:r>
              <a:rPr lang="en-GB" dirty="0"/>
              <a:t>This method can be adapted for other settings and behaviours, providing local co-creation is used as a fundamental principle.</a:t>
            </a:r>
          </a:p>
          <a:p>
            <a:endParaRPr lang="en-US" dirty="0"/>
          </a:p>
          <a:p>
            <a:endParaRPr lang="en-GB" dirty="0">
              <a:solidFill>
                <a:srgbClr val="0070C0"/>
              </a:solidFill>
            </a:endParaRPr>
          </a:p>
        </p:txBody>
      </p:sp>
      <p:pic>
        <p:nvPicPr>
          <p:cNvPr id="7" name="Picture 6"/>
          <p:cNvPicPr>
            <a:picLocks noChangeAspect="1"/>
          </p:cNvPicPr>
          <p:nvPr/>
        </p:nvPicPr>
        <p:blipFill>
          <a:blip r:embed="rId3"/>
          <a:stretch>
            <a:fillRect/>
          </a:stretch>
        </p:blipFill>
        <p:spPr>
          <a:xfrm>
            <a:off x="4572000" y="1268016"/>
            <a:ext cx="4206605" cy="2987299"/>
          </a:xfrm>
          <a:prstGeom prst="rect">
            <a:avLst/>
          </a:prstGeom>
        </p:spPr>
      </p:pic>
    </p:spTree>
    <p:extLst>
      <p:ext uri="{BB962C8B-B14F-4D97-AF65-F5344CB8AC3E}">
        <p14:creationId xmlns:p14="http://schemas.microsoft.com/office/powerpoint/2010/main" val="3925978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05306" y="932052"/>
            <a:ext cx="3676207" cy="2755631"/>
          </a:xfrm>
          <a:prstGeom prst="rect">
            <a:avLst/>
          </a:prstGeom>
        </p:spPr>
      </p:pic>
      <p:sp>
        <p:nvSpPr>
          <p:cNvPr id="2" name="Tekstvak 1">
            <a:extLst>
              <a:ext uri="{FF2B5EF4-FFF2-40B4-BE49-F238E27FC236}">
                <a16:creationId xmlns:a16="http://schemas.microsoft.com/office/drawing/2014/main" id="{EB09FB01-B85E-49B0-B5AE-D0C9901D5D33}"/>
              </a:ext>
            </a:extLst>
          </p:cNvPr>
          <p:cNvSpPr txBox="1"/>
          <p:nvPr/>
        </p:nvSpPr>
        <p:spPr>
          <a:xfrm>
            <a:off x="-331595" y="-213686"/>
            <a:ext cx="5947753" cy="3139321"/>
          </a:xfrm>
          <a:prstGeom prst="rect">
            <a:avLst/>
          </a:prstGeom>
          <a:noFill/>
        </p:spPr>
        <p:txBody>
          <a:bodyPr wrap="square" rtlCol="0">
            <a:spAutoFit/>
          </a:bodyPr>
          <a:lstStyle/>
          <a:p>
            <a:pPr algn="ctr"/>
            <a:endParaRPr lang="nl-NL" sz="3300" dirty="0"/>
          </a:p>
          <a:p>
            <a:pPr algn="ctr"/>
            <a:r>
              <a:rPr lang="nl-NL" sz="3300" b="1" dirty="0">
                <a:solidFill>
                  <a:srgbClr val="FF0000"/>
                </a:solidFill>
              </a:rPr>
              <a:t>Make </a:t>
            </a:r>
            <a:r>
              <a:rPr lang="nl-NL" sz="3300" b="1" i="1" dirty="0" err="1">
                <a:solidFill>
                  <a:srgbClr val="FF0000"/>
                </a:solidFill>
              </a:rPr>
              <a:t>our</a:t>
            </a:r>
            <a:r>
              <a:rPr lang="nl-NL" sz="3300" b="1" i="1" dirty="0">
                <a:solidFill>
                  <a:srgbClr val="FF0000"/>
                </a:solidFill>
              </a:rPr>
              <a:t> </a:t>
            </a:r>
            <a:r>
              <a:rPr lang="nl-NL" sz="3300" b="1" dirty="0">
                <a:solidFill>
                  <a:srgbClr val="FF0000"/>
                </a:solidFill>
              </a:rPr>
              <a:t>story </a:t>
            </a:r>
            <a:r>
              <a:rPr lang="nl-NL" sz="3300" b="1" i="1" dirty="0" err="1">
                <a:solidFill>
                  <a:srgbClr val="FF0000"/>
                </a:solidFill>
              </a:rPr>
              <a:t>your</a:t>
            </a:r>
            <a:r>
              <a:rPr lang="nl-NL" sz="3300" b="1" dirty="0">
                <a:solidFill>
                  <a:srgbClr val="FF0000"/>
                </a:solidFill>
              </a:rPr>
              <a:t> </a:t>
            </a:r>
            <a:br>
              <a:rPr lang="nl-NL" sz="3300" b="1" dirty="0">
                <a:solidFill>
                  <a:srgbClr val="FF0000"/>
                </a:solidFill>
              </a:rPr>
            </a:br>
            <a:r>
              <a:rPr lang="nl-NL" sz="3300" b="1" dirty="0">
                <a:solidFill>
                  <a:srgbClr val="FF0000"/>
                </a:solidFill>
              </a:rPr>
              <a:t>Story of Change…</a:t>
            </a:r>
          </a:p>
          <a:p>
            <a:pPr algn="ctr"/>
            <a:endParaRPr lang="nl-NL" sz="3300" dirty="0"/>
          </a:p>
          <a:p>
            <a:pPr algn="ctr"/>
            <a:r>
              <a:rPr lang="nl-NL" sz="3300" b="1" dirty="0">
                <a:solidFill>
                  <a:srgbClr val="0070C0"/>
                </a:solidFill>
              </a:rPr>
              <a:t>Thank </a:t>
            </a:r>
            <a:r>
              <a:rPr lang="nl-NL" sz="3300" b="1" dirty="0" err="1">
                <a:solidFill>
                  <a:srgbClr val="0070C0"/>
                </a:solidFill>
              </a:rPr>
              <a:t>you</a:t>
            </a:r>
            <a:endParaRPr lang="nl-NL" sz="3300" b="1" dirty="0">
              <a:solidFill>
                <a:srgbClr val="0070C0"/>
              </a:solidFill>
            </a:endParaRPr>
          </a:p>
          <a:p>
            <a:pPr algn="ctr"/>
            <a:endParaRPr lang="nl-NL" sz="3300" dirty="0"/>
          </a:p>
        </p:txBody>
      </p:sp>
      <p:pic>
        <p:nvPicPr>
          <p:cNvPr id="5" name="Picture 4">
            <a:extLst>
              <a:ext uri="{FF2B5EF4-FFF2-40B4-BE49-F238E27FC236}">
                <a16:creationId xmlns:a16="http://schemas.microsoft.com/office/drawing/2014/main" id="{F0C4DFFE-D74E-4F3A-A45F-A3EE3CBC9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1" y="4461960"/>
            <a:ext cx="1563290" cy="52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stretch>
            <a:fillRect/>
          </a:stretch>
        </p:blipFill>
        <p:spPr>
          <a:xfrm>
            <a:off x="500134" y="2618159"/>
            <a:ext cx="4132825" cy="1453214"/>
          </a:xfrm>
          <a:prstGeom prst="rect">
            <a:avLst/>
          </a:prstGeom>
        </p:spPr>
      </p:pic>
      <p:sp>
        <p:nvSpPr>
          <p:cNvPr id="6" name="Rectangle 5"/>
          <p:cNvSpPr/>
          <p:nvPr/>
        </p:nvSpPr>
        <p:spPr>
          <a:xfrm>
            <a:off x="4770120" y="4071373"/>
            <a:ext cx="4572000" cy="646331"/>
          </a:xfrm>
          <a:prstGeom prst="rect">
            <a:avLst/>
          </a:prstGeom>
        </p:spPr>
        <p:txBody>
          <a:bodyPr>
            <a:spAutoFit/>
          </a:bodyPr>
          <a:lstStyle/>
          <a:p>
            <a:r>
              <a:rPr lang="en-US" dirty="0"/>
              <a:t>If you want to know more; please contact </a:t>
            </a:r>
          </a:p>
          <a:p>
            <a:r>
              <a:rPr lang="en-US" dirty="0">
                <a:solidFill>
                  <a:srgbClr val="0070C0"/>
                </a:solidFill>
                <a:hlinkClick r:id="rId6"/>
              </a:rPr>
              <a:t>Annette.de.jong@Amsterdam.msf.org</a:t>
            </a:r>
            <a:endParaRPr lang="en-US" dirty="0">
              <a:solidFill>
                <a:srgbClr val="0070C0"/>
              </a:solidFill>
            </a:endParaRPr>
          </a:p>
        </p:txBody>
      </p:sp>
    </p:spTree>
    <p:extLst>
      <p:ext uri="{BB962C8B-B14F-4D97-AF65-F5344CB8AC3E}">
        <p14:creationId xmlns:p14="http://schemas.microsoft.com/office/powerpoint/2010/main" val="2002868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2949677" y="1"/>
            <a:ext cx="5046216" cy="5143500"/>
          </a:xfrm>
          <a:prstGeom prst="rect">
            <a:avLst/>
          </a:prstGeom>
        </p:spPr>
      </p:pic>
      <p:pic>
        <p:nvPicPr>
          <p:cNvPr id="7" name="Picture 6"/>
          <p:cNvPicPr>
            <a:picLocks noChangeAspect="1"/>
          </p:cNvPicPr>
          <p:nvPr/>
        </p:nvPicPr>
        <p:blipFill>
          <a:blip r:embed="rId6"/>
          <a:stretch>
            <a:fillRect/>
          </a:stretch>
        </p:blipFill>
        <p:spPr>
          <a:xfrm>
            <a:off x="182226" y="4393627"/>
            <a:ext cx="1902117" cy="749873"/>
          </a:xfrm>
          <a:prstGeom prst="rect">
            <a:avLst/>
          </a:prstGeom>
        </p:spPr>
      </p:pic>
      <p:sp>
        <p:nvSpPr>
          <p:cNvPr id="3" name="Title 2"/>
          <p:cNvSpPr>
            <a:spLocks noGrp="1"/>
          </p:cNvSpPr>
          <p:nvPr>
            <p:ph type="title"/>
          </p:nvPr>
        </p:nvSpPr>
        <p:spPr>
          <a:xfrm>
            <a:off x="628650" y="273844"/>
            <a:ext cx="2070305" cy="1744044"/>
          </a:xfrm>
        </p:spPr>
        <p:txBody>
          <a:bodyPr>
            <a:normAutofit/>
          </a:bodyPr>
          <a:lstStyle/>
          <a:p>
            <a:pPr algn="ctr"/>
            <a:r>
              <a:rPr lang="en-US" b="1" dirty="0">
                <a:solidFill>
                  <a:srgbClr val="FF0000"/>
                </a:solidFill>
              </a:rPr>
              <a:t>The story</a:t>
            </a:r>
            <a:br>
              <a:rPr lang="en-US" b="1" dirty="0">
                <a:solidFill>
                  <a:srgbClr val="FF0000"/>
                </a:solidFill>
              </a:rPr>
            </a:br>
            <a:r>
              <a:rPr lang="en-US" b="1" dirty="0">
                <a:solidFill>
                  <a:srgbClr val="FF0000"/>
                </a:solidFill>
              </a:rPr>
              <a:t> of Abubakhar</a:t>
            </a:r>
            <a:endParaRPr lang="en-GB" b="1" dirty="0">
              <a:solidFill>
                <a:srgbClr val="FF0000"/>
              </a:solidFill>
            </a:endParaRPr>
          </a:p>
        </p:txBody>
      </p:sp>
      <p:pic>
        <p:nvPicPr>
          <p:cNvPr id="6" name="Geluid 3">
            <a:hlinkClick r:id="" action="ppaction://media"/>
          </p:cNvPr>
          <p:cNvPicPr>
            <a:picLocks noChangeAspect="1"/>
          </p:cNvPicPr>
          <p:nvPr>
            <a:audioFile r:link="rId1"/>
            <p:extLst>
              <p:ext uri="{DAA4B4D4-6D71-4841-9C94-3DE7FCFB9230}">
                <p14:media xmlns:p14="http://schemas.microsoft.com/office/powerpoint/2010/main" r:embed="rId2">
                  <p14:trim end="23941.0249"/>
                </p14:media>
              </p:ext>
            </p:extLst>
          </p:nvPr>
        </p:nvPicPr>
        <p:blipFill>
          <a:blip r:embed="rId7"/>
          <a:stretch>
            <a:fillRect/>
          </a:stretch>
        </p:blipFill>
        <p:spPr>
          <a:xfrm>
            <a:off x="726884" y="2648889"/>
            <a:ext cx="812800" cy="812800"/>
          </a:xfrm>
          <a:prstGeom prst="rect">
            <a:avLst/>
          </a:prstGeom>
        </p:spPr>
      </p:pic>
    </p:spTree>
    <p:extLst>
      <p:ext uri="{BB962C8B-B14F-4D97-AF65-F5344CB8AC3E}">
        <p14:creationId xmlns:p14="http://schemas.microsoft.com/office/powerpoint/2010/main" val="2859763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68"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57" y="4398199"/>
            <a:ext cx="1902117" cy="745301"/>
          </a:xfrm>
          <a:prstGeom prst="rect">
            <a:avLst/>
          </a:prstGeom>
        </p:spPr>
      </p:pic>
      <p:pic>
        <p:nvPicPr>
          <p:cNvPr id="8" name="Picture 7"/>
          <p:cNvPicPr>
            <a:picLocks noChangeAspect="1"/>
          </p:cNvPicPr>
          <p:nvPr/>
        </p:nvPicPr>
        <p:blipFill>
          <a:blip r:embed="rId4"/>
          <a:stretch>
            <a:fillRect/>
          </a:stretch>
        </p:blipFill>
        <p:spPr>
          <a:xfrm>
            <a:off x="1613468" y="0"/>
            <a:ext cx="4383464" cy="5143500"/>
          </a:xfrm>
          <a:prstGeom prst="rect">
            <a:avLst/>
          </a:prstGeom>
        </p:spPr>
      </p:pic>
      <p:sp>
        <p:nvSpPr>
          <p:cNvPr id="9" name="Rectangle 8"/>
          <p:cNvSpPr/>
          <p:nvPr/>
        </p:nvSpPr>
        <p:spPr>
          <a:xfrm rot="10800000" flipH="1" flipV="1">
            <a:off x="1952257" y="4696951"/>
            <a:ext cx="1563328" cy="378993"/>
          </a:xfrm>
          <a:prstGeom prst="rect">
            <a:avLst/>
          </a:prstGeom>
        </p:spPr>
        <p:txBody>
          <a:bodyPr wrap="square">
            <a:spAutoFit/>
          </a:bodyPr>
          <a:lstStyle/>
          <a:p>
            <a:r>
              <a:rPr lang="en-GB" i="1" dirty="0"/>
              <a:t>Chloé Fournier</a:t>
            </a:r>
          </a:p>
        </p:txBody>
      </p:sp>
      <p:sp>
        <p:nvSpPr>
          <p:cNvPr id="10" name="TextBox 9"/>
          <p:cNvSpPr txBox="1"/>
          <p:nvPr/>
        </p:nvSpPr>
        <p:spPr>
          <a:xfrm>
            <a:off x="5788550" y="174928"/>
            <a:ext cx="335545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Neglected disease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Severe disfigurations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&gt;90% mortality without Treatment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Preventable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High discrimination and stigma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Difficult to find cases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Difficult to convince family to seek care</a:t>
            </a:r>
            <a:endParaRPr lang="en-GB" sz="2000" dirty="0"/>
          </a:p>
        </p:txBody>
      </p:sp>
    </p:spTree>
    <p:extLst>
      <p:ext uri="{BB962C8B-B14F-4D97-AF65-F5344CB8AC3E}">
        <p14:creationId xmlns:p14="http://schemas.microsoft.com/office/powerpoint/2010/main" val="2829857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295" y="463052"/>
            <a:ext cx="2834886" cy="1621677"/>
          </a:xfrm>
          <a:prstGeom prst="rect">
            <a:avLst/>
          </a:prstGeom>
        </p:spPr>
      </p:pic>
      <p:sp>
        <p:nvSpPr>
          <p:cNvPr id="3" name="Rectangle 2"/>
          <p:cNvSpPr/>
          <p:nvPr/>
        </p:nvSpPr>
        <p:spPr>
          <a:xfrm>
            <a:off x="6167893" y="599915"/>
            <a:ext cx="2672255" cy="1347952"/>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00" dirty="0">
                <a:solidFill>
                  <a:srgbClr val="0070C0"/>
                </a:solidFill>
              </a:rPr>
              <a:t>MSF biomedical facts Health promotion</a:t>
            </a:r>
          </a:p>
          <a:p>
            <a:pPr algn="ctr"/>
            <a:r>
              <a:rPr lang="en-US" sz="2100" dirty="0">
                <a:solidFill>
                  <a:srgbClr val="0070C0"/>
                </a:solidFill>
              </a:rPr>
              <a:t>messages</a:t>
            </a:r>
            <a:endParaRPr lang="en-GB" sz="2100" dirty="0">
              <a:solidFill>
                <a:srgbClr val="0070C0"/>
              </a:solidFill>
            </a:endParaRPr>
          </a:p>
        </p:txBody>
      </p:sp>
      <p:pic>
        <p:nvPicPr>
          <p:cNvPr id="6" name="Picture 5"/>
          <p:cNvPicPr>
            <a:picLocks noChangeAspect="1"/>
          </p:cNvPicPr>
          <p:nvPr/>
        </p:nvPicPr>
        <p:blipFill>
          <a:blip r:embed="rId4"/>
          <a:stretch>
            <a:fillRect/>
          </a:stretch>
        </p:blipFill>
        <p:spPr>
          <a:xfrm>
            <a:off x="2920181" y="599915"/>
            <a:ext cx="3247712" cy="2526837"/>
          </a:xfrm>
          <a:prstGeom prst="rect">
            <a:avLst/>
          </a:prstGeom>
        </p:spPr>
      </p:pic>
      <p:sp>
        <p:nvSpPr>
          <p:cNvPr id="7" name="TextBox 6"/>
          <p:cNvSpPr txBox="1"/>
          <p:nvPr/>
        </p:nvSpPr>
        <p:spPr>
          <a:xfrm>
            <a:off x="398206" y="2064923"/>
            <a:ext cx="1971763" cy="1061829"/>
          </a:xfrm>
          <a:prstGeom prst="rect">
            <a:avLst/>
          </a:prstGeom>
          <a:noFill/>
        </p:spPr>
        <p:txBody>
          <a:bodyPr wrap="square" rtlCol="0">
            <a:spAutoFit/>
          </a:bodyPr>
          <a:lstStyle/>
          <a:p>
            <a:r>
              <a:rPr lang="en-US" sz="2100" i="1" dirty="0"/>
              <a:t>Myths</a:t>
            </a:r>
          </a:p>
          <a:p>
            <a:r>
              <a:rPr lang="en-US" sz="2100" i="1" dirty="0"/>
              <a:t>Believes</a:t>
            </a:r>
          </a:p>
          <a:p>
            <a:r>
              <a:rPr lang="en-US" sz="2100" i="1" dirty="0"/>
              <a:t>experiences</a:t>
            </a:r>
            <a:endParaRPr lang="en-GB" sz="2100" i="1" dirty="0"/>
          </a:p>
        </p:txBody>
      </p:sp>
      <p:pic>
        <p:nvPicPr>
          <p:cNvPr id="8" name="Picture 7"/>
          <p:cNvPicPr>
            <a:picLocks noChangeAspect="1"/>
          </p:cNvPicPr>
          <p:nvPr/>
        </p:nvPicPr>
        <p:blipFill>
          <a:blip r:embed="rId5"/>
          <a:stretch>
            <a:fillRect/>
          </a:stretch>
        </p:blipFill>
        <p:spPr>
          <a:xfrm>
            <a:off x="2369969" y="2769167"/>
            <a:ext cx="4862823" cy="2167494"/>
          </a:xfrm>
          <a:prstGeom prst="rect">
            <a:avLst/>
          </a:prstGeom>
        </p:spPr>
      </p:pic>
    </p:spTree>
    <p:extLst>
      <p:ext uri="{BB962C8B-B14F-4D97-AF65-F5344CB8AC3E}">
        <p14:creationId xmlns:p14="http://schemas.microsoft.com/office/powerpoint/2010/main" val="196610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7362"/>
            <a:ext cx="9144000" cy="5820360"/>
          </a:xfrm>
          <a:prstGeom prst="rect">
            <a:avLst/>
          </a:prstGeom>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343281" y="2125612"/>
            <a:ext cx="2328386" cy="1555433"/>
          </a:xfrm>
          <a:prstGeom prst="rect">
            <a:avLst/>
          </a:prstGeom>
        </p:spPr>
      </p:pic>
      <p:pic>
        <p:nvPicPr>
          <p:cNvPr id="2" name="Picture 1"/>
          <p:cNvPicPr>
            <a:picLocks noChangeAspect="1"/>
          </p:cNvPicPr>
          <p:nvPr/>
        </p:nvPicPr>
        <p:blipFill>
          <a:blip r:embed="rId5"/>
          <a:stretch>
            <a:fillRect/>
          </a:stretch>
        </p:blipFill>
        <p:spPr>
          <a:xfrm>
            <a:off x="4927898" y="3040198"/>
            <a:ext cx="3779848" cy="2103302"/>
          </a:xfrm>
          <a:prstGeom prst="rect">
            <a:avLst/>
          </a:prstGeom>
        </p:spPr>
      </p:pic>
      <p:pic>
        <p:nvPicPr>
          <p:cNvPr id="3" name="Picture 2"/>
          <p:cNvPicPr>
            <a:picLocks noChangeAspect="1"/>
          </p:cNvPicPr>
          <p:nvPr/>
        </p:nvPicPr>
        <p:blipFill>
          <a:blip r:embed="rId6"/>
          <a:stretch>
            <a:fillRect/>
          </a:stretch>
        </p:blipFill>
        <p:spPr>
          <a:xfrm>
            <a:off x="2068110" y="1640556"/>
            <a:ext cx="1207113" cy="1207113"/>
          </a:xfrm>
          <a:prstGeom prst="rect">
            <a:avLst/>
          </a:prstGeom>
        </p:spPr>
      </p:pic>
    </p:spTree>
    <p:extLst>
      <p:ext uri="{BB962C8B-B14F-4D97-AF65-F5344CB8AC3E}">
        <p14:creationId xmlns:p14="http://schemas.microsoft.com/office/powerpoint/2010/main" val="300644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heel(1)">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3844"/>
            <a:ext cx="8172450" cy="994172"/>
          </a:xfrm>
        </p:spPr>
        <p:txBody>
          <a:bodyPr>
            <a:normAutofit/>
          </a:bodyPr>
          <a:lstStyle/>
          <a:p>
            <a:r>
              <a:rPr lang="en-US" sz="3600" b="1" dirty="0">
                <a:solidFill>
                  <a:srgbClr val="FF0000"/>
                </a:solidFill>
                <a:latin typeface="+mn-lt"/>
              </a:rPr>
              <a:t>Step 1 workshop &amp; collecting stories</a:t>
            </a:r>
            <a:endParaRPr lang="en-GB" sz="3600" b="1" dirty="0">
              <a:solidFill>
                <a:srgbClr val="FF0000"/>
              </a:solidFill>
              <a:latin typeface="+mn-lt"/>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471" y="4297627"/>
            <a:ext cx="1902117" cy="745301"/>
          </a:xfrm>
          <a:prstGeom prst="rect">
            <a:avLst/>
          </a:prstGeom>
        </p:spPr>
      </p:pic>
      <p:pic>
        <p:nvPicPr>
          <p:cNvPr id="7" name="Picture 6"/>
          <p:cNvPicPr>
            <a:picLocks noChangeAspect="1"/>
          </p:cNvPicPr>
          <p:nvPr/>
        </p:nvPicPr>
        <p:blipFill>
          <a:blip r:embed="rId4"/>
          <a:stretch>
            <a:fillRect/>
          </a:stretch>
        </p:blipFill>
        <p:spPr>
          <a:xfrm>
            <a:off x="3827811" y="2113889"/>
            <a:ext cx="4276329" cy="2856588"/>
          </a:xfrm>
          <a:prstGeom prst="rect">
            <a:avLst/>
          </a:prstGeom>
        </p:spPr>
      </p:pic>
      <p:pic>
        <p:nvPicPr>
          <p:cNvPr id="10" name="Picture 9"/>
          <p:cNvPicPr>
            <a:picLocks noChangeAspect="1"/>
          </p:cNvPicPr>
          <p:nvPr/>
        </p:nvPicPr>
        <p:blipFill>
          <a:blip r:embed="rId5"/>
          <a:stretch>
            <a:fillRect/>
          </a:stretch>
        </p:blipFill>
        <p:spPr>
          <a:xfrm>
            <a:off x="186856" y="1180467"/>
            <a:ext cx="3850481" cy="2571750"/>
          </a:xfrm>
          <a:prstGeom prst="rect">
            <a:avLst/>
          </a:prstGeom>
        </p:spPr>
      </p:pic>
      <p:pic>
        <p:nvPicPr>
          <p:cNvPr id="4" name="Content Placeholder 3"/>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6134736" y="1078327"/>
            <a:ext cx="2815910" cy="2385517"/>
          </a:xfrm>
          <a:prstGeom prst="rect">
            <a:avLst/>
          </a:prstGeom>
        </p:spPr>
      </p:pic>
    </p:spTree>
    <p:extLst>
      <p:ext uri="{BB962C8B-B14F-4D97-AF65-F5344CB8AC3E}">
        <p14:creationId xmlns:p14="http://schemas.microsoft.com/office/powerpoint/2010/main" val="307539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65820" y="89452"/>
            <a:ext cx="3778180" cy="505404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517" y="4398199"/>
            <a:ext cx="1902117" cy="745301"/>
          </a:xfrm>
          <a:prstGeom prst="rect">
            <a:avLst/>
          </a:prstGeom>
        </p:spPr>
      </p:pic>
      <p:pic>
        <p:nvPicPr>
          <p:cNvPr id="3" name="Picture 2"/>
          <p:cNvPicPr>
            <a:picLocks noChangeAspect="1"/>
          </p:cNvPicPr>
          <p:nvPr/>
        </p:nvPicPr>
        <p:blipFill>
          <a:blip r:embed="rId5"/>
          <a:stretch>
            <a:fillRect/>
          </a:stretch>
        </p:blipFill>
        <p:spPr>
          <a:xfrm>
            <a:off x="220517" y="599582"/>
            <a:ext cx="5095270" cy="3798617"/>
          </a:xfrm>
          <a:prstGeom prst="rect">
            <a:avLst/>
          </a:prstGeom>
        </p:spPr>
      </p:pic>
    </p:spTree>
    <p:extLst>
      <p:ext uri="{BB962C8B-B14F-4D97-AF65-F5344CB8AC3E}">
        <p14:creationId xmlns:p14="http://schemas.microsoft.com/office/powerpoint/2010/main" val="1612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31" y="273844"/>
            <a:ext cx="8781222" cy="994172"/>
          </a:xfrm>
        </p:spPr>
        <p:txBody>
          <a:bodyPr>
            <a:normAutofit fontScale="90000"/>
          </a:bodyPr>
          <a:lstStyle/>
          <a:p>
            <a:r>
              <a:rPr lang="en-US" sz="3600" b="1" dirty="0">
                <a:solidFill>
                  <a:srgbClr val="FF0000"/>
                </a:solidFill>
              </a:rPr>
              <a:t>Step 3: Co-creation </a:t>
            </a:r>
            <a:r>
              <a:rPr lang="en-US" dirty="0"/>
              <a:t>with key community members</a:t>
            </a:r>
            <a:endParaRPr lang="en-GB" dirty="0"/>
          </a:p>
        </p:txBody>
      </p:sp>
      <p:sp>
        <p:nvSpPr>
          <p:cNvPr id="3" name="Content Placeholder 2"/>
          <p:cNvSpPr>
            <a:spLocks noGrp="1"/>
          </p:cNvSpPr>
          <p:nvPr>
            <p:ph idx="1"/>
          </p:nvPr>
        </p:nvSpPr>
        <p:spPr/>
        <p:txBody>
          <a:bodyPr/>
          <a:lstStyle/>
          <a:p>
            <a:pPr marL="0" indent="0">
              <a:buNone/>
            </a:pPr>
            <a:r>
              <a:rPr lang="en-US" dirty="0"/>
              <a:t>Women and male group</a:t>
            </a:r>
          </a:p>
          <a:p>
            <a:pPr>
              <a:buFont typeface="Wingdings" panose="05000000000000000000" pitchFamily="2" charset="2"/>
              <a:buChar char="Ø"/>
            </a:pPr>
            <a:r>
              <a:rPr lang="en-US" dirty="0"/>
              <a:t>Main character</a:t>
            </a:r>
          </a:p>
          <a:p>
            <a:pPr>
              <a:buFont typeface="Wingdings" panose="05000000000000000000" pitchFamily="2" charset="2"/>
              <a:buChar char="Ø"/>
            </a:pPr>
            <a:r>
              <a:rPr lang="en-US" dirty="0"/>
              <a:t>Challenges</a:t>
            </a:r>
          </a:p>
          <a:p>
            <a:pPr>
              <a:buFont typeface="Wingdings" panose="05000000000000000000" pitchFamily="2" charset="2"/>
              <a:buChar char="Ø"/>
            </a:pPr>
            <a:r>
              <a:rPr lang="en-US" dirty="0"/>
              <a:t>Support and friends</a:t>
            </a:r>
          </a:p>
          <a:p>
            <a:pPr>
              <a:buFont typeface="Wingdings" panose="05000000000000000000" pitchFamily="2" charset="2"/>
              <a:buChar char="Ø"/>
            </a:pPr>
            <a:r>
              <a:rPr lang="en-US" dirty="0"/>
              <a:t>Final good outcome</a:t>
            </a:r>
          </a:p>
          <a:p>
            <a:pPr marL="0" indent="0">
              <a:buNone/>
            </a:pPr>
            <a:endParaRPr lang="en-GB"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60072"/>
            <a:ext cx="1902117" cy="745301"/>
          </a:xfrm>
          <a:prstGeom prst="rect">
            <a:avLst/>
          </a:prstGeom>
        </p:spPr>
      </p:pic>
      <p:pic>
        <p:nvPicPr>
          <p:cNvPr id="5" name="Picture 4"/>
          <p:cNvPicPr>
            <a:picLocks noChangeAspect="1"/>
          </p:cNvPicPr>
          <p:nvPr/>
        </p:nvPicPr>
        <p:blipFill>
          <a:blip r:embed="rId4"/>
          <a:stretch>
            <a:fillRect/>
          </a:stretch>
        </p:blipFill>
        <p:spPr>
          <a:xfrm>
            <a:off x="4614241" y="1369219"/>
            <a:ext cx="3794659" cy="2890853"/>
          </a:xfrm>
          <a:prstGeom prst="rect">
            <a:avLst/>
          </a:prstGeom>
        </p:spPr>
      </p:pic>
      <p:sp>
        <p:nvSpPr>
          <p:cNvPr id="6" name="TextBox 5"/>
          <p:cNvSpPr txBox="1"/>
          <p:nvPr/>
        </p:nvSpPr>
        <p:spPr>
          <a:xfrm>
            <a:off x="7115563" y="3710871"/>
            <a:ext cx="1714500" cy="248209"/>
          </a:xfrm>
          <a:prstGeom prst="rect">
            <a:avLst/>
          </a:prstGeom>
          <a:noFill/>
        </p:spPr>
        <p:txBody>
          <a:bodyPr wrap="square" rtlCol="0">
            <a:spAutoFit/>
          </a:bodyPr>
          <a:lstStyle/>
          <a:p>
            <a:r>
              <a:rPr lang="en-US" sz="1013" dirty="0"/>
              <a:t> </a:t>
            </a:r>
            <a:r>
              <a:rPr lang="en-US" sz="900" i="1" dirty="0"/>
              <a:t>kurt vonnegut</a:t>
            </a:r>
            <a:endParaRPr lang="en-GB" sz="900" i="1" dirty="0"/>
          </a:p>
        </p:txBody>
      </p:sp>
    </p:spTree>
    <p:extLst>
      <p:ext uri="{BB962C8B-B14F-4D97-AF65-F5344CB8AC3E}">
        <p14:creationId xmlns:p14="http://schemas.microsoft.com/office/powerpoint/2010/main" val="40989300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811161"/>
          </a:xfrm>
        </p:spPr>
        <p:txBody>
          <a:bodyPr>
            <a:normAutofit/>
          </a:bodyPr>
          <a:lstStyle/>
          <a:p>
            <a:r>
              <a:rPr lang="en-US" b="1" dirty="0">
                <a:solidFill>
                  <a:srgbClr val="FF0000"/>
                </a:solidFill>
              </a:rPr>
              <a:t>Step 4 sharing and spreading of the story</a:t>
            </a:r>
            <a:endParaRPr lang="en-GB" b="1" dirty="0">
              <a:solidFill>
                <a:srgbClr val="FF0000"/>
              </a:solidFill>
            </a:endParaRPr>
          </a:p>
        </p:txBody>
      </p:sp>
      <p:pic>
        <p:nvPicPr>
          <p:cNvPr id="4" name="Content Placeholder 3"/>
          <p:cNvPicPr>
            <a:picLocks noGrp="1" noChangeAspect="1"/>
          </p:cNvPicPr>
          <p:nvPr>
            <p:ph idx="1"/>
          </p:nvPr>
        </p:nvPicPr>
        <p:blipFill>
          <a:blip r:embed="rId3"/>
          <a:stretch>
            <a:fillRect/>
          </a:stretch>
        </p:blipFill>
        <p:spPr>
          <a:xfrm>
            <a:off x="436921" y="811160"/>
            <a:ext cx="4208961" cy="4208961"/>
          </a:xfrm>
          <a:prstGeom prst="rect">
            <a:avLst/>
          </a:prstGeom>
        </p:spPr>
      </p:pic>
      <p:pic>
        <p:nvPicPr>
          <p:cNvPr id="3" name="Picture 2"/>
          <p:cNvPicPr>
            <a:picLocks noChangeAspect="1"/>
          </p:cNvPicPr>
          <p:nvPr/>
        </p:nvPicPr>
        <p:blipFill>
          <a:blip r:embed="rId4"/>
          <a:stretch>
            <a:fillRect/>
          </a:stretch>
        </p:blipFill>
        <p:spPr>
          <a:xfrm>
            <a:off x="5418398" y="1519084"/>
            <a:ext cx="3592814" cy="2905432"/>
          </a:xfrm>
          <a:prstGeom prst="rect">
            <a:avLst/>
          </a:prstGeom>
        </p:spPr>
      </p:pic>
    </p:spTree>
    <p:extLst>
      <p:ext uri="{BB962C8B-B14F-4D97-AF65-F5344CB8AC3E}">
        <p14:creationId xmlns:p14="http://schemas.microsoft.com/office/powerpoint/2010/main" val="3043075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2995</TotalTime>
  <Words>1394</Words>
  <Application>Microsoft Office PowerPoint</Application>
  <PresentationFormat>On-screen Show (16:9)</PresentationFormat>
  <Paragraphs>125</Paragraphs>
  <Slides>11</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 Unicode MS</vt:lpstr>
      <vt:lpstr>Arial</vt:lpstr>
      <vt:lpstr>Calibri</vt:lpstr>
      <vt:lpstr>Calibri Light</vt:lpstr>
      <vt:lpstr>Comic Sans MS</vt:lpstr>
      <vt:lpstr>Helvetica Neue</vt:lpstr>
      <vt:lpstr>HelveticaNeueLT Std Med</vt:lpstr>
      <vt:lpstr>Symbol</vt:lpstr>
      <vt:lpstr>Wingdings</vt:lpstr>
      <vt:lpstr>Office Theme</vt:lpstr>
      <vt:lpstr>  When your story becomes our story msf story of change  learning from a co-created health promotion pilot</vt:lpstr>
      <vt:lpstr>The story  of Abubakhar</vt:lpstr>
      <vt:lpstr>PowerPoint Presentation</vt:lpstr>
      <vt:lpstr>PowerPoint Presentation</vt:lpstr>
      <vt:lpstr>PowerPoint Presentation</vt:lpstr>
      <vt:lpstr>Step 1 workshop &amp; collecting stories</vt:lpstr>
      <vt:lpstr>PowerPoint Presentation</vt:lpstr>
      <vt:lpstr>Step 3: Co-creation with key community members</vt:lpstr>
      <vt:lpstr>Step 4 sharing and spreading of the story</vt:lpstr>
      <vt:lpstr>In conclusion; MSF story of change</vt:lpstr>
      <vt:lpstr>PowerPoint Presentation</vt:lpstr>
    </vt:vector>
  </TitlesOfParts>
  <Company>MSF OCA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 of change</dc:title>
  <dc:creator>Annette de Jong</dc:creator>
  <cp:lastModifiedBy>Annette de Jong</cp:lastModifiedBy>
  <cp:revision>152</cp:revision>
  <cp:lastPrinted>2019-04-26T07:19:01Z</cp:lastPrinted>
  <dcterms:created xsi:type="dcterms:W3CDTF">2019-04-04T07:59:35Z</dcterms:created>
  <dcterms:modified xsi:type="dcterms:W3CDTF">2019-05-02T10:18:53Z</dcterms:modified>
</cp:coreProperties>
</file>