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66" r:id="rId14"/>
    <p:sldId id="264" r:id="rId15"/>
    <p:sldId id="267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A1B31C-A097-4744-E01C-30BCFA93E3AB}" v="1" dt="2020-05-06T08:16:32.002"/>
    <p1510:client id="{5D18E59E-6436-6DAB-8C48-F800E6DA483A}" v="857" dt="2020-05-03T20:47:43.657"/>
    <p1510:client id="{C0BE84E7-44BF-6616-55C2-7B2D3B704E4B}" v="29" dt="2020-05-04T08:09:56.04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4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y Baker" userId="S::holly.baker@london.msf.org::11c000dc-9118-4b94-82c8-b6f35894e1c8" providerId="AD" clId="Web-{5D18E59E-6436-6DAB-8C48-F800E6DA483A}"/>
    <pc:docChg chg="modSld">
      <pc:chgData name="Holly Baker" userId="S::holly.baker@london.msf.org::11c000dc-9118-4b94-82c8-b6f35894e1c8" providerId="AD" clId="Web-{5D18E59E-6436-6DAB-8C48-F800E6DA483A}" dt="2020-05-03T20:47:43.657" v="854" actId="20577"/>
      <pc:docMkLst>
        <pc:docMk/>
      </pc:docMkLst>
      <pc:sldChg chg="modSp">
        <pc:chgData name="Holly Baker" userId="S::holly.baker@london.msf.org::11c000dc-9118-4b94-82c8-b6f35894e1c8" providerId="AD" clId="Web-{5D18E59E-6436-6DAB-8C48-F800E6DA483A}" dt="2020-05-03T16:31:37.155" v="14" actId="20577"/>
        <pc:sldMkLst>
          <pc:docMk/>
          <pc:sldMk cId="3173944462" sldId="257"/>
        </pc:sldMkLst>
        <pc:spChg chg="mod">
          <ac:chgData name="Holly Baker" userId="S::holly.baker@london.msf.org::11c000dc-9118-4b94-82c8-b6f35894e1c8" providerId="AD" clId="Web-{5D18E59E-6436-6DAB-8C48-F800E6DA483A}" dt="2020-05-03T16:11:12.624" v="1" actId="20577"/>
          <ac:spMkLst>
            <pc:docMk/>
            <pc:sldMk cId="3173944462" sldId="257"/>
            <ac:spMk id="6" creationId="{8F66950F-FE20-46C7-8F19-22C06859744E}"/>
          </ac:spMkLst>
        </pc:spChg>
        <pc:spChg chg="mod">
          <ac:chgData name="Holly Baker" userId="S::holly.baker@london.msf.org::11c000dc-9118-4b94-82c8-b6f35894e1c8" providerId="AD" clId="Web-{5D18E59E-6436-6DAB-8C48-F800E6DA483A}" dt="2020-05-03T16:31:37.155" v="14" actId="20577"/>
          <ac:spMkLst>
            <pc:docMk/>
            <pc:sldMk cId="3173944462" sldId="257"/>
            <ac:spMk id="7" creationId="{FCD05E8E-CC75-42FC-B74C-92C05A8496A8}"/>
          </ac:spMkLst>
        </pc:spChg>
      </pc:sldChg>
      <pc:sldChg chg="modSp">
        <pc:chgData name="Holly Baker" userId="S::holly.baker@london.msf.org::11c000dc-9118-4b94-82c8-b6f35894e1c8" providerId="AD" clId="Web-{5D18E59E-6436-6DAB-8C48-F800E6DA483A}" dt="2020-05-03T18:11:30.364" v="290" actId="14100"/>
        <pc:sldMkLst>
          <pc:docMk/>
          <pc:sldMk cId="2855003363" sldId="258"/>
        </pc:sldMkLst>
        <pc:spChg chg="mod">
          <ac:chgData name="Holly Baker" userId="S::holly.baker@london.msf.org::11c000dc-9118-4b94-82c8-b6f35894e1c8" providerId="AD" clId="Web-{5D18E59E-6436-6DAB-8C48-F800E6DA483A}" dt="2020-05-03T16:55:15.521" v="73" actId="20577"/>
          <ac:spMkLst>
            <pc:docMk/>
            <pc:sldMk cId="2855003363" sldId="258"/>
            <ac:spMk id="5" creationId="{E7D2EA94-555C-4186-9F68-ABBB04DC7DF2}"/>
          </ac:spMkLst>
        </pc:spChg>
        <pc:picChg chg="mod">
          <ac:chgData name="Holly Baker" userId="S::holly.baker@london.msf.org::11c000dc-9118-4b94-82c8-b6f35894e1c8" providerId="AD" clId="Web-{5D18E59E-6436-6DAB-8C48-F800E6DA483A}" dt="2020-05-03T18:11:30.364" v="290" actId="14100"/>
          <ac:picMkLst>
            <pc:docMk/>
            <pc:sldMk cId="2855003363" sldId="258"/>
            <ac:picMk id="7" creationId="{4392CA1B-D0FC-4861-BE7A-69DDB5D5115B}"/>
          </ac:picMkLst>
        </pc:picChg>
      </pc:sldChg>
      <pc:sldChg chg="modSp">
        <pc:chgData name="Holly Baker" userId="S::holly.baker@london.msf.org::11c000dc-9118-4b94-82c8-b6f35894e1c8" providerId="AD" clId="Web-{5D18E59E-6436-6DAB-8C48-F800E6DA483A}" dt="2020-05-03T20:34:47.417" v="474" actId="20577"/>
        <pc:sldMkLst>
          <pc:docMk/>
          <pc:sldMk cId="2858264833" sldId="259"/>
        </pc:sldMkLst>
        <pc:spChg chg="mod">
          <ac:chgData name="Holly Baker" userId="S::holly.baker@london.msf.org::11c000dc-9118-4b94-82c8-b6f35894e1c8" providerId="AD" clId="Web-{5D18E59E-6436-6DAB-8C48-F800E6DA483A}" dt="2020-05-03T20:34:47.417" v="474" actId="20577"/>
          <ac:spMkLst>
            <pc:docMk/>
            <pc:sldMk cId="2858264833" sldId="259"/>
            <ac:spMk id="3" creationId="{7F2F495D-D02E-40D1-9D41-24C246A02EBC}"/>
          </ac:spMkLst>
        </pc:spChg>
      </pc:sldChg>
      <pc:sldChg chg="modSp">
        <pc:chgData name="Holly Baker" userId="S::holly.baker@london.msf.org::11c000dc-9118-4b94-82c8-b6f35894e1c8" providerId="AD" clId="Web-{5D18E59E-6436-6DAB-8C48-F800E6DA483A}" dt="2020-05-03T17:05:19.008" v="135" actId="20577"/>
        <pc:sldMkLst>
          <pc:docMk/>
          <pc:sldMk cId="2487322300" sldId="260"/>
        </pc:sldMkLst>
        <pc:spChg chg="mod">
          <ac:chgData name="Holly Baker" userId="S::holly.baker@london.msf.org::11c000dc-9118-4b94-82c8-b6f35894e1c8" providerId="AD" clId="Web-{5D18E59E-6436-6DAB-8C48-F800E6DA483A}" dt="2020-05-03T17:05:19.008" v="135" actId="20577"/>
          <ac:spMkLst>
            <pc:docMk/>
            <pc:sldMk cId="2487322300" sldId="260"/>
            <ac:spMk id="3" creationId="{E11DA72C-5858-4699-8C01-260747078246}"/>
          </ac:spMkLst>
        </pc:spChg>
      </pc:sldChg>
      <pc:sldChg chg="modSp">
        <pc:chgData name="Holly Baker" userId="S::holly.baker@london.msf.org::11c000dc-9118-4b94-82c8-b6f35894e1c8" providerId="AD" clId="Web-{5D18E59E-6436-6DAB-8C48-F800E6DA483A}" dt="2020-05-03T19:18:25.273" v="316" actId="1076"/>
        <pc:sldMkLst>
          <pc:docMk/>
          <pc:sldMk cId="2962675184" sldId="261"/>
        </pc:sldMkLst>
        <pc:spChg chg="mod">
          <ac:chgData name="Holly Baker" userId="S::holly.baker@london.msf.org::11c000dc-9118-4b94-82c8-b6f35894e1c8" providerId="AD" clId="Web-{5D18E59E-6436-6DAB-8C48-F800E6DA483A}" dt="2020-05-03T17:17:37.964" v="212" actId="20577"/>
          <ac:spMkLst>
            <pc:docMk/>
            <pc:sldMk cId="2962675184" sldId="261"/>
            <ac:spMk id="2" creationId="{74929A76-51A5-4726-88EA-5B48DF596CE2}"/>
          </ac:spMkLst>
        </pc:spChg>
        <pc:spChg chg="mod">
          <ac:chgData name="Holly Baker" userId="S::holly.baker@london.msf.org::11c000dc-9118-4b94-82c8-b6f35894e1c8" providerId="AD" clId="Web-{5D18E59E-6436-6DAB-8C48-F800E6DA483A}" dt="2020-05-03T19:18:25.273" v="316" actId="1076"/>
          <ac:spMkLst>
            <pc:docMk/>
            <pc:sldMk cId="2962675184" sldId="261"/>
            <ac:spMk id="3" creationId="{55746738-2C26-42E9-83D5-EE9FA75DA6C6}"/>
          </ac:spMkLst>
        </pc:spChg>
      </pc:sldChg>
      <pc:sldChg chg="modSp">
        <pc:chgData name="Holly Baker" userId="S::holly.baker@london.msf.org::11c000dc-9118-4b94-82c8-b6f35894e1c8" providerId="AD" clId="Web-{5D18E59E-6436-6DAB-8C48-F800E6DA483A}" dt="2020-05-03T19:22:18.476" v="323" actId="20577"/>
        <pc:sldMkLst>
          <pc:docMk/>
          <pc:sldMk cId="2562880054" sldId="262"/>
        </pc:sldMkLst>
        <pc:spChg chg="mod">
          <ac:chgData name="Holly Baker" userId="S::holly.baker@london.msf.org::11c000dc-9118-4b94-82c8-b6f35894e1c8" providerId="AD" clId="Web-{5D18E59E-6436-6DAB-8C48-F800E6DA483A}" dt="2020-05-03T17:17:23.760" v="204" actId="20577"/>
          <ac:spMkLst>
            <pc:docMk/>
            <pc:sldMk cId="2562880054" sldId="262"/>
            <ac:spMk id="2" creationId="{BD1EFC4B-7012-4426-9304-0B84348F1587}"/>
          </ac:spMkLst>
        </pc:spChg>
        <pc:spChg chg="mod">
          <ac:chgData name="Holly Baker" userId="S::holly.baker@london.msf.org::11c000dc-9118-4b94-82c8-b6f35894e1c8" providerId="AD" clId="Web-{5D18E59E-6436-6DAB-8C48-F800E6DA483A}" dt="2020-05-03T19:22:18.476" v="323" actId="20577"/>
          <ac:spMkLst>
            <pc:docMk/>
            <pc:sldMk cId="2562880054" sldId="262"/>
            <ac:spMk id="3" creationId="{FC098FB4-8F4D-4ED6-8D8D-F83C18E9CF1C}"/>
          </ac:spMkLst>
        </pc:spChg>
      </pc:sldChg>
      <pc:sldChg chg="modSp">
        <pc:chgData name="Holly Baker" userId="S::holly.baker@london.msf.org::11c000dc-9118-4b94-82c8-b6f35894e1c8" providerId="AD" clId="Web-{5D18E59E-6436-6DAB-8C48-F800E6DA483A}" dt="2020-05-03T19:23:57.835" v="355" actId="20577"/>
        <pc:sldMkLst>
          <pc:docMk/>
          <pc:sldMk cId="2858501494" sldId="263"/>
        </pc:sldMkLst>
        <pc:spChg chg="mod">
          <ac:chgData name="Holly Baker" userId="S::holly.baker@london.msf.org::11c000dc-9118-4b94-82c8-b6f35894e1c8" providerId="AD" clId="Web-{5D18E59E-6436-6DAB-8C48-F800E6DA483A}" dt="2020-05-03T19:23:57.835" v="355" actId="20577"/>
          <ac:spMkLst>
            <pc:docMk/>
            <pc:sldMk cId="2858501494" sldId="263"/>
            <ac:spMk id="2" creationId="{0C003618-AE62-4B4D-8087-E43C1F4C8C1D}"/>
          </ac:spMkLst>
        </pc:spChg>
      </pc:sldChg>
      <pc:sldChg chg="modSp">
        <pc:chgData name="Holly Baker" userId="S::holly.baker@london.msf.org::11c000dc-9118-4b94-82c8-b6f35894e1c8" providerId="AD" clId="Web-{5D18E59E-6436-6DAB-8C48-F800E6DA483A}" dt="2020-05-03T20:47:42.251" v="852" actId="20577"/>
        <pc:sldMkLst>
          <pc:docMk/>
          <pc:sldMk cId="3077754618" sldId="264"/>
        </pc:sldMkLst>
        <pc:spChg chg="mod">
          <ac:chgData name="Holly Baker" userId="S::holly.baker@london.msf.org::11c000dc-9118-4b94-82c8-b6f35894e1c8" providerId="AD" clId="Web-{5D18E59E-6436-6DAB-8C48-F800E6DA483A}" dt="2020-05-03T20:47:16.077" v="849" actId="1076"/>
          <ac:spMkLst>
            <pc:docMk/>
            <pc:sldMk cId="3077754618" sldId="264"/>
            <ac:spMk id="2" creationId="{0FFAA69E-037A-4DD6-845A-5C674078B695}"/>
          </ac:spMkLst>
        </pc:spChg>
        <pc:spChg chg="mod">
          <ac:chgData name="Holly Baker" userId="S::holly.baker@london.msf.org::11c000dc-9118-4b94-82c8-b6f35894e1c8" providerId="AD" clId="Web-{5D18E59E-6436-6DAB-8C48-F800E6DA483A}" dt="2020-05-03T20:47:42.251" v="852" actId="20577"/>
          <ac:spMkLst>
            <pc:docMk/>
            <pc:sldMk cId="3077754618" sldId="264"/>
            <ac:spMk id="3" creationId="{8A7BC4CE-6A4D-474D-9364-E67B6B455D0E}"/>
          </ac:spMkLst>
        </pc:spChg>
      </pc:sldChg>
      <pc:sldChg chg="modSp">
        <pc:chgData name="Holly Baker" userId="S::holly.baker@london.msf.org::11c000dc-9118-4b94-82c8-b6f35894e1c8" providerId="AD" clId="Web-{5D18E59E-6436-6DAB-8C48-F800E6DA483A}" dt="2020-05-03T19:22:28.945" v="326" actId="20577"/>
        <pc:sldMkLst>
          <pc:docMk/>
          <pc:sldMk cId="4212221859" sldId="265"/>
        </pc:sldMkLst>
        <pc:spChg chg="mod">
          <ac:chgData name="Holly Baker" userId="S::holly.baker@london.msf.org::11c000dc-9118-4b94-82c8-b6f35894e1c8" providerId="AD" clId="Web-{5D18E59E-6436-6DAB-8C48-F800E6DA483A}" dt="2020-05-03T19:22:28.945" v="326" actId="20577"/>
          <ac:spMkLst>
            <pc:docMk/>
            <pc:sldMk cId="4212221859" sldId="265"/>
            <ac:spMk id="2" creationId="{0C003618-AE62-4B4D-8087-E43C1F4C8C1D}"/>
          </ac:spMkLst>
        </pc:spChg>
        <pc:spChg chg="mod">
          <ac:chgData name="Holly Baker" userId="S::holly.baker@london.msf.org::11c000dc-9118-4b94-82c8-b6f35894e1c8" providerId="AD" clId="Web-{5D18E59E-6436-6DAB-8C48-F800E6DA483A}" dt="2020-05-03T17:21:22.777" v="236" actId="20577"/>
          <ac:spMkLst>
            <pc:docMk/>
            <pc:sldMk cId="4212221859" sldId="265"/>
            <ac:spMk id="3" creationId="{D5221523-578E-4165-9D7B-2FD5F49CB82B}"/>
          </ac:spMkLst>
        </pc:spChg>
        <pc:picChg chg="mod">
          <ac:chgData name="Holly Baker" userId="S::holly.baker@london.msf.org::11c000dc-9118-4b94-82c8-b6f35894e1c8" providerId="AD" clId="Web-{5D18E59E-6436-6DAB-8C48-F800E6DA483A}" dt="2020-05-03T17:18:40.823" v="218" actId="14100"/>
          <ac:picMkLst>
            <pc:docMk/>
            <pc:sldMk cId="4212221859" sldId="265"/>
            <ac:picMk id="11" creationId="{7F13EEA7-D6A2-4CD4-B07A-1A27180B82F9}"/>
          </ac:picMkLst>
        </pc:picChg>
      </pc:sldChg>
      <pc:sldChg chg="modSp">
        <pc:chgData name="Holly Baker" userId="S::holly.baker@london.msf.org::11c000dc-9118-4b94-82c8-b6f35894e1c8" providerId="AD" clId="Web-{5D18E59E-6436-6DAB-8C48-F800E6DA483A}" dt="2020-05-03T19:23:46.741" v="353" actId="20577"/>
        <pc:sldMkLst>
          <pc:docMk/>
          <pc:sldMk cId="2874918530" sldId="266"/>
        </pc:sldMkLst>
        <pc:spChg chg="mod">
          <ac:chgData name="Holly Baker" userId="S::holly.baker@london.msf.org::11c000dc-9118-4b94-82c8-b6f35894e1c8" providerId="AD" clId="Web-{5D18E59E-6436-6DAB-8C48-F800E6DA483A}" dt="2020-05-03T19:23:46.741" v="353" actId="20577"/>
          <ac:spMkLst>
            <pc:docMk/>
            <pc:sldMk cId="2874918530" sldId="266"/>
            <ac:spMk id="2" creationId="{0C003618-AE62-4B4D-8087-E43C1F4C8C1D}"/>
          </ac:spMkLst>
        </pc:spChg>
        <pc:graphicFrameChg chg="mod modGraphic">
          <ac:chgData name="Holly Baker" userId="S::holly.baker@london.msf.org::11c000dc-9118-4b94-82c8-b6f35894e1c8" providerId="AD" clId="Web-{5D18E59E-6436-6DAB-8C48-F800E6DA483A}" dt="2020-05-03T19:23:24.054" v="351"/>
          <ac:graphicFrameMkLst>
            <pc:docMk/>
            <pc:sldMk cId="2874918530" sldId="266"/>
            <ac:graphicFrameMk id="6" creationId="{3AA40DD3-CB72-454F-80E1-89122A878325}"/>
          </ac:graphicFrameMkLst>
        </pc:graphicFrameChg>
      </pc:sldChg>
      <pc:sldChg chg="modSp">
        <pc:chgData name="Holly Baker" userId="S::holly.baker@london.msf.org::11c000dc-9118-4b94-82c8-b6f35894e1c8" providerId="AD" clId="Web-{5D18E59E-6436-6DAB-8C48-F800E6DA483A}" dt="2020-05-03T17:35:12.077" v="288" actId="20577"/>
        <pc:sldMkLst>
          <pc:docMk/>
          <pc:sldMk cId="4192831692" sldId="267"/>
        </pc:sldMkLst>
        <pc:spChg chg="mod">
          <ac:chgData name="Holly Baker" userId="S::holly.baker@london.msf.org::11c000dc-9118-4b94-82c8-b6f35894e1c8" providerId="AD" clId="Web-{5D18E59E-6436-6DAB-8C48-F800E6DA483A}" dt="2020-05-03T17:35:12.077" v="288" actId="20577"/>
          <ac:spMkLst>
            <pc:docMk/>
            <pc:sldMk cId="4192831692" sldId="267"/>
            <ac:spMk id="10" creationId="{A03D4A94-344B-43D6-8DA7-A3134A091405}"/>
          </ac:spMkLst>
        </pc:spChg>
      </pc:sldChg>
    </pc:docChg>
  </pc:docChgLst>
  <pc:docChgLst>
    <pc:chgData name="Holly Baker" userId="S::holly.baker@london.msf.org::11c000dc-9118-4b94-82c8-b6f35894e1c8" providerId="AD" clId="Web-{C0BE84E7-44BF-6616-55C2-7B2D3B704E4B}"/>
    <pc:docChg chg="modSld">
      <pc:chgData name="Holly Baker" userId="S::holly.baker@london.msf.org::11c000dc-9118-4b94-82c8-b6f35894e1c8" providerId="AD" clId="Web-{C0BE84E7-44BF-6616-55C2-7B2D3B704E4B}" dt="2020-05-04T08:09:53.357" v="27" actId="20577"/>
      <pc:docMkLst>
        <pc:docMk/>
      </pc:docMkLst>
      <pc:sldChg chg="modSp">
        <pc:chgData name="Holly Baker" userId="S::holly.baker@london.msf.org::11c000dc-9118-4b94-82c8-b6f35894e1c8" providerId="AD" clId="Web-{C0BE84E7-44BF-6616-55C2-7B2D3B704E4B}" dt="2020-05-04T08:09:53.357" v="26" actId="20577"/>
        <pc:sldMkLst>
          <pc:docMk/>
          <pc:sldMk cId="2962675184" sldId="261"/>
        </pc:sldMkLst>
        <pc:spChg chg="mod">
          <ac:chgData name="Holly Baker" userId="S::holly.baker@london.msf.org::11c000dc-9118-4b94-82c8-b6f35894e1c8" providerId="AD" clId="Web-{C0BE84E7-44BF-6616-55C2-7B2D3B704E4B}" dt="2020-05-04T08:09:53.357" v="26" actId="20577"/>
          <ac:spMkLst>
            <pc:docMk/>
            <pc:sldMk cId="2962675184" sldId="261"/>
            <ac:spMk id="3" creationId="{55746738-2C26-42E9-83D5-EE9FA75DA6C6}"/>
          </ac:spMkLst>
        </pc:spChg>
      </pc:sldChg>
    </pc:docChg>
  </pc:docChgLst>
  <pc:docChgLst>
    <pc:chgData name="Natalie O'Connell" userId="S::natalie.o'connell@london.msf.org::6d28d280-74d1-47c2-833c-0478501f0c4e" providerId="AD" clId="Web-{19A1B31C-A097-4744-E01C-30BCFA93E3AB}"/>
    <pc:docChg chg="modSld">
      <pc:chgData name="Natalie O'Connell" userId="S::natalie.o'connell@london.msf.org::6d28d280-74d1-47c2-833c-0478501f0c4e" providerId="AD" clId="Web-{19A1B31C-A097-4744-E01C-30BCFA93E3AB}" dt="2020-05-06T08:16:32.002" v="0"/>
      <pc:docMkLst>
        <pc:docMk/>
      </pc:docMkLst>
      <pc:sldChg chg="addSp">
        <pc:chgData name="Natalie O'Connell" userId="S::natalie.o'connell@london.msf.org::6d28d280-74d1-47c2-833c-0478501f0c4e" providerId="AD" clId="Web-{19A1B31C-A097-4744-E01C-30BCFA93E3AB}" dt="2020-05-06T08:16:32.002" v="0"/>
        <pc:sldMkLst>
          <pc:docMk/>
          <pc:sldMk cId="0" sldId="256"/>
        </pc:sldMkLst>
        <pc:spChg chg="add">
          <ac:chgData name="Natalie O'Connell" userId="S::natalie.o'connell@london.msf.org::6d28d280-74d1-47c2-833c-0478501f0c4e" providerId="AD" clId="Web-{19A1B31C-A097-4744-E01C-30BCFA93E3AB}" dt="2020-05-06T08:16:32.002" v="0"/>
          <ac:spMkLst>
            <pc:docMk/>
            <pc:sldMk cId="0" sldId="256"/>
            <ac:spMk id="5" creationId="{52B3DA4A-CC89-4238-A5B3-BC11035A871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3" name="Shape 12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8"/>
            <a:ext cx="14716127" cy="2894577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833937" y="6341809"/>
            <a:ext cx="14716127" cy="65604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mage"/>
          <p:cNvSpPr>
            <a:spLocks noGrp="1"/>
          </p:cNvSpPr>
          <p:nvPr>
            <p:ph type="pic" sz="half" idx="13"/>
          </p:nvPr>
        </p:nvSpPr>
        <p:spPr>
          <a:xfrm>
            <a:off x="5928841" y="286330"/>
            <a:ext cx="12526318" cy="835522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3" name="Title Text"/>
          <p:cNvSpPr txBox="1">
            <a:spLocks noGrp="1"/>
          </p:cNvSpPr>
          <p:nvPr>
            <p:ph type="title"/>
          </p:nvPr>
        </p:nvSpPr>
        <p:spPr>
          <a:xfrm>
            <a:off x="5860770" y="8803202"/>
            <a:ext cx="12646882" cy="1347470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99310" y="10200199"/>
            <a:ext cx="12675445" cy="207596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4500"/>
              </a:spcBef>
              <a:buSzTx/>
              <a:buNone/>
              <a:defRPr sz="3800"/>
            </a:lvl1pPr>
            <a:lvl2pPr marL="0" indent="0">
              <a:spcBef>
                <a:spcPts val="4500"/>
              </a:spcBef>
              <a:buSzTx/>
              <a:buNone/>
              <a:defRPr sz="3800"/>
            </a:lvl2pPr>
            <a:lvl3pPr marL="0" indent="0">
              <a:spcBef>
                <a:spcPts val="4500"/>
              </a:spcBef>
              <a:buSzTx/>
              <a:buNone/>
              <a:defRPr sz="3800"/>
            </a:lvl3pPr>
            <a:lvl4pPr marL="0" indent="0">
              <a:spcBef>
                <a:spcPts val="4500"/>
              </a:spcBef>
              <a:buSzTx/>
              <a:buNone/>
              <a:defRPr sz="3800"/>
            </a:lvl4pPr>
            <a:lvl5pPr marL="0" indent="0">
              <a:spcBef>
                <a:spcPts val="4500"/>
              </a:spcBef>
              <a:buSzTx/>
              <a:buNone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0"/>
            <a:ext cx="14716127" cy="4643439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Image"/>
          <p:cNvSpPr>
            <a:spLocks noGrp="1"/>
          </p:cNvSpPr>
          <p:nvPr>
            <p:ph type="pic" sz="half" idx="13"/>
          </p:nvPr>
        </p:nvSpPr>
        <p:spPr>
          <a:xfrm rot="13588">
            <a:off x="9278219" y="1780548"/>
            <a:ext cx="13208823" cy="880588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1390253" y="318694"/>
            <a:ext cx="7500939" cy="5607846"/>
          </a:xfrm>
          <a:prstGeom prst="rect">
            <a:avLst/>
          </a:prstGeom>
        </p:spPr>
        <p:txBody>
          <a:bodyPr anchor="b"/>
          <a:lstStyle>
            <a:lvl1pPr>
              <a:defRPr sz="7300"/>
            </a:lvl1pPr>
          </a:lstStyle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90253" y="6261846"/>
            <a:ext cx="7500939" cy="529133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9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17912"/>
            <a:ext cx="15609094" cy="884039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Image"/>
          <p:cNvSpPr>
            <a:spLocks noGrp="1"/>
          </p:cNvSpPr>
          <p:nvPr>
            <p:ph type="pic" sz="half" idx="13"/>
          </p:nvPr>
        </p:nvSpPr>
        <p:spPr>
          <a:xfrm>
            <a:off x="8768853" y="3078557"/>
            <a:ext cx="12774195" cy="851613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68053" y="3129357"/>
            <a:ext cx="6988176" cy="8414531"/>
          </a:xfrm>
          <a:prstGeom prst="rect">
            <a:avLst/>
          </a:prstGeom>
        </p:spPr>
        <p:txBody>
          <a:bodyPr/>
          <a:lstStyle>
            <a:lvl1pPr marL="465363" indent="-465363">
              <a:spcBef>
                <a:spcPts val="4500"/>
              </a:spcBef>
              <a:defRPr sz="3800"/>
            </a:lvl1pPr>
            <a:lvl2pPr marL="808263" indent="-465363">
              <a:spcBef>
                <a:spcPts val="4500"/>
              </a:spcBef>
              <a:defRPr sz="3800"/>
            </a:lvl2pPr>
            <a:lvl3pPr marL="1151164" indent="-465363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4" y="13073062"/>
            <a:ext cx="466267" cy="47307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6"/>
            <a:ext cx="15609094" cy="1014412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Image"/>
          <p:cNvSpPr>
            <a:spLocks noGrp="1"/>
          </p:cNvSpPr>
          <p:nvPr>
            <p:ph type="pic" sz="quarter" idx="13"/>
          </p:nvPr>
        </p:nvSpPr>
        <p:spPr>
          <a:xfrm>
            <a:off x="12746831" y="6539541"/>
            <a:ext cx="8157370" cy="544108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Image"/>
          <p:cNvSpPr>
            <a:spLocks noGrp="1"/>
          </p:cNvSpPr>
          <p:nvPr>
            <p:ph type="pic" sz="quarter" idx="14"/>
          </p:nvPr>
        </p:nvSpPr>
        <p:spPr>
          <a:xfrm>
            <a:off x="12763500" y="717386"/>
            <a:ext cx="8161616" cy="544107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7" name="Image"/>
          <p:cNvSpPr>
            <a:spLocks noGrp="1"/>
          </p:cNvSpPr>
          <p:nvPr>
            <p:ph type="pic" sz="half" idx="15"/>
          </p:nvPr>
        </p:nvSpPr>
        <p:spPr>
          <a:xfrm>
            <a:off x="1822694" y="717386"/>
            <a:ext cx="10623306" cy="708220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8" name="Image"/>
          <p:cNvSpPr>
            <a:spLocks noGrp="1"/>
          </p:cNvSpPr>
          <p:nvPr>
            <p:ph type="pic" sz="quarter" idx="16"/>
          </p:nvPr>
        </p:nvSpPr>
        <p:spPr>
          <a:xfrm>
            <a:off x="6689159" y="8159585"/>
            <a:ext cx="5739657" cy="382643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272367"/>
            <a:ext cx="14716127" cy="64770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solidFill>
                  <a:srgbClr val="EE230C"/>
                </a:solidFill>
              </a:defRPr>
            </a:lvl1pPr>
            <a:lvl2pPr marL="8889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2pPr>
            <a:lvl3pPr marL="13334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3pPr>
            <a:lvl4pPr marL="17779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4pPr>
            <a:lvl5pPr marL="22224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“Type a quote here.”"/>
          <p:cNvSpPr txBox="1">
            <a:spLocks noGrp="1"/>
          </p:cNvSpPr>
          <p:nvPr>
            <p:ph type="body" sz="quarter" idx="13"/>
          </p:nvPr>
        </p:nvSpPr>
        <p:spPr>
          <a:xfrm>
            <a:off x="782215" y="4564765"/>
            <a:ext cx="22819570" cy="2183192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6200" b="1">
                <a:solidFill>
                  <a:srgbClr val="535353"/>
                </a:solidFill>
              </a:defRPr>
            </a:lvl1pPr>
          </a:lstStyle>
          <a:p>
            <a:r>
              <a:t>“Quote here”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Image"/>
          <p:cNvSpPr>
            <a:spLocks noGrp="1"/>
          </p:cNvSpPr>
          <p:nvPr>
            <p:ph type="pic" idx="13"/>
          </p:nvPr>
        </p:nvSpPr>
        <p:spPr>
          <a:xfrm>
            <a:off x="3450866" y="422981"/>
            <a:ext cx="17482268" cy="1166395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4" descr="Picture 4"/>
          <p:cNvPicPr>
            <a:picLocks noChangeAspect="1"/>
          </p:cNvPicPr>
          <p:nvPr/>
        </p:nvPicPr>
        <p:blipFill>
          <a:blip r:embed="rId2">
            <a:alphaModFix amt="7000"/>
          </a:blip>
          <a:stretch>
            <a:fillRect/>
          </a:stretch>
        </p:blipFill>
        <p:spPr>
          <a:xfrm>
            <a:off x="3635387" y="589377"/>
            <a:ext cx="18065103" cy="12390810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2438400" y="1653622"/>
            <a:ext cx="19507200" cy="249983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7892738" y="4128052"/>
            <a:ext cx="9550401" cy="876189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1532" y="11461860"/>
            <a:ext cx="5370014" cy="2009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4" descr="Picture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212187" y="11587577"/>
            <a:ext cx="2714475" cy="18618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4387453" y="357186"/>
            <a:ext cx="15609094" cy="3036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6" tIns="71436" rIns="71436" bIns="71436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13610166" y="3962400"/>
            <a:ext cx="9550401" cy="975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6" tIns="71436" rIns="71436" bIns="71436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4" y="13073062"/>
            <a:ext cx="466267" cy="477670"/>
          </a:xfrm>
          <a:prstGeom prst="rect">
            <a:avLst/>
          </a:prstGeom>
          <a:ln w="12700">
            <a:miter lim="400000"/>
          </a:ln>
        </p:spPr>
        <p:txBody>
          <a:bodyPr wrap="none" lIns="71436" tIns="71436" rIns="71436" bIns="71436">
            <a:spAutoFit/>
          </a:bodyPr>
          <a:lstStyle>
            <a:lvl1pPr>
              <a:defRPr sz="2200" b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611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10556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500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944686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389186" marR="0" indent="-611186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833686" marR="0" indent="-611186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278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7226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167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"/>
          <p:cNvSpPr txBox="1">
            <a:spLocks noGrp="1"/>
          </p:cNvSpPr>
          <p:nvPr>
            <p:ph type="title"/>
          </p:nvPr>
        </p:nvSpPr>
        <p:spPr>
          <a:xfrm>
            <a:off x="5860769" y="8920433"/>
            <a:ext cx="12646882" cy="134747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/>
              <a:t>Use of population pharmacokinetics to assess adherence to amodiaquine when used for seasonal malaria chemoprevention</a:t>
            </a:r>
          </a:p>
        </p:txBody>
      </p:sp>
      <p:sp>
        <p:nvSpPr>
          <p:cNvPr id="127" name="Body"/>
          <p:cNvSpPr txBox="1">
            <a:spLocks noGrp="1"/>
          </p:cNvSpPr>
          <p:nvPr>
            <p:ph type="body" sz="quarter" idx="1"/>
          </p:nvPr>
        </p:nvSpPr>
        <p:spPr>
          <a:xfrm>
            <a:off x="5854277" y="10751531"/>
            <a:ext cx="12675445" cy="2075966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dirty="0"/>
              <a:t>Matthew Coldiron, </a:t>
            </a:r>
            <a:r>
              <a:rPr lang="en-US" dirty="0" err="1"/>
              <a:t>Epicentre</a:t>
            </a:r>
            <a:endParaRPr lang="en-US" dirty="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DDBC2-D13D-4E11-89F8-ECCA221F0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201" y="1392942"/>
            <a:ext cx="11852019" cy="572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52B3DA4A-CC89-4238-A5B3-BC11035A871F}"/>
              </a:ext>
            </a:extLst>
          </p:cNvPr>
          <p:cNvSpPr txBox="1"/>
          <p:nvPr/>
        </p:nvSpPr>
        <p:spPr>
          <a:xfrm>
            <a:off x="412505" y="489760"/>
            <a:ext cx="3938953" cy="12522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1436" tIns="71436" rIns="71436" bIns="71436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GB" sz="1800" dirty="0">
                <a:solidFill>
                  <a:srgbClr val="000000"/>
                </a:solidFill>
              </a:rPr>
              <a:t>Conflict of Interest</a:t>
            </a:r>
            <a:endParaRPr lang="en-US" sz="1800">
              <a:solidFill>
                <a:srgbClr val="000000"/>
              </a:solidFill>
            </a:endParaRPr>
          </a:p>
          <a:p>
            <a:pPr algn="l"/>
            <a:endParaRPr lang="en-GB" sz="1800" dirty="0">
              <a:solidFill>
                <a:srgbClr val="000000"/>
              </a:solidFill>
            </a:endParaRPr>
          </a:p>
          <a:p>
            <a:pPr algn="l"/>
            <a:r>
              <a:rPr lang="en-GB" sz="1800" dirty="0">
                <a:solidFill>
                  <a:srgbClr val="000000"/>
                </a:solidFill>
              </a:rPr>
              <a:t>The author has declared no conflict of interest.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F66950F-FE20-46C7-8F19-22C068597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83" y="357186"/>
            <a:ext cx="23774400" cy="3036096"/>
          </a:xfrm>
        </p:spPr>
        <p:txBody>
          <a:bodyPr>
            <a:noAutofit/>
          </a:bodyPr>
          <a:lstStyle/>
          <a:p>
            <a:r>
              <a:rPr lang="en-US" sz="8000"/>
              <a:t>Seasonal malaria chemoprevention (SMC)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CD05E8E-CC75-42FC-B74C-92C05A8496A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568052" y="3129357"/>
            <a:ext cx="11852525" cy="8414531"/>
          </a:xfrm>
        </p:spPr>
        <p:txBody>
          <a:bodyPr/>
          <a:lstStyle/>
          <a:p>
            <a:pPr marL="464820" indent="-464820"/>
            <a:r>
              <a:rPr lang="en-US" dirty="0"/>
              <a:t>Targets children aged 3-59 months in the Sahel</a:t>
            </a:r>
            <a:endParaRPr lang="en-US"/>
          </a:p>
          <a:p>
            <a:pPr marL="464820" indent="-464820"/>
            <a:r>
              <a:rPr lang="en-US" dirty="0"/>
              <a:t>Monthly treatment courses</a:t>
            </a:r>
          </a:p>
          <a:p>
            <a:pPr marL="1493520" lvl="3" indent="-464820">
              <a:spcBef>
                <a:spcPts val="1200"/>
              </a:spcBef>
            </a:pPr>
            <a:r>
              <a:rPr lang="en-US" b="1" dirty="0"/>
              <a:t>Day 1</a:t>
            </a:r>
            <a:r>
              <a:rPr lang="en-US" dirty="0"/>
              <a:t>: </a:t>
            </a:r>
            <a:r>
              <a:rPr lang="en-US"/>
              <a:t>Sulfadoxine-pyrimethamine (SP) + amodiaquine (AQ) given by a </a:t>
            </a:r>
            <a:r>
              <a:rPr lang="en-US" u="sng" dirty="0"/>
              <a:t>health worker</a:t>
            </a:r>
          </a:p>
          <a:p>
            <a:pPr marL="1493520" lvl="3" indent="-464820">
              <a:spcBef>
                <a:spcPts val="1200"/>
              </a:spcBef>
            </a:pPr>
            <a:r>
              <a:rPr lang="en-US" b="1" dirty="0"/>
              <a:t>Day 2+3</a:t>
            </a:r>
            <a:r>
              <a:rPr lang="en-US"/>
              <a:t>: AQ given by a </a:t>
            </a:r>
            <a:r>
              <a:rPr lang="en-US" u="sng" dirty="0"/>
              <a:t>caregiver at home</a:t>
            </a:r>
          </a:p>
          <a:p>
            <a:pPr marL="464820" indent="-464820"/>
            <a:r>
              <a:rPr lang="en-US" dirty="0"/>
              <a:t>3-4 months a year during rainy season</a:t>
            </a:r>
          </a:p>
          <a:p>
            <a:pPr marL="464820" indent="-464820"/>
            <a:r>
              <a:rPr lang="en-US" dirty="0"/>
              <a:t>75% reduction in malaria incidence</a:t>
            </a:r>
          </a:p>
          <a:p>
            <a:pPr marL="464820" indent="-464820"/>
            <a:endParaRPr lang="en-US" dirty="0"/>
          </a:p>
        </p:txBody>
      </p:sp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0EA0F5DE-C5A7-4561-B899-99B323340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10968" y="3615094"/>
            <a:ext cx="5960767" cy="6066402"/>
          </a:xfrm>
          <a:prstGeom prst="rect">
            <a:avLst/>
          </a:prstGeom>
          <a:noFill/>
          <a:ln w="12700">
            <a:noFill/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67B9ACE-C2F1-4229-A679-7EBFE25F51E8}"/>
              </a:ext>
            </a:extLst>
          </p:cNvPr>
          <p:cNvSpPr txBox="1"/>
          <p:nvPr/>
        </p:nvSpPr>
        <p:spPr>
          <a:xfrm>
            <a:off x="16051944" y="9903309"/>
            <a:ext cx="4878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Cairns, et al. </a:t>
            </a:r>
            <a:r>
              <a:rPr lang="en-US" sz="1400" i="1" dirty="0"/>
              <a:t>Nature Communications </a:t>
            </a:r>
            <a:r>
              <a:rPr lang="en-US" sz="1400" dirty="0"/>
              <a:t>(2012) 3:881. </a:t>
            </a:r>
            <a:br>
              <a:rPr lang="en-US" sz="1400" dirty="0"/>
            </a:b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7394446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EB0E54-EC00-4B0E-9799-DDBBBFF96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/>
              <a:t>MSF and SMC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D2EA94-555C-4186-9F68-ABBB04DC7DF2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747437" y="3050337"/>
            <a:ext cx="13113446" cy="8414531"/>
          </a:xfrm>
        </p:spPr>
        <p:txBody>
          <a:bodyPr/>
          <a:lstStyle/>
          <a:p>
            <a:pPr marL="464820" indent="-464820"/>
            <a:r>
              <a:rPr lang="en-US" dirty="0"/>
              <a:t>2013: MSF begins supporting SMC in Niger</a:t>
            </a:r>
            <a:endParaRPr lang="en-US"/>
          </a:p>
          <a:p>
            <a:pPr marL="464820" indent="-464820"/>
            <a:r>
              <a:rPr lang="en-US" dirty="0"/>
              <a:t>2014-15: malaria incidence remains high despite SMC</a:t>
            </a:r>
          </a:p>
          <a:p>
            <a:pPr marL="464820" indent="-464820"/>
            <a:r>
              <a:rPr lang="en-US"/>
              <a:t>2016: pilot of first-dose non-directly observed therapy (DOT) strategy in </a:t>
            </a:r>
            <a:r>
              <a:rPr lang="en-US" err="1"/>
              <a:t>Magaria</a:t>
            </a:r>
            <a:r>
              <a:rPr lang="en-US" dirty="0"/>
              <a:t>, Niger</a:t>
            </a:r>
          </a:p>
          <a:p>
            <a:pPr marL="464820" indent="-464820"/>
            <a:r>
              <a:rPr lang="en-US"/>
              <a:t>2016: case-control study to evaluate SMC’s effectiveness </a:t>
            </a:r>
          </a:p>
          <a:p>
            <a:pPr marL="1493520" lvl="3" indent="-464820">
              <a:spcBef>
                <a:spcPts val="1200"/>
              </a:spcBef>
            </a:pPr>
            <a:r>
              <a:rPr lang="en-US" sz="3200"/>
              <a:t>Main results presented at MSF Scientific Days 2018</a:t>
            </a:r>
          </a:p>
          <a:p>
            <a:pPr marL="1493520" lvl="3" indent="-464820">
              <a:spcBef>
                <a:spcPts val="1200"/>
              </a:spcBef>
            </a:pPr>
            <a:r>
              <a:rPr lang="en-US" sz="3200" dirty="0"/>
              <a:t>85% overall protective effectiveness, but significantly lower in </a:t>
            </a:r>
            <a:br>
              <a:rPr lang="en-US" sz="3200" dirty="0"/>
            </a:br>
            <a:r>
              <a:rPr lang="en-US" sz="3200"/>
              <a:t>first-dose non-DOT areas so </a:t>
            </a:r>
            <a:r>
              <a:rPr lang="en-US" sz="3200" dirty="0">
                <a:sym typeface="Wingdings" panose="05000000000000000000" pitchFamily="2" charset="2"/>
              </a:rPr>
              <a:t>strategy abandoned</a:t>
            </a:r>
            <a:endParaRPr lang="en-US" sz="3200" dirty="0"/>
          </a:p>
          <a:p>
            <a:pPr marL="1493520" lvl="3" indent="-464820">
              <a:spcBef>
                <a:spcPts val="1200"/>
              </a:spcBef>
            </a:pPr>
            <a:r>
              <a:rPr lang="en-US" sz="3200" b="1"/>
              <a:t>Sub-study</a:t>
            </a:r>
            <a:r>
              <a:rPr lang="en-US" sz="3200" b="1" dirty="0"/>
              <a:t> to evaluate adherence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4392CA1B-D0FC-4861-BE7A-69DDB5D51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3" r="15093"/>
          <a:stretch>
            <a:fillRect/>
          </a:stretch>
        </p:blipFill>
        <p:spPr>
          <a:xfrm>
            <a:off x="14189129" y="4503461"/>
            <a:ext cx="8641887" cy="5800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914B48-4731-4F9D-A010-4B6EB002D380}"/>
              </a:ext>
            </a:extLst>
          </p:cNvPr>
          <p:cNvSpPr txBox="1"/>
          <p:nvPr/>
        </p:nvSpPr>
        <p:spPr>
          <a:xfrm>
            <a:off x="16627384" y="10312342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Photo : Juan Carlos Tomasi/MSF</a:t>
            </a:r>
          </a:p>
        </p:txBody>
      </p:sp>
    </p:spTree>
    <p:extLst>
      <p:ext uri="{BB962C8B-B14F-4D97-AF65-F5344CB8AC3E}">
        <p14:creationId xmlns:p14="http://schemas.microsoft.com/office/powerpoint/2010/main" val="285500336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D7025-9971-476A-8016-3C3F0BA63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0512" y="479849"/>
            <a:ext cx="18282976" cy="3036096"/>
          </a:xfrm>
        </p:spPr>
        <p:txBody>
          <a:bodyPr/>
          <a:lstStyle/>
          <a:p>
            <a:r>
              <a:rPr lang="en-US" sz="8000" dirty="0"/>
              <a:t>Why assess adherence?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F495D-D02E-40D1-9D41-24C246A02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4265" y="3183014"/>
            <a:ext cx="13916722" cy="8840393"/>
          </a:xfrm>
        </p:spPr>
        <p:txBody>
          <a:bodyPr/>
          <a:lstStyle/>
          <a:p>
            <a:pPr marL="610870" indent="-610870"/>
            <a:r>
              <a:rPr lang="en-US"/>
              <a:t>Poor adherence to days 2+3 of treatment course could lead to </a:t>
            </a:r>
            <a:r>
              <a:rPr lang="en-US" dirty="0"/>
              <a:t>decreased protection of SMC</a:t>
            </a:r>
            <a:endParaRPr lang="en-US"/>
          </a:p>
          <a:p>
            <a:pPr marL="610870" indent="-610870"/>
            <a:r>
              <a:rPr lang="en-US" dirty="0"/>
              <a:t>Adherence to malaria </a:t>
            </a:r>
            <a:r>
              <a:rPr lang="en-US" u="sng" dirty="0"/>
              <a:t>treatment</a:t>
            </a:r>
            <a:r>
              <a:rPr lang="en-US" dirty="0"/>
              <a:t> varies</a:t>
            </a:r>
          </a:p>
          <a:p>
            <a:pPr marL="1944370" lvl="3" indent="-610870">
              <a:spcBef>
                <a:spcPts val="1800"/>
              </a:spcBef>
            </a:pPr>
            <a:r>
              <a:rPr lang="en-US" sz="3600" dirty="0"/>
              <a:t>What about </a:t>
            </a:r>
            <a:r>
              <a:rPr lang="en-US" sz="3600" u="sng" dirty="0"/>
              <a:t>preventive</a:t>
            </a:r>
            <a:r>
              <a:rPr lang="en-US" sz="3600" dirty="0"/>
              <a:t> measures like SMC?</a:t>
            </a:r>
          </a:p>
          <a:p>
            <a:pPr marL="610870" indent="-610870"/>
            <a:r>
              <a:rPr lang="en-US" dirty="0"/>
              <a:t>Self-report may overestimate adherence</a:t>
            </a:r>
          </a:p>
          <a:p>
            <a:pPr marL="1944370" lvl="3" indent="-610870">
              <a:spcBef>
                <a:spcPts val="1800"/>
              </a:spcBef>
            </a:pPr>
            <a:r>
              <a:rPr lang="en-US" sz="3600" dirty="0"/>
              <a:t>Plasma drug concentration is objective</a:t>
            </a:r>
          </a:p>
          <a:p>
            <a:pPr marL="1944370" lvl="3" indent="-610870">
              <a:spcBef>
                <a:spcPts val="1800"/>
              </a:spcBef>
            </a:pPr>
            <a:r>
              <a:rPr lang="en-US" sz="3600" dirty="0"/>
              <a:t>Pharmacokinetics of AQ in SMC not previously described</a:t>
            </a:r>
          </a:p>
        </p:txBody>
      </p:sp>
      <p:pic>
        <p:nvPicPr>
          <p:cNvPr id="4" name="Picture 30">
            <a:extLst>
              <a:ext uri="{FF2B5EF4-FFF2-40B4-BE49-F238E27FC236}">
                <a16:creationId xmlns:a16="http://schemas.microsoft.com/office/drawing/2014/main" id="{675A3B1C-3285-49CA-B1BD-BDE533456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93014" y="4013841"/>
            <a:ext cx="5959252" cy="666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8">
            <a:extLst>
              <a:ext uri="{FF2B5EF4-FFF2-40B4-BE49-F238E27FC236}">
                <a16:creationId xmlns:a16="http://schemas.microsoft.com/office/drawing/2014/main" id="{7E25F58F-DD63-4E8B-A8A9-12A47D376027}"/>
              </a:ext>
            </a:extLst>
          </p:cNvPr>
          <p:cNvSpPr txBox="1"/>
          <p:nvPr/>
        </p:nvSpPr>
        <p:spPr>
          <a:xfrm>
            <a:off x="18303499" y="10925095"/>
            <a:ext cx="2538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Photo : Bachir </a:t>
            </a:r>
            <a:r>
              <a:rPr lang="en-US" sz="1400" dirty="0" err="1"/>
              <a:t>Assao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5826483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B1BC7-6C87-4444-8DB2-51F6F6B1E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8000" dirty="0"/>
              <a:t>Objectives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DA72C-5858-4699-8C01-260747078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9419" y="3393282"/>
            <a:ext cx="16245162" cy="7499854"/>
          </a:xfrm>
        </p:spPr>
        <p:txBody>
          <a:bodyPr>
            <a:normAutofit/>
          </a:bodyPr>
          <a:lstStyle/>
          <a:p>
            <a:pPr marL="742950" indent="-742950">
              <a:buSzPct val="100000"/>
              <a:buFont typeface="+mj-lt"/>
              <a:buAutoNum type="arabicPeriod"/>
            </a:pPr>
            <a:r>
              <a:rPr lang="en-US" sz="4800"/>
              <a:t>Describe the population pharmacokinetics (PK) of </a:t>
            </a:r>
            <a:r>
              <a:rPr lang="en-US" sz="4800" dirty="0"/>
              <a:t>AQ in children receiving SMC under ideal conditions </a:t>
            </a:r>
          </a:p>
          <a:p>
            <a:pPr marL="742950" indent="-742950">
              <a:buSzPct val="100000"/>
              <a:buFont typeface="+mj-lt"/>
              <a:buAutoNum type="arabicPeriod"/>
            </a:pPr>
            <a:endParaRPr lang="en-US" sz="4800" dirty="0"/>
          </a:p>
          <a:p>
            <a:pPr marL="742950" indent="-742950">
              <a:buSzPct val="100000"/>
              <a:buFont typeface="+mj-lt"/>
              <a:buAutoNum type="arabicPeriod"/>
            </a:pPr>
            <a:r>
              <a:rPr lang="en-US" sz="4800" dirty="0"/>
              <a:t>Compare drug concentrations of children enrolled in case-control study to objectively assess their adherence</a:t>
            </a:r>
          </a:p>
        </p:txBody>
      </p:sp>
    </p:spTree>
    <p:extLst>
      <p:ext uri="{BB962C8B-B14F-4D97-AF65-F5344CB8AC3E}">
        <p14:creationId xmlns:p14="http://schemas.microsoft.com/office/powerpoint/2010/main" val="248732230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29A76-51A5-4726-88EA-5B48DF596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77" y="989260"/>
            <a:ext cx="22492494" cy="1359696"/>
          </a:xfrm>
        </p:spPr>
        <p:txBody>
          <a:bodyPr>
            <a:normAutofit fontScale="90000"/>
          </a:bodyPr>
          <a:lstStyle/>
          <a:p>
            <a:r>
              <a:rPr lang="en-US" sz="8000"/>
              <a:t>Field methods – population PK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746738-2C26-42E9-83D5-EE9FA75DA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3435" y="2426766"/>
            <a:ext cx="11671733" cy="8840393"/>
          </a:xfrm>
        </p:spPr>
        <p:txBody>
          <a:bodyPr>
            <a:normAutofit/>
          </a:bodyPr>
          <a:lstStyle/>
          <a:p>
            <a:pPr marL="610870" indent="-610870"/>
            <a:r>
              <a:rPr lang="en-US" dirty="0"/>
              <a:t>165 children aged 3-59 months in </a:t>
            </a:r>
            <a:r>
              <a:rPr lang="en-US" dirty="0" err="1"/>
              <a:t>Magaria</a:t>
            </a:r>
            <a:r>
              <a:rPr lang="en-US" dirty="0"/>
              <a:t> village</a:t>
            </a:r>
            <a:endParaRPr lang="en-US"/>
          </a:p>
          <a:p>
            <a:pPr marL="610870" indent="-610870"/>
            <a:r>
              <a:rPr lang="en-US" dirty="0"/>
              <a:t>SMC doses administered at home by study nurses each day for 3 days</a:t>
            </a:r>
          </a:p>
          <a:p>
            <a:pPr marL="610870" indent="-610870"/>
            <a:r>
              <a:rPr lang="en-US" dirty="0"/>
              <a:t>Capillary blood collection</a:t>
            </a:r>
          </a:p>
          <a:p>
            <a:pPr marL="1499870" lvl="2" indent="-610870">
              <a:spcBef>
                <a:spcPts val="1200"/>
              </a:spcBef>
            </a:pPr>
            <a:r>
              <a:rPr lang="en-US" sz="3000" dirty="0"/>
              <a:t>0-8 hours after first dose</a:t>
            </a:r>
          </a:p>
          <a:p>
            <a:pPr marL="1499870" lvl="2" indent="-610870">
              <a:spcBef>
                <a:spcPts val="1200"/>
              </a:spcBef>
            </a:pPr>
            <a:r>
              <a:rPr lang="en-US" sz="3000" dirty="0"/>
              <a:t>0-6 hours after third dose</a:t>
            </a:r>
          </a:p>
          <a:p>
            <a:pPr marL="1499870" lvl="2" indent="-610870">
              <a:spcBef>
                <a:spcPts val="1200"/>
              </a:spcBef>
            </a:pPr>
            <a:r>
              <a:rPr lang="en-US" sz="3000" dirty="0"/>
              <a:t>6-12 hours after third dose</a:t>
            </a:r>
          </a:p>
          <a:p>
            <a:pPr marL="1499870" lvl="2" indent="-610870">
              <a:spcBef>
                <a:spcPts val="1200"/>
              </a:spcBef>
            </a:pPr>
            <a:r>
              <a:rPr lang="en-US" sz="3000" dirty="0"/>
              <a:t>12-24 hours after third dose</a:t>
            </a:r>
          </a:p>
          <a:p>
            <a:pPr marL="1499870" lvl="2" indent="-610870">
              <a:spcBef>
                <a:spcPts val="1200"/>
              </a:spcBef>
            </a:pPr>
            <a:r>
              <a:rPr lang="en-US" sz="3000" dirty="0"/>
              <a:t>4-7 days after first dose</a:t>
            </a:r>
          </a:p>
          <a:p>
            <a:pPr marL="1499870" lvl="2" indent="-610870">
              <a:spcBef>
                <a:spcPts val="1200"/>
              </a:spcBef>
            </a:pPr>
            <a:r>
              <a:rPr lang="en-US" sz="3000" dirty="0"/>
              <a:t>14-35 days after first dose</a:t>
            </a: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A980C9C5-0F81-420B-9A05-F446B2A3B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9507" y="5015269"/>
            <a:ext cx="10971494" cy="46241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4A45A6-AADB-47E1-9411-3DA7EEEFACD1}"/>
              </a:ext>
            </a:extLst>
          </p:cNvPr>
          <p:cNvSpPr txBox="1"/>
          <p:nvPr/>
        </p:nvSpPr>
        <p:spPr>
          <a:xfrm>
            <a:off x="8325876" y="11614098"/>
            <a:ext cx="9917724" cy="14369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0" u="sng" dirty="0">
                <a:solidFill>
                  <a:schemeClr val="bg2"/>
                </a:solidFill>
              </a:rPr>
              <a:t>Ethics committee approvals</a:t>
            </a: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0" dirty="0">
                <a:solidFill>
                  <a:schemeClr val="bg2"/>
                </a:solidFill>
              </a:rPr>
              <a:t>CCNE Niger 14/2016/CCNE</a:t>
            </a: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MSF</a:t>
            </a:r>
            <a:r>
              <a:rPr lang="en-US" sz="2800" b="0" dirty="0">
                <a:solidFill>
                  <a:schemeClr val="bg2"/>
                </a:solidFill>
              </a:rPr>
              <a:t>-ERB 1624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267518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EFC4B-7012-4426-9304-0B84348F1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065" y="458318"/>
            <a:ext cx="20587494" cy="2401096"/>
          </a:xfrm>
        </p:spPr>
        <p:txBody>
          <a:bodyPr>
            <a:normAutofit/>
          </a:bodyPr>
          <a:lstStyle/>
          <a:p>
            <a:r>
              <a:rPr lang="en-US" sz="8000"/>
              <a:t>Lab methods – population PK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098FB4-8F4D-4ED6-8D8D-F83C18E9C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2665" y="2189059"/>
            <a:ext cx="18778654" cy="8840393"/>
          </a:xfrm>
        </p:spPr>
        <p:txBody>
          <a:bodyPr/>
          <a:lstStyle/>
          <a:p>
            <a:pPr marL="610870" indent="-610870"/>
            <a:r>
              <a:rPr lang="en-US"/>
              <a:t>Joel Tarning's lab at Mahidol-Oxford Tropical Medicine Research Unit</a:t>
            </a:r>
          </a:p>
          <a:p>
            <a:pPr marL="610870" indent="-610870"/>
            <a:r>
              <a:rPr lang="en-US" dirty="0"/>
              <a:t>Concentrations of AQ and </a:t>
            </a:r>
            <a:r>
              <a:rPr lang="en-US" err="1"/>
              <a:t>desethylamodiaquine</a:t>
            </a:r>
            <a:r>
              <a:rPr lang="en-US" dirty="0"/>
              <a:t> (DEAQ) determined </a:t>
            </a:r>
            <a:r>
              <a:rPr lang="en-US"/>
              <a:t>using liquid chromatography tandem mass spectrometry-based assay</a:t>
            </a:r>
          </a:p>
          <a:p>
            <a:pPr marL="610870" indent="-610870"/>
            <a:r>
              <a:rPr lang="en-US"/>
              <a:t>Concentration-time data evaluated simultaneously using nonlinear mixed-effects modelling</a:t>
            </a:r>
          </a:p>
          <a:p>
            <a:pPr marL="610870" indent="-610870"/>
            <a:r>
              <a:rPr lang="en-US"/>
              <a:t>Sensitivity and specificity of different cut-off thresholds evaluated</a:t>
            </a:r>
          </a:p>
          <a:p>
            <a:pPr marL="1499870" lvl="2" indent="-610870">
              <a:spcBef>
                <a:spcPts val="1200"/>
              </a:spcBef>
            </a:pPr>
            <a:r>
              <a:rPr lang="en-US" sz="3600" dirty="0"/>
              <a:t>Basis for assessment of adherence in case-control population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DF7887-37F9-4806-9461-279D4911D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155" y="11560394"/>
            <a:ext cx="6045109" cy="179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88005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03618-AE62-4B4D-8087-E43C1F4C8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4644" y="357186"/>
            <a:ext cx="17630077" cy="3036096"/>
          </a:xfrm>
        </p:spPr>
        <p:txBody>
          <a:bodyPr>
            <a:noAutofit/>
          </a:bodyPr>
          <a:lstStyle/>
          <a:p>
            <a:r>
              <a:rPr lang="en-US" sz="8000"/>
              <a:t>Results – population PK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A693FF80-735A-456F-9915-A9A4E4CCC5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90"/>
          <a:stretch/>
        </p:blipFill>
        <p:spPr bwMode="auto">
          <a:xfrm>
            <a:off x="13023541" y="3725071"/>
            <a:ext cx="9868150" cy="695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19A52FE-C5F2-459E-B61A-E28BD4E739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646"/>
          <a:stretch/>
        </p:blipFill>
        <p:spPr bwMode="auto">
          <a:xfrm>
            <a:off x="1492311" y="3922019"/>
            <a:ext cx="9868150" cy="6897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2854FB-DD85-44FD-9843-734691FD99A8}"/>
              </a:ext>
            </a:extLst>
          </p:cNvPr>
          <p:cNvSpPr txBox="1"/>
          <p:nvPr/>
        </p:nvSpPr>
        <p:spPr>
          <a:xfrm>
            <a:off x="3432517" y="3168665"/>
            <a:ext cx="7019778" cy="8829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Amodiaquine</a:t>
            </a:r>
            <a:endParaRPr kumimoji="0" lang="en-US" sz="6200" b="1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7A65AD-33B6-446D-A998-9C42A2B630FD}"/>
              </a:ext>
            </a:extLst>
          </p:cNvPr>
          <p:cNvSpPr txBox="1"/>
          <p:nvPr/>
        </p:nvSpPr>
        <p:spPr>
          <a:xfrm>
            <a:off x="15009092" y="3168665"/>
            <a:ext cx="7019778" cy="8829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 err="1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Desethylamodiaquine</a:t>
            </a: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46EFE7-3219-4DA3-A46C-6D268061F855}"/>
              </a:ext>
            </a:extLst>
          </p:cNvPr>
          <p:cNvSpPr txBox="1"/>
          <p:nvPr/>
        </p:nvSpPr>
        <p:spPr>
          <a:xfrm>
            <a:off x="8285871" y="12017223"/>
            <a:ext cx="10367889" cy="10060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Ding et al. </a:t>
            </a:r>
            <a:r>
              <a:rPr lang="en-US" sz="2800" b="0" dirty="0"/>
              <a:t>Clin </a:t>
            </a:r>
            <a:r>
              <a:rPr lang="en-US" sz="2800" b="0" dirty="0" err="1"/>
              <a:t>Pharmacol</a:t>
            </a:r>
            <a:r>
              <a:rPr lang="en-US" sz="2800" b="0" dirty="0"/>
              <a:t> </a:t>
            </a:r>
            <a:r>
              <a:rPr lang="en-US" sz="2800" b="0" dirty="0" err="1"/>
              <a:t>Ther</a:t>
            </a:r>
            <a:r>
              <a:rPr lang="en-US" sz="2800" b="0" dirty="0"/>
              <a:t>. 2020;107(5):1179-1188. </a:t>
            </a:r>
            <a:br>
              <a:rPr lang="en-US" sz="2800" b="0" dirty="0"/>
            </a:br>
            <a:r>
              <a:rPr lang="en-US" sz="2800" b="0" dirty="0" err="1"/>
              <a:t>doi</a:t>
            </a:r>
            <a:r>
              <a:rPr lang="en-US" sz="2800" b="0" dirty="0"/>
              <a:t>: 10.1002/cpt.1707</a:t>
            </a:r>
            <a:endParaRPr kumimoji="0" lang="en-US" sz="2800" b="1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850149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03618-AE62-4B4D-8087-E43C1F4C8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453" y="53791"/>
            <a:ext cx="15609094" cy="3036096"/>
          </a:xfrm>
        </p:spPr>
        <p:txBody>
          <a:bodyPr>
            <a:noAutofit/>
          </a:bodyPr>
          <a:lstStyle/>
          <a:p>
            <a:r>
              <a:rPr lang="en-US" sz="8000"/>
              <a:t>Results – cut-off thresholds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21523-578E-4165-9D7B-2FD5F49CB82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3217920" y="2650734"/>
            <a:ext cx="10010069" cy="8414531"/>
          </a:xfrm>
        </p:spPr>
        <p:txBody>
          <a:bodyPr/>
          <a:lstStyle/>
          <a:p>
            <a:pPr marL="464820" indent="-464820"/>
            <a:r>
              <a:rPr lang="en-US" dirty="0"/>
              <a:t>Good discriminating capacity: </a:t>
            </a:r>
            <a:r>
              <a:rPr lang="en-US"/>
              <a:t>area under the curve (AUC) &gt;0.75 at </a:t>
            </a:r>
            <a:r>
              <a:rPr lang="en-US" dirty="0"/>
              <a:t>all time points</a:t>
            </a:r>
            <a:endParaRPr lang="en-US"/>
          </a:p>
          <a:p>
            <a:pPr marL="464820" indent="-464820"/>
            <a:r>
              <a:rPr lang="en-US" dirty="0"/>
              <a:t>Thresholds between 20th and 30th percentiles had best overall performance</a:t>
            </a:r>
          </a:p>
          <a:p>
            <a:pPr marL="1493520" lvl="3" indent="-464820">
              <a:spcBef>
                <a:spcPts val="1200"/>
              </a:spcBef>
            </a:pPr>
            <a:r>
              <a:rPr lang="en-US"/>
              <a:t>Sensitivity: 65-77% </a:t>
            </a:r>
          </a:p>
          <a:p>
            <a:pPr marL="1493520" lvl="3" indent="-464820">
              <a:spcBef>
                <a:spcPts val="1200"/>
              </a:spcBef>
            </a:pPr>
            <a:r>
              <a:rPr lang="en-US"/>
              <a:t>Specificity: 70-80%</a:t>
            </a:r>
          </a:p>
          <a:p>
            <a:pPr marL="464820" lvl="3" indent="-464820"/>
            <a:r>
              <a:rPr lang="en-US" dirty="0"/>
              <a:t>Most conservative threshold of 5th percentile had 95% specificity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46EFE7-3219-4DA3-A46C-6D268061F855}"/>
              </a:ext>
            </a:extLst>
          </p:cNvPr>
          <p:cNvSpPr txBox="1"/>
          <p:nvPr/>
        </p:nvSpPr>
        <p:spPr>
          <a:xfrm>
            <a:off x="8285871" y="12017223"/>
            <a:ext cx="10367889" cy="10060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Ding et al. </a:t>
            </a:r>
            <a:r>
              <a:rPr lang="en-US" sz="2800" b="0" dirty="0"/>
              <a:t>Clin </a:t>
            </a:r>
            <a:r>
              <a:rPr lang="en-US" sz="2800" b="0" dirty="0" err="1"/>
              <a:t>Pharmacol</a:t>
            </a:r>
            <a:r>
              <a:rPr lang="en-US" sz="2800" b="0" dirty="0"/>
              <a:t> </a:t>
            </a:r>
            <a:r>
              <a:rPr lang="en-US" sz="2800" b="0" dirty="0" err="1"/>
              <a:t>Ther</a:t>
            </a:r>
            <a:r>
              <a:rPr lang="en-US" sz="2800" b="0" dirty="0"/>
              <a:t>. 2020;107(5):1179-1188. </a:t>
            </a:r>
            <a:br>
              <a:rPr lang="en-US" sz="2800" b="0" dirty="0"/>
            </a:br>
            <a:r>
              <a:rPr lang="en-US" sz="2800" b="0" dirty="0" err="1"/>
              <a:t>doi</a:t>
            </a:r>
            <a:r>
              <a:rPr lang="en-US" sz="2800" b="0" dirty="0"/>
              <a:t>: 10.1002/cpt.1707</a:t>
            </a:r>
            <a:endParaRPr kumimoji="0" lang="en-US" sz="2800" b="1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sym typeface="Arial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7F13EEA7-D6A2-4CD4-B07A-1A27180B8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114" y="2983523"/>
            <a:ext cx="8510954" cy="8510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222185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03618-AE62-4B4D-8087-E43C1F4C8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/>
              <a:t>Results – correct adherence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AA40DD3-CB72-454F-80E1-89122A8783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01115"/>
              </p:ext>
            </p:extLst>
          </p:nvPr>
        </p:nvGraphicFramePr>
        <p:xfrm>
          <a:off x="3447067" y="3442481"/>
          <a:ext cx="17049623" cy="701676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8074178">
                  <a:extLst>
                    <a:ext uri="{9D8B030D-6E8A-4147-A177-3AD203B41FA5}">
                      <a16:colId xmlns:a16="http://schemas.microsoft.com/office/drawing/2014/main" val="3285680563"/>
                    </a:ext>
                  </a:extLst>
                </a:gridCol>
                <a:gridCol w="4045270">
                  <a:extLst>
                    <a:ext uri="{9D8B030D-6E8A-4147-A177-3AD203B41FA5}">
                      <a16:colId xmlns:a16="http://schemas.microsoft.com/office/drawing/2014/main" val="1690659380"/>
                    </a:ext>
                  </a:extLst>
                </a:gridCol>
                <a:gridCol w="4930175">
                  <a:extLst>
                    <a:ext uri="{9D8B030D-6E8A-4147-A177-3AD203B41FA5}">
                      <a16:colId xmlns:a16="http://schemas.microsoft.com/office/drawing/2014/main" val="1096725542"/>
                    </a:ext>
                  </a:extLst>
                </a:gridCol>
              </a:tblGrid>
              <a:tr h="971340">
                <a:tc>
                  <a:txBody>
                    <a:bodyPr/>
                    <a:lstStyle/>
                    <a:p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600"/>
                        <a:t>5th percentile cut-off</a:t>
                      </a:r>
                      <a:endParaRPr lang="en-US" sz="3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Optimal percentile </a:t>
                      </a:r>
                      <a:r>
                        <a:rPr lang="fr-FR" sz="3600"/>
                        <a:t>cut-off</a:t>
                      </a:r>
                      <a:endParaRPr lang="en-US" sz="3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129874"/>
                  </a:ext>
                </a:extLst>
              </a:tr>
              <a:tr h="971340">
                <a:tc>
                  <a:txBody>
                    <a:bodyPr/>
                    <a:lstStyle/>
                    <a:p>
                      <a:pPr algn="l"/>
                      <a:r>
                        <a:rPr lang="fr-FR" sz="3600" b="1" dirty="0"/>
                        <a:t>Controls</a:t>
                      </a: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068560"/>
                  </a:ext>
                </a:extLst>
              </a:tr>
              <a:tr h="971340">
                <a:tc>
                  <a:txBody>
                    <a:bodyPr/>
                    <a:lstStyle/>
                    <a:p>
                      <a:pPr algn="l"/>
                      <a:r>
                        <a:rPr lang="fr-FR" sz="3600"/>
                        <a:t>   First-dose DOT (n=327)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55 (17%)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27 (8%)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378170"/>
                  </a:ext>
                </a:extLst>
              </a:tr>
              <a:tr h="971340">
                <a:tc>
                  <a:txBody>
                    <a:bodyPr/>
                    <a:lstStyle/>
                    <a:p>
                      <a:pPr algn="l"/>
                      <a:r>
                        <a:rPr lang="fr-FR" sz="3600"/>
                        <a:t>   First-dose non-DOT (n=349)</a:t>
                      </a:r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61 (18%)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29 (8%)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246520"/>
                  </a:ext>
                </a:extLst>
              </a:tr>
              <a:tr h="971340">
                <a:tc>
                  <a:txBody>
                    <a:bodyPr/>
                    <a:lstStyle/>
                    <a:p>
                      <a:pPr algn="l"/>
                      <a:r>
                        <a:rPr lang="fr-FR" sz="3600" b="1" dirty="0"/>
                        <a:t>Cases</a:t>
                      </a: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905835"/>
                  </a:ext>
                </a:extLst>
              </a:tr>
              <a:tr h="971340">
                <a:tc>
                  <a:txBody>
                    <a:bodyPr/>
                    <a:lstStyle/>
                    <a:p>
                      <a:pPr algn="l"/>
                      <a:r>
                        <a:rPr lang="fr-FR" sz="3600"/>
                        <a:t>   First-dose DOT (n=84)</a:t>
                      </a:r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8 (10%)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6 (7%)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815316"/>
                  </a:ext>
                </a:extLst>
              </a:tr>
              <a:tr h="971340">
                <a:tc>
                  <a:txBody>
                    <a:bodyPr/>
                    <a:lstStyle/>
                    <a:p>
                      <a:pPr algn="l"/>
                      <a:r>
                        <a:rPr lang="fr-FR" sz="3600"/>
                        <a:t>   First-dose non-DOT (n=109)</a:t>
                      </a:r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5 (5%)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3 (3%)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49261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5802863-6E41-466F-BF99-90F480995E8E}"/>
              </a:ext>
            </a:extLst>
          </p:cNvPr>
          <p:cNvSpPr txBox="1"/>
          <p:nvPr/>
        </p:nvSpPr>
        <p:spPr>
          <a:xfrm>
            <a:off x="8285871" y="12017223"/>
            <a:ext cx="10367889" cy="10060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r>
              <a:rPr kumimoji="0" lang="en-US" sz="2800" b="0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Ding et al. </a:t>
            </a:r>
            <a:r>
              <a:rPr lang="en-US" sz="2800" b="0"/>
              <a:t>Clin Pharmacol Ther. 2020;107(5):1179-1188. </a:t>
            </a:r>
            <a:br>
              <a:rPr lang="en-US" sz="2800" b="0"/>
            </a:br>
            <a:r>
              <a:rPr lang="en-US" sz="2800" b="0"/>
              <a:t>doi: 10.1002/cpt.1707</a:t>
            </a:r>
            <a:endParaRPr kumimoji="0" lang="en-US" sz="2800" b="1" i="0" u="none" strike="noStrike" cap="none" spc="0" normalizeH="0" baseline="0">
              <a:ln>
                <a:noFill/>
              </a:ln>
              <a:solidFill>
                <a:srgbClr val="535353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491853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AA69E-037A-4DD6-845A-5C674078B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6000" y="650749"/>
            <a:ext cx="13221494" cy="2439196"/>
          </a:xfrm>
        </p:spPr>
        <p:txBody>
          <a:bodyPr>
            <a:normAutofit/>
          </a:bodyPr>
          <a:lstStyle/>
          <a:p>
            <a:r>
              <a:rPr lang="en-US" sz="8000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BC4CE-6A4D-474D-9364-E67B6B455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94578" y="3184245"/>
            <a:ext cx="20113869" cy="9411893"/>
          </a:xfrm>
        </p:spPr>
        <p:txBody>
          <a:bodyPr>
            <a:normAutofit fontScale="92500" lnSpcReduction="20000"/>
          </a:bodyPr>
          <a:lstStyle/>
          <a:p>
            <a:pPr marL="610870" indent="-610870"/>
            <a:r>
              <a:rPr lang="en-US"/>
              <a:t>First description of the population PK of AQ when administered as part of </a:t>
            </a:r>
            <a:r>
              <a:rPr lang="en-US" dirty="0"/>
              <a:t>SMC</a:t>
            </a:r>
          </a:p>
          <a:p>
            <a:pPr marL="1499870" lvl="2" indent="-610870">
              <a:spcBef>
                <a:spcPts val="1200"/>
              </a:spcBef>
            </a:pPr>
            <a:r>
              <a:rPr lang="en-US" sz="3600" dirty="0"/>
              <a:t>Robust model with good predictive performance</a:t>
            </a:r>
          </a:p>
          <a:p>
            <a:pPr marL="610870" lvl="2" indent="-610870"/>
            <a:r>
              <a:rPr lang="en-US"/>
              <a:t>Limitations</a:t>
            </a:r>
          </a:p>
          <a:p>
            <a:pPr marL="1499870" lvl="2" indent="-610870">
              <a:spcBef>
                <a:spcPts val="1200"/>
              </a:spcBef>
            </a:pPr>
            <a:r>
              <a:rPr lang="en-US" sz="3900"/>
              <a:t>Convenience sampling was used for population PK cohort</a:t>
            </a:r>
          </a:p>
          <a:p>
            <a:pPr marL="1499870" lvl="2" indent="-610870">
              <a:spcBef>
                <a:spcPts val="1200"/>
              </a:spcBef>
            </a:pPr>
            <a:r>
              <a:rPr lang="en-US" sz="3900"/>
              <a:t>Single-site study</a:t>
            </a:r>
            <a:endParaRPr lang="en-US"/>
          </a:p>
          <a:p>
            <a:pPr marL="610870" lvl="2" indent="-610870"/>
            <a:r>
              <a:rPr lang="en-US" dirty="0"/>
              <a:t>Poor adherence to 3-day course of AQ during SMC</a:t>
            </a:r>
          </a:p>
          <a:p>
            <a:pPr marL="1499870" lvl="2" indent="-610870">
              <a:spcBef>
                <a:spcPts val="1200"/>
              </a:spcBef>
            </a:pPr>
            <a:r>
              <a:rPr lang="en-US" sz="3600" dirty="0"/>
              <a:t>Possible explanations: medicine hoarding, SMC fatigue, spitting/vomiting,</a:t>
            </a:r>
            <a:br>
              <a:rPr lang="en-US" sz="3600" dirty="0"/>
            </a:br>
            <a:r>
              <a:rPr lang="en-US" sz="3600"/>
              <a:t>giving to older children not targeted by SMC, etc.</a:t>
            </a:r>
          </a:p>
          <a:p>
            <a:pPr marL="610870" lvl="2" indent="-610870"/>
            <a:r>
              <a:rPr lang="en-US"/>
              <a:t>Effectiveness of SMC was high despite poor adherence to AQ</a:t>
            </a:r>
          </a:p>
          <a:p>
            <a:pPr marL="1499870" lvl="2" indent="-610870">
              <a:spcBef>
                <a:spcPts val="1200"/>
              </a:spcBef>
            </a:pPr>
            <a:r>
              <a:rPr lang="en-US" sz="3900"/>
              <a:t>Suggests that benefit was largely due to single-dose SP</a:t>
            </a:r>
          </a:p>
          <a:p>
            <a:pPr marL="610870" lvl="2" indent="-610870"/>
            <a:r>
              <a:rPr lang="en-US"/>
              <a:t>Poor adherence to AQ may lead to resistance of both AQ and SP</a:t>
            </a:r>
            <a:endParaRPr lang="en-US" dirty="0"/>
          </a:p>
          <a:p>
            <a:pPr marL="1499870" lvl="2" indent="-610870">
              <a:spcBef>
                <a:spcPts val="1200"/>
              </a:spcBef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7775461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AAF48-E934-4992-B3DE-B82CAA7E2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Acknowledgements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52CC66-0E91-4D68-8152-C127F33E7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818" y="4041765"/>
            <a:ext cx="6045109" cy="17984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CF1B10-0B59-45F0-9D26-E0AF2B89A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9264" y="3767049"/>
            <a:ext cx="3326053" cy="22417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284692-094F-4D85-9B6F-7878BDA4004B}"/>
              </a:ext>
            </a:extLst>
          </p:cNvPr>
          <p:cNvSpPr txBox="1"/>
          <p:nvPr/>
        </p:nvSpPr>
        <p:spPr>
          <a:xfrm>
            <a:off x="1711568" y="3981323"/>
            <a:ext cx="4009292" cy="2360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/>
              <a:t>MORU</a:t>
            </a: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Joel Tarning</a:t>
            </a: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0" dirty="0"/>
              <a:t>Junjie Ding</a:t>
            </a: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Daniel Blessborn</a:t>
            </a: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0" dirty="0"/>
              <a:t>Markus Winterberg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2450C4-A847-4561-8EB7-24B38B986D9A}"/>
              </a:ext>
            </a:extLst>
          </p:cNvPr>
          <p:cNvSpPr txBox="1"/>
          <p:nvPr/>
        </p:nvSpPr>
        <p:spPr>
          <a:xfrm>
            <a:off x="867507" y="6919555"/>
            <a:ext cx="5697415" cy="27911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/>
              <a:t>MSF</a:t>
            </a: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Alena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Koscalova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sym typeface="Arial"/>
            </a:endParaRP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0" dirty="0"/>
              <a:t>Iza </a:t>
            </a:r>
            <a:r>
              <a:rPr lang="en-US" sz="2800" b="0" dirty="0" err="1"/>
              <a:t>Ciglenecki</a:t>
            </a:r>
            <a:endParaRPr lang="en-US" sz="2800" b="0" dirty="0"/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Michel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Quere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sym typeface="Arial"/>
            </a:endParaRP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Ann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Mumina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sym typeface="Arial"/>
            </a:endParaRP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Staff in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Magaria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 and Niamey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3D4A94-344B-43D6-8DA7-A3134A091405}"/>
              </a:ext>
            </a:extLst>
          </p:cNvPr>
          <p:cNvSpPr txBox="1"/>
          <p:nvPr/>
        </p:nvSpPr>
        <p:spPr>
          <a:xfrm>
            <a:off x="18193567" y="3976289"/>
            <a:ext cx="5440155" cy="19293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r>
              <a:rPr lang="en-US" sz="3200"/>
              <a:t>Ministry of Health, Niger</a:t>
            </a: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err="1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Hadiza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 </a:t>
            </a:r>
            <a:r>
              <a:rPr kumimoji="0" lang="en-US" sz="2800" b="0" i="0" u="none" strike="noStrike" cap="none" spc="0" normalizeH="0" baseline="0" err="1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Jackou</a:t>
            </a:r>
            <a:r>
              <a:rPr lang="en-US" sz="2800" b="0" dirty="0"/>
              <a:t> (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NMCP)</a:t>
            </a: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0" err="1"/>
              <a:t>Salifou</a:t>
            </a:r>
            <a:r>
              <a:rPr lang="en-US" sz="2800" b="0" dirty="0"/>
              <a:t> </a:t>
            </a:r>
            <a:r>
              <a:rPr lang="en-US" sz="2800" b="0" err="1"/>
              <a:t>Atti</a:t>
            </a:r>
            <a:endParaRPr lang="en-US" sz="2800" b="0"/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err="1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Mahaman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 </a:t>
            </a:r>
            <a:r>
              <a:rPr kumimoji="0" lang="en-US" sz="2800" b="0" i="0" u="none" strike="noStrike" cap="none" spc="0" normalizeH="0" baseline="0" err="1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Yarima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 Bako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279E95-DBC2-4E7F-BFD4-6047B6A9721B}"/>
              </a:ext>
            </a:extLst>
          </p:cNvPr>
          <p:cNvSpPr txBox="1"/>
          <p:nvPr/>
        </p:nvSpPr>
        <p:spPr>
          <a:xfrm>
            <a:off x="18005997" y="6488668"/>
            <a:ext cx="5440155" cy="3652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 err="1"/>
              <a:t>Epicentre</a:t>
            </a:r>
            <a:endParaRPr lang="en-US" sz="3200" dirty="0"/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Bachir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Assao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sym typeface="Arial"/>
            </a:endParaRP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0" dirty="0"/>
              <a:t>Ousmane Guindo</a:t>
            </a: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Nathan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Sayinzoga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-Makombe</a:t>
            </a: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0" dirty="0"/>
              <a:t>Abdoul-Aziz </a:t>
            </a:r>
            <a:r>
              <a:rPr lang="en-US" sz="2800" b="0" dirty="0" err="1"/>
              <a:t>Mamaty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sym typeface="Arial"/>
            </a:endParaRP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0" dirty="0"/>
              <a:t>Céline </a:t>
            </a:r>
            <a:r>
              <a:rPr lang="en-US" sz="2800" b="0" dirty="0" err="1"/>
              <a:t>Langendorf</a:t>
            </a:r>
            <a:endParaRPr lang="en-US" sz="2800" b="0" dirty="0"/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Re</a:t>
            </a:r>
            <a:r>
              <a:rPr lang="en-US" sz="2800" b="0" dirty="0"/>
              <a:t>becca </a:t>
            </a:r>
            <a:r>
              <a:rPr lang="en-US" sz="2800" b="0" dirty="0" err="1"/>
              <a:t>Grais</a:t>
            </a:r>
            <a:endParaRPr lang="en-US" sz="2800" b="0" dirty="0"/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Staff in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Maradi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 and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535353"/>
                </a:solidFill>
                <a:effectLst/>
                <a:uFillTx/>
                <a:sym typeface="Arial"/>
              </a:rPr>
              <a:t>Magaria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sym typeface="Arial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3C365743-4269-4653-BC4D-3BCF12E32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053" y="6731441"/>
            <a:ext cx="5041874" cy="211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E1D1C7DC-D2D5-44B7-8D9A-121131055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7992" y="6731441"/>
            <a:ext cx="5628995" cy="1536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83169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535353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LT Std 75 Bold"/>
            <a:ea typeface="Helvetica Neue LT Std 75 Bold"/>
            <a:cs typeface="Helvetica Neue LT Std 75 Bold"/>
            <a:sym typeface="Helvetica Neue LT Std 75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200" b="1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LT Std 75 Bold"/>
            <a:ea typeface="Helvetica Neue LT Std 75 Bold"/>
            <a:cs typeface="Helvetica Neue LT Std 75 Bold"/>
            <a:sym typeface="Helvetica Neue LT Std 75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200" b="1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>Matthew COLDIRON</DisplayName>
        <AccountId>248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35721E3-180C-4E27-BF23-61BFA6DCAFC4}"/>
</file>

<file path=customXml/itemProps2.xml><?xml version="1.0" encoding="utf-8"?>
<ds:datastoreItem xmlns:ds="http://schemas.openxmlformats.org/officeDocument/2006/customXml" ds:itemID="{508E1D57-9AB3-40DC-A365-C9BACC72E98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5D58E8-01BF-45AD-B385-7D54D3C2B92B}">
  <ds:schemaRefs>
    <ds:schemaRef ds:uri="http://purl.org/dc/terms/"/>
    <ds:schemaRef ds:uri="http://schemas.microsoft.com/office/infopath/2007/PartnerControls"/>
    <ds:schemaRef ds:uri="http://www.w3.org/XML/1998/namespace"/>
    <ds:schemaRef ds:uri="http://purl.org/dc/elements/1.1/"/>
    <ds:schemaRef ds:uri="http://purl.org/dc/dcmitype/"/>
    <ds:schemaRef ds:uri="724997bc-3792-46da-8231-7d6cdca023c4"/>
    <ds:schemaRef ds:uri="http://schemas.openxmlformats.org/package/2006/metadata/core-properties"/>
    <ds:schemaRef ds:uri="http://schemas.microsoft.com/office/2006/documentManagement/types"/>
    <ds:schemaRef ds:uri="d0e73e88-ec28-4baa-b6c0-bc9210992c81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605</Words>
  <Application>Microsoft Office PowerPoint</Application>
  <PresentationFormat>Custom</PresentationFormat>
  <Paragraphs>112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White</vt:lpstr>
      <vt:lpstr>Use of population pharmacokinetics to assess adherence to amodiaquine when used for seasonal malaria chemoprevention</vt:lpstr>
      <vt:lpstr>Seasonal malaria chemoprevention (SMC)</vt:lpstr>
      <vt:lpstr>MSF and SMC</vt:lpstr>
      <vt:lpstr>Why assess adherence?</vt:lpstr>
      <vt:lpstr>Objectives</vt:lpstr>
      <vt:lpstr>Field methods – population PK</vt:lpstr>
      <vt:lpstr>Lab methods – population PK</vt:lpstr>
      <vt:lpstr>Results – population PK</vt:lpstr>
      <vt:lpstr>Results – cut-off thresholds</vt:lpstr>
      <vt:lpstr>Results – correct adherence</vt:lpstr>
      <vt:lpstr>Conclusions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of population pharmacokinetics to assess adherence to amodiaquine when used for seasonal malaria chemoprevention</dc:title>
  <cp:lastModifiedBy>Matthew Coldiron</cp:lastModifiedBy>
  <cp:revision>277</cp:revision>
  <dcterms:modified xsi:type="dcterms:W3CDTF">2020-05-06T08:16:32Z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</Properties>
</file>