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3"/>
  </p:notesMasterIdLst>
  <p:sldIdLst>
    <p:sldId id="256" r:id="rId5"/>
    <p:sldId id="260" r:id="rId6"/>
    <p:sldId id="281" r:id="rId7"/>
    <p:sldId id="262" r:id="rId8"/>
    <p:sldId id="278" r:id="rId9"/>
    <p:sldId id="261" r:id="rId10"/>
    <p:sldId id="282" r:id="rId11"/>
    <p:sldId id="279" r:id="rId12"/>
    <p:sldId id="283" r:id="rId13"/>
    <p:sldId id="285" r:id="rId14"/>
    <p:sldId id="289" r:id="rId15"/>
    <p:sldId id="287" r:id="rId16"/>
    <p:sldId id="286" r:id="rId17"/>
    <p:sldId id="291" r:id="rId18"/>
    <p:sldId id="292" r:id="rId19"/>
    <p:sldId id="264" r:id="rId20"/>
    <p:sldId id="280" r:id="rId21"/>
    <p:sldId id="288"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1pPr>
    <a:lvl2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2pPr>
    <a:lvl3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3pPr>
    <a:lvl4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4pPr>
    <a:lvl5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5pPr>
    <a:lvl6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6pPr>
    <a:lvl7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7pPr>
    <a:lvl8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8pPr>
    <a:lvl9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D0209D-A337-F2FA-8960-8F989307438A}" v="1" dt="2020-05-07T08:17:58.250"/>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 Neue LT Std 65 Medium"/>
          <a:ea typeface="Helvetica Neue LT Std 65 Medium"/>
          <a:cs typeface="Helvetica Neue LT Std 65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elvetica Neue LT Std 75 Bold"/>
          <a:ea typeface="Helvetica Neue LT Std 75 Bold"/>
          <a:cs typeface="Helvetica Neue LT Std 75 Bold"/>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LT Std 75 Bold"/>
          <a:ea typeface="Helvetica Neue LT Std 75 Bold"/>
          <a:cs typeface="Helvetica Neue LT Std 75 Bold"/>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Helvetica Neue LT Std 75 Bold"/>
          <a:ea typeface="Helvetica Neue LT Std 75 Bold"/>
          <a:cs typeface="Helvetica Neue LT Std 75 Bol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 Neue LT Std 65 Medium"/>
          <a:ea typeface="Helvetica Neue LT Std 65 Medium"/>
          <a:cs typeface="Helvetica Neue LT Std 65 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Helvetica Neue LT Std 75 Bold"/>
          <a:ea typeface="Helvetica Neue LT Std 75 Bold"/>
          <a:cs typeface="Helvetica Neue LT Std 75 Bold"/>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35"/>
    <p:restoredTop sz="94686"/>
  </p:normalViewPr>
  <p:slideViewPr>
    <p:cSldViewPr snapToGrid="0" snapToObjects="1">
      <p:cViewPr>
        <p:scale>
          <a:sx n="80" d="100"/>
          <a:sy n="80" d="100"/>
        </p:scale>
        <p:origin x="72" y="-9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O'Connell" userId="S::natalie.o'connell@london.msf.org::6d28d280-74d1-47c2-833c-0478501f0c4e" providerId="AD" clId="Web-{29D0209D-A337-F2FA-8960-8F989307438A}"/>
    <pc:docChg chg="modSld">
      <pc:chgData name="Natalie O'Connell" userId="S::natalie.o'connell@london.msf.org::6d28d280-74d1-47c2-833c-0478501f0c4e" providerId="AD" clId="Web-{29D0209D-A337-F2FA-8960-8F989307438A}" dt="2020-05-07T08:17:58.250" v="0"/>
      <pc:docMkLst>
        <pc:docMk/>
      </pc:docMkLst>
      <pc:sldChg chg="addSp">
        <pc:chgData name="Natalie O'Connell" userId="S::natalie.o'connell@london.msf.org::6d28d280-74d1-47c2-833c-0478501f0c4e" providerId="AD" clId="Web-{29D0209D-A337-F2FA-8960-8F989307438A}" dt="2020-05-07T08:17:58.250" v="0"/>
        <pc:sldMkLst>
          <pc:docMk/>
          <pc:sldMk cId="0" sldId="256"/>
        </pc:sldMkLst>
        <pc:spChg chg="add">
          <ac:chgData name="Natalie O'Connell" userId="S::natalie.o'connell@london.msf.org::6d28d280-74d1-47c2-833c-0478501f0c4e" providerId="AD" clId="Web-{29D0209D-A337-F2FA-8960-8F989307438A}" dt="2020-05-07T08:17:58.250" v="0"/>
          <ac:spMkLst>
            <pc:docMk/>
            <pc:sldMk cId="0" sldId="256"/>
            <ac:spMk id="5" creationId="{12D74D0D-C97F-407E-A8FE-B914CB17F3D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 name="Shape 122"/>
          <p:cNvSpPr>
            <a:spLocks noGrp="1" noRot="1" noChangeAspect="1"/>
          </p:cNvSpPr>
          <p:nvPr>
            <p:ph type="sldImg"/>
          </p:nvPr>
        </p:nvSpPr>
        <p:spPr>
          <a:xfrm>
            <a:off x="1143000" y="685800"/>
            <a:ext cx="4572000" cy="3429000"/>
          </a:xfrm>
          <a:prstGeom prst="rect">
            <a:avLst/>
          </a:prstGeom>
        </p:spPr>
        <p:txBody>
          <a:bodyPr/>
          <a:lstStyle/>
          <a:p>
            <a:endParaRPr/>
          </a:p>
        </p:txBody>
      </p:sp>
      <p:sp>
        <p:nvSpPr>
          <p:cNvPr id="123" name="Shape 1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400" b="0" dirty="0"/>
              <a:t>Nurse participants logged a total of 6084 tasks, an average of 27 tasks per nurse per shift.</a:t>
            </a:r>
          </a:p>
          <a:p>
            <a:pPr marL="0" marR="0" lvl="0" indent="0" defTabSz="457200" eaLnBrk="1" fontAlgn="auto" latinLnBrk="0" hangingPunct="1">
              <a:lnSpc>
                <a:spcPct val="117999"/>
              </a:lnSpc>
              <a:spcBef>
                <a:spcPts val="0"/>
              </a:spcBef>
              <a:spcAft>
                <a:spcPts val="0"/>
              </a:spcAft>
              <a:buClrTx/>
              <a:buSzTx/>
              <a:buFontTx/>
              <a:buNone/>
              <a:tabLst/>
              <a:defRPr/>
            </a:pPr>
            <a:r>
              <a:rPr lang="en-US" sz="2400" dirty="0">
                <a:solidFill>
                  <a:srgbClr val="C00000"/>
                </a:solidFill>
                <a:latin typeface="Arial Narrow" panose="020B0604020202020204" pitchFamily="34" charset="0"/>
                <a:cs typeface="Arial Narrow" panose="020B0604020202020204" pitchFamily="34" charset="0"/>
              </a:rPr>
              <a:t>Input workload data for a model (WISN) </a:t>
            </a:r>
          </a:p>
          <a:p>
            <a:pPr marL="0" marR="0" lvl="0" indent="0" defTabSz="457200" eaLnBrk="1" fontAlgn="auto" latinLnBrk="0" hangingPunct="1">
              <a:lnSpc>
                <a:spcPct val="117999"/>
              </a:lnSpc>
              <a:spcBef>
                <a:spcPts val="0"/>
              </a:spcBef>
              <a:spcAft>
                <a:spcPts val="0"/>
              </a:spcAft>
              <a:buClrTx/>
              <a:buSzTx/>
              <a:buFontTx/>
              <a:buNone/>
              <a:tabLst/>
              <a:defRPr/>
            </a:pPr>
            <a:endParaRPr lang="en-US" sz="2400" b="0" dirty="0"/>
          </a:p>
          <a:p>
            <a:endParaRPr lang="en-US" dirty="0"/>
          </a:p>
        </p:txBody>
      </p:sp>
    </p:spTree>
    <p:extLst>
      <p:ext uri="{BB962C8B-B14F-4D97-AF65-F5344CB8AC3E}">
        <p14:creationId xmlns:p14="http://schemas.microsoft.com/office/powerpoint/2010/main" val="3943070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It is good that we understand the existing workload, but the workload can be diminished by stablishing better working practices, improving quality at the same time, and we know that and can address it by taking a data approach.</a:t>
            </a:r>
          </a:p>
        </p:txBody>
      </p:sp>
    </p:spTree>
    <p:extLst>
      <p:ext uri="{BB962C8B-B14F-4D97-AF65-F5344CB8AC3E}">
        <p14:creationId xmlns:p14="http://schemas.microsoft.com/office/powerpoint/2010/main" val="2618484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3" name="Title Text"/>
          <p:cNvSpPr txBox="1">
            <a:spLocks noGrp="1"/>
          </p:cNvSpPr>
          <p:nvPr>
            <p:ph type="title"/>
          </p:nvPr>
        </p:nvSpPr>
        <p:spPr>
          <a:xfrm>
            <a:off x="4833937" y="2303858"/>
            <a:ext cx="14716127" cy="2894577"/>
          </a:xfrm>
          <a:prstGeom prst="rect">
            <a:avLst/>
          </a:prstGeom>
        </p:spPr>
        <p:txBody>
          <a:bodyPr anchor="b"/>
          <a:lstStyle/>
          <a:p>
            <a:r>
              <a:t>Title Text</a:t>
            </a:r>
          </a:p>
        </p:txBody>
      </p:sp>
      <p:sp>
        <p:nvSpPr>
          <p:cNvPr id="14" name="Body Level One…"/>
          <p:cNvSpPr txBox="1">
            <a:spLocks noGrp="1"/>
          </p:cNvSpPr>
          <p:nvPr>
            <p:ph type="body" sz="half" idx="1"/>
          </p:nvPr>
        </p:nvSpPr>
        <p:spPr>
          <a:xfrm>
            <a:off x="4833937" y="6341809"/>
            <a:ext cx="14716127" cy="6560419"/>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2" name="Image"/>
          <p:cNvSpPr>
            <a:spLocks noGrp="1"/>
          </p:cNvSpPr>
          <p:nvPr>
            <p:ph type="pic" sz="half" idx="13"/>
          </p:nvPr>
        </p:nvSpPr>
        <p:spPr>
          <a:xfrm>
            <a:off x="5928841" y="286330"/>
            <a:ext cx="12526318" cy="8355228"/>
          </a:xfrm>
          <a:prstGeom prst="rect">
            <a:avLst/>
          </a:prstGeom>
        </p:spPr>
        <p:txBody>
          <a:bodyPr lIns="91439" tIns="45719" rIns="91439" bIns="45719" anchor="t">
            <a:noAutofit/>
          </a:bodyPr>
          <a:lstStyle/>
          <a:p>
            <a:endParaRPr/>
          </a:p>
        </p:txBody>
      </p:sp>
      <p:sp>
        <p:nvSpPr>
          <p:cNvPr id="23" name="Title Text"/>
          <p:cNvSpPr txBox="1">
            <a:spLocks noGrp="1"/>
          </p:cNvSpPr>
          <p:nvPr>
            <p:ph type="title"/>
          </p:nvPr>
        </p:nvSpPr>
        <p:spPr>
          <a:xfrm>
            <a:off x="5860770" y="8803202"/>
            <a:ext cx="12646882" cy="1347470"/>
          </a:xfrm>
          <a:prstGeom prst="rect">
            <a:avLst/>
          </a:prstGeom>
        </p:spPr>
        <p:txBody>
          <a:bodyPr anchor="b"/>
          <a:lstStyle>
            <a:lvl1pPr>
              <a:defRPr sz="4800"/>
            </a:lvl1pPr>
          </a:lstStyle>
          <a:p>
            <a:r>
              <a:t>Title Text</a:t>
            </a:r>
          </a:p>
        </p:txBody>
      </p:sp>
      <p:sp>
        <p:nvSpPr>
          <p:cNvPr id="24" name="Body Level One…"/>
          <p:cNvSpPr txBox="1">
            <a:spLocks noGrp="1"/>
          </p:cNvSpPr>
          <p:nvPr>
            <p:ph type="body" sz="quarter" idx="1"/>
          </p:nvPr>
        </p:nvSpPr>
        <p:spPr>
          <a:xfrm>
            <a:off x="5799310" y="10200199"/>
            <a:ext cx="12675445" cy="2075966"/>
          </a:xfrm>
          <a:prstGeom prst="rect">
            <a:avLst/>
          </a:prstGeom>
        </p:spPr>
        <p:txBody>
          <a:bodyPr anchor="t"/>
          <a:lstStyle>
            <a:lvl1pPr marL="0" indent="0">
              <a:spcBef>
                <a:spcPts val="4500"/>
              </a:spcBef>
              <a:buSzTx/>
              <a:buNone/>
              <a:defRPr sz="3800"/>
            </a:lvl1pPr>
            <a:lvl2pPr marL="0" indent="0">
              <a:spcBef>
                <a:spcPts val="4500"/>
              </a:spcBef>
              <a:buSzTx/>
              <a:buNone/>
              <a:defRPr sz="3800"/>
            </a:lvl2pPr>
            <a:lvl3pPr marL="0" indent="0">
              <a:spcBef>
                <a:spcPts val="4500"/>
              </a:spcBef>
              <a:buSzTx/>
              <a:buNone/>
              <a:defRPr sz="3800"/>
            </a:lvl3pPr>
            <a:lvl4pPr marL="0" indent="0">
              <a:spcBef>
                <a:spcPts val="4500"/>
              </a:spcBef>
              <a:buSzTx/>
              <a:buNone/>
              <a:defRPr sz="3800"/>
            </a:lvl4pPr>
            <a:lvl5pPr marL="0" indent="0">
              <a:spcBef>
                <a:spcPts val="4500"/>
              </a:spcBef>
              <a:buSzTx/>
              <a:buNone/>
              <a:defRPr sz="3800"/>
            </a:lvl5pPr>
          </a:lstStyle>
          <a:p>
            <a:r>
              <a:t>Body Level One</a:t>
            </a:r>
          </a:p>
          <a:p>
            <a:pPr lvl="1"/>
            <a:r>
              <a:t>Body Level Two</a:t>
            </a:r>
          </a:p>
          <a:p>
            <a:pPr lvl="2"/>
            <a:r>
              <a:t>Body Level Three</a:t>
            </a:r>
          </a:p>
          <a:p>
            <a:pPr lvl="3"/>
            <a:r>
              <a:t>Body Level Four</a:t>
            </a:r>
          </a:p>
          <a:p>
            <a:pPr lvl="4"/>
            <a:r>
              <a:t>Body Level Five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re">
    <p:spTree>
      <p:nvGrpSpPr>
        <p:cNvPr id="1" name=""/>
        <p:cNvGrpSpPr/>
        <p:nvPr/>
      </p:nvGrpSpPr>
      <p:grpSpPr>
        <a:xfrm>
          <a:off x="0" y="0"/>
          <a:ext cx="0" cy="0"/>
          <a:chOff x="0" y="0"/>
          <a:chExt cx="0" cy="0"/>
        </a:xfrm>
      </p:grpSpPr>
      <p:sp>
        <p:nvSpPr>
          <p:cNvPr id="32" name="Title Text"/>
          <p:cNvSpPr txBox="1">
            <a:spLocks noGrp="1"/>
          </p:cNvSpPr>
          <p:nvPr>
            <p:ph type="title"/>
          </p:nvPr>
        </p:nvSpPr>
        <p:spPr>
          <a:xfrm>
            <a:off x="4833937" y="4536280"/>
            <a:ext cx="14716127" cy="4643439"/>
          </a:xfrm>
          <a:prstGeom prst="rect">
            <a:avLst/>
          </a:prstGeom>
        </p:spPr>
        <p:txBody>
          <a:bodyPr/>
          <a:lstStyle/>
          <a:p>
            <a:r>
              <a:t>Title Text</a:t>
            </a:r>
          </a:p>
        </p:txBody>
      </p:sp>
      <p:sp>
        <p:nvSpPr>
          <p:cNvPr id="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40" name="Image"/>
          <p:cNvSpPr>
            <a:spLocks noGrp="1"/>
          </p:cNvSpPr>
          <p:nvPr>
            <p:ph type="pic" sz="half" idx="13"/>
          </p:nvPr>
        </p:nvSpPr>
        <p:spPr>
          <a:xfrm rot="13588">
            <a:off x="9278219" y="1780548"/>
            <a:ext cx="13208823" cy="8805883"/>
          </a:xfrm>
          <a:prstGeom prst="rect">
            <a:avLst/>
          </a:prstGeom>
        </p:spPr>
        <p:txBody>
          <a:bodyPr lIns="91439" tIns="45719" rIns="91439" bIns="45719" anchor="t">
            <a:noAutofit/>
          </a:bodyPr>
          <a:lstStyle/>
          <a:p>
            <a:endParaRPr/>
          </a:p>
        </p:txBody>
      </p:sp>
      <p:sp>
        <p:nvSpPr>
          <p:cNvPr id="41" name="Title Text"/>
          <p:cNvSpPr txBox="1">
            <a:spLocks noGrp="1"/>
          </p:cNvSpPr>
          <p:nvPr>
            <p:ph type="title"/>
          </p:nvPr>
        </p:nvSpPr>
        <p:spPr>
          <a:xfrm>
            <a:off x="1390253" y="318694"/>
            <a:ext cx="7500939" cy="5607846"/>
          </a:xfrm>
          <a:prstGeom prst="rect">
            <a:avLst/>
          </a:prstGeom>
        </p:spPr>
        <p:txBody>
          <a:bodyPr anchor="b"/>
          <a:lstStyle>
            <a:lvl1pPr>
              <a:defRPr sz="7300"/>
            </a:lvl1pPr>
          </a:lstStyle>
          <a:p>
            <a:r>
              <a:t>Title Text</a:t>
            </a:r>
          </a:p>
        </p:txBody>
      </p:sp>
      <p:sp>
        <p:nvSpPr>
          <p:cNvPr id="42" name="Body Level One…"/>
          <p:cNvSpPr txBox="1">
            <a:spLocks noGrp="1"/>
          </p:cNvSpPr>
          <p:nvPr>
            <p:ph type="body" sz="quarter" idx="1"/>
          </p:nvPr>
        </p:nvSpPr>
        <p:spPr>
          <a:xfrm>
            <a:off x="1390253" y="6261846"/>
            <a:ext cx="7500939" cy="5291337"/>
          </a:xfrm>
          <a:prstGeom prst="rect">
            <a:avLst/>
          </a:prstGeom>
        </p:spPr>
        <p:txBody>
          <a:bodyPr anchor="t"/>
          <a:lstStyle>
            <a:lvl1pPr marL="0" indent="0" algn="ctr">
              <a:spcBef>
                <a:spcPts val="0"/>
              </a:spcBef>
              <a:buSzTx/>
              <a:buNone/>
              <a:defRPr sz="5200"/>
            </a:lvl1pPr>
            <a:lvl2pPr marL="0" indent="0" algn="ctr">
              <a:spcBef>
                <a:spcPts val="0"/>
              </a:spcBef>
              <a:buSzTx/>
              <a:buNone/>
              <a:defRPr sz="5200"/>
            </a:lvl2pPr>
            <a:lvl3pPr marL="0" indent="0" algn="ctr">
              <a:spcBef>
                <a:spcPts val="0"/>
              </a:spcBef>
              <a:buSzTx/>
              <a:buNone/>
              <a:defRPr sz="5200"/>
            </a:lvl3pPr>
            <a:lvl4pPr marL="0" indent="0" algn="ctr">
              <a:spcBef>
                <a:spcPts val="0"/>
              </a:spcBef>
              <a:buSzTx/>
              <a:buNone/>
              <a:defRPr sz="5200"/>
            </a:lvl4pPr>
            <a:lvl5pPr marL="0" indent="0" algn="ctr">
              <a:spcBef>
                <a:spcPts val="0"/>
              </a:spcBef>
              <a:buSzTx/>
              <a:buNone/>
              <a:defRPr sz="5200"/>
            </a:lvl5pPr>
          </a:lstStyle>
          <a:p>
            <a:r>
              <a:t>Body Level One</a:t>
            </a:r>
          </a:p>
          <a:p>
            <a:pPr lvl="1"/>
            <a:r>
              <a:t>Body Level Two</a:t>
            </a:r>
          </a:p>
          <a:p>
            <a:pPr lvl="2"/>
            <a:r>
              <a:t>Body Level Three</a:t>
            </a:r>
          </a:p>
          <a:p>
            <a:pPr lvl="3"/>
            <a:r>
              <a:t>Body Level Four</a:t>
            </a:r>
          </a:p>
          <a:p>
            <a:pPr lvl="4"/>
            <a:r>
              <a:t>Body Level Five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0" name="Title Text"/>
          <p:cNvSpPr txBox="1">
            <a:spLocks noGrp="1"/>
          </p:cNvSpPr>
          <p:nvPr>
            <p:ph type="title"/>
          </p:nvPr>
        </p:nvSpPr>
        <p:spPr>
          <a:prstGeom prst="rect">
            <a:avLst/>
          </a:prstGeom>
        </p:spPr>
        <p:txBody>
          <a:bodyPr/>
          <a:lstStyle/>
          <a:p>
            <a:r>
              <a:t>Title Text</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8" name="Title Text"/>
          <p:cNvSpPr txBox="1">
            <a:spLocks noGrp="1"/>
          </p:cNvSpPr>
          <p:nvPr>
            <p:ph type="title"/>
          </p:nvPr>
        </p:nvSpPr>
        <p:spPr>
          <a:prstGeom prst="rect">
            <a:avLst/>
          </a:prstGeom>
        </p:spPr>
        <p:txBody>
          <a:bodyPr/>
          <a:lstStyle/>
          <a:p>
            <a:r>
              <a:t>Title Text</a:t>
            </a:r>
          </a:p>
        </p:txBody>
      </p:sp>
      <p:sp>
        <p:nvSpPr>
          <p:cNvPr id="59" name="Body Level One…"/>
          <p:cNvSpPr txBox="1">
            <a:spLocks noGrp="1"/>
          </p:cNvSpPr>
          <p:nvPr>
            <p:ph type="body" idx="1"/>
          </p:nvPr>
        </p:nvSpPr>
        <p:spPr>
          <a:xfrm>
            <a:off x="4387453" y="3617912"/>
            <a:ext cx="15609094" cy="884039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7" name="Image"/>
          <p:cNvSpPr>
            <a:spLocks noGrp="1"/>
          </p:cNvSpPr>
          <p:nvPr>
            <p:ph type="pic" sz="half" idx="13"/>
          </p:nvPr>
        </p:nvSpPr>
        <p:spPr>
          <a:xfrm>
            <a:off x="8768853" y="3078557"/>
            <a:ext cx="12774195" cy="8516131"/>
          </a:xfrm>
          <a:prstGeom prst="rect">
            <a:avLst/>
          </a:prstGeom>
        </p:spPr>
        <p:txBody>
          <a:bodyPr lIns="91439" tIns="45719" rIns="91439" bIns="45719" anchor="t">
            <a:noAutofit/>
          </a:bodyPr>
          <a:lstStyle/>
          <a:p>
            <a:endParaRPr/>
          </a:p>
        </p:txBody>
      </p:sp>
      <p:sp>
        <p:nvSpPr>
          <p:cNvPr id="68" name="Title Text"/>
          <p:cNvSpPr txBox="1">
            <a:spLocks noGrp="1"/>
          </p:cNvSpPr>
          <p:nvPr>
            <p:ph type="title"/>
          </p:nvPr>
        </p:nvSpPr>
        <p:spPr>
          <a:prstGeom prst="rect">
            <a:avLst/>
          </a:prstGeom>
        </p:spPr>
        <p:txBody>
          <a:bodyPr/>
          <a:lstStyle/>
          <a:p>
            <a:r>
              <a:t>Title Text</a:t>
            </a:r>
          </a:p>
        </p:txBody>
      </p:sp>
      <p:sp>
        <p:nvSpPr>
          <p:cNvPr id="69" name="Body Level One…"/>
          <p:cNvSpPr txBox="1">
            <a:spLocks noGrp="1"/>
          </p:cNvSpPr>
          <p:nvPr>
            <p:ph type="body" sz="quarter" idx="1"/>
          </p:nvPr>
        </p:nvSpPr>
        <p:spPr>
          <a:xfrm>
            <a:off x="1568053" y="3129357"/>
            <a:ext cx="6988176" cy="8414531"/>
          </a:xfrm>
          <a:prstGeom prst="rect">
            <a:avLst/>
          </a:prstGeom>
        </p:spPr>
        <p:txBody>
          <a:bodyPr/>
          <a:lstStyle>
            <a:lvl1pPr marL="465363" indent="-465363">
              <a:spcBef>
                <a:spcPts val="4500"/>
              </a:spcBef>
              <a:defRPr sz="3800"/>
            </a:lvl1pPr>
            <a:lvl2pPr marL="808263" indent="-465363">
              <a:spcBef>
                <a:spcPts val="4500"/>
              </a:spcBef>
              <a:defRPr sz="3800"/>
            </a:lvl2pPr>
            <a:lvl3pPr marL="1151164" indent="-465363">
              <a:spcBef>
                <a:spcPts val="4500"/>
              </a:spcBef>
              <a:defRPr sz="3800"/>
            </a:lvl3pPr>
            <a:lvl4pPr marL="1494064" indent="-465364">
              <a:spcBef>
                <a:spcPts val="4500"/>
              </a:spcBef>
              <a:defRPr sz="3800"/>
            </a:lvl4pPr>
            <a:lvl5pPr marL="1836964" indent="-465364">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70" name="Slide Number"/>
          <p:cNvSpPr txBox="1">
            <a:spLocks noGrp="1"/>
          </p:cNvSpPr>
          <p:nvPr>
            <p:ph type="sldNum" sz="quarter" idx="2"/>
          </p:nvPr>
        </p:nvSpPr>
        <p:spPr>
          <a:xfrm>
            <a:off x="11954104" y="13073062"/>
            <a:ext cx="466267" cy="473075"/>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7" name="Body Level One…"/>
          <p:cNvSpPr txBox="1">
            <a:spLocks noGrp="1"/>
          </p:cNvSpPr>
          <p:nvPr>
            <p:ph type="body" idx="1"/>
          </p:nvPr>
        </p:nvSpPr>
        <p:spPr>
          <a:xfrm>
            <a:off x="4387453" y="1785936"/>
            <a:ext cx="15609094" cy="1014412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5" name="Image"/>
          <p:cNvSpPr>
            <a:spLocks noGrp="1"/>
          </p:cNvSpPr>
          <p:nvPr>
            <p:ph type="pic" sz="quarter" idx="13"/>
          </p:nvPr>
        </p:nvSpPr>
        <p:spPr>
          <a:xfrm>
            <a:off x="12746831" y="6539541"/>
            <a:ext cx="8157370" cy="5441080"/>
          </a:xfrm>
          <a:prstGeom prst="rect">
            <a:avLst/>
          </a:prstGeom>
        </p:spPr>
        <p:txBody>
          <a:bodyPr lIns="91439" tIns="45719" rIns="91439" bIns="45719" anchor="t">
            <a:noAutofit/>
          </a:bodyPr>
          <a:lstStyle/>
          <a:p>
            <a:endParaRPr/>
          </a:p>
        </p:txBody>
      </p:sp>
      <p:sp>
        <p:nvSpPr>
          <p:cNvPr id="86" name="Image"/>
          <p:cNvSpPr>
            <a:spLocks noGrp="1"/>
          </p:cNvSpPr>
          <p:nvPr>
            <p:ph type="pic" sz="quarter" idx="14"/>
          </p:nvPr>
        </p:nvSpPr>
        <p:spPr>
          <a:xfrm>
            <a:off x="12763500" y="717386"/>
            <a:ext cx="8161616" cy="5441079"/>
          </a:xfrm>
          <a:prstGeom prst="rect">
            <a:avLst/>
          </a:prstGeom>
        </p:spPr>
        <p:txBody>
          <a:bodyPr lIns="91439" tIns="45719" rIns="91439" bIns="45719" anchor="t">
            <a:noAutofit/>
          </a:bodyPr>
          <a:lstStyle/>
          <a:p>
            <a:endParaRPr/>
          </a:p>
        </p:txBody>
      </p:sp>
      <p:sp>
        <p:nvSpPr>
          <p:cNvPr id="87" name="Image"/>
          <p:cNvSpPr>
            <a:spLocks noGrp="1"/>
          </p:cNvSpPr>
          <p:nvPr>
            <p:ph type="pic" sz="half" idx="15"/>
          </p:nvPr>
        </p:nvSpPr>
        <p:spPr>
          <a:xfrm>
            <a:off x="1822694" y="717386"/>
            <a:ext cx="10623306" cy="7082205"/>
          </a:xfrm>
          <a:prstGeom prst="rect">
            <a:avLst/>
          </a:prstGeom>
        </p:spPr>
        <p:txBody>
          <a:bodyPr lIns="91439" tIns="45719" rIns="91439" bIns="45719" anchor="t">
            <a:noAutofit/>
          </a:bodyPr>
          <a:lstStyle/>
          <a:p>
            <a:endParaRPr/>
          </a:p>
        </p:txBody>
      </p:sp>
      <p:sp>
        <p:nvSpPr>
          <p:cNvPr id="88" name="Image"/>
          <p:cNvSpPr>
            <a:spLocks noGrp="1"/>
          </p:cNvSpPr>
          <p:nvPr>
            <p:ph type="pic" sz="quarter" idx="16"/>
          </p:nvPr>
        </p:nvSpPr>
        <p:spPr>
          <a:xfrm>
            <a:off x="6689159" y="8159585"/>
            <a:ext cx="5739657" cy="3826439"/>
          </a:xfrm>
          <a:prstGeom prst="rect">
            <a:avLst/>
          </a:prstGeom>
        </p:spPr>
        <p:txBody>
          <a:bodyPr lIns="91439" tIns="45719" rIns="91439" bIns="45719" anchor="t">
            <a:noAutofit/>
          </a:bodyPr>
          <a:lstStyle/>
          <a:p>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6" name="Body Level One…"/>
          <p:cNvSpPr txBox="1">
            <a:spLocks noGrp="1"/>
          </p:cNvSpPr>
          <p:nvPr>
            <p:ph type="body" sz="quarter" idx="1"/>
          </p:nvPr>
        </p:nvSpPr>
        <p:spPr>
          <a:xfrm>
            <a:off x="4833937" y="7272367"/>
            <a:ext cx="14716127" cy="647702"/>
          </a:xfrm>
          <a:prstGeom prst="rect">
            <a:avLst/>
          </a:prstGeom>
        </p:spPr>
        <p:txBody>
          <a:bodyPr anchor="t"/>
          <a:lstStyle>
            <a:lvl1pPr marL="0" indent="0" algn="ctr">
              <a:spcBef>
                <a:spcPts val="0"/>
              </a:spcBef>
              <a:buSzTx/>
              <a:buNone/>
              <a:defRPr sz="3200">
                <a:solidFill>
                  <a:srgbClr val="EE230C"/>
                </a:solidFill>
              </a:defRPr>
            </a:lvl1pPr>
            <a:lvl2pPr marL="888999" indent="-444499" algn="ctr">
              <a:spcBef>
                <a:spcPts val="0"/>
              </a:spcBef>
              <a:defRPr sz="3200">
                <a:solidFill>
                  <a:srgbClr val="EE230C"/>
                </a:solidFill>
              </a:defRPr>
            </a:lvl2pPr>
            <a:lvl3pPr marL="1333499" indent="-444499" algn="ctr">
              <a:spcBef>
                <a:spcPts val="0"/>
              </a:spcBef>
              <a:defRPr sz="3200">
                <a:solidFill>
                  <a:srgbClr val="EE230C"/>
                </a:solidFill>
              </a:defRPr>
            </a:lvl3pPr>
            <a:lvl4pPr marL="1777999" indent="-444499" algn="ctr">
              <a:spcBef>
                <a:spcPts val="0"/>
              </a:spcBef>
              <a:defRPr sz="3200">
                <a:solidFill>
                  <a:srgbClr val="EE230C"/>
                </a:solidFill>
              </a:defRPr>
            </a:lvl4pPr>
            <a:lvl5pPr marL="2222499" indent="-444499" algn="ctr">
              <a:spcBef>
                <a:spcPts val="0"/>
              </a:spcBef>
              <a:defRPr sz="3200">
                <a:solidFill>
                  <a:srgbClr val="EE230C"/>
                </a:solidFill>
              </a:defRPr>
            </a:lvl5pPr>
          </a:lstStyle>
          <a:p>
            <a:r>
              <a:t>Body Level One</a:t>
            </a:r>
          </a:p>
          <a:p>
            <a:pPr lvl="1"/>
            <a:r>
              <a:t>Body Level Two</a:t>
            </a:r>
          </a:p>
          <a:p>
            <a:pPr lvl="2"/>
            <a:r>
              <a:t>Body Level Three</a:t>
            </a:r>
          </a:p>
          <a:p>
            <a:pPr lvl="3"/>
            <a:r>
              <a:t>Body Level Four</a:t>
            </a:r>
          </a:p>
          <a:p>
            <a:pPr lvl="4"/>
            <a:r>
              <a:t>Body Level Five</a:t>
            </a:r>
          </a:p>
        </p:txBody>
      </p:sp>
      <p:sp>
        <p:nvSpPr>
          <p:cNvPr id="97" name="“Type a quote here.”"/>
          <p:cNvSpPr txBox="1">
            <a:spLocks noGrp="1"/>
          </p:cNvSpPr>
          <p:nvPr>
            <p:ph type="body" sz="quarter" idx="13"/>
          </p:nvPr>
        </p:nvSpPr>
        <p:spPr>
          <a:xfrm>
            <a:off x="782215" y="4564765"/>
            <a:ext cx="22819570" cy="2183192"/>
          </a:xfrm>
          <a:prstGeom prst="rect">
            <a:avLst/>
          </a:prstGeom>
        </p:spPr>
        <p:txBody>
          <a:bodyPr/>
          <a:lstStyle>
            <a:lvl1pPr marL="0" indent="0" algn="ctr">
              <a:spcBef>
                <a:spcPts val="0"/>
              </a:spcBef>
              <a:buSzTx/>
              <a:buNone/>
              <a:defRPr sz="6200" b="1">
                <a:solidFill>
                  <a:srgbClr val="535353"/>
                </a:solidFill>
              </a:defRPr>
            </a:lvl1pPr>
          </a:lstStyle>
          <a:p>
            <a:r>
              <a:t>“Quote here”</a:t>
            </a:r>
          </a:p>
        </p:txBody>
      </p:sp>
      <p:sp>
        <p:nvSpPr>
          <p:cNvPr id="9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5" name="Image"/>
          <p:cNvSpPr>
            <a:spLocks noGrp="1"/>
          </p:cNvSpPr>
          <p:nvPr>
            <p:ph type="pic" idx="13"/>
          </p:nvPr>
        </p:nvSpPr>
        <p:spPr>
          <a:xfrm>
            <a:off x="3450866" y="422981"/>
            <a:ext cx="17482268" cy="11663951"/>
          </a:xfrm>
          <a:prstGeom prst="rect">
            <a:avLst/>
          </a:prstGeom>
        </p:spPr>
        <p:txBody>
          <a:bodyPr lIns="91439" tIns="45719" rIns="91439" bIns="45719" anchor="t">
            <a:noAutofit/>
          </a:bodyPr>
          <a:lstStyle/>
          <a:p>
            <a:endParaRP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pic>
        <p:nvPicPr>
          <p:cNvPr id="113" name="Picture 4" descr="Picture 4"/>
          <p:cNvPicPr>
            <a:picLocks noChangeAspect="1"/>
          </p:cNvPicPr>
          <p:nvPr/>
        </p:nvPicPr>
        <p:blipFill>
          <a:blip r:embed="rId2">
            <a:alphaModFix amt="7000"/>
          </a:blip>
          <a:stretch>
            <a:fillRect/>
          </a:stretch>
        </p:blipFill>
        <p:spPr>
          <a:xfrm>
            <a:off x="3635387" y="589377"/>
            <a:ext cx="18065103" cy="12390810"/>
          </a:xfrm>
          <a:prstGeom prst="rect">
            <a:avLst/>
          </a:prstGeom>
          <a:ln w="12700">
            <a:miter lim="400000"/>
          </a:ln>
        </p:spPr>
      </p:pic>
      <p:sp>
        <p:nvSpPr>
          <p:cNvPr id="114" name="Title Text"/>
          <p:cNvSpPr txBox="1">
            <a:spLocks noGrp="1"/>
          </p:cNvSpPr>
          <p:nvPr>
            <p:ph type="title"/>
          </p:nvPr>
        </p:nvSpPr>
        <p:spPr>
          <a:xfrm>
            <a:off x="2438400" y="1653622"/>
            <a:ext cx="19507200" cy="2499831"/>
          </a:xfrm>
          <a:prstGeom prst="rect">
            <a:avLst/>
          </a:prstGeom>
        </p:spPr>
        <p:txBody>
          <a:bodyPr/>
          <a:lstStyle/>
          <a:p>
            <a:r>
              <a:t>Title Text</a:t>
            </a:r>
          </a:p>
        </p:txBody>
      </p:sp>
      <p:sp>
        <p:nvSpPr>
          <p:cNvPr id="115" name="Body Level One…"/>
          <p:cNvSpPr txBox="1">
            <a:spLocks noGrp="1"/>
          </p:cNvSpPr>
          <p:nvPr>
            <p:ph type="body" sz="half" idx="1"/>
          </p:nvPr>
        </p:nvSpPr>
        <p:spPr>
          <a:xfrm>
            <a:off x="7892738" y="4128052"/>
            <a:ext cx="9550401" cy="876189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2" descr="Picture 2"/>
          <p:cNvPicPr>
            <a:picLocks noChangeAspect="1"/>
          </p:cNvPicPr>
          <p:nvPr/>
        </p:nvPicPr>
        <p:blipFill>
          <a:blip r:embed="rId14"/>
          <a:stretch>
            <a:fillRect/>
          </a:stretch>
        </p:blipFill>
        <p:spPr>
          <a:xfrm>
            <a:off x="321532" y="11461860"/>
            <a:ext cx="5370014" cy="2009553"/>
          </a:xfrm>
          <a:prstGeom prst="rect">
            <a:avLst/>
          </a:prstGeom>
          <a:ln w="12700">
            <a:miter lim="400000"/>
          </a:ln>
        </p:spPr>
      </p:pic>
      <p:pic>
        <p:nvPicPr>
          <p:cNvPr id="3" name="Picture 4" descr="Picture 4"/>
          <p:cNvPicPr>
            <a:picLocks noChangeAspect="1"/>
          </p:cNvPicPr>
          <p:nvPr/>
        </p:nvPicPr>
        <p:blipFill>
          <a:blip r:embed="rId15"/>
          <a:stretch>
            <a:fillRect/>
          </a:stretch>
        </p:blipFill>
        <p:spPr>
          <a:xfrm>
            <a:off x="21212187" y="11587577"/>
            <a:ext cx="2714475" cy="1861853"/>
          </a:xfrm>
          <a:prstGeom prst="rect">
            <a:avLst/>
          </a:prstGeom>
          <a:ln w="12700">
            <a:miter lim="400000"/>
          </a:ln>
        </p:spPr>
      </p:pic>
      <p:sp>
        <p:nvSpPr>
          <p:cNvPr id="4" name="Title Text"/>
          <p:cNvSpPr txBox="1">
            <a:spLocks noGrp="1"/>
          </p:cNvSpPr>
          <p:nvPr>
            <p:ph type="title"/>
          </p:nvPr>
        </p:nvSpPr>
        <p:spPr>
          <a:xfrm>
            <a:off x="4387453" y="357186"/>
            <a:ext cx="15609094" cy="3036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Title Text</a:t>
            </a:r>
          </a:p>
        </p:txBody>
      </p:sp>
      <p:sp>
        <p:nvSpPr>
          <p:cNvPr id="5" name="Body Level One…"/>
          <p:cNvSpPr txBox="1">
            <a:spLocks noGrp="1"/>
          </p:cNvSpPr>
          <p:nvPr>
            <p:ph type="body" idx="1"/>
          </p:nvPr>
        </p:nvSpPr>
        <p:spPr>
          <a:xfrm>
            <a:off x="13610166" y="3962400"/>
            <a:ext cx="9550401" cy="975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1436" tIns="71436" rIns="71436" bIns="71436"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lide Number"/>
          <p:cNvSpPr txBox="1">
            <a:spLocks noGrp="1"/>
          </p:cNvSpPr>
          <p:nvPr>
            <p:ph type="sldNum" sz="quarter" idx="2"/>
          </p:nvPr>
        </p:nvSpPr>
        <p:spPr>
          <a:xfrm>
            <a:off x="11954104" y="13073062"/>
            <a:ext cx="466267" cy="477670"/>
          </a:xfrm>
          <a:prstGeom prst="rect">
            <a:avLst/>
          </a:prstGeom>
          <a:ln w="12700">
            <a:miter lim="400000"/>
          </a:ln>
        </p:spPr>
        <p:txBody>
          <a:bodyPr wrap="none" lIns="71436" tIns="71436" rIns="71436" bIns="71436">
            <a:spAutoFit/>
          </a:bodyPr>
          <a:lstStyle>
            <a:lvl1pPr>
              <a:defRPr sz="2200" b="0">
                <a:solidFill>
                  <a:srgbClr val="000000"/>
                </a:solidFill>
                <a:latin typeface="Helvetica Neue Light"/>
                <a:ea typeface="Helvetica Neue Light"/>
                <a:cs typeface="Helvetica Neue Light"/>
                <a:sym typeface="Helvetica Neue Ligh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1pPr>
      <a:lvl2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2pPr>
      <a:lvl3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3pPr>
      <a:lvl4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4pPr>
      <a:lvl5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5pPr>
      <a:lvl6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6pPr>
      <a:lvl7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7pPr>
      <a:lvl8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8pPr>
      <a:lvl9pPr marL="0" marR="0" indent="0" algn="ctr" defTabSz="821530" rtl="0" latinLnBrk="0">
        <a:lnSpc>
          <a:spcPct val="100000"/>
        </a:lnSpc>
        <a:spcBef>
          <a:spcPts val="0"/>
        </a:spcBef>
        <a:spcAft>
          <a:spcPts val="0"/>
        </a:spcAft>
        <a:buClrTx/>
        <a:buSzTx/>
        <a:buFontTx/>
        <a:buNone/>
        <a:tabLst/>
        <a:defRPr sz="11200" b="1" i="0" u="none" strike="noStrike" cap="none" spc="0" baseline="0">
          <a:solidFill>
            <a:srgbClr val="000000"/>
          </a:solidFill>
          <a:uFillTx/>
          <a:latin typeface="Arial"/>
          <a:ea typeface="Arial"/>
          <a:cs typeface="Arial"/>
          <a:sym typeface="Arial"/>
        </a:defRPr>
      </a:lvl9pPr>
    </p:titleStyle>
    <p:bodyStyle>
      <a:lvl1pPr marL="611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1pPr>
      <a:lvl2pPr marL="1055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2pPr>
      <a:lvl3pPr marL="1500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3pPr>
      <a:lvl4pPr marL="1944686"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4pPr>
      <a:lvl5pPr marL="23891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5pPr>
      <a:lvl6pPr marL="2833686" marR="0" indent="-611186"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6pPr>
      <a:lvl7pPr marL="3278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7pPr>
      <a:lvl8pPr marL="37226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8pPr>
      <a:lvl9pPr marL="4167187" marR="0" indent="-611187" algn="l" defTabSz="821530" rtl="0" latinLnBrk="0">
        <a:lnSpc>
          <a:spcPct val="100000"/>
        </a:lnSpc>
        <a:spcBef>
          <a:spcPts val="5900"/>
        </a:spcBef>
        <a:spcAft>
          <a:spcPts val="0"/>
        </a:spcAft>
        <a:buClrTx/>
        <a:buSzPct val="145000"/>
        <a:buFontTx/>
        <a:buChar char="•"/>
        <a:tabLst/>
        <a:defRPr sz="4400" b="0" i="0" u="none" strike="noStrike" cap="none" spc="0" baseline="0">
          <a:solidFill>
            <a:srgbClr val="000000"/>
          </a:solidFill>
          <a:uFillTx/>
          <a:latin typeface="Arial"/>
          <a:ea typeface="Arial"/>
          <a:cs typeface="Arial"/>
          <a:sym typeface="Arial"/>
        </a:defRPr>
      </a:lvl9pPr>
    </p:bodyStyle>
    <p:otherStyle>
      <a:lvl1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1pPr>
      <a:lvl2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2pPr>
      <a:lvl3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3pPr>
      <a:lvl4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4pPr>
      <a:lvl5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5pPr>
      <a:lvl6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6pPr>
      <a:lvl7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7pPr>
      <a:lvl8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8pPr>
      <a:lvl9pPr marL="0" marR="0" indent="0" algn="ctr" defTabSz="821530" rtl="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wdp"/><Relationship Id="rId11" Type="http://schemas.microsoft.com/office/2007/relationships/hdphoto" Target="../media/hdphoto3.wdp"/><Relationship Id="rId5" Type="http://schemas.openxmlformats.org/officeDocument/2006/relationships/image" Target="../media/image7.png"/><Relationship Id="rId10" Type="http://schemas.openxmlformats.org/officeDocument/2006/relationships/image" Target="../media/image10.png"/><Relationship Id="rId4" Type="http://schemas.openxmlformats.org/officeDocument/2006/relationships/image" Target="../media/image6.jpe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5.jpeg"/><Relationship Id="rId7"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7.png"/><Relationship Id="rId10" Type="http://schemas.openxmlformats.org/officeDocument/2006/relationships/image" Target="../media/image13.png"/><Relationship Id="rId4" Type="http://schemas.openxmlformats.org/officeDocument/2006/relationships/image" Target="../media/image6.jpeg"/><Relationship Id="rId9" Type="http://schemas.microsoft.com/office/2007/relationships/hdphoto" Target="../media/hdphoto5.wdp"/></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5.jpeg"/><Relationship Id="rId7" Type="http://schemas.microsoft.com/office/2007/relationships/hdphoto" Target="../media/hdphoto6.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4.jpg"/><Relationship Id="rId10" Type="http://schemas.openxmlformats.org/officeDocument/2006/relationships/image" Target="../media/image17.png"/><Relationship Id="rId4" Type="http://schemas.openxmlformats.org/officeDocument/2006/relationships/image" Target="../media/image6.jpeg"/><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7.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8.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9.jp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8" Type="http://schemas.microsoft.com/office/2007/relationships/hdphoto" Target="../media/hdphoto9.wdp"/><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0.wdp"/><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4.jpeg"/><Relationship Id="rId7" Type="http://schemas.microsoft.com/office/2007/relationships/hdphoto" Target="../media/hdphoto11.wdp"/><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pn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7.pn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4.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7.pn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7" Type="http://schemas.microsoft.com/office/2007/relationships/hdphoto" Target="../media/hdphoto7.wdp"/><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7.png"/><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28.tiff"/><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png"/><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5.jpeg"/><Relationship Id="rId7" Type="http://schemas.openxmlformats.org/officeDocument/2006/relationships/image" Target="../media/image29.png"/><Relationship Id="rId2" Type="http://schemas.openxmlformats.org/officeDocument/2006/relationships/image" Target="../media/image4.jpeg"/><Relationship Id="rId1" Type="http://schemas.openxmlformats.org/officeDocument/2006/relationships/slideLayout" Target="../slideLayouts/slideLayout2.xml"/><Relationship Id="rId6" Type="http://schemas.microsoft.com/office/2007/relationships/hdphoto" Target="../media/hdphoto12.wdp"/><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Title"/>
          <p:cNvSpPr txBox="1">
            <a:spLocks noGrp="1"/>
          </p:cNvSpPr>
          <p:nvPr>
            <p:ph type="title"/>
          </p:nvPr>
        </p:nvSpPr>
        <p:spPr>
          <a:xfrm>
            <a:off x="5860770" y="8295202"/>
            <a:ext cx="12646882" cy="1347470"/>
          </a:xfrm>
          <a:prstGeom prst="rect">
            <a:avLst/>
          </a:prstGeom>
        </p:spPr>
        <p:txBody>
          <a:bodyPr>
            <a:noAutofit/>
          </a:bodyPr>
          <a:lstStyle/>
          <a:p>
            <a:r>
              <a:rPr lang="en-GB" sz="4500" dirty="0">
                <a:latin typeface="Arial Narrow" panose="020B0604020202020204" pitchFamily="34" charset="0"/>
                <a:cs typeface="Arial Narrow" panose="020B0604020202020204" pitchFamily="34" charset="0"/>
              </a:rPr>
              <a:t>Visualising the complexity of nursing in a humanitarian setting using an app </a:t>
            </a:r>
            <a:endParaRPr sz="4500" dirty="0">
              <a:latin typeface="Arial Narrow" panose="020B0604020202020204" pitchFamily="34" charset="0"/>
              <a:cs typeface="Arial Narrow" panose="020B0604020202020204" pitchFamily="34" charset="0"/>
            </a:endParaRPr>
          </a:p>
        </p:txBody>
      </p:sp>
      <p:sp>
        <p:nvSpPr>
          <p:cNvPr id="127" name="Body"/>
          <p:cNvSpPr txBox="1">
            <a:spLocks noGrp="1"/>
          </p:cNvSpPr>
          <p:nvPr>
            <p:ph type="body" sz="quarter" idx="1"/>
          </p:nvPr>
        </p:nvSpPr>
        <p:spPr>
          <a:xfrm>
            <a:off x="5799310" y="9692198"/>
            <a:ext cx="12675445" cy="2842033"/>
          </a:xfrm>
          <a:prstGeom prst="rect">
            <a:avLst/>
          </a:prstGeom>
        </p:spPr>
        <p:txBody>
          <a:bodyPr>
            <a:noAutofit/>
          </a:bodyPr>
          <a:lstStyle/>
          <a:p>
            <a:pPr algn="just">
              <a:lnSpc>
                <a:spcPct val="170000"/>
              </a:lnSpc>
              <a:spcBef>
                <a:spcPts val="2700"/>
              </a:spcBef>
            </a:pPr>
            <a:r>
              <a:rPr lang="en-GB" sz="2400" dirty="0">
                <a:latin typeface="Arial Narrow" panose="020B0604020202020204" pitchFamily="34" charset="0"/>
                <a:cs typeface="Arial Narrow" panose="020B0604020202020204" pitchFamily="34" charset="0"/>
              </a:rPr>
              <a:t>Josie Gilday</a:t>
            </a:r>
            <a:r>
              <a:rPr lang="en-GB" sz="2400" baseline="30000" dirty="0">
                <a:latin typeface="Arial Narrow" panose="020B0604020202020204" pitchFamily="34" charset="0"/>
                <a:cs typeface="Arial Narrow" panose="020B0604020202020204" pitchFamily="34" charset="0"/>
              </a:rPr>
              <a:t>1</a:t>
            </a:r>
            <a:r>
              <a:rPr lang="en-GB" sz="2400" dirty="0">
                <a:latin typeface="Arial Narrow" panose="020B0604020202020204" pitchFamily="34" charset="0"/>
                <a:cs typeface="Arial Narrow" panose="020B0604020202020204" pitchFamily="34" charset="0"/>
              </a:rPr>
              <a:t>, Vicky Treacy-Wong</a:t>
            </a:r>
            <a:r>
              <a:rPr lang="en-GB" sz="2400" baseline="30000" dirty="0">
                <a:latin typeface="Arial Narrow" panose="020B0604020202020204" pitchFamily="34" charset="0"/>
                <a:cs typeface="Arial Narrow" panose="020B0604020202020204" pitchFamily="34" charset="0"/>
              </a:rPr>
              <a:t>2</a:t>
            </a:r>
            <a:r>
              <a:rPr lang="en-GB" sz="2400" dirty="0">
                <a:latin typeface="Arial Narrow" panose="020B0604020202020204" pitchFamily="34" charset="0"/>
                <a:cs typeface="Arial Narrow" panose="020B0604020202020204" pitchFamily="34" charset="0"/>
              </a:rPr>
              <a:t>, Mohammed </a:t>
            </a:r>
            <a:r>
              <a:rPr lang="en-GB" sz="2400" dirty="0" err="1">
                <a:latin typeface="Arial Narrow" panose="020B0604020202020204" pitchFamily="34" charset="0"/>
                <a:cs typeface="Arial Narrow" panose="020B0604020202020204" pitchFamily="34" charset="0"/>
              </a:rPr>
              <a:t>Helal</a:t>
            </a:r>
            <a:r>
              <a:rPr lang="en-GB" sz="2400" dirty="0">
                <a:latin typeface="Arial Narrow" panose="020B0604020202020204" pitchFamily="34" charset="0"/>
                <a:cs typeface="Arial Narrow" panose="020B0604020202020204" pitchFamily="34" charset="0"/>
              </a:rPr>
              <a:t> Uddin</a:t>
            </a:r>
            <a:r>
              <a:rPr lang="en-GB" sz="2400" baseline="30000" dirty="0">
                <a:latin typeface="Arial Narrow" panose="020B0604020202020204" pitchFamily="34" charset="0"/>
                <a:cs typeface="Arial Narrow" panose="020B0604020202020204" pitchFamily="34" charset="0"/>
              </a:rPr>
              <a:t>3</a:t>
            </a:r>
            <a:r>
              <a:rPr lang="en-GB" sz="2400" dirty="0">
                <a:latin typeface="Arial Narrow" panose="020B0604020202020204" pitchFamily="34" charset="0"/>
                <a:cs typeface="Arial Narrow" panose="020B0604020202020204" pitchFamily="34" charset="0"/>
              </a:rPr>
              <a:t>, </a:t>
            </a:r>
            <a:r>
              <a:rPr lang="en-GB" sz="2400" dirty="0" err="1">
                <a:latin typeface="Arial Narrow" panose="020B0604020202020204" pitchFamily="34" charset="0"/>
                <a:cs typeface="Arial Narrow" panose="020B0604020202020204" pitchFamily="34" charset="0"/>
              </a:rPr>
              <a:t>Nanne</a:t>
            </a:r>
            <a:r>
              <a:rPr lang="en-GB" sz="2400" dirty="0">
                <a:latin typeface="Arial Narrow" panose="020B0604020202020204" pitchFamily="34" charset="0"/>
                <a:cs typeface="Arial Narrow" panose="020B0604020202020204" pitchFamily="34" charset="0"/>
              </a:rPr>
              <a:t> Aben</a:t>
            </a:r>
            <a:r>
              <a:rPr lang="en-GB" sz="2400" baseline="30000" dirty="0">
                <a:latin typeface="Arial Narrow" panose="020B0604020202020204" pitchFamily="34" charset="0"/>
                <a:cs typeface="Arial Narrow" panose="020B0604020202020204" pitchFamily="34" charset="0"/>
              </a:rPr>
              <a:t>4</a:t>
            </a:r>
            <a:r>
              <a:rPr lang="en-GB" sz="2400" dirty="0">
                <a:latin typeface="Arial Narrow" panose="020B0604020202020204" pitchFamily="34" charset="0"/>
                <a:cs typeface="Arial Narrow" panose="020B0604020202020204" pitchFamily="34" charset="0"/>
              </a:rPr>
              <a:t>, Emyr James</a:t>
            </a:r>
            <a:r>
              <a:rPr lang="en-GB" sz="2400" baseline="30000" dirty="0">
                <a:latin typeface="Arial Narrow" panose="020B0604020202020204" pitchFamily="34" charset="0"/>
                <a:cs typeface="Arial Narrow" panose="020B0604020202020204" pitchFamily="34" charset="0"/>
              </a:rPr>
              <a:t>1</a:t>
            </a:r>
            <a:r>
              <a:rPr lang="en-GB" sz="2400" dirty="0">
                <a:latin typeface="Arial Narrow" panose="020B0604020202020204" pitchFamily="34" charset="0"/>
                <a:cs typeface="Arial Narrow" panose="020B0604020202020204" pitchFamily="34" charset="0"/>
              </a:rPr>
              <a:t>, </a:t>
            </a:r>
            <a:r>
              <a:rPr lang="en-GB" sz="2400" dirty="0" err="1">
                <a:latin typeface="Arial Narrow" panose="020B0604020202020204" pitchFamily="34" charset="0"/>
                <a:cs typeface="Arial Narrow" panose="020B0604020202020204" pitchFamily="34" charset="0"/>
              </a:rPr>
              <a:t>Shamsun</a:t>
            </a:r>
            <a:r>
              <a:rPr lang="en-GB" sz="2400" dirty="0">
                <a:latin typeface="Arial Narrow" panose="020B0604020202020204" pitchFamily="34" charset="0"/>
                <a:cs typeface="Arial Narrow" panose="020B0604020202020204" pitchFamily="34" charset="0"/>
              </a:rPr>
              <a:t> </a:t>
            </a:r>
            <a:r>
              <a:rPr lang="en-GB" sz="2400" dirty="0" err="1">
                <a:latin typeface="Arial Narrow" panose="020B0604020202020204" pitchFamily="34" charset="0"/>
                <a:cs typeface="Arial Narrow" panose="020B0604020202020204" pitchFamily="34" charset="0"/>
              </a:rPr>
              <a:t>Naher</a:t>
            </a:r>
            <a:r>
              <a:rPr lang="en-GB" sz="2400" dirty="0">
                <a:latin typeface="Arial Narrow" panose="020B0604020202020204" pitchFamily="34" charset="0"/>
                <a:cs typeface="Arial Narrow" panose="020B0604020202020204" pitchFamily="34" charset="0"/>
              </a:rPr>
              <a:t> Lucky</a:t>
            </a:r>
            <a:r>
              <a:rPr lang="en-GB" sz="2400" baseline="30000" dirty="0">
                <a:latin typeface="Arial Narrow" panose="020B0604020202020204" pitchFamily="34" charset="0"/>
                <a:cs typeface="Arial Narrow" panose="020B0604020202020204" pitchFamily="34" charset="0"/>
              </a:rPr>
              <a:t>3</a:t>
            </a:r>
            <a:r>
              <a:rPr lang="en-GB" sz="2400" dirty="0">
                <a:latin typeface="Arial Narrow" panose="020B0604020202020204" pitchFamily="34" charset="0"/>
                <a:cs typeface="Arial Narrow" panose="020B0604020202020204" pitchFamily="34" charset="0"/>
              </a:rPr>
              <a:t>, </a:t>
            </a:r>
            <a:r>
              <a:rPr lang="en-GB" sz="2400" b="1" dirty="0" err="1">
                <a:latin typeface="Arial Narrow" panose="020B0604020202020204" pitchFamily="34" charset="0"/>
                <a:cs typeface="Arial Narrow" panose="020B0604020202020204" pitchFamily="34" charset="0"/>
              </a:rPr>
              <a:t>Francesc</a:t>
            </a:r>
            <a:r>
              <a:rPr lang="en-GB" sz="2400" b="1" dirty="0">
                <a:latin typeface="Arial Narrow" panose="020B0604020202020204" pitchFamily="34" charset="0"/>
                <a:cs typeface="Arial Narrow" panose="020B0604020202020204" pitchFamily="34" charset="0"/>
              </a:rPr>
              <a:t> Galban-Horcajo</a:t>
            </a:r>
            <a:r>
              <a:rPr lang="en-GB" sz="2400" b="1" baseline="30000" dirty="0">
                <a:latin typeface="Arial Narrow" panose="020B0604020202020204" pitchFamily="34" charset="0"/>
                <a:cs typeface="Arial Narrow" panose="020B0604020202020204" pitchFamily="34" charset="0"/>
              </a:rPr>
              <a:t>1</a:t>
            </a:r>
            <a:r>
              <a:rPr lang="en-GB" sz="2400" b="1" dirty="0">
                <a:latin typeface="Arial Narrow" panose="020B0604020202020204" pitchFamily="34" charset="0"/>
                <a:cs typeface="Arial Narrow" panose="020B0604020202020204" pitchFamily="34" charset="0"/>
              </a:rPr>
              <a:t> </a:t>
            </a:r>
          </a:p>
          <a:p>
            <a:pPr algn="just">
              <a:lnSpc>
                <a:spcPct val="170000"/>
              </a:lnSpc>
              <a:spcBef>
                <a:spcPts val="900"/>
              </a:spcBef>
            </a:pPr>
            <a:r>
              <a:rPr lang="en-GB" sz="2400" baseline="30000" dirty="0">
                <a:latin typeface="Arial Narrow" panose="020B0604020202020204" pitchFamily="34" charset="0"/>
                <a:cs typeface="Arial Narrow" panose="020B0604020202020204" pitchFamily="34" charset="0"/>
              </a:rPr>
              <a:t>1</a:t>
            </a:r>
            <a:r>
              <a:rPr lang="en-GB" sz="2400" dirty="0">
                <a:latin typeface="Arial Narrow" panose="020B0604020202020204" pitchFamily="34" charset="0"/>
                <a:cs typeface="Arial Narrow" panose="020B0604020202020204" pitchFamily="34" charset="0"/>
              </a:rPr>
              <a:t>Médecins Sans </a:t>
            </a:r>
            <a:r>
              <a:rPr lang="en-GB" sz="2400" dirty="0" err="1">
                <a:latin typeface="Arial Narrow" panose="020B0604020202020204" pitchFamily="34" charset="0"/>
                <a:cs typeface="Arial Narrow" panose="020B0604020202020204" pitchFamily="34" charset="0"/>
              </a:rPr>
              <a:t>Frontières</a:t>
            </a:r>
            <a:r>
              <a:rPr lang="en-GB" sz="2400" dirty="0">
                <a:latin typeface="Arial Narrow" panose="020B0604020202020204" pitchFamily="34" charset="0"/>
                <a:cs typeface="Arial Narrow" panose="020B0604020202020204" pitchFamily="34" charset="0"/>
              </a:rPr>
              <a:t> (MSF), London, UK; </a:t>
            </a:r>
            <a:r>
              <a:rPr lang="en-GB" sz="2400" baseline="30000" dirty="0">
                <a:latin typeface="Arial Narrow" panose="020B0604020202020204" pitchFamily="34" charset="0"/>
                <a:cs typeface="Arial Narrow" panose="020B0604020202020204" pitchFamily="34" charset="0"/>
              </a:rPr>
              <a:t>2</a:t>
            </a:r>
            <a:r>
              <a:rPr lang="en-GB" sz="2400" dirty="0">
                <a:latin typeface="Arial Narrow" panose="020B0604020202020204" pitchFamily="34" charset="0"/>
                <a:cs typeface="Arial Narrow" panose="020B0604020202020204" pitchFamily="34" charset="0"/>
              </a:rPr>
              <a:t>MSF, Amsterdam, The Netherlands; </a:t>
            </a:r>
            <a:r>
              <a:rPr lang="en-GB" sz="2400" baseline="30000" dirty="0">
                <a:latin typeface="Arial Narrow" panose="020B0604020202020204" pitchFamily="34" charset="0"/>
                <a:cs typeface="Arial Narrow" panose="020B0604020202020204" pitchFamily="34" charset="0"/>
              </a:rPr>
              <a:t>3</a:t>
            </a:r>
            <a:r>
              <a:rPr lang="en-GB" sz="2400" dirty="0">
                <a:latin typeface="Arial Narrow" panose="020B0604020202020204" pitchFamily="34" charset="0"/>
                <a:cs typeface="Arial Narrow" panose="020B0604020202020204" pitchFamily="34" charset="0"/>
              </a:rPr>
              <a:t>MSF, Cox's Bazar, Bangladesh; </a:t>
            </a:r>
            <a:r>
              <a:rPr lang="en-GB" sz="2400" baseline="30000" dirty="0">
                <a:latin typeface="Arial Narrow" panose="020B0604020202020204" pitchFamily="34" charset="0"/>
                <a:cs typeface="Arial Narrow" panose="020B0604020202020204" pitchFamily="34" charset="0"/>
              </a:rPr>
              <a:t>4</a:t>
            </a:r>
            <a:r>
              <a:rPr lang="en-GB" sz="2400" dirty="0">
                <a:latin typeface="Arial Narrow" panose="020B0604020202020204" pitchFamily="34" charset="0"/>
                <a:cs typeface="Arial Narrow" panose="020B0604020202020204" pitchFamily="34" charset="0"/>
              </a:rPr>
              <a:t>ING Wholesale Banking Advanced Analytics, Amsterdam, The Netherlands</a:t>
            </a:r>
          </a:p>
          <a:p>
            <a:endParaRPr sz="2400" dirty="0"/>
          </a:p>
        </p:txBody>
      </p:sp>
      <p:pic>
        <p:nvPicPr>
          <p:cNvPr id="11" name="Picture 10" descr="A group of people sitting at a table&#10;&#10;Description automatically generated">
            <a:extLst>
              <a:ext uri="{FF2B5EF4-FFF2-40B4-BE49-F238E27FC236}">
                <a16:creationId xmlns:a16="http://schemas.microsoft.com/office/drawing/2014/main" id="{D8DF0DC3-6F00-4946-A65E-201A8AEE37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13461"/>
            <a:ext cx="12039600" cy="8026400"/>
          </a:xfrm>
          <a:prstGeom prst="rect">
            <a:avLst/>
          </a:prstGeom>
        </p:spPr>
      </p:pic>
      <p:sp>
        <p:nvSpPr>
          <p:cNvPr id="5" name="TextBox 1">
            <a:extLst>
              <a:ext uri="{FF2B5EF4-FFF2-40B4-BE49-F238E27FC236}">
                <a16:creationId xmlns:a16="http://schemas.microsoft.com/office/drawing/2014/main" id="{12D74D0D-C97F-407E-A8FE-B914CB17F3DF}"/>
              </a:ext>
            </a:extLst>
          </p:cNvPr>
          <p:cNvSpPr txBox="1"/>
          <p:nvPr/>
        </p:nvSpPr>
        <p:spPr>
          <a:xfrm>
            <a:off x="269630" y="346885"/>
            <a:ext cx="3938953" cy="12522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1436" tIns="71436" rIns="71436" bIns="71436" numCol="1" spcCol="38100" rtlCol="0" fromWordArt="0" anchor="ctr"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1pPr>
            <a:lvl2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2pPr>
            <a:lvl3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3pPr>
            <a:lvl4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4pPr>
            <a:lvl5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5pPr>
            <a:lvl6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6pPr>
            <a:lvl7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7pPr>
            <a:lvl8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8pPr>
            <a:lvl9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lvl9pPr>
          </a:lstStyle>
          <a:p>
            <a:pPr algn="l"/>
            <a:r>
              <a:rPr lang="en-GB" sz="1800" dirty="0">
                <a:solidFill>
                  <a:srgbClr val="000000"/>
                </a:solidFill>
              </a:rPr>
              <a:t>Conflict of Interest</a:t>
            </a:r>
            <a:endParaRPr lang="en-US" sz="1800">
              <a:solidFill>
                <a:srgbClr val="000000"/>
              </a:solidFill>
            </a:endParaRPr>
          </a:p>
          <a:p>
            <a:pPr algn="l"/>
            <a:endParaRPr lang="en-GB" sz="1800" dirty="0">
              <a:solidFill>
                <a:srgbClr val="000000"/>
              </a:solidFill>
            </a:endParaRPr>
          </a:p>
          <a:p>
            <a:pPr algn="l"/>
            <a:r>
              <a:rPr lang="en-GB" sz="1800" dirty="0">
                <a:solidFill>
                  <a:srgbClr val="000000"/>
                </a:solidFill>
              </a:rPr>
              <a:t>The author has declared no conflict of interest.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12" name="TextBox 11">
            <a:extLst>
              <a:ext uri="{FF2B5EF4-FFF2-40B4-BE49-F238E27FC236}">
                <a16:creationId xmlns:a16="http://schemas.microsoft.com/office/drawing/2014/main" id="{848D8B7A-00C9-224E-9343-62D980E07605}"/>
              </a:ext>
            </a:extLst>
          </p:cNvPr>
          <p:cNvSpPr txBox="1"/>
          <p:nvPr/>
        </p:nvSpPr>
        <p:spPr>
          <a:xfrm>
            <a:off x="2675104" y="841572"/>
            <a:ext cx="3454469"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Introduction</a:t>
            </a:r>
          </a:p>
        </p:txBody>
      </p:sp>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38" name="Group 37">
            <a:extLst>
              <a:ext uri="{FF2B5EF4-FFF2-40B4-BE49-F238E27FC236}">
                <a16:creationId xmlns:a16="http://schemas.microsoft.com/office/drawing/2014/main" id="{38B87BE1-AF84-2A49-A6DF-5E469C5C2D07}"/>
              </a:ext>
            </a:extLst>
          </p:cNvPr>
          <p:cNvGrpSpPr/>
          <p:nvPr/>
        </p:nvGrpSpPr>
        <p:grpSpPr>
          <a:xfrm>
            <a:off x="364964" y="676147"/>
            <a:ext cx="17474722" cy="2098461"/>
            <a:chOff x="364964" y="676147"/>
            <a:chExt cx="17474722" cy="2098461"/>
          </a:xfrm>
        </p:grpSpPr>
        <p:grpSp>
          <p:nvGrpSpPr>
            <p:cNvPr id="18" name="Group 17">
              <a:extLst>
                <a:ext uri="{FF2B5EF4-FFF2-40B4-BE49-F238E27FC236}">
                  <a16:creationId xmlns:a16="http://schemas.microsoft.com/office/drawing/2014/main" id="{DF5490A6-8778-964E-82DB-F09510B61D2B}"/>
                </a:ext>
              </a:extLst>
            </p:cNvPr>
            <p:cNvGrpSpPr/>
            <p:nvPr/>
          </p:nvGrpSpPr>
          <p:grpSpPr>
            <a:xfrm>
              <a:off x="364964" y="676147"/>
              <a:ext cx="2133598" cy="2098461"/>
              <a:chOff x="110964" y="955547"/>
              <a:chExt cx="2133598" cy="2098461"/>
            </a:xfrm>
          </p:grpSpPr>
          <p:sp>
            <p:nvSpPr>
              <p:cNvPr id="11" name="Oval 10">
                <a:extLst>
                  <a:ext uri="{FF2B5EF4-FFF2-40B4-BE49-F238E27FC236}">
                    <a16:creationId xmlns:a16="http://schemas.microsoft.com/office/drawing/2014/main" id="{5ACAAB31-DFAD-B545-825A-911F04643212}"/>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6" name="Picture 15">
                <a:extLst>
                  <a:ext uri="{FF2B5EF4-FFF2-40B4-BE49-F238E27FC236}">
                    <a16:creationId xmlns:a16="http://schemas.microsoft.com/office/drawing/2014/main" id="{981671CA-21DF-DD4E-B498-D0D3EDFE9ACB}"/>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4" name="Straight Connector 3">
              <a:extLst>
                <a:ext uri="{FF2B5EF4-FFF2-40B4-BE49-F238E27FC236}">
                  <a16:creationId xmlns:a16="http://schemas.microsoft.com/office/drawing/2014/main" id="{0B556468-EBC2-5644-A70D-7F6BAC7A1EBE}"/>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30" name="Rectangle 29">
            <a:extLst>
              <a:ext uri="{FF2B5EF4-FFF2-40B4-BE49-F238E27FC236}">
                <a16:creationId xmlns:a16="http://schemas.microsoft.com/office/drawing/2014/main" id="{B8DB2057-DC0E-2C4A-A5C4-FF65E18760EE}"/>
              </a:ext>
            </a:extLst>
          </p:cNvPr>
          <p:cNvSpPr/>
          <p:nvPr/>
        </p:nvSpPr>
        <p:spPr>
          <a:xfrm>
            <a:off x="4734197" y="3629226"/>
            <a:ext cx="12384254" cy="1126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buFont typeface="Wingdings" pitchFamily="2" charset="2"/>
            </a:pPr>
            <a:r>
              <a:rPr lang="en-GB" sz="2800" b="0" dirty="0">
                <a:latin typeface="Arial Narrow" panose="020B0604020202020204" pitchFamily="34" charset="0"/>
                <a:cs typeface="Arial Narrow" panose="020B0604020202020204" pitchFamily="34" charset="0"/>
              </a:rPr>
              <a:t>MSF has more than 8000 </a:t>
            </a:r>
            <a:r>
              <a:rPr lang="en-GB" sz="2800" dirty="0">
                <a:latin typeface="Arial Narrow" panose="020B0604020202020204" pitchFamily="34" charset="0"/>
                <a:cs typeface="Arial Narrow" panose="020B0604020202020204" pitchFamily="34" charset="0"/>
              </a:rPr>
              <a:t>nursing</a:t>
            </a:r>
            <a:r>
              <a:rPr lang="en-GB" sz="2800" b="0" dirty="0">
                <a:latin typeface="Arial Narrow" panose="020B0604020202020204" pitchFamily="34" charset="0"/>
                <a:cs typeface="Arial Narrow" panose="020B0604020202020204" pitchFamily="34" charset="0"/>
              </a:rPr>
              <a:t> care providers, making it </a:t>
            </a:r>
            <a:r>
              <a:rPr lang="en-GB" sz="2800" dirty="0">
                <a:latin typeface="Arial Narrow" panose="020B0604020202020204" pitchFamily="34" charset="0"/>
                <a:cs typeface="Arial Narrow" panose="020B0604020202020204" pitchFamily="34" charset="0"/>
              </a:rPr>
              <a:t>the largest medical workforce involved in direct patient care</a:t>
            </a:r>
            <a:r>
              <a:rPr lang="en-GB" sz="2800" b="0" dirty="0">
                <a:latin typeface="Arial Narrow" panose="020B0604020202020204" pitchFamily="34" charset="0"/>
                <a:cs typeface="Arial Narrow" panose="020B0604020202020204" pitchFamily="34" charset="0"/>
              </a:rPr>
              <a:t>. </a:t>
            </a:r>
          </a:p>
        </p:txBody>
      </p:sp>
      <p:sp>
        <p:nvSpPr>
          <p:cNvPr id="31" name="Rectangle 30">
            <a:extLst>
              <a:ext uri="{FF2B5EF4-FFF2-40B4-BE49-F238E27FC236}">
                <a16:creationId xmlns:a16="http://schemas.microsoft.com/office/drawing/2014/main" id="{B4CA7900-64D8-9D44-B026-EA804F8EF550}"/>
              </a:ext>
            </a:extLst>
          </p:cNvPr>
          <p:cNvSpPr/>
          <p:nvPr/>
        </p:nvSpPr>
        <p:spPr>
          <a:xfrm>
            <a:off x="4734197" y="5776397"/>
            <a:ext cx="12192000" cy="1126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buFont typeface="Wingdings" pitchFamily="2" charset="2"/>
            </a:pPr>
            <a:r>
              <a:rPr lang="en-GB" sz="2800" b="0" dirty="0">
                <a:latin typeface="Arial Narrow" panose="020B0604020202020204" pitchFamily="34" charset="0"/>
                <a:cs typeface="Arial Narrow" panose="020B0604020202020204" pitchFamily="34" charset="0"/>
              </a:rPr>
              <a:t>Nurses are on the forefront of direct patient care, </a:t>
            </a:r>
            <a:r>
              <a:rPr lang="en-GB" sz="2800" dirty="0">
                <a:latin typeface="Arial Narrow" panose="020B0604020202020204" pitchFamily="34" charset="0"/>
                <a:cs typeface="Arial Narrow" panose="020B0604020202020204" pitchFamily="34" charset="0"/>
              </a:rPr>
              <a:t>playing a critical role in improving quality, reducing risk and building resilience in healthcare systems</a:t>
            </a:r>
            <a:r>
              <a:rPr lang="en-GB" sz="2800" b="0" dirty="0">
                <a:latin typeface="Arial Narrow" panose="020B0604020202020204" pitchFamily="34" charset="0"/>
                <a:cs typeface="Arial Narrow" panose="020B0604020202020204" pitchFamily="34" charset="0"/>
              </a:rPr>
              <a:t>. </a:t>
            </a:r>
          </a:p>
        </p:txBody>
      </p:sp>
      <p:sp>
        <p:nvSpPr>
          <p:cNvPr id="32" name="Rectangle 31">
            <a:extLst>
              <a:ext uri="{FF2B5EF4-FFF2-40B4-BE49-F238E27FC236}">
                <a16:creationId xmlns:a16="http://schemas.microsoft.com/office/drawing/2014/main" id="{68F771CC-50D8-1043-BC03-738B4EA16E5E}"/>
              </a:ext>
            </a:extLst>
          </p:cNvPr>
          <p:cNvSpPr/>
          <p:nvPr/>
        </p:nvSpPr>
        <p:spPr>
          <a:xfrm>
            <a:off x="4734197" y="7847832"/>
            <a:ext cx="12192000" cy="1694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spcAft>
                <a:spcPts val="600"/>
              </a:spcAft>
              <a:buFont typeface="Wingdings" pitchFamily="2" charset="2"/>
            </a:pPr>
            <a:r>
              <a:rPr lang="en-GB" sz="2800" b="0" dirty="0">
                <a:latin typeface="Arial Narrow" panose="020B0604020202020204" pitchFamily="34" charset="0"/>
                <a:cs typeface="Arial Narrow" panose="020B0604020202020204" pitchFamily="34" charset="0"/>
              </a:rPr>
              <a:t>However, </a:t>
            </a:r>
            <a:r>
              <a:rPr lang="en-GB" sz="2800" dirty="0">
                <a:latin typeface="Arial Narrow" panose="020B0604020202020204" pitchFamily="34" charset="0"/>
                <a:cs typeface="Arial Narrow" panose="020B0604020202020204" pitchFamily="34" charset="0"/>
              </a:rPr>
              <a:t>nurse staffing levels are difficult to determine</a:t>
            </a:r>
            <a:r>
              <a:rPr lang="en-GB" sz="2800" b="0" dirty="0">
                <a:latin typeface="Arial Narrow" panose="020B0604020202020204" pitchFamily="34" charset="0"/>
                <a:cs typeface="Arial Narrow" panose="020B0604020202020204" pitchFamily="34" charset="0"/>
              </a:rPr>
              <a:t>, affected by the lack of: </a:t>
            </a:r>
          </a:p>
          <a:p>
            <a:pPr>
              <a:lnSpc>
                <a:spcPct val="114000"/>
              </a:lnSpc>
              <a:buFont typeface="Wingdings" pitchFamily="2" charset="2"/>
            </a:pPr>
            <a:r>
              <a:rPr lang="en-GB" sz="2800" dirty="0">
                <a:solidFill>
                  <a:srgbClr val="C00000"/>
                </a:solidFill>
                <a:latin typeface="Arial Narrow" panose="020B0604020202020204" pitchFamily="34" charset="0"/>
                <a:cs typeface="Arial Narrow" panose="020B0604020202020204" pitchFamily="34" charset="0"/>
              </a:rPr>
              <a:t>Reliable workload data; and, </a:t>
            </a:r>
          </a:p>
          <a:p>
            <a:pPr>
              <a:lnSpc>
                <a:spcPct val="114000"/>
              </a:lnSpc>
              <a:buFont typeface="Wingdings" pitchFamily="2" charset="2"/>
            </a:pPr>
            <a:r>
              <a:rPr lang="en-GB" sz="2800" dirty="0">
                <a:solidFill>
                  <a:srgbClr val="C00000"/>
                </a:solidFill>
                <a:latin typeface="Arial Narrow" panose="020B0604020202020204" pitchFamily="34" charset="0"/>
                <a:cs typeface="Arial Narrow" panose="020B0604020202020204" pitchFamily="34" charset="0"/>
              </a:rPr>
              <a:t>An insight into how nursing care is being delivered.</a:t>
            </a:r>
          </a:p>
        </p:txBody>
      </p:sp>
      <p:pic>
        <p:nvPicPr>
          <p:cNvPr id="34" name="Picture 33">
            <a:extLst>
              <a:ext uri="{FF2B5EF4-FFF2-40B4-BE49-F238E27FC236}">
                <a16:creationId xmlns:a16="http://schemas.microsoft.com/office/drawing/2014/main" id="{3F3E2AA0-201D-054E-A725-CDA1DE02C376}"/>
              </a:ext>
            </a:extLst>
          </p:cNvPr>
          <p:cNvPicPr>
            <a:picLocks noChangeAspect="1"/>
          </p:cNvPicPr>
          <p:nvPr/>
        </p:nvPicPr>
        <p:blipFill>
          <a:blip r:embed="rId7">
            <a:alphaModFix amt="70000"/>
            <a:duotone>
              <a:schemeClr val="accent5">
                <a:shade val="45000"/>
                <a:satMod val="135000"/>
              </a:schemeClr>
              <a:prstClr val="white"/>
            </a:duotone>
            <a:extLst>
              <a:ext uri="{BEBA8EAE-BF5A-486C-A8C5-ECC9F3942E4B}">
                <a14:imgProps xmlns:a14="http://schemas.microsoft.com/office/drawing/2010/main">
                  <a14:imgLayer r:embed="rId8">
                    <a14:imgEffect>
                      <a14:artisticPhotocopy/>
                    </a14:imgEffect>
                    <a14:imgEffect>
                      <a14:saturation sat="0"/>
                    </a14:imgEffect>
                  </a14:imgLayer>
                </a14:imgProps>
              </a:ext>
            </a:extLst>
          </a:blip>
          <a:stretch>
            <a:fillRect/>
          </a:stretch>
        </p:blipFill>
        <p:spPr>
          <a:xfrm>
            <a:off x="3062093" y="5476665"/>
            <a:ext cx="1214299" cy="1214299"/>
          </a:xfrm>
          <a:prstGeom prst="rect">
            <a:avLst/>
          </a:prstGeom>
        </p:spPr>
      </p:pic>
      <p:pic>
        <p:nvPicPr>
          <p:cNvPr id="35" name="Picture 34">
            <a:extLst>
              <a:ext uri="{FF2B5EF4-FFF2-40B4-BE49-F238E27FC236}">
                <a16:creationId xmlns:a16="http://schemas.microsoft.com/office/drawing/2014/main" id="{C1383EE6-4E5A-2344-A0E1-6D4011A10B2D}"/>
              </a:ext>
            </a:extLst>
          </p:cNvPr>
          <p:cNvPicPr>
            <a:picLocks noChangeAspect="1"/>
          </p:cNvPicPr>
          <p:nvPr/>
        </p:nvPicPr>
        <p:blipFill>
          <a:blip r:embed="rId9">
            <a:duotone>
              <a:schemeClr val="accent5">
                <a:shade val="45000"/>
                <a:satMod val="135000"/>
              </a:schemeClr>
              <a:prstClr val="white"/>
            </a:duotone>
            <a:alphaModFix amt="20000"/>
          </a:blip>
          <a:stretch>
            <a:fillRect/>
          </a:stretch>
        </p:blipFill>
        <p:spPr>
          <a:xfrm>
            <a:off x="3062093" y="3192223"/>
            <a:ext cx="1214299" cy="1214299"/>
          </a:xfrm>
          <a:prstGeom prst="rect">
            <a:avLst/>
          </a:prstGeom>
        </p:spPr>
      </p:pic>
      <p:pic>
        <p:nvPicPr>
          <p:cNvPr id="36" name="Picture 35">
            <a:extLst>
              <a:ext uri="{FF2B5EF4-FFF2-40B4-BE49-F238E27FC236}">
                <a16:creationId xmlns:a16="http://schemas.microsoft.com/office/drawing/2014/main" id="{3E5329DE-F461-EB47-9348-F7AE5119AF64}"/>
              </a:ext>
            </a:extLst>
          </p:cNvPr>
          <p:cNvPicPr>
            <a:picLocks noChangeAspect="1"/>
          </p:cNvPicPr>
          <p:nvPr/>
        </p:nvPicPr>
        <p:blipFill>
          <a:blip r:embed="rId10">
            <a:duotone>
              <a:schemeClr val="accent5">
                <a:shade val="45000"/>
                <a:satMod val="135000"/>
              </a:schemeClr>
              <a:prstClr val="white"/>
            </a:duotone>
            <a:extLst>
              <a:ext uri="{BEBA8EAE-BF5A-486C-A8C5-ECC9F3942E4B}">
                <a14:imgProps xmlns:a14="http://schemas.microsoft.com/office/drawing/2010/main">
                  <a14:imgLayer r:embed="rId11">
                    <a14:imgEffect>
                      <a14:artisticPhotocopy/>
                    </a14:imgEffect>
                    <a14:imgEffect>
                      <a14:saturation sat="0"/>
                    </a14:imgEffect>
                  </a14:imgLayer>
                </a14:imgProps>
              </a:ext>
            </a:extLst>
          </a:blip>
          <a:stretch>
            <a:fillRect/>
          </a:stretch>
        </p:blipFill>
        <p:spPr>
          <a:xfrm>
            <a:off x="3139158" y="7616952"/>
            <a:ext cx="1214307" cy="1214307"/>
          </a:xfrm>
          <a:prstGeom prst="rect">
            <a:avLst/>
          </a:prstGeom>
        </p:spPr>
      </p:pic>
    </p:spTree>
    <p:extLst>
      <p:ext uri="{BB962C8B-B14F-4D97-AF65-F5344CB8AC3E}">
        <p14:creationId xmlns:p14="http://schemas.microsoft.com/office/powerpoint/2010/main" val="260887498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12" name="TextBox 11">
            <a:extLst>
              <a:ext uri="{FF2B5EF4-FFF2-40B4-BE49-F238E27FC236}">
                <a16:creationId xmlns:a16="http://schemas.microsoft.com/office/drawing/2014/main" id="{848D8B7A-00C9-224E-9343-62D980E07605}"/>
              </a:ext>
            </a:extLst>
          </p:cNvPr>
          <p:cNvSpPr txBox="1"/>
          <p:nvPr/>
        </p:nvSpPr>
        <p:spPr>
          <a:xfrm>
            <a:off x="2746207" y="765372"/>
            <a:ext cx="270266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lang="en-US" sz="5400" dirty="0">
                <a:solidFill>
                  <a:srgbClr val="C00000"/>
                </a:solidFill>
                <a:latin typeface="Arial Narrow" panose="020B0604020202020204" pitchFamily="34" charset="0"/>
                <a:cs typeface="Arial Narrow" panose="020B0604020202020204" pitchFamily="34" charset="0"/>
              </a:rPr>
              <a:t>Objective</a:t>
            </a:r>
            <a:endPar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endParaRPr>
          </a:p>
        </p:txBody>
      </p:sp>
      <p:grpSp>
        <p:nvGrpSpPr>
          <p:cNvPr id="18" name="Group 17">
            <a:extLst>
              <a:ext uri="{FF2B5EF4-FFF2-40B4-BE49-F238E27FC236}">
                <a16:creationId xmlns:a16="http://schemas.microsoft.com/office/drawing/2014/main" id="{DF5490A6-8778-964E-82DB-F09510B61D2B}"/>
              </a:ext>
            </a:extLst>
          </p:cNvPr>
          <p:cNvGrpSpPr/>
          <p:nvPr/>
        </p:nvGrpSpPr>
        <p:grpSpPr>
          <a:xfrm>
            <a:off x="364964" y="676147"/>
            <a:ext cx="2133598" cy="2098461"/>
            <a:chOff x="110964" y="955547"/>
            <a:chExt cx="2133598" cy="2098461"/>
          </a:xfrm>
        </p:grpSpPr>
        <p:sp>
          <p:nvSpPr>
            <p:cNvPr id="11" name="Oval 10">
              <a:extLst>
                <a:ext uri="{FF2B5EF4-FFF2-40B4-BE49-F238E27FC236}">
                  <a16:creationId xmlns:a16="http://schemas.microsoft.com/office/drawing/2014/main" id="{5ACAAB31-DFAD-B545-825A-911F04643212}"/>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6" name="Picture 15">
              <a:extLst>
                <a:ext uri="{FF2B5EF4-FFF2-40B4-BE49-F238E27FC236}">
                  <a16:creationId xmlns:a16="http://schemas.microsoft.com/office/drawing/2014/main" id="{981671CA-21DF-DD4E-B498-D0D3EDFE9ACB}"/>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27" name="TextBox 26">
            <a:extLst>
              <a:ext uri="{FF2B5EF4-FFF2-40B4-BE49-F238E27FC236}">
                <a16:creationId xmlns:a16="http://schemas.microsoft.com/office/drawing/2014/main" id="{6812B09F-8985-CE4A-8A5E-0E634B882D95}"/>
              </a:ext>
            </a:extLst>
          </p:cNvPr>
          <p:cNvSpPr txBox="1"/>
          <p:nvPr/>
        </p:nvSpPr>
        <p:spPr>
          <a:xfrm>
            <a:off x="5367538" y="9249942"/>
            <a:ext cx="11941894" cy="6354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buFont typeface="Wingdings" pitchFamily="2" charset="2"/>
              <a:defRPr sz="2800">
                <a:latin typeface="Arial Narrow" panose="020B0604020202020204" pitchFamily="34" charset="0"/>
                <a:cs typeface="Arial Narrow" panose="020B0604020202020204" pitchFamily="34" charset="0"/>
              </a:defRPr>
            </a:lvl1pPr>
          </a:lstStyle>
          <a:p>
            <a:r>
              <a:rPr lang="en-US" dirty="0">
                <a:solidFill>
                  <a:srgbClr val="C00000"/>
                </a:solidFill>
              </a:rPr>
              <a:t>Can data be collected to measure nursing care delivered in a humanitarian setting? </a:t>
            </a:r>
          </a:p>
        </p:txBody>
      </p:sp>
      <p:sp>
        <p:nvSpPr>
          <p:cNvPr id="30" name="Rectangle 29">
            <a:extLst>
              <a:ext uri="{FF2B5EF4-FFF2-40B4-BE49-F238E27FC236}">
                <a16:creationId xmlns:a16="http://schemas.microsoft.com/office/drawing/2014/main" id="{B8DB2057-DC0E-2C4A-A5C4-FF65E18760EE}"/>
              </a:ext>
            </a:extLst>
          </p:cNvPr>
          <p:cNvSpPr/>
          <p:nvPr/>
        </p:nvSpPr>
        <p:spPr>
          <a:xfrm>
            <a:off x="4845745" y="3818964"/>
            <a:ext cx="11392606" cy="1617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buFont typeface="Wingdings" pitchFamily="2" charset="2"/>
            </a:pPr>
            <a:r>
              <a:rPr lang="en-GB" sz="2800" b="0" dirty="0">
                <a:latin typeface="Arial Narrow" panose="020B0604020202020204" pitchFamily="34" charset="0"/>
                <a:cs typeface="Arial Narrow" panose="020B0604020202020204" pitchFamily="34" charset="0"/>
              </a:rPr>
              <a:t>Existing methodologies to evaluate staffing levels such as WHO’s Workload Indicator of Staffing Need (WISN) </a:t>
            </a:r>
            <a:r>
              <a:rPr lang="en-GB" sz="2800" dirty="0">
                <a:latin typeface="Arial Narrow" panose="020B0604020202020204" pitchFamily="34" charset="0"/>
                <a:cs typeface="Arial Narrow" panose="020B0604020202020204" pitchFamily="34" charset="0"/>
              </a:rPr>
              <a:t>rely on data generated by expert panels rather than evidence. </a:t>
            </a:r>
          </a:p>
        </p:txBody>
      </p:sp>
      <p:sp>
        <p:nvSpPr>
          <p:cNvPr id="2" name="Rectangle 1">
            <a:extLst>
              <a:ext uri="{FF2B5EF4-FFF2-40B4-BE49-F238E27FC236}">
                <a16:creationId xmlns:a16="http://schemas.microsoft.com/office/drawing/2014/main" id="{78569464-12EB-3D46-981F-20205999611C}"/>
              </a:ext>
            </a:extLst>
          </p:cNvPr>
          <p:cNvSpPr/>
          <p:nvPr/>
        </p:nvSpPr>
        <p:spPr>
          <a:xfrm>
            <a:off x="4718745" y="6454354"/>
            <a:ext cx="11392606" cy="16179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buFont typeface="Wingdings" pitchFamily="2" charset="2"/>
            </a:pPr>
            <a:r>
              <a:rPr lang="en-GB" sz="2800" b="0" dirty="0">
                <a:latin typeface="Arial Narrow" panose="020B0604020202020204" pitchFamily="34" charset="0"/>
                <a:cs typeface="Arial Narrow" panose="020B0604020202020204" pitchFamily="34" charset="0"/>
              </a:rPr>
              <a:t>As such the </a:t>
            </a:r>
            <a:r>
              <a:rPr lang="en-GB" sz="2800" dirty="0">
                <a:latin typeface="Arial Narrow" panose="020B0604020202020204" pitchFamily="34" charset="0"/>
                <a:cs typeface="Arial Narrow" panose="020B0604020202020204" pitchFamily="34" charset="0"/>
              </a:rPr>
              <a:t>care tasks being delivered, the frequency in which are being delivered and the length of time that delivery takes</a:t>
            </a:r>
            <a:r>
              <a:rPr lang="en-GB" sz="2800" b="0" dirty="0">
                <a:latin typeface="Arial Narrow" panose="020B0604020202020204" pitchFamily="34" charset="0"/>
                <a:cs typeface="Arial Narrow" panose="020B0604020202020204" pitchFamily="34" charset="0"/>
              </a:rPr>
              <a:t> are being inferred from expert opinion rather than existing data.</a:t>
            </a:r>
          </a:p>
        </p:txBody>
      </p:sp>
      <p:cxnSp>
        <p:nvCxnSpPr>
          <p:cNvPr id="19" name="Straight Connector 18">
            <a:extLst>
              <a:ext uri="{FF2B5EF4-FFF2-40B4-BE49-F238E27FC236}">
                <a16:creationId xmlns:a16="http://schemas.microsoft.com/office/drawing/2014/main" id="{35475EFA-9A23-5E42-BE56-3ABFDDD0E867}"/>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57047D4E-1B10-C243-958E-719432667A3F}"/>
              </a:ext>
            </a:extLst>
          </p:cNvPr>
          <p:cNvPicPr>
            <a:picLocks noChangeAspect="1"/>
          </p:cNvPicPr>
          <p:nvPr/>
        </p:nvPicPr>
        <p:blipFill>
          <a:blip r:embed="rId7">
            <a:alphaModFix amt="20000"/>
            <a:duotone>
              <a:schemeClr val="accent5">
                <a:shade val="45000"/>
                <a:satMod val="135000"/>
              </a:schemeClr>
              <a:prstClr val="white"/>
            </a:duotone>
          </a:blip>
          <a:stretch>
            <a:fillRect/>
          </a:stretch>
        </p:blipFill>
        <p:spPr>
          <a:xfrm>
            <a:off x="2331079" y="2910105"/>
            <a:ext cx="1913598" cy="1913598"/>
          </a:xfrm>
          <a:prstGeom prst="rect">
            <a:avLst/>
          </a:prstGeom>
        </p:spPr>
      </p:pic>
      <p:pic>
        <p:nvPicPr>
          <p:cNvPr id="20" name="Picture 19">
            <a:extLst>
              <a:ext uri="{FF2B5EF4-FFF2-40B4-BE49-F238E27FC236}">
                <a16:creationId xmlns:a16="http://schemas.microsoft.com/office/drawing/2014/main" id="{1CA3B8D4-9A57-A944-91E0-7266482AFBD9}"/>
              </a:ext>
            </a:extLst>
          </p:cNvPr>
          <p:cNvPicPr>
            <a:picLocks noChangeAspect="1"/>
          </p:cNvPicPr>
          <p:nvPr/>
        </p:nvPicPr>
        <p:blipFill>
          <a:blip r:embed="rId8">
            <a:alphaModFix amt="20000"/>
            <a:duotone>
              <a:schemeClr val="accent5">
                <a:shade val="45000"/>
                <a:satMod val="135000"/>
              </a:schemeClr>
              <a:prstClr val="white"/>
            </a:duotone>
            <a:extLst>
              <a:ext uri="{BEBA8EAE-BF5A-486C-A8C5-ECC9F3942E4B}">
                <a14:imgProps xmlns:a14="http://schemas.microsoft.com/office/drawing/2010/main">
                  <a14:imgLayer r:embed="rId9">
                    <a14:imgEffect>
                      <a14:saturation sat="0"/>
                    </a14:imgEffect>
                  </a14:imgLayer>
                </a14:imgProps>
              </a:ext>
            </a:extLst>
          </a:blip>
          <a:stretch>
            <a:fillRect/>
          </a:stretch>
        </p:blipFill>
        <p:spPr>
          <a:xfrm>
            <a:off x="1688386" y="5872544"/>
            <a:ext cx="3198984" cy="1679467"/>
          </a:xfrm>
          <a:prstGeom prst="rect">
            <a:avLst/>
          </a:prstGeom>
        </p:spPr>
      </p:pic>
      <p:pic>
        <p:nvPicPr>
          <p:cNvPr id="5" name="Picture 4">
            <a:extLst>
              <a:ext uri="{FF2B5EF4-FFF2-40B4-BE49-F238E27FC236}">
                <a16:creationId xmlns:a16="http://schemas.microsoft.com/office/drawing/2014/main" id="{F436E8B5-7E02-F145-BD8A-1D009B0ED362}"/>
              </a:ext>
            </a:extLst>
          </p:cNvPr>
          <p:cNvPicPr>
            <a:picLocks noChangeAspect="1"/>
          </p:cNvPicPr>
          <p:nvPr/>
        </p:nvPicPr>
        <p:blipFill>
          <a:blip r:embed="rId10">
            <a:duotone>
              <a:schemeClr val="accent5">
                <a:shade val="45000"/>
                <a:satMod val="135000"/>
              </a:schemeClr>
              <a:prstClr val="white"/>
            </a:duotone>
            <a:alphaModFix amt="20000"/>
          </a:blip>
          <a:stretch>
            <a:fillRect/>
          </a:stretch>
        </p:blipFill>
        <p:spPr>
          <a:xfrm>
            <a:off x="1688386" y="8600852"/>
            <a:ext cx="3268730" cy="1837763"/>
          </a:xfrm>
          <a:prstGeom prst="rect">
            <a:avLst/>
          </a:prstGeom>
        </p:spPr>
      </p:pic>
    </p:spTree>
    <p:extLst>
      <p:ext uri="{BB962C8B-B14F-4D97-AF65-F5344CB8AC3E}">
        <p14:creationId xmlns:p14="http://schemas.microsoft.com/office/powerpoint/2010/main" val="5222049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12" name="TextBox 11">
            <a:extLst>
              <a:ext uri="{FF2B5EF4-FFF2-40B4-BE49-F238E27FC236}">
                <a16:creationId xmlns:a16="http://schemas.microsoft.com/office/drawing/2014/main" id="{848D8B7A-00C9-224E-9343-62D980E07605}"/>
              </a:ext>
            </a:extLst>
          </p:cNvPr>
          <p:cNvSpPr txBox="1"/>
          <p:nvPr/>
        </p:nvSpPr>
        <p:spPr>
          <a:xfrm>
            <a:off x="2995259" y="765372"/>
            <a:ext cx="2160845"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lang="en-US" sz="5400" dirty="0">
                <a:solidFill>
                  <a:srgbClr val="C00000"/>
                </a:solidFill>
                <a:latin typeface="Arial Narrow" panose="020B0604020202020204" pitchFamily="34" charset="0"/>
                <a:cs typeface="Arial Narrow" panose="020B0604020202020204" pitchFamily="34" charset="0"/>
              </a:rPr>
              <a:t>Method</a:t>
            </a:r>
            <a:endPar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endParaRPr>
          </a:p>
        </p:txBody>
      </p:sp>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3" name="Picture 2" descr="Screen of a cell phone&#10;&#10;Description automatically generated">
            <a:extLst>
              <a:ext uri="{FF2B5EF4-FFF2-40B4-BE49-F238E27FC236}">
                <a16:creationId xmlns:a16="http://schemas.microsoft.com/office/drawing/2014/main" id="{2B7E01A0-C2E4-2B45-8EEB-28BE4126B79B}"/>
              </a:ext>
            </a:extLst>
          </p:cNvPr>
          <p:cNvPicPr>
            <a:picLocks noChangeAspect="1"/>
          </p:cNvPicPr>
          <p:nvPr/>
        </p:nvPicPr>
        <p:blipFill rotWithShape="1">
          <a:blip r:embed="rId5">
            <a:extLst>
              <a:ext uri="{28A0092B-C50C-407E-A947-70E740481C1C}">
                <a14:useLocalDpi xmlns:a14="http://schemas.microsoft.com/office/drawing/2010/main" val="0"/>
              </a:ext>
            </a:extLst>
          </a:blip>
          <a:srcRect l="6207" t="9405" r="7645" b="10551"/>
          <a:stretch/>
        </p:blipFill>
        <p:spPr>
          <a:xfrm>
            <a:off x="14938627" y="3052970"/>
            <a:ext cx="3853538" cy="66182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922C9A3D-FD5C-744D-8BB3-30F59D516145}"/>
              </a:ext>
            </a:extLst>
          </p:cNvPr>
          <p:cNvSpPr txBox="1"/>
          <p:nvPr/>
        </p:nvSpPr>
        <p:spPr>
          <a:xfrm>
            <a:off x="4330923" y="3791928"/>
            <a:ext cx="10101932" cy="12806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buFont typeface="Wingdings" pitchFamily="2" charset="2"/>
              <a:defRPr sz="2800">
                <a:latin typeface="Arial Narrow" panose="020B0604020202020204" pitchFamily="34" charset="0"/>
                <a:cs typeface="Arial Narrow" panose="020B0604020202020204" pitchFamily="34" charset="0"/>
              </a:defRPr>
            </a:lvl1pPr>
          </a:lstStyle>
          <a:p>
            <a:pPr algn="just">
              <a:spcBef>
                <a:spcPts val="600"/>
              </a:spcBef>
              <a:spcAft>
                <a:spcPts val="600"/>
              </a:spcAft>
            </a:pPr>
            <a:r>
              <a:rPr lang="en-US" b="0" dirty="0"/>
              <a:t>Two </a:t>
            </a:r>
            <a:r>
              <a:rPr lang="en-US" b="0" dirty="0" err="1"/>
              <a:t>paediatric</a:t>
            </a:r>
            <a:r>
              <a:rPr lang="en-US" b="0" dirty="0"/>
              <a:t> wards in the </a:t>
            </a:r>
            <a:r>
              <a:rPr lang="en-US" b="0" dirty="0" err="1"/>
              <a:t>Kutupalong</a:t>
            </a:r>
            <a:r>
              <a:rPr lang="en-US" b="0" dirty="0"/>
              <a:t> health facility in Cox’s Bazar, Bangladesh. </a:t>
            </a:r>
          </a:p>
        </p:txBody>
      </p:sp>
      <p:grpSp>
        <p:nvGrpSpPr>
          <p:cNvPr id="33" name="Group 32">
            <a:extLst>
              <a:ext uri="{FF2B5EF4-FFF2-40B4-BE49-F238E27FC236}">
                <a16:creationId xmlns:a16="http://schemas.microsoft.com/office/drawing/2014/main" id="{3521C7AF-AED9-7D47-AC8D-6C946AD66B96}"/>
              </a:ext>
            </a:extLst>
          </p:cNvPr>
          <p:cNvGrpSpPr/>
          <p:nvPr/>
        </p:nvGrpSpPr>
        <p:grpSpPr>
          <a:xfrm>
            <a:off x="364964" y="676147"/>
            <a:ext cx="17474722" cy="2098461"/>
            <a:chOff x="364964" y="676147"/>
            <a:chExt cx="17474722" cy="2098461"/>
          </a:xfrm>
        </p:grpSpPr>
        <p:grpSp>
          <p:nvGrpSpPr>
            <p:cNvPr id="34" name="Group 33">
              <a:extLst>
                <a:ext uri="{FF2B5EF4-FFF2-40B4-BE49-F238E27FC236}">
                  <a16:creationId xmlns:a16="http://schemas.microsoft.com/office/drawing/2014/main" id="{02871463-B27F-FA4D-AE69-886B12539AE5}"/>
                </a:ext>
              </a:extLst>
            </p:cNvPr>
            <p:cNvGrpSpPr/>
            <p:nvPr/>
          </p:nvGrpSpPr>
          <p:grpSpPr>
            <a:xfrm>
              <a:off x="364964" y="676147"/>
              <a:ext cx="2133598" cy="2098461"/>
              <a:chOff x="110964" y="955547"/>
              <a:chExt cx="2133598" cy="2098461"/>
            </a:xfrm>
          </p:grpSpPr>
          <p:sp>
            <p:nvSpPr>
              <p:cNvPr id="36" name="Oval 35">
                <a:extLst>
                  <a:ext uri="{FF2B5EF4-FFF2-40B4-BE49-F238E27FC236}">
                    <a16:creationId xmlns:a16="http://schemas.microsoft.com/office/drawing/2014/main" id="{56F0D78D-753E-BD4E-88B2-55DFB94B00B6}"/>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37" name="Picture 36">
                <a:extLst>
                  <a:ext uri="{FF2B5EF4-FFF2-40B4-BE49-F238E27FC236}">
                    <a16:creationId xmlns:a16="http://schemas.microsoft.com/office/drawing/2014/main" id="{952749D3-6504-FA49-BCE5-819C2E82BA7C}"/>
                  </a:ext>
                </a:extLst>
              </p:cNvPr>
              <p:cNvPicPr>
                <a:picLocks noChangeAspect="1"/>
              </p:cNvPicPr>
              <p:nvPr/>
            </p:nvPicPr>
            <p:blipFill>
              <a:blip r:embed="rId6">
                <a:alphaModFix/>
                <a:duotone>
                  <a:schemeClr val="accent5">
                    <a:shade val="45000"/>
                    <a:satMod val="135000"/>
                  </a:schemeClr>
                  <a:prstClr val="white"/>
                </a:duotone>
                <a:extLst>
                  <a:ext uri="{BEBA8EAE-BF5A-486C-A8C5-ECC9F3942E4B}">
                    <a14:imgProps xmlns:a14="http://schemas.microsoft.com/office/drawing/2010/main">
                      <a14:imgLayer r:embed="rId7">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35" name="Straight Connector 34">
              <a:extLst>
                <a:ext uri="{FF2B5EF4-FFF2-40B4-BE49-F238E27FC236}">
                  <a16:creationId xmlns:a16="http://schemas.microsoft.com/office/drawing/2014/main" id="{F0BFA424-17D2-384E-A15E-7CAC4E80DC9B}"/>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38" name="Rectangle 37">
            <a:extLst>
              <a:ext uri="{FF2B5EF4-FFF2-40B4-BE49-F238E27FC236}">
                <a16:creationId xmlns:a16="http://schemas.microsoft.com/office/drawing/2014/main" id="{EE661C0E-F6C6-6843-A4E2-455ABE0E49ED}"/>
              </a:ext>
            </a:extLst>
          </p:cNvPr>
          <p:cNvSpPr/>
          <p:nvPr/>
        </p:nvSpPr>
        <p:spPr>
          <a:xfrm>
            <a:off x="609598" y="7201568"/>
            <a:ext cx="10101932" cy="128060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just">
              <a:lnSpc>
                <a:spcPct val="114000"/>
              </a:lnSpc>
              <a:spcBef>
                <a:spcPts val="600"/>
              </a:spcBef>
              <a:spcAft>
                <a:spcPts val="600"/>
              </a:spcAft>
              <a:buFont typeface="Wingdings" pitchFamily="2" charset="2"/>
            </a:pPr>
            <a:r>
              <a:rPr lang="en-US" sz="2800" b="0" dirty="0">
                <a:latin typeface="Arial Narrow" panose="020B0604020202020204" pitchFamily="34" charset="0"/>
                <a:cs typeface="Arial Narrow" panose="020B0604020202020204" pitchFamily="34" charset="0"/>
              </a:rPr>
              <a:t>19 nurses self-reporting activities on an app performed with a time-stamp on the background. </a:t>
            </a:r>
          </a:p>
        </p:txBody>
      </p:sp>
      <p:sp>
        <p:nvSpPr>
          <p:cNvPr id="39" name="Rectangle 38">
            <a:extLst>
              <a:ext uri="{FF2B5EF4-FFF2-40B4-BE49-F238E27FC236}">
                <a16:creationId xmlns:a16="http://schemas.microsoft.com/office/drawing/2014/main" id="{CD061480-6B26-E443-8EDE-17388D765A10}"/>
              </a:ext>
            </a:extLst>
          </p:cNvPr>
          <p:cNvSpPr/>
          <p:nvPr/>
        </p:nvSpPr>
        <p:spPr>
          <a:xfrm>
            <a:off x="4329524" y="9986256"/>
            <a:ext cx="9986054" cy="17718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just">
              <a:lnSpc>
                <a:spcPct val="114000"/>
              </a:lnSpc>
              <a:spcBef>
                <a:spcPts val="600"/>
              </a:spcBef>
              <a:spcAft>
                <a:spcPts val="600"/>
              </a:spcAft>
            </a:pPr>
            <a:r>
              <a:rPr lang="en-US" sz="2800" b="0" dirty="0">
                <a:latin typeface="Arial Narrow" panose="020B0604020202020204" pitchFamily="34" charset="0"/>
                <a:cs typeface="Arial Narrow" panose="020B0604020202020204" pitchFamily="34" charset="0"/>
              </a:rPr>
              <a:t>Tasks included and refined during end-user focus group discussions, study steering committee input and app iterations, during a 28-shift pilot. </a:t>
            </a:r>
            <a:r>
              <a:rPr lang="en-US" sz="2800" dirty="0">
                <a:solidFill>
                  <a:srgbClr val="C00000"/>
                </a:solidFill>
                <a:latin typeface="Arial Narrow" panose="020B0604020202020204" pitchFamily="34" charset="0"/>
                <a:cs typeface="Arial Narrow" panose="020B0604020202020204" pitchFamily="34" charset="0"/>
              </a:rPr>
              <a:t>Final data collected during a 56-shift rollout for 4 consecutive weeks.</a:t>
            </a:r>
          </a:p>
        </p:txBody>
      </p:sp>
      <p:pic>
        <p:nvPicPr>
          <p:cNvPr id="2" name="Picture 1">
            <a:extLst>
              <a:ext uri="{FF2B5EF4-FFF2-40B4-BE49-F238E27FC236}">
                <a16:creationId xmlns:a16="http://schemas.microsoft.com/office/drawing/2014/main" id="{3DA59448-837E-C94C-9D20-68266B831838}"/>
              </a:ext>
            </a:extLst>
          </p:cNvPr>
          <p:cNvPicPr>
            <a:picLocks noChangeAspect="1"/>
          </p:cNvPicPr>
          <p:nvPr/>
        </p:nvPicPr>
        <p:blipFill>
          <a:blip r:embed="rId8">
            <a:duotone>
              <a:schemeClr val="accent5">
                <a:shade val="45000"/>
                <a:satMod val="135000"/>
              </a:schemeClr>
              <a:prstClr val="white"/>
            </a:duotone>
            <a:alphaModFix amt="35000"/>
          </a:blip>
          <a:stretch>
            <a:fillRect/>
          </a:stretch>
        </p:blipFill>
        <p:spPr>
          <a:xfrm>
            <a:off x="7515622" y="2478568"/>
            <a:ext cx="1459936" cy="1334473"/>
          </a:xfrm>
          <a:prstGeom prst="rect">
            <a:avLst/>
          </a:prstGeom>
        </p:spPr>
      </p:pic>
      <p:pic>
        <p:nvPicPr>
          <p:cNvPr id="4" name="Picture 3">
            <a:extLst>
              <a:ext uri="{FF2B5EF4-FFF2-40B4-BE49-F238E27FC236}">
                <a16:creationId xmlns:a16="http://schemas.microsoft.com/office/drawing/2014/main" id="{E4750C6C-BFE8-1D45-8FC2-77CB9E3BD6DA}"/>
              </a:ext>
            </a:extLst>
          </p:cNvPr>
          <p:cNvPicPr>
            <a:picLocks noChangeAspect="1"/>
          </p:cNvPicPr>
          <p:nvPr/>
        </p:nvPicPr>
        <p:blipFill>
          <a:blip r:embed="rId9">
            <a:alphaModFix amt="35000"/>
            <a:duotone>
              <a:schemeClr val="accent5">
                <a:shade val="45000"/>
                <a:satMod val="135000"/>
              </a:schemeClr>
              <a:prstClr val="white"/>
            </a:duotone>
          </a:blip>
          <a:stretch>
            <a:fillRect/>
          </a:stretch>
        </p:blipFill>
        <p:spPr>
          <a:xfrm>
            <a:off x="5156104" y="5605537"/>
            <a:ext cx="1796346" cy="1589345"/>
          </a:xfrm>
          <a:prstGeom prst="rect">
            <a:avLst/>
          </a:prstGeom>
        </p:spPr>
      </p:pic>
      <p:grpSp>
        <p:nvGrpSpPr>
          <p:cNvPr id="19" name="Group 18">
            <a:extLst>
              <a:ext uri="{FF2B5EF4-FFF2-40B4-BE49-F238E27FC236}">
                <a16:creationId xmlns:a16="http://schemas.microsoft.com/office/drawing/2014/main" id="{6CD19A4B-5B54-2842-B24A-A8E6C3A2BF84}"/>
              </a:ext>
            </a:extLst>
          </p:cNvPr>
          <p:cNvGrpSpPr/>
          <p:nvPr/>
        </p:nvGrpSpPr>
        <p:grpSpPr>
          <a:xfrm>
            <a:off x="6314822" y="2840796"/>
            <a:ext cx="758797" cy="756000"/>
            <a:chOff x="888018" y="3393627"/>
            <a:chExt cx="758797" cy="756000"/>
          </a:xfrm>
        </p:grpSpPr>
        <p:sp>
          <p:nvSpPr>
            <p:cNvPr id="20" name="Oval 19">
              <a:extLst>
                <a:ext uri="{FF2B5EF4-FFF2-40B4-BE49-F238E27FC236}">
                  <a16:creationId xmlns:a16="http://schemas.microsoft.com/office/drawing/2014/main" id="{193FA305-5A31-BE49-8ABD-039933615F94}"/>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21" name="TextBox 20">
              <a:extLst>
                <a:ext uri="{FF2B5EF4-FFF2-40B4-BE49-F238E27FC236}">
                  <a16:creationId xmlns:a16="http://schemas.microsoft.com/office/drawing/2014/main" id="{52B549F9-CE08-1C4A-A359-3FF38C41A161}"/>
                </a:ext>
              </a:extLst>
            </p:cNvPr>
            <p:cNvSpPr txBox="1"/>
            <p:nvPr/>
          </p:nvSpPr>
          <p:spPr>
            <a:xfrm>
              <a:off x="1093078" y="3417690"/>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1</a:t>
              </a:r>
            </a:p>
          </p:txBody>
        </p:sp>
      </p:grpSp>
      <p:grpSp>
        <p:nvGrpSpPr>
          <p:cNvPr id="24" name="Group 23">
            <a:extLst>
              <a:ext uri="{FF2B5EF4-FFF2-40B4-BE49-F238E27FC236}">
                <a16:creationId xmlns:a16="http://schemas.microsoft.com/office/drawing/2014/main" id="{9DCC97BE-20E2-F24B-8F06-1090B75E7C7D}"/>
              </a:ext>
            </a:extLst>
          </p:cNvPr>
          <p:cNvGrpSpPr/>
          <p:nvPr/>
        </p:nvGrpSpPr>
        <p:grpSpPr>
          <a:xfrm>
            <a:off x="3951524" y="5933355"/>
            <a:ext cx="758797" cy="756000"/>
            <a:chOff x="888018" y="3393627"/>
            <a:chExt cx="758797" cy="756000"/>
          </a:xfrm>
        </p:grpSpPr>
        <p:sp>
          <p:nvSpPr>
            <p:cNvPr id="25" name="Oval 24">
              <a:extLst>
                <a:ext uri="{FF2B5EF4-FFF2-40B4-BE49-F238E27FC236}">
                  <a16:creationId xmlns:a16="http://schemas.microsoft.com/office/drawing/2014/main" id="{204C980F-4FD8-B147-A562-20CD23D61037}"/>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26" name="TextBox 25">
              <a:extLst>
                <a:ext uri="{FF2B5EF4-FFF2-40B4-BE49-F238E27FC236}">
                  <a16:creationId xmlns:a16="http://schemas.microsoft.com/office/drawing/2014/main" id="{B617F3E3-0B2D-CC41-A0E3-C50348CFE503}"/>
                </a:ext>
              </a:extLst>
            </p:cNvPr>
            <p:cNvSpPr txBox="1"/>
            <p:nvPr/>
          </p:nvSpPr>
          <p:spPr>
            <a:xfrm>
              <a:off x="1093078" y="3417690"/>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2</a:t>
              </a:r>
            </a:p>
          </p:txBody>
        </p:sp>
      </p:grpSp>
      <p:grpSp>
        <p:nvGrpSpPr>
          <p:cNvPr id="27" name="Group 26">
            <a:extLst>
              <a:ext uri="{FF2B5EF4-FFF2-40B4-BE49-F238E27FC236}">
                <a16:creationId xmlns:a16="http://schemas.microsoft.com/office/drawing/2014/main" id="{F07F8831-6233-9245-A387-C6D37BFD781A}"/>
              </a:ext>
            </a:extLst>
          </p:cNvPr>
          <p:cNvGrpSpPr/>
          <p:nvPr/>
        </p:nvGrpSpPr>
        <p:grpSpPr>
          <a:xfrm>
            <a:off x="6298781" y="9153366"/>
            <a:ext cx="758797" cy="756000"/>
            <a:chOff x="888018" y="3393627"/>
            <a:chExt cx="758797" cy="756000"/>
          </a:xfrm>
        </p:grpSpPr>
        <p:sp>
          <p:nvSpPr>
            <p:cNvPr id="28" name="Oval 27">
              <a:extLst>
                <a:ext uri="{FF2B5EF4-FFF2-40B4-BE49-F238E27FC236}">
                  <a16:creationId xmlns:a16="http://schemas.microsoft.com/office/drawing/2014/main" id="{71E9F543-8980-3B4A-9A63-7C50ED1C42EF}"/>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29" name="TextBox 28">
              <a:extLst>
                <a:ext uri="{FF2B5EF4-FFF2-40B4-BE49-F238E27FC236}">
                  <a16:creationId xmlns:a16="http://schemas.microsoft.com/office/drawing/2014/main" id="{EBD273F4-F7FE-554A-BA54-7F2E3B05C0F4}"/>
                </a:ext>
              </a:extLst>
            </p:cNvPr>
            <p:cNvSpPr txBox="1"/>
            <p:nvPr/>
          </p:nvSpPr>
          <p:spPr>
            <a:xfrm>
              <a:off x="1093078" y="3417690"/>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3</a:t>
              </a:r>
            </a:p>
          </p:txBody>
        </p:sp>
      </p:grpSp>
      <p:pic>
        <p:nvPicPr>
          <p:cNvPr id="5" name="Picture 4">
            <a:extLst>
              <a:ext uri="{FF2B5EF4-FFF2-40B4-BE49-F238E27FC236}">
                <a16:creationId xmlns:a16="http://schemas.microsoft.com/office/drawing/2014/main" id="{6DEE931A-E050-9A4A-8A32-765BFD836D49}"/>
              </a:ext>
            </a:extLst>
          </p:cNvPr>
          <p:cNvPicPr>
            <a:picLocks noChangeAspect="1"/>
          </p:cNvPicPr>
          <p:nvPr/>
        </p:nvPicPr>
        <p:blipFill>
          <a:blip r:embed="rId10">
            <a:duotone>
              <a:schemeClr val="accent5">
                <a:shade val="45000"/>
                <a:satMod val="135000"/>
              </a:schemeClr>
              <a:prstClr val="white"/>
            </a:duotone>
            <a:alphaModFix amt="35000"/>
          </a:blip>
          <a:stretch>
            <a:fillRect/>
          </a:stretch>
        </p:blipFill>
        <p:spPr>
          <a:xfrm>
            <a:off x="7535580" y="8787578"/>
            <a:ext cx="1143397" cy="1143397"/>
          </a:xfrm>
          <a:prstGeom prst="rect">
            <a:avLst/>
          </a:prstGeom>
        </p:spPr>
      </p:pic>
    </p:spTree>
    <p:extLst>
      <p:ext uri="{BB962C8B-B14F-4D97-AF65-F5344CB8AC3E}">
        <p14:creationId xmlns:p14="http://schemas.microsoft.com/office/powerpoint/2010/main" val="340989603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9B617E90-0884-7248-A10D-BEF4652595B1}"/>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Mapping out nursing  </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pic>
        <p:nvPicPr>
          <p:cNvPr id="19" name="Picture 18" descr="A screenshot of a cell phone&#10;&#10;Description automatically generated">
            <a:extLst>
              <a:ext uri="{FF2B5EF4-FFF2-40B4-BE49-F238E27FC236}">
                <a16:creationId xmlns:a16="http://schemas.microsoft.com/office/drawing/2014/main" id="{AE0F9BCA-ED8D-D24D-A106-AABA4356FEBD}"/>
              </a:ext>
            </a:extLst>
          </p:cNvPr>
          <p:cNvPicPr>
            <a:picLocks noChangeAspect="1"/>
          </p:cNvPicPr>
          <p:nvPr/>
        </p:nvPicPr>
        <p:blipFill rotWithShape="1">
          <a:blip r:embed="rId3">
            <a:extLst>
              <a:ext uri="{28A0092B-C50C-407E-A947-70E740481C1C}">
                <a14:useLocalDpi xmlns:a14="http://schemas.microsoft.com/office/drawing/2010/main" val="0"/>
              </a:ext>
            </a:extLst>
          </a:blip>
          <a:srcRect t="3440" r="12948" b="9043"/>
          <a:stretch/>
        </p:blipFill>
        <p:spPr>
          <a:xfrm>
            <a:off x="7707842" y="3387164"/>
            <a:ext cx="13669110" cy="7729910"/>
          </a:xfrm>
          <a:prstGeom prst="rect">
            <a:avLst/>
          </a:prstGeom>
        </p:spPr>
      </p:pic>
      <p:sp>
        <p:nvSpPr>
          <p:cNvPr id="24" name="TextBox 23">
            <a:extLst>
              <a:ext uri="{FF2B5EF4-FFF2-40B4-BE49-F238E27FC236}">
                <a16:creationId xmlns:a16="http://schemas.microsoft.com/office/drawing/2014/main" id="{F1BD2D62-65F2-A746-9AAD-7048933378A2}"/>
              </a:ext>
            </a:extLst>
          </p:cNvPr>
          <p:cNvSpPr txBox="1"/>
          <p:nvPr/>
        </p:nvSpPr>
        <p:spPr>
          <a:xfrm>
            <a:off x="677305" y="5212651"/>
            <a:ext cx="6002895" cy="43227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lnSpc>
                <a:spcPct val="114000"/>
              </a:lnSpc>
              <a:spcBef>
                <a:spcPts val="1200"/>
              </a:spcBef>
              <a:spcAft>
                <a:spcPts val="1200"/>
              </a:spcAft>
              <a:buFont typeface="Wingdings" pitchFamily="2" charset="2"/>
              <a:defRPr sz="2800" b="0">
                <a:latin typeface="Arial Narrow" panose="020B0604020202020204" pitchFamily="34" charset="0"/>
                <a:cs typeface="Arial Narrow" panose="020B0604020202020204" pitchFamily="34" charset="0"/>
              </a:defRPr>
            </a:lvl1pPr>
          </a:lstStyle>
          <a:p>
            <a:r>
              <a:rPr lang="en-US" dirty="0"/>
              <a:t>Identify peaks of workload.</a:t>
            </a:r>
          </a:p>
          <a:p>
            <a:r>
              <a:rPr lang="en-US" dirty="0"/>
              <a:t>Comparing delivery of care between wards.</a:t>
            </a:r>
          </a:p>
          <a:p>
            <a:r>
              <a:rPr lang="en-US" dirty="0"/>
              <a:t>Defining care model (e.g. task-oriented // patient-oriented) </a:t>
            </a:r>
          </a:p>
          <a:p>
            <a:r>
              <a:rPr lang="en-US" dirty="0"/>
              <a:t>Night/day patterns of task delivery aligned between wards.</a:t>
            </a:r>
          </a:p>
        </p:txBody>
      </p:sp>
      <p:grpSp>
        <p:nvGrpSpPr>
          <p:cNvPr id="27" name="Group 26">
            <a:extLst>
              <a:ext uri="{FF2B5EF4-FFF2-40B4-BE49-F238E27FC236}">
                <a16:creationId xmlns:a16="http://schemas.microsoft.com/office/drawing/2014/main" id="{DF631BD2-15A1-5A47-911A-068DD0EA5038}"/>
              </a:ext>
            </a:extLst>
          </p:cNvPr>
          <p:cNvGrpSpPr/>
          <p:nvPr/>
        </p:nvGrpSpPr>
        <p:grpSpPr>
          <a:xfrm>
            <a:off x="364964" y="676147"/>
            <a:ext cx="17474722" cy="2098461"/>
            <a:chOff x="364964" y="676147"/>
            <a:chExt cx="17474722" cy="2098461"/>
          </a:xfrm>
        </p:grpSpPr>
        <p:grpSp>
          <p:nvGrpSpPr>
            <p:cNvPr id="28" name="Group 27">
              <a:extLst>
                <a:ext uri="{FF2B5EF4-FFF2-40B4-BE49-F238E27FC236}">
                  <a16:creationId xmlns:a16="http://schemas.microsoft.com/office/drawing/2014/main" id="{0A8BABB1-F877-FB4F-A4A5-5BCE087D11CB}"/>
                </a:ext>
              </a:extLst>
            </p:cNvPr>
            <p:cNvGrpSpPr/>
            <p:nvPr/>
          </p:nvGrpSpPr>
          <p:grpSpPr>
            <a:xfrm>
              <a:off x="364964" y="676147"/>
              <a:ext cx="2133598" cy="2098461"/>
              <a:chOff x="110964" y="955547"/>
              <a:chExt cx="2133598" cy="2098461"/>
            </a:xfrm>
          </p:grpSpPr>
          <p:sp>
            <p:nvSpPr>
              <p:cNvPr id="30" name="Oval 29">
                <a:extLst>
                  <a:ext uri="{FF2B5EF4-FFF2-40B4-BE49-F238E27FC236}">
                    <a16:creationId xmlns:a16="http://schemas.microsoft.com/office/drawing/2014/main" id="{9A1B7CFC-0154-E54F-A3FF-A3FF09728B30}"/>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31" name="Picture 30">
                <a:extLst>
                  <a:ext uri="{FF2B5EF4-FFF2-40B4-BE49-F238E27FC236}">
                    <a16:creationId xmlns:a16="http://schemas.microsoft.com/office/drawing/2014/main" id="{98C615CE-2057-DB4F-AD27-CA652AC053DA}"/>
                  </a:ext>
                </a:extLst>
              </p:cNvPr>
              <p:cNvPicPr>
                <a:picLocks noChangeAspect="1"/>
              </p:cNvPicPr>
              <p:nvPr/>
            </p:nvPicPr>
            <p:blipFill>
              <a:blip r:embed="rId4">
                <a:alphaModFix/>
                <a:duotone>
                  <a:schemeClr val="accent5">
                    <a:shade val="45000"/>
                    <a:satMod val="135000"/>
                  </a:schemeClr>
                  <a:prstClr val="white"/>
                </a:duotone>
                <a:extLst>
                  <a:ext uri="{BEBA8EAE-BF5A-486C-A8C5-ECC9F3942E4B}">
                    <a14:imgProps xmlns:a14="http://schemas.microsoft.com/office/drawing/2010/main">
                      <a14:imgLayer r:embed="rId5">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9" name="Straight Connector 28">
              <a:extLst>
                <a:ext uri="{FF2B5EF4-FFF2-40B4-BE49-F238E27FC236}">
                  <a16:creationId xmlns:a16="http://schemas.microsoft.com/office/drawing/2014/main" id="{B4AD9E39-ECF5-E948-9E6A-A4C25B1A1ACB}"/>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32" name="TextBox 31">
            <a:extLst>
              <a:ext uri="{FF2B5EF4-FFF2-40B4-BE49-F238E27FC236}">
                <a16:creationId xmlns:a16="http://schemas.microsoft.com/office/drawing/2014/main" id="{120BB965-DCA2-194B-AA3F-92A669B76178}"/>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grpSp>
        <p:nvGrpSpPr>
          <p:cNvPr id="33" name="Group 32">
            <a:extLst>
              <a:ext uri="{FF2B5EF4-FFF2-40B4-BE49-F238E27FC236}">
                <a16:creationId xmlns:a16="http://schemas.microsoft.com/office/drawing/2014/main" id="{A55AF7CE-924D-5046-83CC-0DB6D82E9860}"/>
              </a:ext>
            </a:extLst>
          </p:cNvPr>
          <p:cNvGrpSpPr/>
          <p:nvPr/>
        </p:nvGrpSpPr>
        <p:grpSpPr>
          <a:xfrm>
            <a:off x="3346805" y="2874119"/>
            <a:ext cx="756000" cy="756000"/>
            <a:chOff x="888018" y="3393627"/>
            <a:chExt cx="756000" cy="756000"/>
          </a:xfrm>
        </p:grpSpPr>
        <p:sp>
          <p:nvSpPr>
            <p:cNvPr id="34" name="Oval 33">
              <a:extLst>
                <a:ext uri="{FF2B5EF4-FFF2-40B4-BE49-F238E27FC236}">
                  <a16:creationId xmlns:a16="http://schemas.microsoft.com/office/drawing/2014/main" id="{C33AB87C-7F40-BD47-A2E4-6F96BD03AF19}"/>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35" name="TextBox 34">
              <a:extLst>
                <a:ext uri="{FF2B5EF4-FFF2-40B4-BE49-F238E27FC236}">
                  <a16:creationId xmlns:a16="http://schemas.microsoft.com/office/drawing/2014/main" id="{69381E88-FBF4-7A4C-91F9-A0AF25395B64}"/>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A</a:t>
              </a:r>
            </a:p>
          </p:txBody>
        </p:sp>
      </p:grpSp>
    </p:spTree>
    <p:extLst>
      <p:ext uri="{BB962C8B-B14F-4D97-AF65-F5344CB8AC3E}">
        <p14:creationId xmlns:p14="http://schemas.microsoft.com/office/powerpoint/2010/main" val="312951867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4" name="Picture 3" descr="A screenshot of a cell phone&#10;&#10;Description automatically generated">
            <a:extLst>
              <a:ext uri="{FF2B5EF4-FFF2-40B4-BE49-F238E27FC236}">
                <a16:creationId xmlns:a16="http://schemas.microsoft.com/office/drawing/2014/main" id="{4E296352-501A-864F-9C83-D3572097CF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99876" y="2565870"/>
            <a:ext cx="15984229" cy="8991130"/>
          </a:xfrm>
          <a:prstGeom prst="rect">
            <a:avLst/>
          </a:prstGeom>
        </p:spPr>
      </p:pic>
      <p:grpSp>
        <p:nvGrpSpPr>
          <p:cNvPr id="12" name="Group 11">
            <a:extLst>
              <a:ext uri="{FF2B5EF4-FFF2-40B4-BE49-F238E27FC236}">
                <a16:creationId xmlns:a16="http://schemas.microsoft.com/office/drawing/2014/main" id="{F36D7E3C-8CF1-7841-BF92-0355E391E232}"/>
              </a:ext>
            </a:extLst>
          </p:cNvPr>
          <p:cNvGrpSpPr/>
          <p:nvPr/>
        </p:nvGrpSpPr>
        <p:grpSpPr>
          <a:xfrm>
            <a:off x="364964" y="676147"/>
            <a:ext cx="17474722" cy="2098461"/>
            <a:chOff x="364964" y="676147"/>
            <a:chExt cx="17474722" cy="2098461"/>
          </a:xfrm>
        </p:grpSpPr>
        <p:grpSp>
          <p:nvGrpSpPr>
            <p:cNvPr id="13" name="Group 12">
              <a:extLst>
                <a:ext uri="{FF2B5EF4-FFF2-40B4-BE49-F238E27FC236}">
                  <a16:creationId xmlns:a16="http://schemas.microsoft.com/office/drawing/2014/main" id="{4F5E99D0-2016-1447-9624-5308DCB8DAEA}"/>
                </a:ext>
              </a:extLst>
            </p:cNvPr>
            <p:cNvGrpSpPr/>
            <p:nvPr/>
          </p:nvGrpSpPr>
          <p:grpSpPr>
            <a:xfrm>
              <a:off x="364964" y="676147"/>
              <a:ext cx="2133598" cy="2098461"/>
              <a:chOff x="110964" y="955547"/>
              <a:chExt cx="2133598" cy="2098461"/>
            </a:xfrm>
          </p:grpSpPr>
          <p:sp>
            <p:nvSpPr>
              <p:cNvPr id="15" name="Oval 14">
                <a:extLst>
                  <a:ext uri="{FF2B5EF4-FFF2-40B4-BE49-F238E27FC236}">
                    <a16:creationId xmlns:a16="http://schemas.microsoft.com/office/drawing/2014/main" id="{98A82DA8-CFBE-224C-B76F-DE0E73142493}"/>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6" name="Picture 15">
                <a:extLst>
                  <a:ext uri="{FF2B5EF4-FFF2-40B4-BE49-F238E27FC236}">
                    <a16:creationId xmlns:a16="http://schemas.microsoft.com/office/drawing/2014/main" id="{BF908C16-5C5B-A443-B303-23C6363806EC}"/>
                  </a:ext>
                </a:extLst>
              </p:cNvPr>
              <p:cNvPicPr>
                <a:picLocks noChangeAspect="1"/>
              </p:cNvPicPr>
              <p:nvPr/>
            </p:nvPicPr>
            <p:blipFill>
              <a:blip r:embed="rId6">
                <a:alphaModFix/>
                <a:duotone>
                  <a:schemeClr val="accent5">
                    <a:shade val="45000"/>
                    <a:satMod val="135000"/>
                  </a:schemeClr>
                  <a:prstClr val="white"/>
                </a:duotone>
                <a:extLst>
                  <a:ext uri="{BEBA8EAE-BF5A-486C-A8C5-ECC9F3942E4B}">
                    <a14:imgProps xmlns:a14="http://schemas.microsoft.com/office/drawing/2010/main">
                      <a14:imgLayer r:embed="rId7">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14" name="Straight Connector 13">
              <a:extLst>
                <a:ext uri="{FF2B5EF4-FFF2-40B4-BE49-F238E27FC236}">
                  <a16:creationId xmlns:a16="http://schemas.microsoft.com/office/drawing/2014/main" id="{0BD740FB-9FDD-0C4D-B246-B000C10F5EF5}"/>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17" name="TextBox 16">
            <a:extLst>
              <a:ext uri="{FF2B5EF4-FFF2-40B4-BE49-F238E27FC236}">
                <a16:creationId xmlns:a16="http://schemas.microsoft.com/office/drawing/2014/main" id="{EE5B0865-3A29-F14C-8B8F-F5C8F3BD545A}"/>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20" name="TextBox 19">
            <a:extLst>
              <a:ext uri="{FF2B5EF4-FFF2-40B4-BE49-F238E27FC236}">
                <a16:creationId xmlns:a16="http://schemas.microsoft.com/office/drawing/2014/main" id="{948FF68B-3A33-BE49-96E8-59976ABC7E55}"/>
              </a:ext>
            </a:extLst>
          </p:cNvPr>
          <p:cNvSpPr txBox="1"/>
          <p:nvPr/>
        </p:nvSpPr>
        <p:spPr>
          <a:xfrm>
            <a:off x="6368130" y="11713335"/>
            <a:ext cx="7967562" cy="14344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571500" indent="-571500" algn="l">
              <a:buFont typeface="Wingdings" pitchFamily="2" charset="2"/>
              <a:buChar char="Ø"/>
              <a:defRPr sz="3200">
                <a:latin typeface="Arial Narrow" panose="020B0604020202020204" pitchFamily="34" charset="0"/>
                <a:cs typeface="Arial Narrow" panose="020B0604020202020204" pitchFamily="34" charset="0"/>
              </a:defRPr>
            </a:lvl1pPr>
          </a:lstStyle>
          <a:p>
            <a:pPr marL="0" indent="0">
              <a:lnSpc>
                <a:spcPct val="114000"/>
              </a:lnSpc>
              <a:spcBef>
                <a:spcPts val="1200"/>
              </a:spcBef>
              <a:spcAft>
                <a:spcPts val="1200"/>
              </a:spcAft>
              <a:buNone/>
            </a:pPr>
            <a:r>
              <a:rPr lang="en-US" sz="2800" b="0" dirty="0"/>
              <a:t>* In this case task frequency and average time did not correlate with changes on patient numbers and/or acuity.</a:t>
            </a:r>
          </a:p>
        </p:txBody>
      </p:sp>
    </p:spTree>
    <p:extLst>
      <p:ext uri="{BB962C8B-B14F-4D97-AF65-F5344CB8AC3E}">
        <p14:creationId xmlns:p14="http://schemas.microsoft.com/office/powerpoint/2010/main" val="166082308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3" name="Group 2">
            <a:extLst>
              <a:ext uri="{FF2B5EF4-FFF2-40B4-BE49-F238E27FC236}">
                <a16:creationId xmlns:a16="http://schemas.microsoft.com/office/drawing/2014/main" id="{3796582E-AA10-C643-ADCF-6712E67D435B}"/>
              </a:ext>
            </a:extLst>
          </p:cNvPr>
          <p:cNvGrpSpPr/>
          <p:nvPr/>
        </p:nvGrpSpPr>
        <p:grpSpPr>
          <a:xfrm>
            <a:off x="2399876" y="2565870"/>
            <a:ext cx="16283412" cy="8991130"/>
            <a:chOff x="2399876" y="1803870"/>
            <a:chExt cx="16283412" cy="8991130"/>
          </a:xfrm>
        </p:grpSpPr>
        <p:grpSp>
          <p:nvGrpSpPr>
            <p:cNvPr id="2" name="Group 1">
              <a:extLst>
                <a:ext uri="{FF2B5EF4-FFF2-40B4-BE49-F238E27FC236}">
                  <a16:creationId xmlns:a16="http://schemas.microsoft.com/office/drawing/2014/main" id="{33B104C4-DE87-6848-A18A-D843087DCCB7}"/>
                </a:ext>
              </a:extLst>
            </p:cNvPr>
            <p:cNvGrpSpPr/>
            <p:nvPr/>
          </p:nvGrpSpPr>
          <p:grpSpPr>
            <a:xfrm>
              <a:off x="2399876" y="1803870"/>
              <a:ext cx="15984229" cy="8991130"/>
              <a:chOff x="2399876" y="1803870"/>
              <a:chExt cx="15984229" cy="8991130"/>
            </a:xfrm>
          </p:grpSpPr>
          <p:pic>
            <p:nvPicPr>
              <p:cNvPr id="4" name="Picture 3" descr="A screenshot of a cell phone&#10;&#10;Description automatically generated">
                <a:extLst>
                  <a:ext uri="{FF2B5EF4-FFF2-40B4-BE49-F238E27FC236}">
                    <a16:creationId xmlns:a16="http://schemas.microsoft.com/office/drawing/2014/main" id="{4E296352-501A-864F-9C83-D3572097CF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99876" y="1803870"/>
                <a:ext cx="15984229" cy="8991130"/>
              </a:xfrm>
              <a:prstGeom prst="rect">
                <a:avLst/>
              </a:prstGeom>
            </p:spPr>
          </p:pic>
          <p:sp>
            <p:nvSpPr>
              <p:cNvPr id="7" name="Rectangle 6">
                <a:extLst>
                  <a:ext uri="{FF2B5EF4-FFF2-40B4-BE49-F238E27FC236}">
                    <a16:creationId xmlns:a16="http://schemas.microsoft.com/office/drawing/2014/main" id="{72B0AC56-A066-964C-8B45-170160B45CCA}"/>
                  </a:ext>
                </a:extLst>
              </p:cNvPr>
              <p:cNvSpPr/>
              <p:nvPr/>
            </p:nvSpPr>
            <p:spPr>
              <a:xfrm>
                <a:off x="3908895" y="6346446"/>
                <a:ext cx="3106800"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9" name="Rectangle 8">
                <a:extLst>
                  <a:ext uri="{FF2B5EF4-FFF2-40B4-BE49-F238E27FC236}">
                    <a16:creationId xmlns:a16="http://schemas.microsoft.com/office/drawing/2014/main" id="{F46444E5-007D-E444-845C-2CBC38CA2081}"/>
                  </a:ext>
                </a:extLst>
              </p:cNvPr>
              <p:cNvSpPr/>
              <p:nvPr/>
            </p:nvSpPr>
            <p:spPr>
              <a:xfrm>
                <a:off x="3908895" y="6346446"/>
                <a:ext cx="3106800"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1" name="Rectangle 10">
                <a:extLst>
                  <a:ext uri="{FF2B5EF4-FFF2-40B4-BE49-F238E27FC236}">
                    <a16:creationId xmlns:a16="http://schemas.microsoft.com/office/drawing/2014/main" id="{FC0F0400-95EB-D548-B55C-50D7683B7089}"/>
                  </a:ext>
                </a:extLst>
              </p:cNvPr>
              <p:cNvSpPr/>
              <p:nvPr/>
            </p:nvSpPr>
            <p:spPr>
              <a:xfrm>
                <a:off x="4344013" y="4160759"/>
                <a:ext cx="3106800"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2" name="Rectangle 11">
                <a:extLst>
                  <a:ext uri="{FF2B5EF4-FFF2-40B4-BE49-F238E27FC236}">
                    <a16:creationId xmlns:a16="http://schemas.microsoft.com/office/drawing/2014/main" id="{3F0049C5-137E-1E40-BD7E-8E83876FD66E}"/>
                  </a:ext>
                </a:extLst>
              </p:cNvPr>
              <p:cNvSpPr/>
              <p:nvPr/>
            </p:nvSpPr>
            <p:spPr>
              <a:xfrm>
                <a:off x="7915500" y="5519802"/>
                <a:ext cx="4439182" cy="460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3" name="Rectangle 12">
                <a:extLst>
                  <a:ext uri="{FF2B5EF4-FFF2-40B4-BE49-F238E27FC236}">
                    <a16:creationId xmlns:a16="http://schemas.microsoft.com/office/drawing/2014/main" id="{C4F12B24-1F8D-1D4D-A94D-A30A8DD3608F}"/>
                  </a:ext>
                </a:extLst>
              </p:cNvPr>
              <p:cNvSpPr/>
              <p:nvPr/>
            </p:nvSpPr>
            <p:spPr>
              <a:xfrm>
                <a:off x="12821278" y="6346446"/>
                <a:ext cx="1777382"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4" name="Rectangle 13">
                <a:extLst>
                  <a:ext uri="{FF2B5EF4-FFF2-40B4-BE49-F238E27FC236}">
                    <a16:creationId xmlns:a16="http://schemas.microsoft.com/office/drawing/2014/main" id="{FC57D86C-30A7-0F45-BC42-9E0C94B8ECDA}"/>
                  </a:ext>
                </a:extLst>
              </p:cNvPr>
              <p:cNvSpPr/>
              <p:nvPr/>
            </p:nvSpPr>
            <p:spPr>
              <a:xfrm>
                <a:off x="10571024" y="3537836"/>
                <a:ext cx="1783658"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5" name="Rectangle 14">
                <a:extLst>
                  <a:ext uri="{FF2B5EF4-FFF2-40B4-BE49-F238E27FC236}">
                    <a16:creationId xmlns:a16="http://schemas.microsoft.com/office/drawing/2014/main" id="{038E41AE-9536-6442-BC67-47C536B3AF4A}"/>
                  </a:ext>
                </a:extLst>
              </p:cNvPr>
              <p:cNvSpPr/>
              <p:nvPr/>
            </p:nvSpPr>
            <p:spPr>
              <a:xfrm>
                <a:off x="12373230" y="4496896"/>
                <a:ext cx="1783658"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6" name="Rectangle 15">
                <a:extLst>
                  <a:ext uri="{FF2B5EF4-FFF2-40B4-BE49-F238E27FC236}">
                    <a16:creationId xmlns:a16="http://schemas.microsoft.com/office/drawing/2014/main" id="{981065C7-6D3D-B24D-A550-A68C74089481}"/>
                  </a:ext>
                </a:extLst>
              </p:cNvPr>
              <p:cNvSpPr/>
              <p:nvPr/>
            </p:nvSpPr>
            <p:spPr>
              <a:xfrm>
                <a:off x="5670444" y="8938845"/>
                <a:ext cx="1783658" cy="118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7" name="Rectangle 16">
                <a:extLst>
                  <a:ext uri="{FF2B5EF4-FFF2-40B4-BE49-F238E27FC236}">
                    <a16:creationId xmlns:a16="http://schemas.microsoft.com/office/drawing/2014/main" id="{B0DBFE42-040A-5844-BC4A-6DB93F99DE82}"/>
                  </a:ext>
                </a:extLst>
              </p:cNvPr>
              <p:cNvSpPr/>
              <p:nvPr/>
            </p:nvSpPr>
            <p:spPr>
              <a:xfrm>
                <a:off x="12379375" y="9230973"/>
                <a:ext cx="1783658" cy="90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8" name="Rectangle 17">
                <a:extLst>
                  <a:ext uri="{FF2B5EF4-FFF2-40B4-BE49-F238E27FC236}">
                    <a16:creationId xmlns:a16="http://schemas.microsoft.com/office/drawing/2014/main" id="{B38873E2-AF6A-134F-B1E7-A1A87B6FD59E}"/>
                  </a:ext>
                </a:extLst>
              </p:cNvPr>
              <p:cNvSpPr/>
              <p:nvPr/>
            </p:nvSpPr>
            <p:spPr>
              <a:xfrm>
                <a:off x="5670136" y="7911754"/>
                <a:ext cx="1783658" cy="118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9" name="Rectangle 18">
                <a:extLst>
                  <a:ext uri="{FF2B5EF4-FFF2-40B4-BE49-F238E27FC236}">
                    <a16:creationId xmlns:a16="http://schemas.microsoft.com/office/drawing/2014/main" id="{36A41AEC-9E89-AD40-AB69-31DA6402E686}"/>
                  </a:ext>
                </a:extLst>
              </p:cNvPr>
              <p:cNvSpPr/>
              <p:nvPr/>
            </p:nvSpPr>
            <p:spPr>
              <a:xfrm>
                <a:off x="12372517" y="8128819"/>
                <a:ext cx="1783658" cy="118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0" name="Picture 19" descr="A screenshot of a cell phone&#10;&#10;Description automatically generated">
                <a:extLst>
                  <a:ext uri="{FF2B5EF4-FFF2-40B4-BE49-F238E27FC236}">
                    <a16:creationId xmlns:a16="http://schemas.microsoft.com/office/drawing/2014/main" id="{DED9765A-C74C-BB47-8E60-B08930D831F6}"/>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24323" b="69502"/>
              <a:stretch/>
            </p:blipFill>
            <p:spPr>
              <a:xfrm>
                <a:off x="7985676" y="7375334"/>
                <a:ext cx="2480781" cy="367743"/>
              </a:xfrm>
              <a:prstGeom prst="rect">
                <a:avLst/>
              </a:prstGeom>
            </p:spPr>
          </p:pic>
          <p:pic>
            <p:nvPicPr>
              <p:cNvPr id="21" name="Picture 20" descr="A screenshot of a cell phone&#10;&#10;Description automatically generated">
                <a:extLst>
                  <a:ext uri="{FF2B5EF4-FFF2-40B4-BE49-F238E27FC236}">
                    <a16:creationId xmlns:a16="http://schemas.microsoft.com/office/drawing/2014/main" id="{0ABA59E6-665E-B540-9D61-54AE553E1230}"/>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19522" b="74233"/>
              <a:stretch/>
            </p:blipFill>
            <p:spPr>
              <a:xfrm>
                <a:off x="7997449" y="5591114"/>
                <a:ext cx="2531456" cy="379462"/>
              </a:xfrm>
              <a:prstGeom prst="rect">
                <a:avLst/>
              </a:prstGeom>
            </p:spPr>
          </p:pic>
          <p:pic>
            <p:nvPicPr>
              <p:cNvPr id="22" name="Picture 21" descr="A screenshot of a cell phone&#10;&#10;Description automatically generated">
                <a:extLst>
                  <a:ext uri="{FF2B5EF4-FFF2-40B4-BE49-F238E27FC236}">
                    <a16:creationId xmlns:a16="http://schemas.microsoft.com/office/drawing/2014/main" id="{AC7C7425-2565-F14E-969C-47A61CCABA1B}"/>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8087" b="86560"/>
              <a:stretch/>
            </p:blipFill>
            <p:spPr>
              <a:xfrm>
                <a:off x="7938191" y="4004222"/>
                <a:ext cx="2436655" cy="31307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5BFBC391-3783-6940-88F7-F90619ED3FEE}"/>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2660" r="6922" b="92188"/>
              <a:stretch/>
            </p:blipFill>
            <p:spPr>
              <a:xfrm>
                <a:off x="7942040" y="3390644"/>
                <a:ext cx="1783658" cy="31307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74FB89F3-02CB-E74D-BBEE-016F71267184}"/>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36577" b="56899"/>
              <a:stretch/>
            </p:blipFill>
            <p:spPr>
              <a:xfrm>
                <a:off x="7950767" y="8192334"/>
                <a:ext cx="2693724" cy="421835"/>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DB4E881C-60D1-4441-A883-421D5CE926CF}"/>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42590" b="50682"/>
              <a:stretch/>
            </p:blipFill>
            <p:spPr>
              <a:xfrm>
                <a:off x="7974421" y="8575559"/>
                <a:ext cx="2633465" cy="425341"/>
              </a:xfrm>
              <a:prstGeom prst="rect">
                <a:avLst/>
              </a:prstGeom>
            </p:spPr>
          </p:pic>
          <p:pic>
            <p:nvPicPr>
              <p:cNvPr id="27" name="Picture 26" descr="A screenshot of a cell phone&#10;&#10;Description automatically generated">
                <a:extLst>
                  <a:ext uri="{FF2B5EF4-FFF2-40B4-BE49-F238E27FC236}">
                    <a16:creationId xmlns:a16="http://schemas.microsoft.com/office/drawing/2014/main" id="{C8AC93A2-70CB-5242-8435-2C0FB877797A}"/>
                  </a:ext>
                </a:extLst>
              </p:cNvPr>
              <p:cNvPicPr>
                <a:picLocks noChangeAspect="1"/>
              </p:cNvPicPr>
              <p:nvPr/>
            </p:nvPicPr>
            <p:blipFill rotWithShape="1">
              <a:blip r:embed="rId6">
                <a:extLst>
                  <a:ext uri="{28A0092B-C50C-407E-A947-70E740481C1C}">
                    <a14:useLocalDpi xmlns:a14="http://schemas.microsoft.com/office/drawing/2010/main" val="0"/>
                  </a:ext>
                </a:extLst>
              </a:blip>
              <a:srcRect l="76566" t="48378" b="46451"/>
              <a:stretch/>
            </p:blipFill>
            <p:spPr>
              <a:xfrm>
                <a:off x="7995338" y="9144787"/>
                <a:ext cx="2543754" cy="315767"/>
              </a:xfrm>
              <a:prstGeom prst="rect">
                <a:avLst/>
              </a:prstGeom>
            </p:spPr>
          </p:pic>
          <p:pic>
            <p:nvPicPr>
              <p:cNvPr id="30" name="Picture 29" descr="A screenshot of a cell phone&#10;&#10;Description automatically generated">
                <a:extLst>
                  <a:ext uri="{FF2B5EF4-FFF2-40B4-BE49-F238E27FC236}">
                    <a16:creationId xmlns:a16="http://schemas.microsoft.com/office/drawing/2014/main" id="{28768CEC-66F5-5A49-B525-7E0DD86FEE25}"/>
                  </a:ext>
                </a:extLst>
              </p:cNvPr>
              <p:cNvPicPr>
                <a:picLocks noChangeAspect="1"/>
              </p:cNvPicPr>
              <p:nvPr/>
            </p:nvPicPr>
            <p:blipFill rotWithShape="1">
              <a:blip r:embed="rId6">
                <a:extLst>
                  <a:ext uri="{28A0092B-C50C-407E-A947-70E740481C1C}">
                    <a14:useLocalDpi xmlns:a14="http://schemas.microsoft.com/office/drawing/2010/main" val="0"/>
                  </a:ext>
                </a:extLst>
              </a:blip>
              <a:srcRect l="77116" t="14678" r="4339" b="80561"/>
              <a:stretch/>
            </p:blipFill>
            <p:spPr>
              <a:xfrm>
                <a:off x="7990796" y="4584460"/>
                <a:ext cx="1905542" cy="275167"/>
              </a:xfrm>
              <a:prstGeom prst="rect">
                <a:avLst/>
              </a:prstGeom>
            </p:spPr>
          </p:pic>
        </p:grpSp>
        <p:sp>
          <p:nvSpPr>
            <p:cNvPr id="29" name="Rectangle 28">
              <a:extLst>
                <a:ext uri="{FF2B5EF4-FFF2-40B4-BE49-F238E27FC236}">
                  <a16:creationId xmlns:a16="http://schemas.microsoft.com/office/drawing/2014/main" id="{BF7C3A61-281B-5C44-B635-8044EACC9C95}"/>
                </a:ext>
              </a:extLst>
            </p:cNvPr>
            <p:cNvSpPr/>
            <p:nvPr/>
          </p:nvSpPr>
          <p:spPr>
            <a:xfrm>
              <a:off x="14732885" y="1843919"/>
              <a:ext cx="3950403" cy="8352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grpSp>
        <p:nvGrpSpPr>
          <p:cNvPr id="31" name="Group 30">
            <a:extLst>
              <a:ext uri="{FF2B5EF4-FFF2-40B4-BE49-F238E27FC236}">
                <a16:creationId xmlns:a16="http://schemas.microsoft.com/office/drawing/2014/main" id="{60B4DA9E-BA90-2D47-9BAC-7868478E2A9D}"/>
              </a:ext>
            </a:extLst>
          </p:cNvPr>
          <p:cNvGrpSpPr/>
          <p:nvPr/>
        </p:nvGrpSpPr>
        <p:grpSpPr>
          <a:xfrm>
            <a:off x="364964" y="676147"/>
            <a:ext cx="17474722" cy="2098461"/>
            <a:chOff x="364964" y="676147"/>
            <a:chExt cx="17474722" cy="2098461"/>
          </a:xfrm>
        </p:grpSpPr>
        <p:grpSp>
          <p:nvGrpSpPr>
            <p:cNvPr id="32" name="Group 31">
              <a:extLst>
                <a:ext uri="{FF2B5EF4-FFF2-40B4-BE49-F238E27FC236}">
                  <a16:creationId xmlns:a16="http://schemas.microsoft.com/office/drawing/2014/main" id="{0D3942E4-CC22-7940-B235-2F1C676C8D28}"/>
                </a:ext>
              </a:extLst>
            </p:cNvPr>
            <p:cNvGrpSpPr/>
            <p:nvPr/>
          </p:nvGrpSpPr>
          <p:grpSpPr>
            <a:xfrm>
              <a:off x="364964" y="676147"/>
              <a:ext cx="2133598" cy="2098461"/>
              <a:chOff x="110964" y="955547"/>
              <a:chExt cx="2133598" cy="2098461"/>
            </a:xfrm>
          </p:grpSpPr>
          <p:sp>
            <p:nvSpPr>
              <p:cNvPr id="34" name="Oval 33">
                <a:extLst>
                  <a:ext uri="{FF2B5EF4-FFF2-40B4-BE49-F238E27FC236}">
                    <a16:creationId xmlns:a16="http://schemas.microsoft.com/office/drawing/2014/main" id="{3A3386B7-9514-2744-A503-D2FDF6D12C9B}"/>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35" name="Picture 34">
                <a:extLst>
                  <a:ext uri="{FF2B5EF4-FFF2-40B4-BE49-F238E27FC236}">
                    <a16:creationId xmlns:a16="http://schemas.microsoft.com/office/drawing/2014/main" id="{881394E9-DFDC-AF42-B4F6-2277893808A1}"/>
                  </a:ext>
                </a:extLst>
              </p:cNvPr>
              <p:cNvPicPr>
                <a:picLocks noChangeAspect="1"/>
              </p:cNvPicPr>
              <p:nvPr/>
            </p:nvPicPr>
            <p:blipFill>
              <a:blip r:embed="rId7">
                <a:alphaModFix/>
                <a:duotone>
                  <a:schemeClr val="accent5">
                    <a:shade val="45000"/>
                    <a:satMod val="135000"/>
                  </a:schemeClr>
                  <a:prstClr val="white"/>
                </a:duotone>
                <a:extLst>
                  <a:ext uri="{BEBA8EAE-BF5A-486C-A8C5-ECC9F3942E4B}">
                    <a14:imgProps xmlns:a14="http://schemas.microsoft.com/office/drawing/2010/main">
                      <a14:imgLayer r:embed="rId8">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33" name="Straight Connector 32">
              <a:extLst>
                <a:ext uri="{FF2B5EF4-FFF2-40B4-BE49-F238E27FC236}">
                  <a16:creationId xmlns:a16="http://schemas.microsoft.com/office/drawing/2014/main" id="{41477572-07EF-AF43-9DDE-7B4E831BBB0D}"/>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36" name="TextBox 35">
            <a:extLst>
              <a:ext uri="{FF2B5EF4-FFF2-40B4-BE49-F238E27FC236}">
                <a16:creationId xmlns:a16="http://schemas.microsoft.com/office/drawing/2014/main" id="{5A8633B3-722A-A140-86A5-E0E58A3F7D7C}"/>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Tree>
    <p:extLst>
      <p:ext uri="{BB962C8B-B14F-4D97-AF65-F5344CB8AC3E}">
        <p14:creationId xmlns:p14="http://schemas.microsoft.com/office/powerpoint/2010/main" val="178457474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2" name="TextBox 1">
            <a:extLst>
              <a:ext uri="{FF2B5EF4-FFF2-40B4-BE49-F238E27FC236}">
                <a16:creationId xmlns:a16="http://schemas.microsoft.com/office/drawing/2014/main" id="{DC839C95-8A2D-1A47-A609-123E6F572F06}"/>
              </a:ext>
            </a:extLst>
          </p:cNvPr>
          <p:cNvSpPr txBox="1"/>
          <p:nvPr/>
        </p:nvSpPr>
        <p:spPr>
          <a:xfrm>
            <a:off x="5325387" y="5556354"/>
            <a:ext cx="10608659" cy="22334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spcBef>
                <a:spcPts val="1200"/>
              </a:spcBef>
              <a:spcAft>
                <a:spcPts val="1200"/>
              </a:spcAft>
              <a:buFont typeface="Wingdings" pitchFamily="2" charset="2"/>
              <a:defRPr sz="2800" b="0">
                <a:latin typeface="Arial Narrow" panose="020B0604020202020204" pitchFamily="34" charset="0"/>
                <a:cs typeface="Arial Narrow" panose="020B0604020202020204" pitchFamily="34" charset="0"/>
              </a:defRPr>
            </a:lvl1pPr>
          </a:lstStyle>
          <a:p>
            <a:r>
              <a:rPr lang="en-US" dirty="0"/>
              <a:t>20% of all tasks required leaving the ward. </a:t>
            </a:r>
          </a:p>
          <a:p>
            <a:r>
              <a:rPr lang="en-US" dirty="0"/>
              <a:t>Between being interrupted and having to leave the ward, </a:t>
            </a:r>
            <a:r>
              <a:rPr lang="en-US" b="1" dirty="0"/>
              <a:t>32% of all tasks collected were disrupted.</a:t>
            </a:r>
          </a:p>
        </p:txBody>
      </p:sp>
      <p:sp>
        <p:nvSpPr>
          <p:cNvPr id="30" name="TextBox 29">
            <a:extLst>
              <a:ext uri="{FF2B5EF4-FFF2-40B4-BE49-F238E27FC236}">
                <a16:creationId xmlns:a16="http://schemas.microsoft.com/office/drawing/2014/main" id="{1B5ACB34-D8B0-6E40-BD9F-48AB83A14134}"/>
              </a:ext>
            </a:extLst>
          </p:cNvPr>
          <p:cNvSpPr txBox="1"/>
          <p:nvPr/>
        </p:nvSpPr>
        <p:spPr>
          <a:xfrm>
            <a:off x="3568526" y="3624310"/>
            <a:ext cx="14613995" cy="78938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spcBef>
                <a:spcPts val="1200"/>
              </a:spcBef>
              <a:spcAft>
                <a:spcPts val="1200"/>
              </a:spcAft>
              <a:buFont typeface="Wingdings" pitchFamily="2" charset="2"/>
              <a:defRPr sz="2800" b="0">
                <a:latin typeface="Arial Narrow" panose="020B0604020202020204" pitchFamily="34" charset="0"/>
                <a:cs typeface="Arial Narrow" panose="020B0604020202020204" pitchFamily="34" charset="0"/>
              </a:defRPr>
            </a:lvl1pPr>
          </a:lstStyle>
          <a:p>
            <a:pPr algn="l">
              <a:spcBef>
                <a:spcPts val="600"/>
              </a:spcBef>
              <a:spcAft>
                <a:spcPts val="600"/>
              </a:spcAft>
            </a:pPr>
            <a:r>
              <a:rPr lang="en-US" dirty="0"/>
              <a:t>“I never </a:t>
            </a:r>
            <a:r>
              <a:rPr lang="en-US" dirty="0" err="1"/>
              <a:t>realised</a:t>
            </a:r>
            <a:r>
              <a:rPr lang="en-US" dirty="0"/>
              <a:t> how often I was interrupted until I started using the app.” </a:t>
            </a:r>
            <a:r>
              <a:rPr lang="en-US" dirty="0" err="1"/>
              <a:t>Kutupalong</a:t>
            </a:r>
            <a:r>
              <a:rPr lang="en-US" dirty="0"/>
              <a:t> nurse participant. </a:t>
            </a:r>
          </a:p>
        </p:txBody>
      </p:sp>
      <p:pic>
        <p:nvPicPr>
          <p:cNvPr id="3" name="Picture 2">
            <a:extLst>
              <a:ext uri="{FF2B5EF4-FFF2-40B4-BE49-F238E27FC236}">
                <a16:creationId xmlns:a16="http://schemas.microsoft.com/office/drawing/2014/main" id="{B0065BC2-673D-9E4D-A15D-A8539D9D3943}"/>
              </a:ext>
            </a:extLst>
          </p:cNvPr>
          <p:cNvPicPr>
            <a:picLocks noChangeAspect="1"/>
          </p:cNvPicPr>
          <p:nvPr/>
        </p:nvPicPr>
        <p:blipFill>
          <a:blip r:embed="rId7">
            <a:duotone>
              <a:schemeClr val="accent5">
                <a:shade val="45000"/>
                <a:satMod val="135000"/>
              </a:schemeClr>
              <a:prstClr val="white"/>
            </a:duotone>
            <a:alphaModFix amt="35000"/>
          </a:blip>
          <a:stretch>
            <a:fillRect/>
          </a:stretch>
        </p:blipFill>
        <p:spPr>
          <a:xfrm>
            <a:off x="1781012" y="3325314"/>
            <a:ext cx="1435100" cy="1625600"/>
          </a:xfrm>
          <a:prstGeom prst="rect">
            <a:avLst/>
          </a:prstGeom>
        </p:spPr>
      </p:pic>
      <p:sp>
        <p:nvSpPr>
          <p:cNvPr id="31" name="TextBox 30">
            <a:extLst>
              <a:ext uri="{FF2B5EF4-FFF2-40B4-BE49-F238E27FC236}">
                <a16:creationId xmlns:a16="http://schemas.microsoft.com/office/drawing/2014/main" id="{03F266EA-3121-6344-A04A-8F33DFCCF9BC}"/>
              </a:ext>
            </a:extLst>
          </p:cNvPr>
          <p:cNvSpPr txBox="1"/>
          <p:nvPr/>
        </p:nvSpPr>
        <p:spPr>
          <a:xfrm>
            <a:off x="4868187" y="11350990"/>
            <a:ext cx="11455401" cy="11267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buFont typeface="Wingdings" pitchFamily="2" charset="2"/>
              <a:defRPr sz="2800">
                <a:solidFill>
                  <a:srgbClr val="C00000"/>
                </a:solidFill>
                <a:latin typeface="Arial Narrow" panose="020B0604020202020204" pitchFamily="34" charset="0"/>
                <a:cs typeface="Arial Narrow" panose="020B0604020202020204" pitchFamily="34" charset="0"/>
              </a:defRPr>
            </a:lvl1pPr>
          </a:lstStyle>
          <a:p>
            <a:r>
              <a:rPr lang="en-US" dirty="0"/>
              <a:t>A data-driven approach to understand the existing nursing workload, can shed some light on how care is being delivered.</a:t>
            </a:r>
          </a:p>
        </p:txBody>
      </p:sp>
      <p:sp>
        <p:nvSpPr>
          <p:cNvPr id="33" name="Down Arrow 32">
            <a:extLst>
              <a:ext uri="{FF2B5EF4-FFF2-40B4-BE49-F238E27FC236}">
                <a16:creationId xmlns:a16="http://schemas.microsoft.com/office/drawing/2014/main" id="{C381606E-B57E-DF47-8E21-C760E421DFCD}"/>
              </a:ext>
            </a:extLst>
          </p:cNvPr>
          <p:cNvSpPr/>
          <p:nvPr/>
        </p:nvSpPr>
        <p:spPr>
          <a:xfrm>
            <a:off x="10172516" y="4630175"/>
            <a:ext cx="734734" cy="815284"/>
          </a:xfrm>
          <a:prstGeom prst="downArrow">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a:solidFill>
                <a:srgbClr val="000000"/>
              </a:solidFill>
              <a:latin typeface="Helvetica Neue LT Std 75 Bold"/>
              <a:ea typeface="Helvetica Neue LT Std 75 Bold"/>
              <a:cs typeface="Helvetica Neue LT Std 75 Bold"/>
              <a:sym typeface="Helvetica Neue LT Std 75 Bold"/>
            </a:endParaRPr>
          </a:p>
        </p:txBody>
      </p:sp>
      <p:sp>
        <p:nvSpPr>
          <p:cNvPr id="34" name="Down Arrow 33">
            <a:extLst>
              <a:ext uri="{FF2B5EF4-FFF2-40B4-BE49-F238E27FC236}">
                <a16:creationId xmlns:a16="http://schemas.microsoft.com/office/drawing/2014/main" id="{5C313314-071B-9044-A3B6-9FB1164A612B}"/>
              </a:ext>
            </a:extLst>
          </p:cNvPr>
          <p:cNvSpPr/>
          <p:nvPr/>
        </p:nvSpPr>
        <p:spPr>
          <a:xfrm>
            <a:off x="10172516" y="10298318"/>
            <a:ext cx="734734" cy="815284"/>
          </a:xfrm>
          <a:prstGeom prst="downArrow">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a:solidFill>
                <a:srgbClr val="000000"/>
              </a:solidFill>
              <a:latin typeface="Helvetica Neue LT Std 75 Bold"/>
              <a:ea typeface="Helvetica Neue LT Std 75 Bold"/>
              <a:cs typeface="Helvetica Neue LT Std 75 Bold"/>
              <a:sym typeface="Helvetica Neue LT Std 75 Bold"/>
            </a:endParaRPr>
          </a:p>
        </p:txBody>
      </p:sp>
      <p:sp>
        <p:nvSpPr>
          <p:cNvPr id="35" name="TextBox 34">
            <a:extLst>
              <a:ext uri="{FF2B5EF4-FFF2-40B4-BE49-F238E27FC236}">
                <a16:creationId xmlns:a16="http://schemas.microsoft.com/office/drawing/2014/main" id="{3C27CC06-376F-574C-B164-CE28BD57C1F4}"/>
              </a:ext>
            </a:extLst>
          </p:cNvPr>
          <p:cNvSpPr txBox="1"/>
          <p:nvPr/>
        </p:nvSpPr>
        <p:spPr>
          <a:xfrm>
            <a:off x="5503187" y="8723808"/>
            <a:ext cx="10820401" cy="14344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spcBef>
                <a:spcPts val="1200"/>
              </a:spcBef>
              <a:spcAft>
                <a:spcPts val="1200"/>
              </a:spcAft>
              <a:buFont typeface="Wingdings" pitchFamily="2" charset="2"/>
              <a:defRPr sz="2800" b="0">
                <a:latin typeface="Arial Narrow" panose="020B0604020202020204" pitchFamily="34" charset="0"/>
                <a:cs typeface="Arial Narrow" panose="020B0604020202020204" pitchFamily="34" charset="0"/>
              </a:defRPr>
            </a:lvl1pPr>
          </a:lstStyle>
          <a:p>
            <a:r>
              <a:rPr lang="en-US" dirty="0"/>
              <a:t>Frequent disruption to nursing processes can impact patient care, increasing potential for medical error, risk for patient harm and creates distress for the nurse.</a:t>
            </a:r>
            <a:endParaRPr lang="en-US" b="1" dirty="0"/>
          </a:p>
        </p:txBody>
      </p:sp>
      <p:sp>
        <p:nvSpPr>
          <p:cNvPr id="36" name="Down Arrow 35">
            <a:extLst>
              <a:ext uri="{FF2B5EF4-FFF2-40B4-BE49-F238E27FC236}">
                <a16:creationId xmlns:a16="http://schemas.microsoft.com/office/drawing/2014/main" id="{7FE5CC5B-91CA-4647-8AB4-6069A72E06CE}"/>
              </a:ext>
            </a:extLst>
          </p:cNvPr>
          <p:cNvSpPr/>
          <p:nvPr/>
        </p:nvSpPr>
        <p:spPr>
          <a:xfrm>
            <a:off x="10172516" y="7789848"/>
            <a:ext cx="734734" cy="815284"/>
          </a:xfrm>
          <a:prstGeom prst="downArrow">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a:solidFill>
                <a:srgbClr val="000000"/>
              </a:solidFill>
              <a:latin typeface="Helvetica Neue LT Std 75 Bold"/>
              <a:ea typeface="Helvetica Neue LT Std 75 Bold"/>
              <a:cs typeface="Helvetica Neue LT Std 75 Bold"/>
              <a:sym typeface="Helvetica Neue LT Std 75 Bold"/>
            </a:endParaRPr>
          </a:p>
        </p:txBody>
      </p:sp>
    </p:spTree>
    <p:extLst>
      <p:ext uri="{BB962C8B-B14F-4D97-AF65-F5344CB8AC3E}">
        <p14:creationId xmlns:p14="http://schemas.microsoft.com/office/powerpoint/2010/main" val="28892191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screenshot of a cell phone&#10;&#10;Description automatically generated">
            <a:extLst>
              <a:ext uri="{FF2B5EF4-FFF2-40B4-BE49-F238E27FC236}">
                <a16:creationId xmlns:a16="http://schemas.microsoft.com/office/drawing/2014/main" id="{2C070411-0328-AB47-8F70-620ACCFE7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5126" y="2659505"/>
            <a:ext cx="7915769" cy="8104649"/>
          </a:xfrm>
          <a:prstGeom prst="rect">
            <a:avLst/>
          </a:prstGeom>
        </p:spPr>
      </p:pic>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6">
                <a:alphaModFix/>
                <a:duotone>
                  <a:schemeClr val="accent5">
                    <a:shade val="45000"/>
                    <a:satMod val="135000"/>
                  </a:schemeClr>
                  <a:prstClr val="white"/>
                </a:duotone>
                <a:extLst>
                  <a:ext uri="{BEBA8EAE-BF5A-486C-A8C5-ECC9F3942E4B}">
                    <a14:imgProps xmlns:a14="http://schemas.microsoft.com/office/drawing/2010/main">
                      <a14:imgLayer r:embed="rId7">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3" name="Rectangle 2">
            <a:extLst>
              <a:ext uri="{FF2B5EF4-FFF2-40B4-BE49-F238E27FC236}">
                <a16:creationId xmlns:a16="http://schemas.microsoft.com/office/drawing/2014/main" id="{D783986B-FF4F-D64C-8CE7-FE6FD46560C0}"/>
              </a:ext>
            </a:extLst>
          </p:cNvPr>
          <p:cNvSpPr/>
          <p:nvPr/>
        </p:nvSpPr>
        <p:spPr>
          <a:xfrm>
            <a:off x="938495" y="5284938"/>
            <a:ext cx="7137399" cy="40149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dirty="0">
                <a:latin typeface="Arial Narrow" panose="020B0604020202020204" pitchFamily="34" charset="0"/>
                <a:cs typeface="Arial Narrow" panose="020B0604020202020204" pitchFamily="34" charset="0"/>
              </a:rPr>
              <a:t>On average 20% of all tasks conducted required nurses to leave the ward.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&gt;21% of tasks conducted when only one nurse on the ward required leaving the ward.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&gt;14% of tasks conducted when two nurses on the ward required leaving the ward. </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pic>
        <p:nvPicPr>
          <p:cNvPr id="11" name="Picture 10" descr="A picture containing knife&#10;&#10;Description automatically generated">
            <a:extLst>
              <a:ext uri="{FF2B5EF4-FFF2-40B4-BE49-F238E27FC236}">
                <a16:creationId xmlns:a16="http://schemas.microsoft.com/office/drawing/2014/main" id="{5B69A37C-128B-FD46-B8A2-415B0485D2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788883" y="10885962"/>
            <a:ext cx="3987800" cy="1257300"/>
          </a:xfrm>
          <a:prstGeom prst="rect">
            <a:avLst/>
          </a:prstGeom>
        </p:spPr>
      </p:pic>
      <p:cxnSp>
        <p:nvCxnSpPr>
          <p:cNvPr id="14" name="Straight Arrow Connector 13">
            <a:extLst>
              <a:ext uri="{FF2B5EF4-FFF2-40B4-BE49-F238E27FC236}">
                <a16:creationId xmlns:a16="http://schemas.microsoft.com/office/drawing/2014/main" id="{161D9FAB-5500-264B-A345-C75BBFC75BCC}"/>
              </a:ext>
            </a:extLst>
          </p:cNvPr>
          <p:cNvCxnSpPr>
            <a:cxnSpLocks/>
          </p:cNvCxnSpPr>
          <p:nvPr/>
        </p:nvCxnSpPr>
        <p:spPr>
          <a:xfrm>
            <a:off x="9484581" y="3793564"/>
            <a:ext cx="838200" cy="430609"/>
          </a:xfrm>
          <a:prstGeom prst="straightConnector1">
            <a:avLst/>
          </a:prstGeom>
          <a:noFill/>
          <a:ln w="60325" cap="flat">
            <a:solidFill>
              <a:srgbClr val="C00000"/>
            </a:solidFill>
            <a:prstDash val="solid"/>
            <a:round/>
            <a:headEnd type="none" w="med" len="med"/>
            <a:tailEnd type="triangle" w="med" len="med"/>
          </a:ln>
          <a:effectLst/>
          <a:sp3d/>
        </p:spPr>
        <p:style>
          <a:lnRef idx="0">
            <a:scrgbClr r="0" g="0" b="0"/>
          </a:lnRef>
          <a:fillRef idx="0">
            <a:scrgbClr r="0" g="0" b="0"/>
          </a:fillRef>
          <a:effectRef idx="0">
            <a:scrgbClr r="0" g="0" b="0"/>
          </a:effectRef>
          <a:fontRef idx="none"/>
        </p:style>
      </p:cxnSp>
      <p:sp>
        <p:nvSpPr>
          <p:cNvPr id="12" name="Rectangle 11">
            <a:extLst>
              <a:ext uri="{FF2B5EF4-FFF2-40B4-BE49-F238E27FC236}">
                <a16:creationId xmlns:a16="http://schemas.microsoft.com/office/drawing/2014/main" id="{5C443577-B26B-574A-ADCE-0C291B11B4CC}"/>
              </a:ext>
            </a:extLst>
          </p:cNvPr>
          <p:cNvSpPr/>
          <p:nvPr/>
        </p:nvSpPr>
        <p:spPr>
          <a:xfrm>
            <a:off x="10561795" y="4265551"/>
            <a:ext cx="2057400" cy="1088483"/>
          </a:xfrm>
          <a:prstGeom prst="rect">
            <a:avLst/>
          </a:prstGeom>
          <a:noFill/>
          <a:ln w="57150"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1" name="Rectangle 30">
            <a:extLst>
              <a:ext uri="{FF2B5EF4-FFF2-40B4-BE49-F238E27FC236}">
                <a16:creationId xmlns:a16="http://schemas.microsoft.com/office/drawing/2014/main" id="{37C074FD-F0E5-814D-985B-F0081DE6323C}"/>
              </a:ext>
            </a:extLst>
          </p:cNvPr>
          <p:cNvSpPr/>
          <p:nvPr/>
        </p:nvSpPr>
        <p:spPr>
          <a:xfrm>
            <a:off x="6781129" y="2641969"/>
            <a:ext cx="3159582" cy="21360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pPr>
            <a:r>
              <a:rPr lang="en-GB" sz="2400" b="0" dirty="0">
                <a:latin typeface="Arial Narrow" panose="020B0604020202020204" pitchFamily="34" charset="0"/>
                <a:cs typeface="Arial Narrow" panose="020B0604020202020204" pitchFamily="34" charset="0"/>
              </a:rPr>
              <a:t>Percentage of tasks where the ward was left unattended</a:t>
            </a:r>
          </a:p>
          <a:p>
            <a:pPr>
              <a:lnSpc>
                <a:spcPct val="114000"/>
              </a:lnSpc>
              <a:spcBef>
                <a:spcPts val="1200"/>
              </a:spcBef>
              <a:spcAft>
                <a:spcPts val="1200"/>
              </a:spcAft>
            </a:pPr>
            <a:r>
              <a:rPr lang="en-GB" sz="2400" b="0" dirty="0">
                <a:latin typeface="Arial Narrow" panose="020B0604020202020204" pitchFamily="34" charset="0"/>
                <a:cs typeface="Arial Narrow" panose="020B0604020202020204" pitchFamily="34" charset="0"/>
              </a:rPr>
              <a:t>(n=0)</a:t>
            </a:r>
          </a:p>
        </p:txBody>
      </p:sp>
      <p:sp>
        <p:nvSpPr>
          <p:cNvPr id="32" name="Rectangle 31">
            <a:extLst>
              <a:ext uri="{FF2B5EF4-FFF2-40B4-BE49-F238E27FC236}">
                <a16:creationId xmlns:a16="http://schemas.microsoft.com/office/drawing/2014/main" id="{4FAFDB0F-91D2-C244-BD46-F774E79598AB}"/>
              </a:ext>
            </a:extLst>
          </p:cNvPr>
          <p:cNvSpPr/>
          <p:nvPr/>
        </p:nvSpPr>
        <p:spPr>
          <a:xfrm>
            <a:off x="12699999" y="4214751"/>
            <a:ext cx="1874995" cy="1088483"/>
          </a:xfrm>
          <a:prstGeom prst="rect">
            <a:avLst/>
          </a:prstGeom>
          <a:noFill/>
          <a:ln w="57150" cap="flat">
            <a:solidFill>
              <a:srgbClr val="C0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cxnSp>
        <p:nvCxnSpPr>
          <p:cNvPr id="33" name="Straight Arrow Connector 32">
            <a:extLst>
              <a:ext uri="{FF2B5EF4-FFF2-40B4-BE49-F238E27FC236}">
                <a16:creationId xmlns:a16="http://schemas.microsoft.com/office/drawing/2014/main" id="{6034359F-E8DD-1448-BFAF-B3FF3F7C19F1}"/>
              </a:ext>
            </a:extLst>
          </p:cNvPr>
          <p:cNvCxnSpPr>
            <a:cxnSpLocks/>
          </p:cNvCxnSpPr>
          <p:nvPr/>
        </p:nvCxnSpPr>
        <p:spPr>
          <a:xfrm flipH="1">
            <a:off x="14574995" y="3572384"/>
            <a:ext cx="940392" cy="642367"/>
          </a:xfrm>
          <a:prstGeom prst="straightConnector1">
            <a:avLst/>
          </a:prstGeom>
          <a:noFill/>
          <a:ln w="60325" cap="flat">
            <a:solidFill>
              <a:srgbClr val="C00000"/>
            </a:solidFill>
            <a:prstDash val="solid"/>
            <a:round/>
            <a:headEnd type="none" w="med" len="med"/>
            <a:tailEnd type="triangle" w="med" len="med"/>
          </a:ln>
          <a:effectLst/>
          <a:sp3d/>
        </p:spPr>
        <p:style>
          <a:lnRef idx="0">
            <a:scrgbClr r="0" g="0" b="0"/>
          </a:lnRef>
          <a:fillRef idx="0">
            <a:scrgbClr r="0" g="0" b="0"/>
          </a:fillRef>
          <a:effectRef idx="0">
            <a:scrgbClr r="0" g="0" b="0"/>
          </a:effectRef>
          <a:fontRef idx="none"/>
        </p:style>
      </p:cxnSp>
      <p:sp>
        <p:nvSpPr>
          <p:cNvPr id="34" name="Rectangle 33">
            <a:extLst>
              <a:ext uri="{FF2B5EF4-FFF2-40B4-BE49-F238E27FC236}">
                <a16:creationId xmlns:a16="http://schemas.microsoft.com/office/drawing/2014/main" id="{A46292D0-A7C2-5243-BF4A-F8C945CB2355}"/>
              </a:ext>
            </a:extLst>
          </p:cNvPr>
          <p:cNvSpPr/>
          <p:nvPr/>
        </p:nvSpPr>
        <p:spPr>
          <a:xfrm>
            <a:off x="15288393" y="2022185"/>
            <a:ext cx="3159582" cy="21360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pPr>
            <a:r>
              <a:rPr lang="en-GB" sz="2400" b="0" dirty="0">
                <a:latin typeface="Arial Narrow" panose="020B0604020202020204" pitchFamily="34" charset="0"/>
                <a:cs typeface="Arial Narrow" panose="020B0604020202020204" pitchFamily="34" charset="0"/>
              </a:rPr>
              <a:t>Percentage of tasks where the ward was left understaffed</a:t>
            </a:r>
          </a:p>
          <a:p>
            <a:pPr>
              <a:lnSpc>
                <a:spcPct val="114000"/>
              </a:lnSpc>
              <a:spcBef>
                <a:spcPts val="1200"/>
              </a:spcBef>
              <a:spcAft>
                <a:spcPts val="1200"/>
              </a:spcAft>
            </a:pPr>
            <a:r>
              <a:rPr lang="en-GB" sz="2400" b="0" dirty="0">
                <a:latin typeface="Arial Narrow" panose="020B0604020202020204" pitchFamily="34" charset="0"/>
                <a:cs typeface="Arial Narrow" panose="020B0604020202020204" pitchFamily="34" charset="0"/>
              </a:rPr>
              <a:t>(n=1)</a:t>
            </a:r>
          </a:p>
        </p:txBody>
      </p:sp>
    </p:spTree>
    <p:extLst>
      <p:ext uri="{BB962C8B-B14F-4D97-AF65-F5344CB8AC3E}">
        <p14:creationId xmlns:p14="http://schemas.microsoft.com/office/powerpoint/2010/main" val="3700708826"/>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3" name="Rectangle 2">
            <a:extLst>
              <a:ext uri="{FF2B5EF4-FFF2-40B4-BE49-F238E27FC236}">
                <a16:creationId xmlns:a16="http://schemas.microsoft.com/office/drawing/2014/main" id="{D783986B-FF4F-D64C-8CE7-FE6FD46560C0}"/>
              </a:ext>
            </a:extLst>
          </p:cNvPr>
          <p:cNvSpPr/>
          <p:nvPr/>
        </p:nvSpPr>
        <p:spPr>
          <a:xfrm>
            <a:off x="386911" y="4811130"/>
            <a:ext cx="6859361" cy="29081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On average, during drug round, vital sign round, drug individual administration, and vital sign individual tasks, nurses left the ward circa 24%, 25%, 24% and 20% respectively in order to complete the task. </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pic>
        <p:nvPicPr>
          <p:cNvPr id="5" name="Picture 4" descr="A screenshot of a cell phone&#10;&#10;Description automatically generated">
            <a:extLst>
              <a:ext uri="{FF2B5EF4-FFF2-40B4-BE49-F238E27FC236}">
                <a16:creationId xmlns:a16="http://schemas.microsoft.com/office/drawing/2014/main" id="{E39859B1-7A31-0C4C-8D74-752006D712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68218" y="2684905"/>
            <a:ext cx="11890901" cy="8580901"/>
          </a:xfrm>
          <a:prstGeom prst="rect">
            <a:avLst/>
          </a:prstGeom>
        </p:spPr>
      </p:pic>
      <p:sp>
        <p:nvSpPr>
          <p:cNvPr id="20" name="Down Arrow 19">
            <a:extLst>
              <a:ext uri="{FF2B5EF4-FFF2-40B4-BE49-F238E27FC236}">
                <a16:creationId xmlns:a16="http://schemas.microsoft.com/office/drawing/2014/main" id="{B22A1921-E0DF-3A49-AF36-2D3B1F9547DB}"/>
              </a:ext>
            </a:extLst>
          </p:cNvPr>
          <p:cNvSpPr/>
          <p:nvPr/>
        </p:nvSpPr>
        <p:spPr>
          <a:xfrm>
            <a:off x="3160435" y="7616952"/>
            <a:ext cx="734734" cy="815284"/>
          </a:xfrm>
          <a:prstGeom prst="downArrow">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a:solidFill>
                <a:srgbClr val="000000"/>
              </a:solidFill>
              <a:latin typeface="Helvetica Neue LT Std 75 Bold"/>
              <a:ea typeface="Helvetica Neue LT Std 75 Bold"/>
              <a:cs typeface="Helvetica Neue LT Std 75 Bold"/>
              <a:sym typeface="Helvetica Neue LT Std 75 Bold"/>
            </a:endParaRPr>
          </a:p>
        </p:txBody>
      </p:sp>
      <p:sp>
        <p:nvSpPr>
          <p:cNvPr id="21" name="TextBox 20">
            <a:extLst>
              <a:ext uri="{FF2B5EF4-FFF2-40B4-BE49-F238E27FC236}">
                <a16:creationId xmlns:a16="http://schemas.microsoft.com/office/drawing/2014/main" id="{0A1017A8-3FD8-D348-BF74-CAAC5D1639D9}"/>
              </a:ext>
            </a:extLst>
          </p:cNvPr>
          <p:cNvSpPr txBox="1"/>
          <p:nvPr/>
        </p:nvSpPr>
        <p:spPr>
          <a:xfrm>
            <a:off x="762474" y="8575505"/>
            <a:ext cx="5731036" cy="6354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buFont typeface="Wingdings" pitchFamily="2" charset="2"/>
              <a:defRPr sz="2800">
                <a:solidFill>
                  <a:srgbClr val="C00000"/>
                </a:solidFill>
                <a:latin typeface="Arial Narrow" panose="020B0604020202020204" pitchFamily="34" charset="0"/>
                <a:cs typeface="Arial Narrow" panose="020B0604020202020204" pitchFamily="34" charset="0"/>
              </a:defRPr>
            </a:lvl1pPr>
          </a:lstStyle>
          <a:p>
            <a:r>
              <a:rPr lang="en-US" dirty="0"/>
              <a:t>Task with direct impact to patient care</a:t>
            </a:r>
          </a:p>
        </p:txBody>
      </p:sp>
    </p:spTree>
    <p:extLst>
      <p:ext uri="{BB962C8B-B14F-4D97-AF65-F5344CB8AC3E}">
        <p14:creationId xmlns:p14="http://schemas.microsoft.com/office/powerpoint/2010/main" val="397016726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4" name="Rectangle 3">
            <a:extLst>
              <a:ext uri="{FF2B5EF4-FFF2-40B4-BE49-F238E27FC236}">
                <a16:creationId xmlns:a16="http://schemas.microsoft.com/office/drawing/2014/main" id="{950ABECC-C7B2-D846-9EB3-888E80F835EA}"/>
              </a:ext>
            </a:extLst>
          </p:cNvPr>
          <p:cNvSpPr/>
          <p:nvPr/>
        </p:nvSpPr>
        <p:spPr>
          <a:xfrm>
            <a:off x="1431763" y="3307140"/>
            <a:ext cx="17521859" cy="62284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The main medical supplies (medication, icebox with open medication, materials, paperwork and stationery) were kept on the under 5 years ward. Although the over 5 ward, which often only had one nurse on shift, had a small supply they would have to leave the ward: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  Before each medication round to collect medication either from the icebox or the cupboard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  </a:t>
            </a:r>
            <a:r>
              <a:rPr lang="en-GB" sz="2800" dirty="0">
                <a:latin typeface="Arial Narrow" panose="020B0604020202020204" pitchFamily="34" charset="0"/>
                <a:cs typeface="Arial Narrow" panose="020B0604020202020204" pitchFamily="34" charset="0"/>
              </a:rPr>
              <a:t>Before vital sign rounds to collect the pulse oximeter and/or additional vital sign charts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  During admissions as the patient forms and registration book were kept on the under 5 years ward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  During discharging a patient as the filing system for discharged patients and the registration book were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kept on the under 5 years ward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  For additional materials required such as gloves or cotton wool. </a:t>
            </a:r>
          </a:p>
        </p:txBody>
      </p:sp>
      <p:sp>
        <p:nvSpPr>
          <p:cNvPr id="19" name="Down Arrow 18">
            <a:extLst>
              <a:ext uri="{FF2B5EF4-FFF2-40B4-BE49-F238E27FC236}">
                <a16:creationId xmlns:a16="http://schemas.microsoft.com/office/drawing/2014/main" id="{7FF1C4CE-81C2-A44B-9ECA-B357DA4F49BA}"/>
              </a:ext>
            </a:extLst>
          </p:cNvPr>
          <p:cNvSpPr/>
          <p:nvPr/>
        </p:nvSpPr>
        <p:spPr>
          <a:xfrm>
            <a:off x="8443635" y="9603788"/>
            <a:ext cx="734734" cy="815284"/>
          </a:xfrm>
          <a:prstGeom prst="downArrow">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a:solidFill>
                <a:srgbClr val="000000"/>
              </a:solidFill>
              <a:latin typeface="Helvetica Neue LT Std 75 Bold"/>
              <a:ea typeface="Helvetica Neue LT Std 75 Bold"/>
              <a:cs typeface="Helvetica Neue LT Std 75 Bold"/>
              <a:sym typeface="Helvetica Neue LT Std 75 Bold"/>
            </a:endParaRPr>
          </a:p>
        </p:txBody>
      </p:sp>
      <p:sp>
        <p:nvSpPr>
          <p:cNvPr id="20" name="TextBox 19">
            <a:extLst>
              <a:ext uri="{FF2B5EF4-FFF2-40B4-BE49-F238E27FC236}">
                <a16:creationId xmlns:a16="http://schemas.microsoft.com/office/drawing/2014/main" id="{2AF0F394-8735-5648-9B0F-7E99BF401E24}"/>
              </a:ext>
            </a:extLst>
          </p:cNvPr>
          <p:cNvSpPr txBox="1"/>
          <p:nvPr/>
        </p:nvSpPr>
        <p:spPr>
          <a:xfrm>
            <a:off x="4962206" y="10562341"/>
            <a:ext cx="8432326" cy="6354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nSpc>
                <a:spcPct val="114000"/>
              </a:lnSpc>
              <a:buFont typeface="Wingdings" pitchFamily="2" charset="2"/>
              <a:defRPr sz="2800">
                <a:solidFill>
                  <a:srgbClr val="C00000"/>
                </a:solidFill>
                <a:latin typeface="Arial Narrow" panose="020B0604020202020204" pitchFamily="34" charset="0"/>
                <a:cs typeface="Arial Narrow" panose="020B0604020202020204" pitchFamily="34" charset="0"/>
              </a:defRPr>
            </a:lvl1pPr>
          </a:lstStyle>
          <a:p>
            <a:r>
              <a:rPr lang="en-US" dirty="0"/>
              <a:t>Improving processes by taking a data-driven approach</a:t>
            </a:r>
          </a:p>
        </p:txBody>
      </p:sp>
    </p:spTree>
    <p:extLst>
      <p:ext uri="{BB962C8B-B14F-4D97-AF65-F5344CB8AC3E}">
        <p14:creationId xmlns:p14="http://schemas.microsoft.com/office/powerpoint/2010/main" val="347353841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3" name="Rectangle 2">
            <a:extLst>
              <a:ext uri="{FF2B5EF4-FFF2-40B4-BE49-F238E27FC236}">
                <a16:creationId xmlns:a16="http://schemas.microsoft.com/office/drawing/2014/main" id="{D783986B-FF4F-D64C-8CE7-FE6FD46560C0}"/>
              </a:ext>
            </a:extLst>
          </p:cNvPr>
          <p:cNvSpPr/>
          <p:nvPr/>
        </p:nvSpPr>
        <p:spPr>
          <a:xfrm>
            <a:off x="380450" y="5610650"/>
            <a:ext cx="5115253" cy="17422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Vital sign round 12% interruption rate</a:t>
            </a:r>
          </a:p>
          <a:p>
            <a:pPr>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Drug round 14% interruption rate </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pic>
        <p:nvPicPr>
          <p:cNvPr id="4" name="Picture 3" descr="A close up of a device&#10;&#10;Description automatically generated">
            <a:extLst>
              <a:ext uri="{FF2B5EF4-FFF2-40B4-BE49-F238E27FC236}">
                <a16:creationId xmlns:a16="http://schemas.microsoft.com/office/drawing/2014/main" id="{1F4B6C37-9F60-3D4F-BDC3-ABACE6EEC4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03109" y="3173782"/>
            <a:ext cx="13109533" cy="8464533"/>
          </a:xfrm>
          <a:prstGeom prst="rect">
            <a:avLst/>
          </a:prstGeom>
        </p:spPr>
      </p:pic>
    </p:spTree>
    <p:extLst>
      <p:ext uri="{BB962C8B-B14F-4D97-AF65-F5344CB8AC3E}">
        <p14:creationId xmlns:p14="http://schemas.microsoft.com/office/powerpoint/2010/main" val="403605115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2">
                <a:alphaModFix/>
                <a:duotone>
                  <a:schemeClr val="accent5">
                    <a:shade val="45000"/>
                    <a:satMod val="135000"/>
                  </a:schemeClr>
                  <a:prstClr val="white"/>
                </a:duotone>
                <a:extLst>
                  <a:ext uri="{BEBA8EAE-BF5A-486C-A8C5-ECC9F3942E4B}">
                    <a14:imgProps xmlns:a14="http://schemas.microsoft.com/office/drawing/2010/main">
                      <a14:imgLayer r:embed="rId3">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sp>
        <p:nvSpPr>
          <p:cNvPr id="2" name="Rectangle 1">
            <a:extLst>
              <a:ext uri="{FF2B5EF4-FFF2-40B4-BE49-F238E27FC236}">
                <a16:creationId xmlns:a16="http://schemas.microsoft.com/office/drawing/2014/main" id="{FA7B9C68-620B-014F-9A97-278EB2B70B7A}"/>
              </a:ext>
            </a:extLst>
          </p:cNvPr>
          <p:cNvSpPr/>
          <p:nvPr/>
        </p:nvSpPr>
        <p:spPr>
          <a:xfrm>
            <a:off x="686894" y="5291202"/>
            <a:ext cx="7486164" cy="5796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dirty="0">
                <a:latin typeface="Arial Narrow" panose="020B0604020202020204" pitchFamily="34" charset="0"/>
                <a:cs typeface="Arial Narrow" panose="020B0604020202020204" pitchFamily="34" charset="0"/>
              </a:rPr>
              <a:t>Handovers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On average verbal bedside handovers between the day and night shifts took 8 minutes for up to 14 patients.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On the Nursing Intervention Classification (NIC) where a set of activities were assigned a duration range in minutes, handover averaged between 31-45 minutes.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There was no allocated time for handovers between shifts and  there was no standard process of how a handover should be conducted. </a:t>
            </a:r>
          </a:p>
        </p:txBody>
      </p:sp>
      <p:grpSp>
        <p:nvGrpSpPr>
          <p:cNvPr id="20" name="Group 19">
            <a:extLst>
              <a:ext uri="{FF2B5EF4-FFF2-40B4-BE49-F238E27FC236}">
                <a16:creationId xmlns:a16="http://schemas.microsoft.com/office/drawing/2014/main" id="{566C33E3-054E-2543-A91A-D5A08F278801}"/>
              </a:ext>
            </a:extLst>
          </p:cNvPr>
          <p:cNvGrpSpPr/>
          <p:nvPr/>
        </p:nvGrpSpPr>
        <p:grpSpPr>
          <a:xfrm>
            <a:off x="9145126" y="724398"/>
            <a:ext cx="16125868" cy="10452738"/>
            <a:chOff x="2399876" y="342262"/>
            <a:chExt cx="16125868" cy="10452738"/>
          </a:xfrm>
        </p:grpSpPr>
        <p:grpSp>
          <p:nvGrpSpPr>
            <p:cNvPr id="21" name="Group 20">
              <a:extLst>
                <a:ext uri="{FF2B5EF4-FFF2-40B4-BE49-F238E27FC236}">
                  <a16:creationId xmlns:a16="http://schemas.microsoft.com/office/drawing/2014/main" id="{566ACEA4-80DF-9E47-8B1A-E3A9456B33A8}"/>
                </a:ext>
              </a:extLst>
            </p:cNvPr>
            <p:cNvGrpSpPr/>
            <p:nvPr/>
          </p:nvGrpSpPr>
          <p:grpSpPr>
            <a:xfrm>
              <a:off x="2399876" y="1803870"/>
              <a:ext cx="16125868" cy="8991130"/>
              <a:chOff x="2399876" y="1803870"/>
              <a:chExt cx="16125868" cy="8991130"/>
            </a:xfrm>
          </p:grpSpPr>
          <p:pic>
            <p:nvPicPr>
              <p:cNvPr id="30" name="Picture 29" descr="A screenshot of a cell phone&#10;&#10;Description automatically generated">
                <a:extLst>
                  <a:ext uri="{FF2B5EF4-FFF2-40B4-BE49-F238E27FC236}">
                    <a16:creationId xmlns:a16="http://schemas.microsoft.com/office/drawing/2014/main" id="{50E1EEF1-54A0-DD42-833E-9DA9E7B0C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9876" y="1803870"/>
                <a:ext cx="15984229" cy="8991130"/>
              </a:xfrm>
              <a:prstGeom prst="rect">
                <a:avLst/>
              </a:prstGeom>
            </p:spPr>
          </p:pic>
          <p:sp>
            <p:nvSpPr>
              <p:cNvPr id="36" name="Rectangle 35">
                <a:extLst>
                  <a:ext uri="{FF2B5EF4-FFF2-40B4-BE49-F238E27FC236}">
                    <a16:creationId xmlns:a16="http://schemas.microsoft.com/office/drawing/2014/main" id="{7FB78927-9416-0A46-A737-D1980BE15183}"/>
                  </a:ext>
                </a:extLst>
              </p:cNvPr>
              <p:cNvSpPr/>
              <p:nvPr/>
            </p:nvSpPr>
            <p:spPr>
              <a:xfrm>
                <a:off x="14701718" y="4563366"/>
                <a:ext cx="3824026" cy="5616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sp>
          <p:nvSpPr>
            <p:cNvPr id="22" name="Rectangle 21">
              <a:extLst>
                <a:ext uri="{FF2B5EF4-FFF2-40B4-BE49-F238E27FC236}">
                  <a16:creationId xmlns:a16="http://schemas.microsoft.com/office/drawing/2014/main" id="{9FF84EA3-EF52-AA4A-9F6E-C884AC103411}"/>
                </a:ext>
              </a:extLst>
            </p:cNvPr>
            <p:cNvSpPr/>
            <p:nvPr/>
          </p:nvSpPr>
          <p:spPr>
            <a:xfrm>
              <a:off x="14691036" y="342262"/>
              <a:ext cx="3578675"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spTree>
    <p:extLst>
      <p:ext uri="{BB962C8B-B14F-4D97-AF65-F5344CB8AC3E}">
        <p14:creationId xmlns:p14="http://schemas.microsoft.com/office/powerpoint/2010/main" val="292127579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2">
                <a:alphaModFix/>
                <a:duotone>
                  <a:schemeClr val="accent5">
                    <a:shade val="45000"/>
                    <a:satMod val="135000"/>
                  </a:schemeClr>
                  <a:prstClr val="white"/>
                </a:duotone>
                <a:extLst>
                  <a:ext uri="{BEBA8EAE-BF5A-486C-A8C5-ECC9F3942E4B}">
                    <a14:imgProps xmlns:a14="http://schemas.microsoft.com/office/drawing/2010/main">
                      <a14:imgLayer r:embed="rId3">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sp>
        <p:nvSpPr>
          <p:cNvPr id="2" name="Rectangle 1">
            <a:extLst>
              <a:ext uri="{FF2B5EF4-FFF2-40B4-BE49-F238E27FC236}">
                <a16:creationId xmlns:a16="http://schemas.microsoft.com/office/drawing/2014/main" id="{FA7B9C68-620B-014F-9A97-278EB2B70B7A}"/>
              </a:ext>
            </a:extLst>
          </p:cNvPr>
          <p:cNvSpPr/>
          <p:nvPr/>
        </p:nvSpPr>
        <p:spPr>
          <a:xfrm>
            <a:off x="686894" y="5291202"/>
            <a:ext cx="7486164" cy="5796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dirty="0">
                <a:latin typeface="Arial Narrow" panose="020B0604020202020204" pitchFamily="34" charset="0"/>
                <a:cs typeface="Arial Narrow" panose="020B0604020202020204" pitchFamily="34" charset="0"/>
              </a:rPr>
              <a:t>Handovers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On average verbal bedside handovers between the day and night shifts took 8 minutes for up to 14 patients.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On the Nursing Intervention Classification (NIC) where a set of activities were assigned a duration range in minutes, handover averaged between 31-45 minutes. </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There was no allocated time for handovers between shifts and  there was no standard process of how a handover should be conducted. </a:t>
            </a:r>
          </a:p>
        </p:txBody>
      </p:sp>
      <p:grpSp>
        <p:nvGrpSpPr>
          <p:cNvPr id="20" name="Group 19">
            <a:extLst>
              <a:ext uri="{FF2B5EF4-FFF2-40B4-BE49-F238E27FC236}">
                <a16:creationId xmlns:a16="http://schemas.microsoft.com/office/drawing/2014/main" id="{566C33E3-054E-2543-A91A-D5A08F278801}"/>
              </a:ext>
            </a:extLst>
          </p:cNvPr>
          <p:cNvGrpSpPr/>
          <p:nvPr/>
        </p:nvGrpSpPr>
        <p:grpSpPr>
          <a:xfrm>
            <a:off x="9145126" y="724398"/>
            <a:ext cx="16125868" cy="10452738"/>
            <a:chOff x="2399876" y="342262"/>
            <a:chExt cx="16125868" cy="10452738"/>
          </a:xfrm>
        </p:grpSpPr>
        <p:grpSp>
          <p:nvGrpSpPr>
            <p:cNvPr id="21" name="Group 20">
              <a:extLst>
                <a:ext uri="{FF2B5EF4-FFF2-40B4-BE49-F238E27FC236}">
                  <a16:creationId xmlns:a16="http://schemas.microsoft.com/office/drawing/2014/main" id="{566ACEA4-80DF-9E47-8B1A-E3A9456B33A8}"/>
                </a:ext>
              </a:extLst>
            </p:cNvPr>
            <p:cNvGrpSpPr/>
            <p:nvPr/>
          </p:nvGrpSpPr>
          <p:grpSpPr>
            <a:xfrm>
              <a:off x="2399876" y="1803870"/>
              <a:ext cx="16125868" cy="8991130"/>
              <a:chOff x="2399876" y="1803870"/>
              <a:chExt cx="16125868" cy="8991130"/>
            </a:xfrm>
          </p:grpSpPr>
          <p:pic>
            <p:nvPicPr>
              <p:cNvPr id="30" name="Picture 29" descr="A screenshot of a cell phone&#10;&#10;Description automatically generated">
                <a:extLst>
                  <a:ext uri="{FF2B5EF4-FFF2-40B4-BE49-F238E27FC236}">
                    <a16:creationId xmlns:a16="http://schemas.microsoft.com/office/drawing/2014/main" id="{50E1EEF1-54A0-DD42-833E-9DA9E7B0CF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9876" y="1803870"/>
                <a:ext cx="15984229" cy="8991130"/>
              </a:xfrm>
              <a:prstGeom prst="rect">
                <a:avLst/>
              </a:prstGeom>
            </p:spPr>
          </p:pic>
          <p:sp>
            <p:nvSpPr>
              <p:cNvPr id="31" name="Rectangle 30">
                <a:extLst>
                  <a:ext uri="{FF2B5EF4-FFF2-40B4-BE49-F238E27FC236}">
                    <a16:creationId xmlns:a16="http://schemas.microsoft.com/office/drawing/2014/main" id="{59855DF4-4FB1-6F4C-9099-9FFFD29590A7}"/>
                  </a:ext>
                </a:extLst>
              </p:cNvPr>
              <p:cNvSpPr/>
              <p:nvPr/>
            </p:nvSpPr>
            <p:spPr>
              <a:xfrm>
                <a:off x="3908895" y="6346446"/>
                <a:ext cx="3106800"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2" name="Rectangle 31">
                <a:extLst>
                  <a:ext uri="{FF2B5EF4-FFF2-40B4-BE49-F238E27FC236}">
                    <a16:creationId xmlns:a16="http://schemas.microsoft.com/office/drawing/2014/main" id="{44650E0A-B4DD-9B4C-BECC-08F1F54A9460}"/>
                  </a:ext>
                </a:extLst>
              </p:cNvPr>
              <p:cNvSpPr/>
              <p:nvPr/>
            </p:nvSpPr>
            <p:spPr>
              <a:xfrm>
                <a:off x="4344013" y="4160759"/>
                <a:ext cx="3106800"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3" name="Rectangle 32">
                <a:extLst>
                  <a:ext uri="{FF2B5EF4-FFF2-40B4-BE49-F238E27FC236}">
                    <a16:creationId xmlns:a16="http://schemas.microsoft.com/office/drawing/2014/main" id="{D89D48A6-940C-5448-96E9-9E8731BC0E0C}"/>
                  </a:ext>
                </a:extLst>
              </p:cNvPr>
              <p:cNvSpPr/>
              <p:nvPr/>
            </p:nvSpPr>
            <p:spPr>
              <a:xfrm>
                <a:off x="7469261" y="3185153"/>
                <a:ext cx="506943"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4" name="Rectangle 33">
                <a:extLst>
                  <a:ext uri="{FF2B5EF4-FFF2-40B4-BE49-F238E27FC236}">
                    <a16:creationId xmlns:a16="http://schemas.microsoft.com/office/drawing/2014/main" id="{81F0B8CF-E325-A24A-A8D2-A3E7BFB34003}"/>
                  </a:ext>
                </a:extLst>
              </p:cNvPr>
              <p:cNvSpPr/>
              <p:nvPr/>
            </p:nvSpPr>
            <p:spPr>
              <a:xfrm>
                <a:off x="7899458" y="5519802"/>
                <a:ext cx="4032000" cy="460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5" name="Rectangle 34">
                <a:extLst>
                  <a:ext uri="{FF2B5EF4-FFF2-40B4-BE49-F238E27FC236}">
                    <a16:creationId xmlns:a16="http://schemas.microsoft.com/office/drawing/2014/main" id="{DD9A5011-5DAC-3647-BF1C-757BF76BECC0}"/>
                  </a:ext>
                </a:extLst>
              </p:cNvPr>
              <p:cNvSpPr/>
              <p:nvPr/>
            </p:nvSpPr>
            <p:spPr>
              <a:xfrm>
                <a:off x="12821278" y="6346446"/>
                <a:ext cx="1777382"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6" name="Rectangle 35">
                <a:extLst>
                  <a:ext uri="{FF2B5EF4-FFF2-40B4-BE49-F238E27FC236}">
                    <a16:creationId xmlns:a16="http://schemas.microsoft.com/office/drawing/2014/main" id="{7FB78927-9416-0A46-A737-D1980BE15183}"/>
                  </a:ext>
                </a:extLst>
              </p:cNvPr>
              <p:cNvSpPr/>
              <p:nvPr/>
            </p:nvSpPr>
            <p:spPr>
              <a:xfrm>
                <a:off x="14701718" y="4563366"/>
                <a:ext cx="3824026" cy="5616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7" name="Rectangle 36">
                <a:extLst>
                  <a:ext uri="{FF2B5EF4-FFF2-40B4-BE49-F238E27FC236}">
                    <a16:creationId xmlns:a16="http://schemas.microsoft.com/office/drawing/2014/main" id="{EF5E5E7A-4592-924D-8F0D-3B907D6CB6E4}"/>
                  </a:ext>
                </a:extLst>
              </p:cNvPr>
              <p:cNvSpPr/>
              <p:nvPr/>
            </p:nvSpPr>
            <p:spPr>
              <a:xfrm>
                <a:off x="10571024" y="3537836"/>
                <a:ext cx="1783658"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8" name="Rectangle 37">
                <a:extLst>
                  <a:ext uri="{FF2B5EF4-FFF2-40B4-BE49-F238E27FC236}">
                    <a16:creationId xmlns:a16="http://schemas.microsoft.com/office/drawing/2014/main" id="{EF0B17AC-F2CB-9D45-BD26-24048ED5C49B}"/>
                  </a:ext>
                </a:extLst>
              </p:cNvPr>
              <p:cNvSpPr/>
              <p:nvPr/>
            </p:nvSpPr>
            <p:spPr>
              <a:xfrm>
                <a:off x="12373230" y="4496896"/>
                <a:ext cx="1783658"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39" name="Rectangle 38">
                <a:extLst>
                  <a:ext uri="{FF2B5EF4-FFF2-40B4-BE49-F238E27FC236}">
                    <a16:creationId xmlns:a16="http://schemas.microsoft.com/office/drawing/2014/main" id="{159450A0-0487-1446-81CD-B84E754B44B5}"/>
                  </a:ext>
                </a:extLst>
              </p:cNvPr>
              <p:cNvSpPr/>
              <p:nvPr/>
            </p:nvSpPr>
            <p:spPr>
              <a:xfrm>
                <a:off x="7463541" y="8282438"/>
                <a:ext cx="1783658" cy="1836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0" name="Rectangle 39">
                <a:extLst>
                  <a:ext uri="{FF2B5EF4-FFF2-40B4-BE49-F238E27FC236}">
                    <a16:creationId xmlns:a16="http://schemas.microsoft.com/office/drawing/2014/main" id="{E3009ADD-F328-2F4B-BBFB-69568CFAEE1E}"/>
                  </a:ext>
                </a:extLst>
              </p:cNvPr>
              <p:cNvSpPr/>
              <p:nvPr/>
            </p:nvSpPr>
            <p:spPr>
              <a:xfrm>
                <a:off x="5654402" y="8938845"/>
                <a:ext cx="1783658" cy="118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1" name="Rectangle 40">
                <a:extLst>
                  <a:ext uri="{FF2B5EF4-FFF2-40B4-BE49-F238E27FC236}">
                    <a16:creationId xmlns:a16="http://schemas.microsoft.com/office/drawing/2014/main" id="{A17FBF4B-B39D-B241-91DA-0D9BC70BCC28}"/>
                  </a:ext>
                </a:extLst>
              </p:cNvPr>
              <p:cNvSpPr/>
              <p:nvPr/>
            </p:nvSpPr>
            <p:spPr>
              <a:xfrm>
                <a:off x="10568456" y="8759989"/>
                <a:ext cx="1783658" cy="1368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42" name="Rectangle 41">
                <a:extLst>
                  <a:ext uri="{FF2B5EF4-FFF2-40B4-BE49-F238E27FC236}">
                    <a16:creationId xmlns:a16="http://schemas.microsoft.com/office/drawing/2014/main" id="{19E1425F-5DE8-4244-A15D-5E72C92CED49}"/>
                  </a:ext>
                </a:extLst>
              </p:cNvPr>
              <p:cNvSpPr/>
              <p:nvPr/>
            </p:nvSpPr>
            <p:spPr>
              <a:xfrm>
                <a:off x="12379375" y="9230973"/>
                <a:ext cx="1783658" cy="90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sp>
          <p:nvSpPr>
            <p:cNvPr id="22" name="Rectangle 21">
              <a:extLst>
                <a:ext uri="{FF2B5EF4-FFF2-40B4-BE49-F238E27FC236}">
                  <a16:creationId xmlns:a16="http://schemas.microsoft.com/office/drawing/2014/main" id="{9FF84EA3-EF52-AA4A-9F6E-C884AC103411}"/>
                </a:ext>
              </a:extLst>
            </p:cNvPr>
            <p:cNvSpPr/>
            <p:nvPr/>
          </p:nvSpPr>
          <p:spPr>
            <a:xfrm>
              <a:off x="14691036" y="342262"/>
              <a:ext cx="3578675" cy="378000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spTree>
    <p:extLst>
      <p:ext uri="{BB962C8B-B14F-4D97-AF65-F5344CB8AC3E}">
        <p14:creationId xmlns:p14="http://schemas.microsoft.com/office/powerpoint/2010/main" val="364669821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grpSp>
        <p:nvGrpSpPr>
          <p:cNvPr id="24" name="Group 23">
            <a:extLst>
              <a:ext uri="{FF2B5EF4-FFF2-40B4-BE49-F238E27FC236}">
                <a16:creationId xmlns:a16="http://schemas.microsoft.com/office/drawing/2014/main" id="{18531AE0-A8E9-5E44-89BF-A863FC9FBEA3}"/>
              </a:ext>
            </a:extLst>
          </p:cNvPr>
          <p:cNvGrpSpPr/>
          <p:nvPr/>
        </p:nvGrpSpPr>
        <p:grpSpPr>
          <a:xfrm>
            <a:off x="364964" y="676147"/>
            <a:ext cx="17474722" cy="2098461"/>
            <a:chOff x="364964" y="676147"/>
            <a:chExt cx="17474722" cy="2098461"/>
          </a:xfrm>
        </p:grpSpPr>
        <p:grpSp>
          <p:nvGrpSpPr>
            <p:cNvPr id="25" name="Group 24">
              <a:extLst>
                <a:ext uri="{FF2B5EF4-FFF2-40B4-BE49-F238E27FC236}">
                  <a16:creationId xmlns:a16="http://schemas.microsoft.com/office/drawing/2014/main" id="{D9D5A27C-82F8-3D42-80D4-B737EAA982BE}"/>
                </a:ext>
              </a:extLst>
            </p:cNvPr>
            <p:cNvGrpSpPr/>
            <p:nvPr/>
          </p:nvGrpSpPr>
          <p:grpSpPr>
            <a:xfrm>
              <a:off x="364964" y="676147"/>
              <a:ext cx="2133598" cy="2098461"/>
              <a:chOff x="110964" y="955547"/>
              <a:chExt cx="2133598" cy="2098461"/>
            </a:xfrm>
          </p:grpSpPr>
          <p:sp>
            <p:nvSpPr>
              <p:cNvPr id="27" name="Oval 26">
                <a:extLst>
                  <a:ext uri="{FF2B5EF4-FFF2-40B4-BE49-F238E27FC236}">
                    <a16:creationId xmlns:a16="http://schemas.microsoft.com/office/drawing/2014/main" id="{DA4FE037-6FC5-5542-8B62-58E1CB0B90C5}"/>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28" name="Picture 27">
                <a:extLst>
                  <a:ext uri="{FF2B5EF4-FFF2-40B4-BE49-F238E27FC236}">
                    <a16:creationId xmlns:a16="http://schemas.microsoft.com/office/drawing/2014/main" id="{4A481C53-DD79-F146-A66B-D614FB783C7D}"/>
                  </a:ext>
                </a:extLst>
              </p:cNvPr>
              <p:cNvPicPr>
                <a:picLocks noChangeAspect="1"/>
              </p:cNvPicPr>
              <p:nvPr/>
            </p:nvPicPr>
            <p:blipFill>
              <a:blip r:embed="rId2">
                <a:alphaModFix/>
                <a:duotone>
                  <a:schemeClr val="accent5">
                    <a:shade val="45000"/>
                    <a:satMod val="135000"/>
                  </a:schemeClr>
                  <a:prstClr val="white"/>
                </a:duotone>
                <a:extLst>
                  <a:ext uri="{BEBA8EAE-BF5A-486C-A8C5-ECC9F3942E4B}">
                    <a14:imgProps xmlns:a14="http://schemas.microsoft.com/office/drawing/2010/main">
                      <a14:imgLayer r:embed="rId3">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26" name="Straight Connector 25">
              <a:extLst>
                <a:ext uri="{FF2B5EF4-FFF2-40B4-BE49-F238E27FC236}">
                  <a16:creationId xmlns:a16="http://schemas.microsoft.com/office/drawing/2014/main" id="{E29BC0F3-1EBB-DD4D-BF33-A05EAB14D308}"/>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29" name="TextBox 28">
            <a:extLst>
              <a:ext uri="{FF2B5EF4-FFF2-40B4-BE49-F238E27FC236}">
                <a16:creationId xmlns:a16="http://schemas.microsoft.com/office/drawing/2014/main" id="{BE61ED60-5578-1E49-99BE-D1472F06747F}"/>
              </a:ext>
            </a:extLst>
          </p:cNvPr>
          <p:cNvSpPr txBox="1"/>
          <p:nvPr/>
        </p:nvSpPr>
        <p:spPr>
          <a:xfrm>
            <a:off x="2626750" y="816172"/>
            <a:ext cx="2196111"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Results</a:t>
            </a:r>
          </a:p>
        </p:txBody>
      </p:sp>
      <p:sp>
        <p:nvSpPr>
          <p:cNvPr id="15" name="TextBox 14">
            <a:extLst>
              <a:ext uri="{FF2B5EF4-FFF2-40B4-BE49-F238E27FC236}">
                <a16:creationId xmlns:a16="http://schemas.microsoft.com/office/drawing/2014/main" id="{0721DCE9-4482-5A43-84D5-8C240B11F667}"/>
              </a:ext>
            </a:extLst>
          </p:cNvPr>
          <p:cNvSpPr txBox="1"/>
          <p:nvPr/>
        </p:nvSpPr>
        <p:spPr>
          <a:xfrm>
            <a:off x="1846281" y="4111528"/>
            <a:ext cx="7298845"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R="0" algn="l" defTabSz="821530" rtl="0" fontAlgn="auto" latinLnBrk="0" hangingPunct="0">
              <a:lnSpc>
                <a:spcPct val="100000"/>
              </a:lnSpc>
              <a:spcBef>
                <a:spcPts val="0"/>
              </a:spcBef>
              <a:spcAft>
                <a:spcPts val="0"/>
              </a:spcAft>
              <a:buClrTx/>
              <a:buSzTx/>
              <a:tabLst/>
            </a:pPr>
            <a:r>
              <a:rPr lang="en-US" sz="3600" dirty="0">
                <a:solidFill>
                  <a:schemeClr val="accent5">
                    <a:lumMod val="60000"/>
                    <a:lumOff val="40000"/>
                  </a:schemeClr>
                </a:solidFill>
                <a:latin typeface="Arial Narrow" panose="020B0604020202020204" pitchFamily="34" charset="0"/>
                <a:cs typeface="Arial Narrow" panose="020B0604020202020204" pitchFamily="34" charset="0"/>
              </a:rPr>
              <a:t>Improving processes</a:t>
            </a:r>
            <a:endParaRPr kumimoji="0" lang="en-US" sz="3600" u="none" strike="noStrike" cap="none" spc="0" normalizeH="0" baseline="0" dirty="0">
              <a:ln>
                <a:noFill/>
              </a:ln>
              <a:solidFill>
                <a:schemeClr val="accent5">
                  <a:lumMod val="60000"/>
                  <a:lumOff val="40000"/>
                </a:schemeClr>
              </a:solidFill>
              <a:effectLst/>
              <a:uFillTx/>
              <a:latin typeface="Arial Narrow" panose="020B0604020202020204" pitchFamily="34" charset="0"/>
              <a:cs typeface="Arial Narrow" panose="020B0604020202020204" pitchFamily="34" charset="0"/>
              <a:sym typeface="Arial"/>
            </a:endParaRPr>
          </a:p>
        </p:txBody>
      </p:sp>
      <p:grpSp>
        <p:nvGrpSpPr>
          <p:cNvPr id="16" name="Group 15">
            <a:extLst>
              <a:ext uri="{FF2B5EF4-FFF2-40B4-BE49-F238E27FC236}">
                <a16:creationId xmlns:a16="http://schemas.microsoft.com/office/drawing/2014/main" id="{CC078C69-16B8-0C45-AA9D-F53A8350D8FD}"/>
              </a:ext>
            </a:extLst>
          </p:cNvPr>
          <p:cNvGrpSpPr/>
          <p:nvPr/>
        </p:nvGrpSpPr>
        <p:grpSpPr>
          <a:xfrm>
            <a:off x="3346805" y="2874119"/>
            <a:ext cx="756000" cy="756000"/>
            <a:chOff x="888018" y="3393627"/>
            <a:chExt cx="756000" cy="756000"/>
          </a:xfrm>
        </p:grpSpPr>
        <p:sp>
          <p:nvSpPr>
            <p:cNvPr id="17" name="Oval 16">
              <a:extLst>
                <a:ext uri="{FF2B5EF4-FFF2-40B4-BE49-F238E27FC236}">
                  <a16:creationId xmlns:a16="http://schemas.microsoft.com/office/drawing/2014/main" id="{920B7E98-DE92-674B-8F60-66592E445325}"/>
                </a:ext>
              </a:extLst>
            </p:cNvPr>
            <p:cNvSpPr/>
            <p:nvPr/>
          </p:nvSpPr>
          <p:spPr>
            <a:xfrm>
              <a:off x="888018" y="3393627"/>
              <a:ext cx="756000" cy="756000"/>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fromWordArt="0" anchor="ctr" anchorCtr="0" forceAA="0" compatLnSpc="1">
              <a:prstTxWarp prst="textNoShape">
                <a:avLst/>
              </a:prstTxWarp>
              <a:spAutoFit/>
            </a:bodyPr>
            <a:lstStyle/>
            <a:p>
              <a:endParaRPr lang="en-US" sz="3200" b="0" dirty="0">
                <a:solidFill>
                  <a:srgbClr val="000000"/>
                </a:solidFill>
                <a:latin typeface="Helvetica Neue LT Std 75 Bold"/>
                <a:ea typeface="Helvetica Neue LT Std 75 Bold"/>
                <a:cs typeface="Helvetica Neue LT Std 75 Bold"/>
                <a:sym typeface="Helvetica Neue LT Std 75 Bold"/>
              </a:endParaRPr>
            </a:p>
          </p:txBody>
        </p:sp>
        <p:sp>
          <p:nvSpPr>
            <p:cNvPr id="18" name="TextBox 17">
              <a:extLst>
                <a:ext uri="{FF2B5EF4-FFF2-40B4-BE49-F238E27FC236}">
                  <a16:creationId xmlns:a16="http://schemas.microsoft.com/office/drawing/2014/main" id="{37A99C74-8BB7-0043-A576-AF1EDCC00967}"/>
                </a:ext>
              </a:extLst>
            </p:cNvPr>
            <p:cNvSpPr txBox="1"/>
            <p:nvPr/>
          </p:nvSpPr>
          <p:spPr>
            <a:xfrm>
              <a:off x="1069015" y="3393627"/>
              <a:ext cx="553737" cy="6982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a:defRPr sz="3600">
                  <a:solidFill>
                    <a:schemeClr val="accent5">
                      <a:lumMod val="60000"/>
                      <a:lumOff val="40000"/>
                    </a:schemeClr>
                  </a:solidFill>
                  <a:latin typeface="Arial Narrow" panose="020B0604020202020204" pitchFamily="34" charset="0"/>
                  <a:cs typeface="Arial Narrow" panose="020B0604020202020204" pitchFamily="34" charset="0"/>
                </a:defRPr>
              </a:lvl1pPr>
            </a:lstStyle>
            <a:p>
              <a:r>
                <a:rPr lang="en-US" dirty="0"/>
                <a:t>B</a:t>
              </a:r>
            </a:p>
          </p:txBody>
        </p:sp>
      </p:grpSp>
      <p:sp>
        <p:nvSpPr>
          <p:cNvPr id="2" name="Rectangle 1">
            <a:extLst>
              <a:ext uri="{FF2B5EF4-FFF2-40B4-BE49-F238E27FC236}">
                <a16:creationId xmlns:a16="http://schemas.microsoft.com/office/drawing/2014/main" id="{FA7B9C68-620B-014F-9A97-278EB2B70B7A}"/>
              </a:ext>
            </a:extLst>
          </p:cNvPr>
          <p:cNvSpPr/>
          <p:nvPr/>
        </p:nvSpPr>
        <p:spPr>
          <a:xfrm>
            <a:off x="686894" y="6181927"/>
            <a:ext cx="7486164" cy="40149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algn="l">
              <a:lnSpc>
                <a:spcPct val="114000"/>
              </a:lnSpc>
              <a:spcBef>
                <a:spcPts val="1200"/>
              </a:spcBef>
              <a:spcAft>
                <a:spcPts val="1200"/>
              </a:spcAft>
            </a:pPr>
            <a:r>
              <a:rPr lang="en-GB" sz="2800" dirty="0">
                <a:latin typeface="Arial Narrow" panose="020B0604020202020204" pitchFamily="34" charset="0"/>
                <a:cs typeface="Arial Narrow" panose="020B0604020202020204" pitchFamily="34" charset="0"/>
              </a:rPr>
              <a:t>Overtime</a:t>
            </a:r>
          </a:p>
          <a:p>
            <a:pPr algn="l">
              <a:lnSpc>
                <a:spcPct val="114000"/>
              </a:lnSpc>
              <a:spcBef>
                <a:spcPts val="1200"/>
              </a:spcBef>
              <a:spcAft>
                <a:spcPts val="1200"/>
              </a:spcAft>
            </a:pPr>
            <a:r>
              <a:rPr lang="en-GB" sz="2800" b="0" dirty="0">
                <a:latin typeface="Arial Narrow" panose="020B0604020202020204" pitchFamily="34" charset="0"/>
                <a:cs typeface="Arial Narrow" panose="020B0604020202020204" pitchFamily="34" charset="0"/>
              </a:rPr>
              <a:t>During the data collection period some of the nurses were working an additional 42hours (an extra 20%) on top of their contracted 208hrs/month. </a:t>
            </a:r>
          </a:p>
          <a:p>
            <a:pPr algn="l">
              <a:lnSpc>
                <a:spcPct val="114000"/>
              </a:lnSpc>
              <a:spcBef>
                <a:spcPts val="1200"/>
              </a:spcBef>
              <a:spcAft>
                <a:spcPts val="1200"/>
              </a:spcAft>
            </a:pPr>
            <a:r>
              <a:rPr lang="en-GB" sz="2800" dirty="0">
                <a:latin typeface="Arial Narrow" panose="020B0604020202020204" pitchFamily="34" charset="0"/>
                <a:cs typeface="Arial Narrow" panose="020B0604020202020204" pitchFamily="34" charset="0"/>
              </a:rPr>
              <a:t>The increase on overtime was associated to an increase on neonates and staff turnover.</a:t>
            </a:r>
          </a:p>
        </p:txBody>
      </p:sp>
      <p:pic>
        <p:nvPicPr>
          <p:cNvPr id="4" name="Picture 3" descr="A screenshot of a cell phone&#10;&#10;Description automatically generated">
            <a:extLst>
              <a:ext uri="{FF2B5EF4-FFF2-40B4-BE49-F238E27FC236}">
                <a16:creationId xmlns:a16="http://schemas.microsoft.com/office/drawing/2014/main" id="{EAA318E7-1E6E-A44F-89EE-A73FD551BB02}"/>
              </a:ext>
            </a:extLst>
          </p:cNvPr>
          <p:cNvPicPr>
            <a:picLocks noChangeAspect="1"/>
          </p:cNvPicPr>
          <p:nvPr/>
        </p:nvPicPr>
        <p:blipFill rotWithShape="1">
          <a:blip r:embed="rId4">
            <a:extLst>
              <a:ext uri="{28A0092B-C50C-407E-A947-70E740481C1C}">
                <a14:useLocalDpi xmlns:a14="http://schemas.microsoft.com/office/drawing/2010/main" val="0"/>
              </a:ext>
            </a:extLst>
          </a:blip>
          <a:srcRect l="9754"/>
          <a:stretch/>
        </p:blipFill>
        <p:spPr>
          <a:xfrm>
            <a:off x="9273314" y="1791436"/>
            <a:ext cx="13258612" cy="8578277"/>
          </a:xfrm>
          <a:prstGeom prst="rect">
            <a:avLst/>
          </a:prstGeom>
        </p:spPr>
      </p:pic>
      <p:pic>
        <p:nvPicPr>
          <p:cNvPr id="7" name="Picture 6" descr="A drawing of a cartoon character&#10;&#10;Description automatically generated">
            <a:extLst>
              <a:ext uri="{FF2B5EF4-FFF2-40B4-BE49-F238E27FC236}">
                <a16:creationId xmlns:a16="http://schemas.microsoft.com/office/drawing/2014/main" id="{B53D8584-F241-6447-B6D9-2DD9DFFBC6DC}"/>
              </a:ext>
            </a:extLst>
          </p:cNvPr>
          <p:cNvPicPr>
            <a:picLocks noChangeAspect="1"/>
          </p:cNvPicPr>
          <p:nvPr/>
        </p:nvPicPr>
        <p:blipFill rotWithShape="1">
          <a:blip r:embed="rId5">
            <a:extLst>
              <a:ext uri="{28A0092B-C50C-407E-A947-70E740481C1C}">
                <a14:useLocalDpi xmlns:a14="http://schemas.microsoft.com/office/drawing/2010/main" val="0"/>
              </a:ext>
            </a:extLst>
          </a:blip>
          <a:srcRect t="10837"/>
          <a:stretch/>
        </p:blipFill>
        <p:spPr>
          <a:xfrm>
            <a:off x="9145126" y="10410609"/>
            <a:ext cx="7486164" cy="3307264"/>
          </a:xfrm>
          <a:prstGeom prst="rect">
            <a:avLst/>
          </a:prstGeom>
        </p:spPr>
      </p:pic>
      <p:cxnSp>
        <p:nvCxnSpPr>
          <p:cNvPr id="9" name="Straight Connector 8">
            <a:extLst>
              <a:ext uri="{FF2B5EF4-FFF2-40B4-BE49-F238E27FC236}">
                <a16:creationId xmlns:a16="http://schemas.microsoft.com/office/drawing/2014/main" id="{7AC49B2E-7DC2-9344-968C-1FB288E86286}"/>
              </a:ext>
            </a:extLst>
          </p:cNvPr>
          <p:cNvCxnSpPr>
            <a:cxnSpLocks/>
          </p:cNvCxnSpPr>
          <p:nvPr/>
        </p:nvCxnSpPr>
        <p:spPr>
          <a:xfrm flipH="1">
            <a:off x="10036098" y="2751811"/>
            <a:ext cx="8502316" cy="8721032"/>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cxnSp>
        <p:nvCxnSpPr>
          <p:cNvPr id="43" name="Straight Connector 42">
            <a:extLst>
              <a:ext uri="{FF2B5EF4-FFF2-40B4-BE49-F238E27FC236}">
                <a16:creationId xmlns:a16="http://schemas.microsoft.com/office/drawing/2014/main" id="{376091FF-FD95-2544-B192-1FD90089B9D1}"/>
              </a:ext>
            </a:extLst>
          </p:cNvPr>
          <p:cNvCxnSpPr>
            <a:cxnSpLocks/>
          </p:cNvCxnSpPr>
          <p:nvPr/>
        </p:nvCxnSpPr>
        <p:spPr>
          <a:xfrm flipH="1">
            <a:off x="15493085" y="2716810"/>
            <a:ext cx="3518572" cy="8880459"/>
          </a:xfrm>
          <a:prstGeom prst="line">
            <a:avLst/>
          </a:prstGeom>
          <a:noFill/>
          <a:ln w="25400" cap="flat">
            <a:solidFill>
              <a:schemeClr val="tx1"/>
            </a:solidFill>
            <a:prstDash val="solid"/>
            <a:round/>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155808946"/>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1" name="TextBox 10">
            <a:extLst>
              <a:ext uri="{FF2B5EF4-FFF2-40B4-BE49-F238E27FC236}">
                <a16:creationId xmlns:a16="http://schemas.microsoft.com/office/drawing/2014/main" id="{150D83A1-6D3D-7047-8358-8C33A408F250}"/>
              </a:ext>
            </a:extLst>
          </p:cNvPr>
          <p:cNvSpPr txBox="1"/>
          <p:nvPr/>
        </p:nvSpPr>
        <p:spPr>
          <a:xfrm>
            <a:off x="2706677" y="829167"/>
            <a:ext cx="3173943"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lang="en-US" sz="5400" dirty="0">
                <a:solidFill>
                  <a:srgbClr val="C00000"/>
                </a:solidFill>
                <a:latin typeface="Arial Narrow" panose="020B0604020202020204" pitchFamily="34" charset="0"/>
                <a:cs typeface="Arial Narrow" panose="020B0604020202020204" pitchFamily="34" charset="0"/>
              </a:rPr>
              <a:t>Challenges</a:t>
            </a:r>
            <a:endPar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endParaRPr>
          </a:p>
        </p:txBody>
      </p:sp>
      <p:sp>
        <p:nvSpPr>
          <p:cNvPr id="13" name="TextBox 12">
            <a:extLst>
              <a:ext uri="{FF2B5EF4-FFF2-40B4-BE49-F238E27FC236}">
                <a16:creationId xmlns:a16="http://schemas.microsoft.com/office/drawing/2014/main" id="{A6FE9BF2-C91A-0B4E-8328-86AF4976B3A5}"/>
              </a:ext>
            </a:extLst>
          </p:cNvPr>
          <p:cNvSpPr txBox="1"/>
          <p:nvPr/>
        </p:nvSpPr>
        <p:spPr>
          <a:xfrm>
            <a:off x="3230856" y="4016629"/>
            <a:ext cx="14608830" cy="67788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571500" indent="-571500" algn="l">
              <a:buFont typeface="Wingdings" pitchFamily="2" charset="2"/>
              <a:buChar char="Ø"/>
              <a:defRPr sz="3200">
                <a:latin typeface="Arial Narrow" panose="020B0604020202020204" pitchFamily="34" charset="0"/>
                <a:cs typeface="Arial Narrow" panose="020B0604020202020204" pitchFamily="34" charset="0"/>
              </a:defRPr>
            </a:lvl1pPr>
          </a:lstStyle>
          <a:p>
            <a:pPr algn="just">
              <a:lnSpc>
                <a:spcPct val="114000"/>
              </a:lnSpc>
              <a:spcBef>
                <a:spcPts val="1200"/>
              </a:spcBef>
              <a:spcAft>
                <a:spcPts val="1200"/>
              </a:spcAft>
              <a:buFont typeface="+mj-lt"/>
              <a:buAutoNum type="romanUcPeriod"/>
            </a:pPr>
            <a:r>
              <a:rPr lang="en-US" sz="2800" b="0" dirty="0"/>
              <a:t>In this case </a:t>
            </a:r>
            <a:r>
              <a:rPr lang="en-US" sz="2800" dirty="0"/>
              <a:t>task frequency and average time did not correlate with changes on patient numbers and/or acuity</a:t>
            </a:r>
            <a:r>
              <a:rPr lang="en-US" sz="2800" b="0" dirty="0"/>
              <a:t>— the variability was too low between wards and the numbers of nurses between the two wards was too alike to observe differences when delivering care.</a:t>
            </a:r>
          </a:p>
          <a:p>
            <a:pPr algn="just">
              <a:lnSpc>
                <a:spcPct val="114000"/>
              </a:lnSpc>
              <a:spcBef>
                <a:spcPts val="1200"/>
              </a:spcBef>
              <a:spcAft>
                <a:spcPts val="1200"/>
              </a:spcAft>
              <a:buFont typeface="+mj-lt"/>
              <a:buAutoNum type="romanUcPeriod"/>
            </a:pPr>
            <a:r>
              <a:rPr lang="en-US" sz="2800" dirty="0"/>
              <a:t>Nursing multitasking </a:t>
            </a:r>
            <a:r>
              <a:rPr lang="en-US" sz="2800" b="0" dirty="0"/>
              <a:t>could not be captured when in the app as only one task at the time could be logged.</a:t>
            </a:r>
          </a:p>
          <a:p>
            <a:pPr algn="just">
              <a:lnSpc>
                <a:spcPct val="114000"/>
              </a:lnSpc>
              <a:spcBef>
                <a:spcPts val="1200"/>
              </a:spcBef>
              <a:spcAft>
                <a:spcPts val="1200"/>
              </a:spcAft>
              <a:buFont typeface="+mj-lt"/>
              <a:buAutoNum type="romanUcPeriod"/>
            </a:pPr>
            <a:r>
              <a:rPr lang="en-GB" sz="2800" b="0" dirty="0"/>
              <a:t>Some </a:t>
            </a:r>
            <a:r>
              <a:rPr lang="en-GB" sz="2800" dirty="0"/>
              <a:t>additional information </a:t>
            </a:r>
            <a:r>
              <a:rPr lang="en-GB" sz="2800" b="0" dirty="0"/>
              <a:t>that would need to be acquired would be (1) Missed care; (2) Perception of performance variability, and factors affecting it; (3) Perceived workload, job satisfaction and burn-out; and, (4) Understanding of nursing task standards and processes. </a:t>
            </a:r>
          </a:p>
          <a:p>
            <a:pPr algn="just">
              <a:lnSpc>
                <a:spcPct val="114000"/>
              </a:lnSpc>
              <a:spcBef>
                <a:spcPts val="1200"/>
              </a:spcBef>
              <a:spcAft>
                <a:spcPts val="1200"/>
              </a:spcAft>
              <a:buFont typeface="+mj-lt"/>
              <a:buAutoNum type="romanUcPeriod"/>
            </a:pPr>
            <a:r>
              <a:rPr lang="en-GB" sz="2800" b="0" dirty="0"/>
              <a:t>Add within the app a question regarding </a:t>
            </a:r>
            <a:r>
              <a:rPr lang="en-GB" sz="2800" dirty="0"/>
              <a:t>the reasons for having to leave the ward and for being interrupted</a:t>
            </a:r>
            <a:r>
              <a:rPr lang="en-GB" sz="2800" b="0" dirty="0"/>
              <a:t>. Additionally, it would be interesting to place a time stamp when nurses leave the ward and when they return, in order to estimate the amount of time the ward was left understaffed or unattended and assess the risk. </a:t>
            </a:r>
            <a:endParaRPr lang="en-US" sz="2800" b="0" dirty="0"/>
          </a:p>
        </p:txBody>
      </p:sp>
      <p:pic>
        <p:nvPicPr>
          <p:cNvPr id="2" name="Picture 1">
            <a:extLst>
              <a:ext uri="{FF2B5EF4-FFF2-40B4-BE49-F238E27FC236}">
                <a16:creationId xmlns:a16="http://schemas.microsoft.com/office/drawing/2014/main" id="{A3F8EE40-5A88-614D-838B-E03A5B3331B3}"/>
              </a:ext>
            </a:extLst>
          </p:cNvPr>
          <p:cNvPicPr>
            <a:picLocks noChangeAspect="1"/>
          </p:cNvPicPr>
          <p:nvPr/>
        </p:nvPicPr>
        <p:blipFill>
          <a:blip r:embed="rId5">
            <a:duotone>
              <a:schemeClr val="accent5">
                <a:shade val="45000"/>
                <a:satMod val="135000"/>
              </a:schemeClr>
              <a:prstClr val="white"/>
            </a:duotone>
            <a:alphaModFix amt="35000"/>
          </a:blip>
          <a:stretch>
            <a:fillRect/>
          </a:stretch>
        </p:blipFill>
        <p:spPr>
          <a:xfrm>
            <a:off x="990020" y="3512877"/>
            <a:ext cx="1661526" cy="1661526"/>
          </a:xfrm>
          <a:prstGeom prst="rect">
            <a:avLst/>
          </a:prstGeom>
        </p:spPr>
      </p:pic>
      <p:grpSp>
        <p:nvGrpSpPr>
          <p:cNvPr id="14" name="Group 13">
            <a:extLst>
              <a:ext uri="{FF2B5EF4-FFF2-40B4-BE49-F238E27FC236}">
                <a16:creationId xmlns:a16="http://schemas.microsoft.com/office/drawing/2014/main" id="{3D238A90-75A8-EE4A-AADF-CD1EC2BD7F39}"/>
              </a:ext>
            </a:extLst>
          </p:cNvPr>
          <p:cNvGrpSpPr/>
          <p:nvPr/>
        </p:nvGrpSpPr>
        <p:grpSpPr>
          <a:xfrm>
            <a:off x="364964" y="676147"/>
            <a:ext cx="17474722" cy="2098461"/>
            <a:chOff x="364964" y="676147"/>
            <a:chExt cx="17474722" cy="2098461"/>
          </a:xfrm>
        </p:grpSpPr>
        <p:grpSp>
          <p:nvGrpSpPr>
            <p:cNvPr id="15" name="Group 14">
              <a:extLst>
                <a:ext uri="{FF2B5EF4-FFF2-40B4-BE49-F238E27FC236}">
                  <a16:creationId xmlns:a16="http://schemas.microsoft.com/office/drawing/2014/main" id="{04AF116D-1AE9-9E42-BE96-89E27E1E02EF}"/>
                </a:ext>
              </a:extLst>
            </p:cNvPr>
            <p:cNvGrpSpPr/>
            <p:nvPr/>
          </p:nvGrpSpPr>
          <p:grpSpPr>
            <a:xfrm>
              <a:off x="364964" y="676147"/>
              <a:ext cx="2133598" cy="2098461"/>
              <a:chOff x="110964" y="955547"/>
              <a:chExt cx="2133598" cy="2098461"/>
            </a:xfrm>
          </p:grpSpPr>
          <p:sp>
            <p:nvSpPr>
              <p:cNvPr id="17" name="Oval 16">
                <a:extLst>
                  <a:ext uri="{FF2B5EF4-FFF2-40B4-BE49-F238E27FC236}">
                    <a16:creationId xmlns:a16="http://schemas.microsoft.com/office/drawing/2014/main" id="{C112C35F-F757-C745-94AD-83B8B8B10626}"/>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8" name="Picture 17">
                <a:extLst>
                  <a:ext uri="{FF2B5EF4-FFF2-40B4-BE49-F238E27FC236}">
                    <a16:creationId xmlns:a16="http://schemas.microsoft.com/office/drawing/2014/main" id="{CA78EE7C-2408-D24C-BD86-A844BB73D36B}"/>
                  </a:ext>
                </a:extLst>
              </p:cNvPr>
              <p:cNvPicPr>
                <a:picLocks noChangeAspect="1"/>
              </p:cNvPicPr>
              <p:nvPr/>
            </p:nvPicPr>
            <p:blipFill>
              <a:blip r:embed="rId6">
                <a:alphaModFix/>
                <a:duotone>
                  <a:schemeClr val="accent5">
                    <a:shade val="45000"/>
                    <a:satMod val="135000"/>
                  </a:schemeClr>
                  <a:prstClr val="white"/>
                </a:duotone>
                <a:extLst>
                  <a:ext uri="{BEBA8EAE-BF5A-486C-A8C5-ECC9F3942E4B}">
                    <a14:imgProps xmlns:a14="http://schemas.microsoft.com/office/drawing/2010/main">
                      <a14:imgLayer r:embed="rId7">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16" name="Straight Connector 15">
              <a:extLst>
                <a:ext uri="{FF2B5EF4-FFF2-40B4-BE49-F238E27FC236}">
                  <a16:creationId xmlns:a16="http://schemas.microsoft.com/office/drawing/2014/main" id="{80CA8B78-8C59-A24A-878E-A562FE0B422F}"/>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Tree>
    <p:extLst>
      <p:ext uri="{BB962C8B-B14F-4D97-AF65-F5344CB8AC3E}">
        <p14:creationId xmlns:p14="http://schemas.microsoft.com/office/powerpoint/2010/main" val="355818928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1" name="TextBox 10">
            <a:extLst>
              <a:ext uri="{FF2B5EF4-FFF2-40B4-BE49-F238E27FC236}">
                <a16:creationId xmlns:a16="http://schemas.microsoft.com/office/drawing/2014/main" id="{150D83A1-6D3D-7047-8358-8C33A408F250}"/>
              </a:ext>
            </a:extLst>
          </p:cNvPr>
          <p:cNvSpPr txBox="1"/>
          <p:nvPr/>
        </p:nvSpPr>
        <p:spPr>
          <a:xfrm>
            <a:off x="2675445" y="825032"/>
            <a:ext cx="3550649"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rPr>
              <a:t>Conclusions</a:t>
            </a:r>
          </a:p>
        </p:txBody>
      </p:sp>
      <p:grpSp>
        <p:nvGrpSpPr>
          <p:cNvPr id="12" name="Group 11">
            <a:extLst>
              <a:ext uri="{FF2B5EF4-FFF2-40B4-BE49-F238E27FC236}">
                <a16:creationId xmlns:a16="http://schemas.microsoft.com/office/drawing/2014/main" id="{60597E8B-665F-C742-BE77-376308885371}"/>
              </a:ext>
            </a:extLst>
          </p:cNvPr>
          <p:cNvGrpSpPr/>
          <p:nvPr/>
        </p:nvGrpSpPr>
        <p:grpSpPr>
          <a:xfrm>
            <a:off x="364964" y="676147"/>
            <a:ext cx="17474722" cy="2098461"/>
            <a:chOff x="364964" y="676147"/>
            <a:chExt cx="17474722" cy="2098461"/>
          </a:xfrm>
        </p:grpSpPr>
        <p:grpSp>
          <p:nvGrpSpPr>
            <p:cNvPr id="13" name="Group 12">
              <a:extLst>
                <a:ext uri="{FF2B5EF4-FFF2-40B4-BE49-F238E27FC236}">
                  <a16:creationId xmlns:a16="http://schemas.microsoft.com/office/drawing/2014/main" id="{05C81616-B29B-8943-9272-81A785489F25}"/>
                </a:ext>
              </a:extLst>
            </p:cNvPr>
            <p:cNvGrpSpPr/>
            <p:nvPr/>
          </p:nvGrpSpPr>
          <p:grpSpPr>
            <a:xfrm>
              <a:off x="364964" y="676147"/>
              <a:ext cx="2133598" cy="2098461"/>
              <a:chOff x="110964" y="955547"/>
              <a:chExt cx="2133598" cy="2098461"/>
            </a:xfrm>
          </p:grpSpPr>
          <p:sp>
            <p:nvSpPr>
              <p:cNvPr id="15" name="Oval 14">
                <a:extLst>
                  <a:ext uri="{FF2B5EF4-FFF2-40B4-BE49-F238E27FC236}">
                    <a16:creationId xmlns:a16="http://schemas.microsoft.com/office/drawing/2014/main" id="{6BE01CCE-B4C4-CE41-8A59-A9A24F270F2F}"/>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6" name="Picture 15">
                <a:extLst>
                  <a:ext uri="{FF2B5EF4-FFF2-40B4-BE49-F238E27FC236}">
                    <a16:creationId xmlns:a16="http://schemas.microsoft.com/office/drawing/2014/main" id="{09699EA7-9653-A348-A97A-FBD76A1B6234}"/>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14" name="Straight Connector 13">
              <a:extLst>
                <a:ext uri="{FF2B5EF4-FFF2-40B4-BE49-F238E27FC236}">
                  <a16:creationId xmlns:a16="http://schemas.microsoft.com/office/drawing/2014/main" id="{DA1E030C-2FD4-F047-BC09-C2506009683C}"/>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pic>
        <p:nvPicPr>
          <p:cNvPr id="3" name="Picture 2">
            <a:extLst>
              <a:ext uri="{FF2B5EF4-FFF2-40B4-BE49-F238E27FC236}">
                <a16:creationId xmlns:a16="http://schemas.microsoft.com/office/drawing/2014/main" id="{9C2BC5C8-3CE3-7540-9AE2-BF106892A29B}"/>
              </a:ext>
            </a:extLst>
          </p:cNvPr>
          <p:cNvPicPr>
            <a:picLocks noChangeAspect="1"/>
          </p:cNvPicPr>
          <p:nvPr/>
        </p:nvPicPr>
        <p:blipFill>
          <a:blip r:embed="rId7">
            <a:duotone>
              <a:schemeClr val="accent5">
                <a:shade val="45000"/>
                <a:satMod val="135000"/>
              </a:schemeClr>
              <a:prstClr val="white"/>
            </a:duotone>
            <a:alphaModFix amt="50000"/>
          </a:blip>
          <a:stretch>
            <a:fillRect/>
          </a:stretch>
        </p:blipFill>
        <p:spPr>
          <a:xfrm>
            <a:off x="6402977" y="1800296"/>
            <a:ext cx="4770540" cy="3111222"/>
          </a:xfrm>
          <a:prstGeom prst="rect">
            <a:avLst/>
          </a:prstGeom>
        </p:spPr>
      </p:pic>
      <p:sp>
        <p:nvSpPr>
          <p:cNvPr id="17" name="TextBox 16">
            <a:extLst>
              <a:ext uri="{FF2B5EF4-FFF2-40B4-BE49-F238E27FC236}">
                <a16:creationId xmlns:a16="http://schemas.microsoft.com/office/drawing/2014/main" id="{EA397020-29BA-DA4B-B65D-A2929E05D81B}"/>
              </a:ext>
            </a:extLst>
          </p:cNvPr>
          <p:cNvSpPr txBox="1"/>
          <p:nvPr/>
        </p:nvSpPr>
        <p:spPr>
          <a:xfrm>
            <a:off x="2124977" y="5273562"/>
            <a:ext cx="14608830" cy="254127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571500" indent="-571500" algn="l">
              <a:buFont typeface="Wingdings" pitchFamily="2" charset="2"/>
              <a:buChar char="Ø"/>
              <a:defRPr sz="3200">
                <a:latin typeface="Arial Narrow" panose="020B0604020202020204" pitchFamily="34" charset="0"/>
                <a:cs typeface="Arial Narrow" panose="020B0604020202020204" pitchFamily="34" charset="0"/>
              </a:defRPr>
            </a:lvl1pPr>
          </a:lstStyle>
          <a:p>
            <a:pPr algn="just">
              <a:lnSpc>
                <a:spcPct val="114000"/>
              </a:lnSpc>
              <a:spcBef>
                <a:spcPts val="1200"/>
              </a:spcBef>
              <a:spcAft>
                <a:spcPts val="1200"/>
              </a:spcAft>
              <a:buFont typeface="+mj-lt"/>
              <a:buAutoNum type="romanUcPeriod"/>
            </a:pPr>
            <a:r>
              <a:rPr lang="en-US" sz="2800" b="0" dirty="0"/>
              <a:t>We can successfully collect systematic nursing activity data, and the data can be used as workload data.</a:t>
            </a:r>
          </a:p>
          <a:p>
            <a:pPr algn="just">
              <a:lnSpc>
                <a:spcPct val="114000"/>
              </a:lnSpc>
              <a:spcBef>
                <a:spcPts val="1200"/>
              </a:spcBef>
              <a:spcAft>
                <a:spcPts val="1200"/>
              </a:spcAft>
              <a:buFont typeface="+mj-lt"/>
              <a:buAutoNum type="romanUcPeriod"/>
            </a:pPr>
            <a:r>
              <a:rPr lang="en-US" sz="2800" b="0" dirty="0"/>
              <a:t>We can accurately describe nursing and how the nursing tasks are being delivered.</a:t>
            </a:r>
          </a:p>
          <a:p>
            <a:pPr algn="just">
              <a:lnSpc>
                <a:spcPct val="114000"/>
              </a:lnSpc>
              <a:spcBef>
                <a:spcPts val="1200"/>
              </a:spcBef>
              <a:spcAft>
                <a:spcPts val="1200"/>
              </a:spcAft>
              <a:buFont typeface="+mj-lt"/>
              <a:buAutoNum type="romanUcPeriod"/>
            </a:pPr>
            <a:r>
              <a:rPr lang="en-US" sz="2800" b="0" dirty="0"/>
              <a:t>By using a data-driven approach we can improve the delivery of nursing care.</a:t>
            </a:r>
          </a:p>
        </p:txBody>
      </p:sp>
    </p:spTree>
    <p:extLst>
      <p:ext uri="{BB962C8B-B14F-4D97-AF65-F5344CB8AC3E}">
        <p14:creationId xmlns:p14="http://schemas.microsoft.com/office/powerpoint/2010/main" val="362460020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person, child, boy, young&#10;&#10;Description automatically generated">
            <a:extLst>
              <a:ext uri="{FF2B5EF4-FFF2-40B4-BE49-F238E27FC236}">
                <a16:creationId xmlns:a16="http://schemas.microsoft.com/office/drawing/2014/main" id="{BDD91510-FC40-5E4F-AC51-2C56310E7C3E}"/>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a:off x="19354086" y="4460661"/>
            <a:ext cx="4420313" cy="2945388"/>
          </a:xfrm>
          <a:prstGeom prst="rect">
            <a:avLst/>
          </a:prstGeom>
        </p:spPr>
      </p:pic>
      <p:pic>
        <p:nvPicPr>
          <p:cNvPr id="8" name="Picture 7" descr="A group of people walking on a cloudy day&#10;&#10;Description automatically generated">
            <a:extLst>
              <a:ext uri="{FF2B5EF4-FFF2-40B4-BE49-F238E27FC236}">
                <a16:creationId xmlns:a16="http://schemas.microsoft.com/office/drawing/2014/main" id="{DF296813-FE24-5146-9416-C0015B2BF70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9354086" y="7616952"/>
            <a:ext cx="4420316" cy="2945389"/>
          </a:xfrm>
          <a:prstGeom prst="rect">
            <a:avLst/>
          </a:prstGeom>
        </p:spPr>
      </p:pic>
      <p:pic>
        <p:nvPicPr>
          <p:cNvPr id="10" name="Picture 9" descr="A picture containing person, holding, young, child&#10;&#10;Description automatically generated">
            <a:extLst>
              <a:ext uri="{FF2B5EF4-FFF2-40B4-BE49-F238E27FC236}">
                <a16:creationId xmlns:a16="http://schemas.microsoft.com/office/drawing/2014/main" id="{001E13CA-0CB9-B54C-9AF3-AC971092FCCC}"/>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a:off x="19354085" y="1304370"/>
            <a:ext cx="4420313" cy="2945388"/>
          </a:xfrm>
          <a:prstGeom prst="rect">
            <a:avLst/>
          </a:prstGeom>
        </p:spPr>
      </p:pic>
      <p:sp>
        <p:nvSpPr>
          <p:cNvPr id="23" name="Rectangle 22">
            <a:extLst>
              <a:ext uri="{FF2B5EF4-FFF2-40B4-BE49-F238E27FC236}">
                <a16:creationId xmlns:a16="http://schemas.microsoft.com/office/drawing/2014/main" id="{9E5B495A-7099-E94B-BAC7-A7CEFD3631FB}"/>
              </a:ext>
            </a:extLst>
          </p:cNvPr>
          <p:cNvSpPr/>
          <p:nvPr/>
        </p:nvSpPr>
        <p:spPr>
          <a:xfrm rot="18771481">
            <a:off x="18106328" y="622424"/>
            <a:ext cx="2105583" cy="1646130"/>
          </a:xfrm>
          <a:prstGeom prst="rect">
            <a:avLst/>
          </a:prstGeom>
          <a:solidFill>
            <a:srgbClr val="FFFFFF"/>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endParaRPr>
          </a:p>
        </p:txBody>
      </p:sp>
      <p:sp>
        <p:nvSpPr>
          <p:cNvPr id="11" name="TextBox 10">
            <a:extLst>
              <a:ext uri="{FF2B5EF4-FFF2-40B4-BE49-F238E27FC236}">
                <a16:creationId xmlns:a16="http://schemas.microsoft.com/office/drawing/2014/main" id="{150D83A1-6D3D-7047-8358-8C33A408F250}"/>
              </a:ext>
            </a:extLst>
          </p:cNvPr>
          <p:cNvSpPr txBox="1"/>
          <p:nvPr/>
        </p:nvSpPr>
        <p:spPr>
          <a:xfrm>
            <a:off x="2683539" y="825032"/>
            <a:ext cx="5160063" cy="97526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r>
              <a:rPr lang="en-US" sz="5400" dirty="0">
                <a:solidFill>
                  <a:srgbClr val="C00000"/>
                </a:solidFill>
                <a:latin typeface="Arial Narrow" panose="020B0604020202020204" pitchFamily="34" charset="0"/>
                <a:cs typeface="Arial Narrow" panose="020B0604020202020204" pitchFamily="34" charset="0"/>
              </a:rPr>
              <a:t>Acknowledgement</a:t>
            </a:r>
            <a:endParaRPr kumimoji="0" lang="en-US" sz="5400" u="none" strike="noStrike" cap="none" spc="0" normalizeH="0" baseline="0" dirty="0">
              <a:ln>
                <a:noFill/>
              </a:ln>
              <a:solidFill>
                <a:srgbClr val="C00000"/>
              </a:solidFill>
              <a:effectLst/>
              <a:uFillTx/>
              <a:latin typeface="Arial Narrow" panose="020B0604020202020204" pitchFamily="34" charset="0"/>
              <a:cs typeface="Arial Narrow" panose="020B0604020202020204" pitchFamily="34" charset="0"/>
              <a:sym typeface="Arial"/>
            </a:endParaRPr>
          </a:p>
        </p:txBody>
      </p:sp>
      <p:grpSp>
        <p:nvGrpSpPr>
          <p:cNvPr id="12" name="Group 11">
            <a:extLst>
              <a:ext uri="{FF2B5EF4-FFF2-40B4-BE49-F238E27FC236}">
                <a16:creationId xmlns:a16="http://schemas.microsoft.com/office/drawing/2014/main" id="{60597E8B-665F-C742-BE77-376308885371}"/>
              </a:ext>
            </a:extLst>
          </p:cNvPr>
          <p:cNvGrpSpPr/>
          <p:nvPr/>
        </p:nvGrpSpPr>
        <p:grpSpPr>
          <a:xfrm>
            <a:off x="364964" y="676147"/>
            <a:ext cx="17474722" cy="2098461"/>
            <a:chOff x="364964" y="676147"/>
            <a:chExt cx="17474722" cy="2098461"/>
          </a:xfrm>
        </p:grpSpPr>
        <p:grpSp>
          <p:nvGrpSpPr>
            <p:cNvPr id="13" name="Group 12">
              <a:extLst>
                <a:ext uri="{FF2B5EF4-FFF2-40B4-BE49-F238E27FC236}">
                  <a16:creationId xmlns:a16="http://schemas.microsoft.com/office/drawing/2014/main" id="{05C81616-B29B-8943-9272-81A785489F25}"/>
                </a:ext>
              </a:extLst>
            </p:cNvPr>
            <p:cNvGrpSpPr/>
            <p:nvPr/>
          </p:nvGrpSpPr>
          <p:grpSpPr>
            <a:xfrm>
              <a:off x="364964" y="676147"/>
              <a:ext cx="2133598" cy="2098461"/>
              <a:chOff x="110964" y="955547"/>
              <a:chExt cx="2133598" cy="2098461"/>
            </a:xfrm>
          </p:grpSpPr>
          <p:sp>
            <p:nvSpPr>
              <p:cNvPr id="15" name="Oval 14">
                <a:extLst>
                  <a:ext uri="{FF2B5EF4-FFF2-40B4-BE49-F238E27FC236}">
                    <a16:creationId xmlns:a16="http://schemas.microsoft.com/office/drawing/2014/main" id="{6BE01CCE-B4C4-CE41-8A59-A9A24F270F2F}"/>
                  </a:ext>
                </a:extLst>
              </p:cNvPr>
              <p:cNvSpPr/>
              <p:nvPr/>
            </p:nvSpPr>
            <p:spPr>
              <a:xfrm>
                <a:off x="110964" y="955547"/>
                <a:ext cx="2133598" cy="2098461"/>
              </a:xfrm>
              <a:prstGeom prst="ellipse">
                <a:avLst/>
              </a:prstGeom>
              <a:solidFill>
                <a:schemeClr val="bg1"/>
              </a:solidFill>
              <a:ln w="31750" cap="flat">
                <a:solidFill>
                  <a:schemeClr val="accent5">
                    <a:lumMod val="60000"/>
                    <a:lumOff val="4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6" tIns="71436" rIns="71436" bIns="71436" numCol="1" spcCol="38100" rtlCol="0" anchor="ctr">
                <a:spAutoFit/>
              </a:bodyPr>
              <a:lstStyle/>
              <a:p>
                <a:pPr marL="0" marR="0" indent="0" algn="ctr" defTabSz="821530" rtl="0" fontAlgn="auto" latinLnBrk="0" hangingPunct="0">
                  <a:lnSpc>
                    <a:spcPct val="100000"/>
                  </a:lnSpc>
                  <a:spcBef>
                    <a:spcPts val="0"/>
                  </a:spcBef>
                  <a:spcAft>
                    <a:spcPts val="0"/>
                  </a:spcAft>
                  <a:buClrTx/>
                  <a:buSzTx/>
                  <a:buFontTx/>
                  <a:buNone/>
                  <a:tabLst/>
                </a:pPr>
                <a:endParaRPr kumimoji="0" lang="en-US" sz="3200" b="0" i="0" u="none" strike="noStrike" cap="none" spc="0" normalizeH="0" baseline="0" dirty="0">
                  <a:ln>
                    <a:noFill/>
                  </a:ln>
                  <a:solidFill>
                    <a:srgbClr val="000000"/>
                  </a:solidFill>
                  <a:effectLst/>
                  <a:uFillTx/>
                  <a:latin typeface="Helvetica Neue LT Std 75 Bold"/>
                  <a:ea typeface="Helvetica Neue LT Std 75 Bold"/>
                  <a:cs typeface="Helvetica Neue LT Std 75 Bold"/>
                  <a:sym typeface="Helvetica Neue LT Std 75 Bold"/>
                </a:endParaRPr>
              </a:p>
            </p:txBody>
          </p:sp>
          <p:pic>
            <p:nvPicPr>
              <p:cNvPr id="16" name="Picture 15">
                <a:extLst>
                  <a:ext uri="{FF2B5EF4-FFF2-40B4-BE49-F238E27FC236}">
                    <a16:creationId xmlns:a16="http://schemas.microsoft.com/office/drawing/2014/main" id="{09699EA7-9653-A348-A97A-FBD76A1B6234}"/>
                  </a:ext>
                </a:extLst>
              </p:cNvPr>
              <p:cNvPicPr>
                <a:picLocks noChangeAspect="1"/>
              </p:cNvPicPr>
              <p:nvPr/>
            </p:nvPicPr>
            <p:blipFill>
              <a:blip r:embed="rId5">
                <a:alphaModFix/>
                <a:duotone>
                  <a:schemeClr val="accent5">
                    <a:shade val="45000"/>
                    <a:satMod val="135000"/>
                  </a:schemeClr>
                  <a:prstClr val="white"/>
                </a:duotone>
                <a:extLst>
                  <a:ext uri="{BEBA8EAE-BF5A-486C-A8C5-ECC9F3942E4B}">
                    <a14:imgProps xmlns:a14="http://schemas.microsoft.com/office/drawing/2010/main">
                      <a14:imgLayer r:embed="rId6">
                        <a14:imgEffect>
                          <a14:artisticPhotocopy/>
                        </a14:imgEffect>
                        <a14:imgEffect>
                          <a14:colorTemperature colorTemp="4700"/>
                        </a14:imgEffect>
                      </a14:imgLayer>
                    </a14:imgProps>
                  </a:ext>
                </a:extLst>
              </a:blip>
              <a:stretch>
                <a:fillRect/>
              </a:stretch>
            </p:blipFill>
            <p:spPr>
              <a:xfrm>
                <a:off x="423305" y="1204502"/>
                <a:ext cx="1447672" cy="1447672"/>
              </a:xfrm>
              <a:prstGeom prst="rect">
                <a:avLst/>
              </a:prstGeom>
            </p:spPr>
          </p:pic>
        </p:grpSp>
        <p:cxnSp>
          <p:nvCxnSpPr>
            <p:cNvPr id="14" name="Straight Connector 13">
              <a:extLst>
                <a:ext uri="{FF2B5EF4-FFF2-40B4-BE49-F238E27FC236}">
                  <a16:creationId xmlns:a16="http://schemas.microsoft.com/office/drawing/2014/main" id="{DA1E030C-2FD4-F047-BC09-C2506009683C}"/>
                </a:ext>
              </a:extLst>
            </p:cNvPr>
            <p:cNvCxnSpPr>
              <a:cxnSpLocks/>
            </p:cNvCxnSpPr>
            <p:nvPr/>
          </p:nvCxnSpPr>
          <p:spPr>
            <a:xfrm flipH="1">
              <a:off x="2505350" y="1750538"/>
              <a:ext cx="15334336" cy="0"/>
            </a:xfrm>
            <a:prstGeom prst="line">
              <a:avLst/>
            </a:prstGeom>
            <a:noFill/>
            <a:ln w="53975" cap="flat">
              <a:gradFill flip="none" rotWithShape="1">
                <a:gsLst>
                  <a:gs pos="0">
                    <a:schemeClr val="accent5">
                      <a:lumMod val="75000"/>
                    </a:schemeClr>
                  </a:gs>
                  <a:gs pos="76000">
                    <a:schemeClr val="accent5">
                      <a:lumMod val="40000"/>
                      <a:lumOff val="60000"/>
                    </a:schemeClr>
                  </a:gs>
                  <a:gs pos="83000">
                    <a:schemeClr val="accent5">
                      <a:lumMod val="20000"/>
                      <a:lumOff val="80000"/>
                    </a:schemeClr>
                  </a:gs>
                  <a:gs pos="100000">
                    <a:schemeClr val="accent5">
                      <a:lumMod val="20000"/>
                      <a:lumOff val="80000"/>
                    </a:schemeClr>
                  </a:gs>
                </a:gsLst>
                <a:path path="rect">
                  <a:fillToRect l="100000" t="100000"/>
                </a:path>
                <a:tileRect r="-100000" b="-100000"/>
              </a:gradFill>
              <a:prstDash val="solid"/>
              <a:round/>
            </a:ln>
            <a:effectLst/>
            <a:sp3d/>
          </p:spPr>
          <p:style>
            <a:lnRef idx="0">
              <a:scrgbClr r="0" g="0" b="0"/>
            </a:lnRef>
            <a:fillRef idx="0">
              <a:scrgbClr r="0" g="0" b="0"/>
            </a:fillRef>
            <a:effectRef idx="0">
              <a:scrgbClr r="0" g="0" b="0"/>
            </a:effectRef>
            <a:fontRef idx="none"/>
          </p:style>
        </p:cxnSp>
      </p:grpSp>
      <p:sp>
        <p:nvSpPr>
          <p:cNvPr id="17" name="Body">
            <a:extLst>
              <a:ext uri="{FF2B5EF4-FFF2-40B4-BE49-F238E27FC236}">
                <a16:creationId xmlns:a16="http://schemas.microsoft.com/office/drawing/2014/main" id="{44079A5B-074A-A74E-8934-4D9A28C8380D}"/>
              </a:ext>
            </a:extLst>
          </p:cNvPr>
          <p:cNvSpPr txBox="1">
            <a:spLocks noGrp="1"/>
          </p:cNvSpPr>
          <p:nvPr>
            <p:ph type="body" sz="quarter" idx="1"/>
          </p:nvPr>
        </p:nvSpPr>
        <p:spPr>
          <a:xfrm>
            <a:off x="2620997" y="3801714"/>
            <a:ext cx="14572321" cy="7298085"/>
          </a:xfrm>
          <a:prstGeom prst="rect">
            <a:avLst/>
          </a:prstGeom>
        </p:spPr>
        <p:txBody>
          <a:bodyPr>
            <a:noAutofit/>
          </a:bodyPr>
          <a:lstStyle/>
          <a:p>
            <a:pPr algn="ctr">
              <a:lnSpc>
                <a:spcPct val="170000"/>
              </a:lnSpc>
              <a:spcBef>
                <a:spcPts val="300"/>
              </a:spcBef>
              <a:spcAft>
                <a:spcPts val="300"/>
              </a:spcAft>
            </a:pPr>
            <a:r>
              <a:rPr lang="en-GB" sz="3200" dirty="0">
                <a:latin typeface="Arial Narrow" panose="020B0604020202020204" pitchFamily="34" charset="0"/>
                <a:cs typeface="Arial Narrow" panose="020B0604020202020204" pitchFamily="34" charset="0"/>
              </a:rPr>
              <a:t>Thank you to the whole MSF Bangladesh team for all the work, support and patience.</a:t>
            </a:r>
          </a:p>
          <a:p>
            <a:pPr algn="ctr">
              <a:lnSpc>
                <a:spcPct val="170000"/>
              </a:lnSpc>
              <a:spcBef>
                <a:spcPts val="300"/>
              </a:spcBef>
              <a:spcAft>
                <a:spcPts val="300"/>
              </a:spcAft>
            </a:pPr>
            <a:endParaRPr lang="en-GB" sz="3200" dirty="0">
              <a:latin typeface="Arial Narrow" panose="020B0604020202020204" pitchFamily="34" charset="0"/>
              <a:cs typeface="Arial Narrow" panose="020B0604020202020204" pitchFamily="34" charset="0"/>
            </a:endParaRPr>
          </a:p>
          <a:p>
            <a:pPr algn="ctr">
              <a:spcBef>
                <a:spcPts val="300"/>
              </a:spcBef>
              <a:spcAft>
                <a:spcPts val="300"/>
              </a:spcAft>
            </a:pPr>
            <a:endParaRPr lang="en-GB" sz="3200" dirty="0">
              <a:latin typeface="Arial Narrow" panose="020B0604020202020204" pitchFamily="34" charset="0"/>
              <a:cs typeface="Arial Narrow" panose="020B0604020202020204" pitchFamily="34" charset="0"/>
            </a:endParaRPr>
          </a:p>
          <a:p>
            <a:pPr algn="ctr">
              <a:spcBef>
                <a:spcPts val="300"/>
              </a:spcBef>
              <a:spcAft>
                <a:spcPts val="300"/>
              </a:spcAft>
            </a:pPr>
            <a:r>
              <a:rPr lang="en-GB" sz="3200" dirty="0">
                <a:latin typeface="Arial Narrow" panose="020B0604020202020204" pitchFamily="34" charset="0"/>
                <a:cs typeface="Arial Narrow" panose="020B0604020202020204" pitchFamily="34" charset="0"/>
              </a:rPr>
              <a:t>Our Study Steering Committee for their continued support and guidance</a:t>
            </a:r>
          </a:p>
          <a:p>
            <a:pPr algn="ctr">
              <a:spcBef>
                <a:spcPts val="300"/>
              </a:spcBef>
              <a:spcAft>
                <a:spcPts val="300"/>
              </a:spcAft>
            </a:pPr>
            <a:r>
              <a:rPr lang="en-GB" sz="3200" dirty="0">
                <a:latin typeface="Arial Narrow" panose="020B0604020202020204" pitchFamily="34" charset="0"/>
                <a:cs typeface="Arial Narrow" panose="020B0604020202020204" pitchFamily="34" charset="0"/>
              </a:rPr>
              <a:t>(Anna Freeman, Kate White, Debbie Duncan, Andrea Marelli, Pete Masters and Lindsay Bryson)</a:t>
            </a:r>
          </a:p>
          <a:p>
            <a:pPr algn="ctr">
              <a:spcBef>
                <a:spcPts val="300"/>
              </a:spcBef>
              <a:spcAft>
                <a:spcPts val="300"/>
              </a:spcAft>
            </a:pPr>
            <a:endParaRPr lang="en-GB" sz="3200" dirty="0">
              <a:latin typeface="Arial Narrow" panose="020B0604020202020204" pitchFamily="34" charset="0"/>
              <a:cs typeface="Arial Narrow" panose="020B0604020202020204" pitchFamily="34" charset="0"/>
            </a:endParaRPr>
          </a:p>
          <a:p>
            <a:pPr algn="ctr">
              <a:spcBef>
                <a:spcPts val="300"/>
              </a:spcBef>
              <a:spcAft>
                <a:spcPts val="300"/>
              </a:spcAft>
            </a:pPr>
            <a:endParaRPr lang="en-GB" sz="3200" dirty="0">
              <a:latin typeface="Arial Narrow" panose="020B0604020202020204" pitchFamily="34" charset="0"/>
              <a:cs typeface="Arial Narrow" panose="020B0604020202020204" pitchFamily="34" charset="0"/>
            </a:endParaRPr>
          </a:p>
          <a:p>
            <a:pPr algn="ctr">
              <a:spcBef>
                <a:spcPts val="300"/>
              </a:spcBef>
              <a:spcAft>
                <a:spcPts val="300"/>
              </a:spcAft>
            </a:pPr>
            <a:r>
              <a:rPr lang="en-GB" sz="3200" dirty="0">
                <a:latin typeface="Arial Narrow" panose="020B0604020202020204" pitchFamily="34" charset="0"/>
                <a:cs typeface="Arial Narrow" panose="020B0604020202020204" pitchFamily="34" charset="0"/>
              </a:rPr>
              <a:t> and the ING Wholesale Banking Advanced Analytics in Amsterdam for substantially contributing to the analytical work </a:t>
            </a:r>
          </a:p>
          <a:p>
            <a:pPr algn="ctr">
              <a:spcBef>
                <a:spcPts val="300"/>
              </a:spcBef>
              <a:spcAft>
                <a:spcPts val="300"/>
              </a:spcAft>
            </a:pPr>
            <a:r>
              <a:rPr lang="en-GB" sz="3200" dirty="0">
                <a:latin typeface="Arial Narrow" panose="020B0604020202020204" pitchFamily="34" charset="0"/>
                <a:cs typeface="Arial Narrow" panose="020B0604020202020204" pitchFamily="34" charset="0"/>
              </a:rPr>
              <a:t>(</a:t>
            </a:r>
            <a:r>
              <a:rPr lang="en-GB" sz="3200" dirty="0" err="1">
                <a:latin typeface="Arial Narrow" panose="020B0604020202020204" pitchFamily="34" charset="0"/>
                <a:cs typeface="Arial Narrow" panose="020B0604020202020204" pitchFamily="34" charset="0"/>
              </a:rPr>
              <a:t>Nane</a:t>
            </a:r>
            <a:r>
              <a:rPr lang="en-GB" sz="3200" dirty="0">
                <a:latin typeface="Arial Narrow" panose="020B0604020202020204" pitchFamily="34" charset="0"/>
                <a:cs typeface="Arial Narrow" panose="020B0604020202020204" pitchFamily="34" charset="0"/>
              </a:rPr>
              <a:t> </a:t>
            </a:r>
            <a:r>
              <a:rPr lang="en-GB" sz="3200" dirty="0" err="1">
                <a:latin typeface="Arial Narrow" panose="020B0604020202020204" pitchFamily="34" charset="0"/>
                <a:cs typeface="Arial Narrow" panose="020B0604020202020204" pitchFamily="34" charset="0"/>
              </a:rPr>
              <a:t>Aben</a:t>
            </a:r>
            <a:r>
              <a:rPr lang="en-GB" sz="3200" dirty="0">
                <a:latin typeface="Arial Narrow" panose="020B0604020202020204" pitchFamily="34" charset="0"/>
                <a:cs typeface="Arial Narrow" panose="020B0604020202020204" pitchFamily="34" charset="0"/>
              </a:rPr>
              <a:t>, Marco </a:t>
            </a:r>
            <a:r>
              <a:rPr lang="en-GB" sz="3200" dirty="0" err="1">
                <a:latin typeface="Arial Narrow" panose="020B0604020202020204" pitchFamily="34" charset="0"/>
                <a:cs typeface="Arial Narrow" panose="020B0604020202020204" pitchFamily="34" charset="0"/>
              </a:rPr>
              <a:t>Pfrang</a:t>
            </a:r>
            <a:r>
              <a:rPr lang="en-GB" sz="3200" dirty="0">
                <a:latin typeface="Arial Narrow" panose="020B0604020202020204" pitchFamily="34" charset="0"/>
                <a:cs typeface="Arial Narrow" panose="020B0604020202020204" pitchFamily="34" charset="0"/>
              </a:rPr>
              <a:t> and Saskia Schippers)</a:t>
            </a:r>
          </a:p>
          <a:p>
            <a:endParaRPr sz="3200" dirty="0"/>
          </a:p>
        </p:txBody>
      </p:sp>
      <p:pic>
        <p:nvPicPr>
          <p:cNvPr id="3" name="Graphic 2" descr="Braille">
            <a:extLst>
              <a:ext uri="{FF2B5EF4-FFF2-40B4-BE49-F238E27FC236}">
                <a16:creationId xmlns:a16="http://schemas.microsoft.com/office/drawing/2014/main" id="{A2CA13B1-B377-B240-8833-746427A788FF}"/>
              </a:ext>
            </a:extLst>
          </p:cNvPr>
          <p:cNvPicPr>
            <a:picLocks noChangeAspect="1"/>
          </p:cNvPicPr>
          <p:nvPr/>
        </p:nvPicPr>
        <p:blipFill>
          <a:blip r:embed="rId7">
            <a:duotone>
              <a:schemeClr val="accent5">
                <a:shade val="45000"/>
                <a:satMod val="135000"/>
              </a:schemeClr>
              <a:prstClr val="white"/>
            </a:duotone>
            <a:alphaModFix/>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43556" y="4740060"/>
            <a:ext cx="1342561" cy="1342561"/>
          </a:xfrm>
          <a:prstGeom prst="rect">
            <a:avLst/>
          </a:prstGeom>
        </p:spPr>
      </p:pic>
      <p:pic>
        <p:nvPicPr>
          <p:cNvPr id="18" name="Graphic 17" descr="Braille">
            <a:extLst>
              <a:ext uri="{FF2B5EF4-FFF2-40B4-BE49-F238E27FC236}">
                <a16:creationId xmlns:a16="http://schemas.microsoft.com/office/drawing/2014/main" id="{2CE84C51-3F7E-0C41-8C26-8EE59B1D2E88}"/>
              </a:ext>
            </a:extLst>
          </p:cNvPr>
          <p:cNvPicPr>
            <a:picLocks noChangeAspect="1"/>
          </p:cNvPicPr>
          <p:nvPr/>
        </p:nvPicPr>
        <p:blipFill>
          <a:blip r:embed="rId7">
            <a:duotone>
              <a:schemeClr val="accent5">
                <a:shade val="45000"/>
                <a:satMod val="135000"/>
              </a:schemeClr>
              <a:prstClr val="white"/>
            </a:duotone>
            <a:alphaModFix/>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043556" y="7109727"/>
            <a:ext cx="1342561" cy="1342561"/>
          </a:xfrm>
          <a:prstGeom prst="rect">
            <a:avLst/>
          </a:prstGeom>
        </p:spPr>
      </p:pic>
    </p:spTree>
    <p:extLst>
      <p:ext uri="{BB962C8B-B14F-4D97-AF65-F5344CB8AC3E}">
        <p14:creationId xmlns:p14="http://schemas.microsoft.com/office/powerpoint/2010/main" val="472789030"/>
      </p:ext>
    </p:extLst>
  </p:cSld>
  <p:clrMapOvr>
    <a:masterClrMapping/>
  </p:clrMapOvr>
  <p:transition spd="med"/>
</p:sld>
</file>

<file path=ppt/theme/theme1.xml><?xml version="1.0" encoding="utf-8"?>
<a:theme xmlns:a="http://schemas.openxmlformats.org/drawingml/2006/main" name="White">
  <a:themeElements>
    <a:clrScheme name="White">
      <a:dk1>
        <a:srgbClr val="535353"/>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a:ea typeface="Helvetica Neue"/>
        <a:cs typeface="Helvetica Neue"/>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LT Std 75 Bold"/>
            <a:ea typeface="Helvetica Neue LT Std 75 Bold"/>
            <a:cs typeface="Helvetica Neue LT Std 75 Bold"/>
            <a:sym typeface="Helvetica Neue LT Std 75 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6" tIns="71436" rIns="71436" bIns="71436" numCol="1" spcCol="38100" rtlCol="0" anchor="ctr">
        <a:spAutoFit/>
      </a:bodyPr>
      <a:lstStyle>
        <a:defPPr marL="0" marR="0" indent="0" algn="ctr" defTabSz="821530" rtl="0" fontAlgn="auto" latinLnBrk="0" hangingPunct="0">
          <a:lnSpc>
            <a:spcPct val="100000"/>
          </a:lnSpc>
          <a:spcBef>
            <a:spcPts val="0"/>
          </a:spcBef>
          <a:spcAft>
            <a:spcPts val="0"/>
          </a:spcAft>
          <a:buClrTx/>
          <a:buSzTx/>
          <a:buFontTx/>
          <a:buNone/>
          <a:tabLst/>
          <a:defRPr kumimoji="0" sz="6200" b="1" i="0" u="none" strike="noStrike" cap="none" spc="0" normalizeH="0" baseline="0">
            <a:ln>
              <a:noFill/>
            </a:ln>
            <a:solidFill>
              <a:srgbClr val="535353"/>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2f035dc-877f-47c5-a098-0c6fdb408b4f">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656C67CEBF1B4EA4579FD3E3AFD5F7" ma:contentTypeVersion="6" ma:contentTypeDescription="Create a new document." ma:contentTypeScope="" ma:versionID="0a4da1f39be4a4643d4d8e5bc18bd4eb">
  <xsd:schema xmlns:xsd="http://www.w3.org/2001/XMLSchema" xmlns:xs="http://www.w3.org/2001/XMLSchema" xmlns:p="http://schemas.microsoft.com/office/2006/metadata/properties" xmlns:ns2="5895eead-2303-49e7-ae5e-1c41a0da3250" xmlns:ns3="e2f035dc-877f-47c5-a098-0c6fdb408b4f" targetNamespace="http://schemas.microsoft.com/office/2006/metadata/properties" ma:root="true" ma:fieldsID="fe335e4f5f8d9dface2ac2651128f73e" ns2:_="" ns3:_="">
    <xsd:import namespace="5895eead-2303-49e7-ae5e-1c41a0da3250"/>
    <xsd:import namespace="e2f035dc-877f-47c5-a098-0c6fdb408b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95eead-2303-49e7-ae5e-1c41a0da32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2f035dc-877f-47c5-a098-0c6fdb408b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5D58E8-01BF-45AD-B385-7D54D3C2B92B}">
  <ds:schemaRefs>
    <ds:schemaRef ds:uri="http://schemas.microsoft.com/office/2006/metadata/properties"/>
    <ds:schemaRef ds:uri="http://schemas.microsoft.com/office/infopath/2007/PartnerControls"/>
    <ds:schemaRef ds:uri="724997bc-3792-46da-8231-7d6cdca023c4"/>
  </ds:schemaRefs>
</ds:datastoreItem>
</file>

<file path=customXml/itemProps2.xml><?xml version="1.0" encoding="utf-8"?>
<ds:datastoreItem xmlns:ds="http://schemas.openxmlformats.org/officeDocument/2006/customXml" ds:itemID="{508E1D57-9AB3-40DC-A365-C9BACC72E98F}">
  <ds:schemaRefs>
    <ds:schemaRef ds:uri="http://schemas.microsoft.com/sharepoint/v3/contenttype/forms"/>
  </ds:schemaRefs>
</ds:datastoreItem>
</file>

<file path=customXml/itemProps3.xml><?xml version="1.0" encoding="utf-8"?>
<ds:datastoreItem xmlns:ds="http://schemas.openxmlformats.org/officeDocument/2006/customXml" ds:itemID="{89F1624D-8836-4376-B181-2F30C81A2A22}"/>
</file>

<file path=docProps/app.xml><?xml version="1.0" encoding="utf-8"?>
<Properties xmlns="http://schemas.openxmlformats.org/officeDocument/2006/extended-properties" xmlns:vt="http://schemas.openxmlformats.org/officeDocument/2006/docPropsVTypes">
  <TotalTime>9146</TotalTime>
  <Words>1332</Words>
  <Application>Microsoft Office PowerPoint</Application>
  <PresentationFormat>Custom</PresentationFormat>
  <Paragraphs>107</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White</vt:lpstr>
      <vt:lpstr>Visualising the complexity of nursing in a humanitarian setting using an app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Visualising the complexity of nursing in a humanitarian setting using an app </dc:title>
  <cp:lastModifiedBy>Francesc Galban</cp:lastModifiedBy>
  <cp:revision>156</cp:revision>
  <dcterms:modified xsi:type="dcterms:W3CDTF">2020-05-07T08:17:58Z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0x010100EF656C67CEBF1B4EA4579FD3E3AFD5F7</vt:lpwstr>
  </property>
  <property fmtid="{D5CDD505-2E9C-101B-9397-08002B2CF9AE}" pid="3" name="Order">
    <vt:r8>277800</vt:r8>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